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84" r:id="rId1"/>
  </p:sldMasterIdLst>
  <p:notesMasterIdLst>
    <p:notesMasterId r:id="rId30"/>
  </p:notesMasterIdLst>
  <p:handoutMasterIdLst>
    <p:handoutMasterId r:id="rId31"/>
  </p:handoutMasterIdLst>
  <p:sldIdLst>
    <p:sldId id="259" r:id="rId2"/>
    <p:sldId id="299" r:id="rId3"/>
    <p:sldId id="374" r:id="rId4"/>
    <p:sldId id="383" r:id="rId5"/>
    <p:sldId id="384" r:id="rId6"/>
    <p:sldId id="344" r:id="rId7"/>
    <p:sldId id="375" r:id="rId8"/>
    <p:sldId id="385" r:id="rId9"/>
    <p:sldId id="386" r:id="rId10"/>
    <p:sldId id="387" r:id="rId11"/>
    <p:sldId id="388" r:id="rId12"/>
    <p:sldId id="389" r:id="rId13"/>
    <p:sldId id="390" r:id="rId14"/>
    <p:sldId id="391" r:id="rId15"/>
    <p:sldId id="392" r:id="rId16"/>
    <p:sldId id="393" r:id="rId17"/>
    <p:sldId id="394" r:id="rId18"/>
    <p:sldId id="395" r:id="rId19"/>
    <p:sldId id="396" r:id="rId20"/>
    <p:sldId id="397" r:id="rId21"/>
    <p:sldId id="398" r:id="rId22"/>
    <p:sldId id="399" r:id="rId23"/>
    <p:sldId id="400" r:id="rId24"/>
    <p:sldId id="403" r:id="rId25"/>
    <p:sldId id="401" r:id="rId26"/>
    <p:sldId id="402" r:id="rId27"/>
    <p:sldId id="404" r:id="rId28"/>
    <p:sldId id="324" r:id="rId29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1152">
          <p15:clr>
            <a:srgbClr val="A4A3A4"/>
          </p15:clr>
        </p15:guide>
        <p15:guide id="5" orient="horz" pos="3360">
          <p15:clr>
            <a:srgbClr val="A4A3A4"/>
          </p15:clr>
        </p15:guide>
        <p15:guide id="6" orient="horz" pos="3072">
          <p15:clr>
            <a:srgbClr val="A4A3A4"/>
          </p15:clr>
        </p15:guide>
        <p15:guide id="7" orient="horz" pos="864">
          <p15:clr>
            <a:srgbClr val="A4A3A4"/>
          </p15:clr>
        </p15:guide>
        <p15:guide id="8" orient="horz" pos="528">
          <p15:clr>
            <a:srgbClr val="A4A3A4"/>
          </p15:clr>
        </p15:guide>
        <p15:guide id="9" orient="horz" pos="2784">
          <p15:clr>
            <a:srgbClr val="A4A3A4"/>
          </p15:clr>
        </p15:guide>
        <p15:guide id="10" pos="3839">
          <p15:clr>
            <a:srgbClr val="A4A3A4"/>
          </p15:clr>
        </p15:guide>
        <p15:guide id="11" pos="959">
          <p15:clr>
            <a:srgbClr val="A4A3A4"/>
          </p15:clr>
        </p15:guide>
        <p15:guide id="12" pos="7007">
          <p15:clr>
            <a:srgbClr val="A4A3A4"/>
          </p15:clr>
        </p15:guide>
        <p15:guide id="13" pos="6719">
          <p15:clr>
            <a:srgbClr val="A4A3A4"/>
          </p15:clr>
        </p15:guide>
        <p15:guide id="14" pos="6143">
          <p15:clr>
            <a:srgbClr val="A4A3A4"/>
          </p15:clr>
        </p15:guide>
        <p15:guide id="15" pos="3983">
          <p15:clr>
            <a:srgbClr val="A4A3A4"/>
          </p15:clr>
        </p15:guide>
        <p15:guide id="16" pos="527">
          <p15:clr>
            <a:srgbClr val="A4A3A4"/>
          </p15:clr>
        </p15:guide>
        <p15:guide id="17" pos="715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00" autoAdjust="0"/>
    <p:restoredTop sz="94660"/>
  </p:normalViewPr>
  <p:slideViewPr>
    <p:cSldViewPr>
      <p:cViewPr varScale="1">
        <p:scale>
          <a:sx n="81" d="100"/>
          <a:sy n="81" d="100"/>
        </p:scale>
        <p:origin x="869" y="53"/>
      </p:cViewPr>
      <p:guideLst>
        <p:guide orient="horz" pos="2160"/>
        <p:guide orient="horz" pos="1008"/>
        <p:guide orient="horz" pos="3792"/>
        <p:guide orient="horz" pos="1152"/>
        <p:guide orient="horz" pos="3360"/>
        <p:guide orient="horz" pos="3072"/>
        <p:guide orient="horz" pos="864"/>
        <p:guide orient="horz" pos="528"/>
        <p:guide orient="horz" pos="2784"/>
        <p:guide pos="3839"/>
        <p:guide pos="959"/>
        <p:guide pos="7007"/>
        <p:guide pos="6719"/>
        <p:guide pos="6143"/>
        <p:guide pos="3983"/>
        <p:guide pos="527"/>
        <p:guide pos="715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1680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4A8D02-4E65-4CCD-8312-4AB164C6C77D}" type="datetimeFigureOut">
              <a:rPr lang="en-US"/>
              <a:t>10/3/2024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119DBA-4540-49B3-8FA9-6259387ECF9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76198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A755D9-D361-47B8-9652-3B4EA9776CE5}" type="datetimeFigureOut">
              <a:rPr lang="en-US"/>
              <a:t>10/3/2024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36274-F2B9-4C45-BBB4-0EDF4CD651A7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7688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B36274-F2B9-4C45-BBB4-0EDF4CD651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41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34CF22-F9A6-44D3-B1B7-F65125992B28}" type="slidenum">
              <a:rPr lang="en-US"/>
              <a:pPr/>
              <a:t>17</a:t>
            </a:fld>
            <a:endParaRPr lang="en-US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7625" cy="3600450"/>
          </a:xfrm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19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34CF22-F9A6-44D3-B1B7-F65125992B28}" type="slidenum">
              <a:rPr lang="en-US"/>
              <a:pPr/>
              <a:t>18</a:t>
            </a:fld>
            <a:endParaRPr lang="en-US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7625" cy="3600450"/>
          </a:xfrm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563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E55AD5-243C-4672-9FFD-656BD88DF9CD}" type="slidenum">
              <a:rPr lang="en-US"/>
              <a:pPr/>
              <a:t>19</a:t>
            </a:fld>
            <a:endParaRPr lang="en-US"/>
          </a:p>
        </p:txBody>
      </p:sp>
      <p:sp>
        <p:nvSpPr>
          <p:cNvPr id="602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55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395C82-C9E2-44A7-AA2C-B1BD4322586B}" type="slidenum">
              <a:rPr lang="en-US"/>
              <a:pPr/>
              <a:t>20</a:t>
            </a:fld>
            <a:endParaRPr lang="en-US"/>
          </a:p>
        </p:txBody>
      </p:sp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5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557A3F-76FF-4614-8E9E-B44ADED4295D}" type="slidenum">
              <a:rPr lang="en-US"/>
              <a:pPr/>
              <a:t>21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36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6F3BE0-29B2-4C3E-9D5A-C86BD8AB2615}" type="slidenum">
              <a:rPr lang="en-US"/>
              <a:pPr/>
              <a:t>22</a:t>
            </a:fld>
            <a:endParaRPr lang="en-US"/>
          </a:p>
        </p:txBody>
      </p:sp>
      <p:sp>
        <p:nvSpPr>
          <p:cNvPr id="610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613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29DA902-C7A2-4092-8E52-1847FCCB0DEF}" type="slidenum">
              <a:rPr lang="en-US"/>
              <a:pPr/>
              <a:t>23</a:t>
            </a:fld>
            <a:endParaRPr lang="en-US"/>
          </a:p>
        </p:txBody>
      </p:sp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893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C926DF-D313-432F-9059-838B8BEB30F2}" type="slidenum">
              <a:rPr lang="en-US"/>
              <a:pPr/>
              <a:t>9</a:t>
            </a:fld>
            <a:endParaRPr lang="en-US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7625" cy="3600450"/>
          </a:xfrm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02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C926DF-D313-432F-9059-838B8BEB30F2}" type="slidenum">
              <a:rPr lang="en-US"/>
              <a:pPr/>
              <a:t>10</a:t>
            </a:fld>
            <a:endParaRPr lang="en-US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7625" cy="3600450"/>
          </a:xfrm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188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C926DF-D313-432F-9059-838B8BEB30F2}" type="slidenum">
              <a:rPr lang="en-US"/>
              <a:pPr/>
              <a:t>11</a:t>
            </a:fld>
            <a:endParaRPr lang="en-US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7625" cy="3600450"/>
          </a:xfrm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96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C926DF-D313-432F-9059-838B8BEB30F2}" type="slidenum">
              <a:rPr lang="en-US"/>
              <a:pPr/>
              <a:t>12</a:t>
            </a:fld>
            <a:endParaRPr lang="en-US"/>
          </a:p>
        </p:txBody>
      </p:sp>
      <p:sp>
        <p:nvSpPr>
          <p:cNvPr id="568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7625" cy="3600450"/>
          </a:xfrm>
          <a:ln/>
        </p:spPr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56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34CF22-F9A6-44D3-B1B7-F65125992B28}" type="slidenum">
              <a:rPr lang="en-US"/>
              <a:pPr/>
              <a:t>13</a:t>
            </a:fld>
            <a:endParaRPr lang="en-US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7625" cy="3600450"/>
          </a:xfrm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3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34CF22-F9A6-44D3-B1B7-F65125992B28}" type="slidenum">
              <a:rPr lang="en-US"/>
              <a:pPr/>
              <a:t>14</a:t>
            </a:fld>
            <a:endParaRPr lang="en-US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7625" cy="3600450"/>
          </a:xfrm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94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34CF22-F9A6-44D3-B1B7-F65125992B28}" type="slidenum">
              <a:rPr lang="en-US"/>
              <a:pPr/>
              <a:t>15</a:t>
            </a:fld>
            <a:endParaRPr lang="en-US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7625" cy="3600450"/>
          </a:xfrm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53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34CF22-F9A6-44D3-B1B7-F65125992B28}" type="slidenum">
              <a:rPr lang="en-US"/>
              <a:pPr/>
              <a:t>16</a:t>
            </a:fld>
            <a:endParaRPr lang="en-US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19138"/>
            <a:ext cx="6397625" cy="3600450"/>
          </a:xfrm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2117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96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D888-A039-7162-2824-C5632F12FF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603" y="1122363"/>
            <a:ext cx="9141619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6DD0D-DEDC-5C85-C845-5F6FDEA8D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603" y="3602038"/>
            <a:ext cx="9141619" cy="1655762"/>
          </a:xfrm>
        </p:spPr>
        <p:txBody>
          <a:bodyPr/>
          <a:lstStyle>
            <a:lvl1pPr marL="0" indent="0" algn="ctr">
              <a:buNone/>
              <a:defRPr sz="23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95991-12A4-5E05-97E5-8AD923B6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2AFB3-C772-6C31-925C-1D3E4B5D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A0286-54C4-399F-5EB2-902DBF25E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8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11B6-6AF1-C0C2-93E6-D65392744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2B60A-2B31-A234-DDA4-F55E17F14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63E2A-09D0-3606-9A0F-8946A046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24C57-4C2D-DFF5-6A99-7B7DF1D7C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E7015-4C8E-B40A-36DC-60EC49534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19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D8201-0E99-E05A-C311-C13B73018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2628" y="365125"/>
            <a:ext cx="262821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2DD1B-262F-1302-E160-9A902AD80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7982" y="365125"/>
            <a:ext cx="773228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668E6-E418-2D9C-745B-4C74A87A6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E660E-7EFA-E62C-FB82-C165FEF46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0C67C-48C4-0A11-8A50-C9FB9225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8CFD9-2433-304B-9D21-B4C1AF3F1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BD466-F315-38E1-463B-D04ADBCC1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E06CD-57DA-F4FE-BF31-F7C323FFF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F564E-1A35-C412-D216-16DA5EA2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44657-3377-FF72-3712-6AAB54B04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6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CFC03-4EFE-E2B6-B877-642013304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633" y="1709739"/>
            <a:ext cx="10512862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A14C9-5873-0DC0-790E-6C727C20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633" y="4589464"/>
            <a:ext cx="10512862" cy="1500187"/>
          </a:xfrm>
        </p:spPr>
        <p:txBody>
          <a:bodyPr/>
          <a:lstStyle>
            <a:lvl1pPr marL="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92C80-4115-23C4-BD21-6B4D8CB1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21442-85D4-78D2-71E2-907C4AB40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EDD98-4261-B9AE-542E-109D8031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85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0C2FF-BD8E-24F2-C2AA-1727049C6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01DDD-396B-FBB5-30B8-A9FF017C7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798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B55CE-633E-D304-181E-9F80CBE71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592" y="1825625"/>
            <a:ext cx="51802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A82A4-52B2-59B7-0366-D4A0229F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31C8E-42EB-8C25-EC0B-CB72E2AD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8FDB0-409B-377A-27DF-C198698C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71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7D95-3EC8-FE46-9EB2-DB5A990D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69" y="365126"/>
            <a:ext cx="10512862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723E9-8729-D003-DC6E-2CD73D7F1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570" y="1681163"/>
            <a:ext cx="5156444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9D057-4DF0-5C67-A440-3BFC4FFD4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570" y="2505075"/>
            <a:ext cx="515644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5D1653-3CE0-A81B-B230-87245CA207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593" y="1681163"/>
            <a:ext cx="5181838" cy="823912"/>
          </a:xfrm>
        </p:spPr>
        <p:txBody>
          <a:bodyPr anchor="b"/>
          <a:lstStyle>
            <a:lvl1pPr marL="0" indent="0"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811A2D-1C3C-1DA5-02B5-CBB5CCF30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0593" y="2505075"/>
            <a:ext cx="518183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39A46B-D636-60EA-A613-17F16254A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0B6E1F-68C7-1143-2784-47C57E92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69FE0B-C438-E2CE-25C3-0DE667D3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6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CEFA5-6858-8EA9-702D-AD84E9B6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1C760-2CB3-5623-B0D5-425639625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807E3-65B0-7A38-DFFE-1FB13F6E3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7249-086C-3DC0-EDB8-D3FD7F1C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4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0F623F-FF2F-0666-3326-44EE2973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6FD54-7445-BCAB-198A-1FF39405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64FED-2243-000F-BF1E-FE3D95AA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9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5972F-27E7-751B-812D-4B8021112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CC411-0698-1934-FBBE-2778A6552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>
              <a:defRPr sz="3199"/>
            </a:lvl1pPr>
            <a:lvl2pPr>
              <a:defRPr sz="2799"/>
            </a:lvl2pPr>
            <a:lvl3pPr>
              <a:defRPr sz="2399"/>
            </a:lvl3pPr>
            <a:lvl4pPr>
              <a:defRPr sz="1999"/>
            </a:lvl4pPr>
            <a:lvl5pPr>
              <a:defRPr sz="1999"/>
            </a:lvl5pPr>
            <a:lvl6pPr>
              <a:defRPr sz="1999"/>
            </a:lvl6pPr>
            <a:lvl7pPr>
              <a:defRPr sz="1999"/>
            </a:lvl7pPr>
            <a:lvl8pPr>
              <a:defRPr sz="1999"/>
            </a:lvl8pPr>
            <a:lvl9pPr>
              <a:defRPr sz="19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84B52-FE63-7E06-9347-CAED7FE05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9E99F-6625-ACD8-7753-320E40E82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9175-527E-46A3-863C-1BB1F163B84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11D5B-0849-1BD2-6880-1CBCBAA5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CEA28-A11B-BCC6-7360-31E19A358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11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6AFE4-8CF5-B888-BF1A-06414B5D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570" y="457200"/>
            <a:ext cx="3931213" cy="1600200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611B38-07CA-6E56-839B-E48E4F183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1838" y="987426"/>
            <a:ext cx="6170593" cy="4873625"/>
          </a:xfrm>
        </p:spPr>
        <p:txBody>
          <a:bodyPr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9B0E65-529F-D510-5B1E-2868F7C00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570" y="2057400"/>
            <a:ext cx="393121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9F26A-5F26-AEEC-B3CD-DF52012F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2C721-074B-4E8C-AC5B-7A0ABDA97228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D5709-569D-08DE-9905-EBA4109C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8F791-47AD-CA3A-33EC-5633C949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B44DA-A1DB-4F0A-8215-D039E0DC24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0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449D66-1308-30E3-09E9-2A93F6A6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A935C-39DE-66DA-9AF2-60CBB4F20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3F5B4-0816-A09F-9A74-ECB38EC5D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9175-527E-46A3-863C-1BB1F163B849}" type="datetimeFigureOut">
              <a:rPr lang="en-US" smtClean="0"/>
              <a:pPr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97526-64BA-0856-364E-C016B2B25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8FA7F-F0B8-DEB8-4F5A-80F54DFC8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37D0E-4A4F-4307-8994-C1891D747D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4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1981200"/>
            <a:ext cx="11049000" cy="7620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Lab-1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0412" y="2890391"/>
            <a:ext cx="1104900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code: CSE-407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Title: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&amp; Neural Networks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26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7300" name="Object 4"/>
          <p:cNvGraphicFramePr>
            <a:graphicFrameLocks noGrp="1"/>
          </p:cNvGraphicFramePr>
          <p:nvPr>
            <p:ph idx="1"/>
          </p:nvPr>
        </p:nvGraphicFramePr>
        <p:xfrm>
          <a:off x="5768975" y="1560513"/>
          <a:ext cx="4811713" cy="449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772015" imgH="4457683" progId="Excel.Sheet.8">
                  <p:embed/>
                </p:oleObj>
              </mc:Choice>
              <mc:Fallback>
                <p:oleObj name="Worksheet" r:id="rId3" imgW="4772015" imgH="4457683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975" y="1560513"/>
                        <a:ext cx="4811713" cy="449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39" name="Object 3"/>
          <p:cNvGraphicFramePr>
            <a:graphicFrameLocks noChangeAspect="1"/>
          </p:cNvGraphicFramePr>
          <p:nvPr/>
        </p:nvGraphicFramePr>
        <p:xfrm>
          <a:off x="2055813" y="1905000"/>
          <a:ext cx="2974975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27200" imgH="647640" progId="Equation.3">
                  <p:embed/>
                </p:oleObj>
              </mc:Choice>
              <mc:Fallback>
                <p:oleObj name="Equation" r:id="rId5" imgW="252720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13" y="1905000"/>
                        <a:ext cx="2974975" cy="7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5140" name="Object 4"/>
          <p:cNvGraphicFramePr>
            <a:graphicFrameLocks noChangeAspect="1"/>
          </p:cNvGraphicFramePr>
          <p:nvPr/>
        </p:nvGraphicFramePr>
        <p:xfrm>
          <a:off x="2208212" y="3124201"/>
          <a:ext cx="3138488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66880" imgH="647640" progId="Equation.3">
                  <p:embed/>
                </p:oleObj>
              </mc:Choice>
              <mc:Fallback>
                <p:oleObj name="Equation" r:id="rId7" imgW="266688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2" y="3124201"/>
                        <a:ext cx="3138488" cy="73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903412" y="4648200"/>
            <a:ext cx="365760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Class: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C1:buys_computer =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‘yes’=9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itchFamily="18" charset="0"/>
              </a:rPr>
              <a:t>C2:buys_computer =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‘no’=5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sz="20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2412" y="381000"/>
            <a:ext cx="96012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NBC: Training Dataset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0197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903412" y="2209801"/>
            <a:ext cx="1143000" cy="43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itchFamily="18" charset="0"/>
              </a:rPr>
              <a:t>P(</a:t>
            </a:r>
            <a:r>
              <a:rPr lang="en-US" sz="2800" dirty="0" err="1">
                <a:latin typeface="Times New Roman" panose="02020603050405020304" pitchFamily="18" charset="0"/>
                <a:cs typeface="Times New Roman" pitchFamily="18" charset="0"/>
              </a:rPr>
              <a:t>C</a:t>
            </a:r>
            <a:r>
              <a:rPr lang="en-US" sz="2800" baseline="-25000" dirty="0" err="1">
                <a:latin typeface="Times New Roman" panose="02020603050405020304" pitchFamily="18" charset="0"/>
                <a:cs typeface="Times New Roman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itchFamily="18" charset="0"/>
              </a:rPr>
              <a:t>):    </a:t>
            </a:r>
          </a:p>
        </p:txBody>
      </p:sp>
      <p:graphicFrame>
        <p:nvGraphicFramePr>
          <p:cNvPr id="476165" name="Object 2"/>
          <p:cNvGraphicFramePr>
            <a:graphicFrameLocks/>
          </p:cNvGraphicFramePr>
          <p:nvPr/>
        </p:nvGraphicFramePr>
        <p:xfrm>
          <a:off x="5768975" y="1560513"/>
          <a:ext cx="4811712" cy="449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772015" imgH="4457683" progId="Excel.Sheet.8">
                  <p:embed/>
                </p:oleObj>
              </mc:Choice>
              <mc:Fallback>
                <p:oleObj name="Worksheet" r:id="rId3" imgW="4772015" imgH="4457683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975" y="1560513"/>
                        <a:ext cx="4811712" cy="449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/>
          <p:cNvSpPr/>
          <p:nvPr/>
        </p:nvSpPr>
        <p:spPr>
          <a:xfrm>
            <a:off x="1827212" y="2743200"/>
            <a:ext cx="4572000" cy="7571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P(</a:t>
            </a:r>
            <a:r>
              <a:rPr lang="en-US" dirty="0" err="1">
                <a:latin typeface="Times New Roman" panose="02020603050405020304" pitchFamily="18" charset="0"/>
                <a:cs typeface="Times New Roman" pitchFamily="18" charset="0"/>
              </a:rPr>
              <a:t>buys_computer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“yes”) 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= 9/14 </a:t>
            </a:r>
          </a:p>
          <a:p>
            <a:pPr>
              <a:lnSpc>
                <a:spcPct val="8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= 0.643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27212" y="3962400"/>
            <a:ext cx="33528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P(</a:t>
            </a:r>
            <a:r>
              <a:rPr lang="en-US" dirty="0" err="1">
                <a:latin typeface="Times New Roman" panose="02020603050405020304" pitchFamily="18" charset="0"/>
                <a:cs typeface="Times New Roman" pitchFamily="18" charset="0"/>
              </a:rPr>
              <a:t>buys_computer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“no”)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= 5/14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= 0.357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2412" y="381000"/>
            <a:ext cx="9601200" cy="5334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NBC: Training Dataset</a:t>
            </a:r>
          </a:p>
        </p:txBody>
      </p:sp>
    </p:spTree>
    <p:extLst>
      <p:ext uri="{BB962C8B-B14F-4D97-AF65-F5344CB8AC3E}">
        <p14:creationId xmlns:p14="http://schemas.microsoft.com/office/powerpoint/2010/main" val="23055228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381000"/>
            <a:ext cx="9601200" cy="6096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NBC: Training Dataset</a:t>
            </a:r>
          </a:p>
        </p:txBody>
      </p:sp>
      <p:graphicFrame>
        <p:nvGraphicFramePr>
          <p:cNvPr id="476165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0995062"/>
              </p:ext>
            </p:extLst>
          </p:nvPr>
        </p:nvGraphicFramePr>
        <p:xfrm>
          <a:off x="5768975" y="1676400"/>
          <a:ext cx="4811712" cy="449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772015" imgH="4457683" progId="Excel.Sheet.8">
                  <p:embed/>
                </p:oleObj>
              </mc:Choice>
              <mc:Fallback>
                <p:oleObj name="Worksheet" r:id="rId3" imgW="4772015" imgH="4457683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975" y="1676400"/>
                        <a:ext cx="4811712" cy="449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055812" y="2286000"/>
            <a:ext cx="3429000" cy="192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Data sample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X = (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age &lt;=30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Income =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medium,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Student =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yes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 err="1">
                <a:latin typeface="Times New Roman" panose="02020603050405020304" pitchFamily="18" charset="0"/>
                <a:cs typeface="Times New Roman" pitchFamily="18" charset="0"/>
              </a:rPr>
              <a:t>Credit_rating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Fair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79612" y="4343401"/>
            <a:ext cx="327660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 err="1">
                <a:latin typeface="Times New Roman" panose="02020603050405020304" pitchFamily="18" charset="0"/>
                <a:cs typeface="Times New Roman" pitchFamily="18" charset="0"/>
              </a:rPr>
              <a:t>buys_computer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‘yes’=9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(age&lt;=30) =2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55812" y="5257801"/>
            <a:ext cx="304800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 err="1">
                <a:latin typeface="Times New Roman" panose="02020603050405020304" pitchFamily="18" charset="0"/>
                <a:cs typeface="Times New Roman" pitchFamily="18" charset="0"/>
              </a:rPr>
              <a:t>buys_computer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= ‘no’=5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(age&lt;=30) =3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5789612" y="4267200"/>
            <a:ext cx="685800" cy="4007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789612" y="4876800"/>
            <a:ext cx="685800" cy="40075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350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2412" y="381000"/>
            <a:ext cx="9601200" cy="5334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NBC: Training Dataset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2132012" y="2229659"/>
            <a:ext cx="9372600" cy="409886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itchFamily="18" charset="0"/>
              </a:rPr>
              <a:t>P(</a:t>
            </a:r>
            <a:r>
              <a:rPr lang="en-US" sz="2500" dirty="0" err="1">
                <a:latin typeface="Times New Roman" panose="02020603050405020304" pitchFamily="18" charset="0"/>
                <a:cs typeface="Times New Roman" pitchFamily="18" charset="0"/>
              </a:rPr>
              <a:t>C</a:t>
            </a:r>
            <a:r>
              <a:rPr lang="en-US" sz="2500" baseline="-25000" dirty="0" err="1">
                <a:latin typeface="Times New Roman" panose="02020603050405020304" pitchFamily="18" charset="0"/>
                <a:cs typeface="Times New Roman" pitchFamily="18" charset="0"/>
              </a:rPr>
              <a:t>i</a:t>
            </a:r>
            <a:r>
              <a:rPr lang="en-US" sz="2500" dirty="0">
                <a:latin typeface="Times New Roman" panose="02020603050405020304" pitchFamily="18" charset="0"/>
                <a:cs typeface="Times New Roman" pitchFamily="18" charset="0"/>
              </a:rPr>
              <a:t>):    P(</a:t>
            </a:r>
            <a:r>
              <a:rPr lang="en-US" sz="2500" dirty="0" err="1">
                <a:latin typeface="Times New Roman" panose="02020603050405020304" pitchFamily="18" charset="0"/>
                <a:cs typeface="Times New Roman" pitchFamily="18" charset="0"/>
              </a:rPr>
              <a:t>buys_computer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= “yes”)  = 9/14 = 0.643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                   P(</a:t>
            </a:r>
            <a:r>
              <a:rPr lang="en-US" sz="2500" dirty="0" err="1">
                <a:latin typeface="Times New Roman" panose="02020603050405020304" pitchFamily="18" charset="0"/>
                <a:cs typeface="Times New Roman" pitchFamily="18" charset="0"/>
              </a:rPr>
              <a:t>buys_computer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= “no”) = 5/14= 0.357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Compute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P(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X|C</a:t>
            </a:r>
            <a:r>
              <a:rPr lang="en-US" sz="25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i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)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for each class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P(age = “&lt;=30” | </a:t>
            </a:r>
            <a:r>
              <a:rPr lang="en-US" sz="25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buys_computer</a:t>
            </a: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 = “yes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”</a:t>
            </a: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)</a:t>
            </a:r>
            <a:r>
              <a:rPr lang="en-US" sz="25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= 2/9 = 0.222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5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P(age = “&lt;= 30” | </a:t>
            </a:r>
            <a:r>
              <a:rPr lang="en-US" sz="25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buys_computer</a:t>
            </a: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 = “no”)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= 3/5 = 0.6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itchFamily="18" charset="0"/>
              </a:rPr>
              <a:t>     </a:t>
            </a:r>
            <a:endParaRPr lang="en-US" sz="2500" b="1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63724" y="1219200"/>
            <a:ext cx="853440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Data sample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X = (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age &lt;=30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, Income = medium, Student = yes ,</a:t>
            </a:r>
            <a:r>
              <a:rPr lang="en-US" dirty="0" err="1">
                <a:latin typeface="Times New Roman" panose="02020603050405020304" pitchFamily="18" charset="0"/>
                <a:cs typeface="Times New Roman" pitchFamily="18" charset="0"/>
              </a:rPr>
              <a:t>Credit_rating</a:t>
            </a:r>
            <a:r>
              <a:rPr lang="en-US" dirty="0">
                <a:latin typeface="Times New Roman" panose="02020603050405020304" pitchFamily="18" charset="0"/>
                <a:cs typeface="Times New Roman" pitchFamily="18" charset="0"/>
              </a:rPr>
              <a:t> = Fair)</a:t>
            </a:r>
          </a:p>
        </p:txBody>
      </p:sp>
    </p:spTree>
    <p:extLst>
      <p:ext uri="{BB962C8B-B14F-4D97-AF65-F5344CB8AC3E}">
        <p14:creationId xmlns:p14="http://schemas.microsoft.com/office/powerpoint/2010/main" val="112423258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2412" y="381000"/>
            <a:ext cx="9601200" cy="5334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NBC: Training Dataset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1674812" y="2209800"/>
            <a:ext cx="10134600" cy="40386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itchFamily="18" charset="0"/>
              </a:rPr>
              <a:t>P(</a:t>
            </a:r>
            <a:r>
              <a:rPr lang="en-US" sz="2500" dirty="0" err="1">
                <a:latin typeface="Times New Roman" panose="02020603050405020304" pitchFamily="18" charset="0"/>
                <a:cs typeface="Times New Roman" pitchFamily="18" charset="0"/>
              </a:rPr>
              <a:t>C</a:t>
            </a:r>
            <a:r>
              <a:rPr lang="en-US" sz="2500" baseline="-25000" dirty="0" err="1">
                <a:latin typeface="Times New Roman" panose="02020603050405020304" pitchFamily="18" charset="0"/>
                <a:cs typeface="Times New Roman" pitchFamily="18" charset="0"/>
              </a:rPr>
              <a:t>i</a:t>
            </a:r>
            <a:r>
              <a:rPr lang="en-US" sz="2500" dirty="0">
                <a:latin typeface="Times New Roman" panose="02020603050405020304" pitchFamily="18" charset="0"/>
                <a:cs typeface="Times New Roman" pitchFamily="18" charset="0"/>
              </a:rPr>
              <a:t>):    P(</a:t>
            </a:r>
            <a:r>
              <a:rPr lang="en-US" sz="2500" dirty="0" err="1">
                <a:latin typeface="Times New Roman" panose="02020603050405020304" pitchFamily="18" charset="0"/>
                <a:cs typeface="Times New Roman" pitchFamily="18" charset="0"/>
              </a:rPr>
              <a:t>buys_computer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= “yes”)  = 9/14 = 0.643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                   P(</a:t>
            </a:r>
            <a:r>
              <a:rPr lang="en-US" sz="2500" dirty="0" err="1">
                <a:latin typeface="Times New Roman" panose="02020603050405020304" pitchFamily="18" charset="0"/>
                <a:cs typeface="Times New Roman" pitchFamily="18" charset="0"/>
              </a:rPr>
              <a:t>buys_computer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= “no”) = 5/14= 0.357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Compute P(</a:t>
            </a:r>
            <a:r>
              <a:rPr lang="en-US" sz="2500" dirty="0" err="1">
                <a:latin typeface="Times New Roman" panose="02020603050405020304" pitchFamily="18" charset="0"/>
                <a:cs typeface="Times New Roman" pitchFamily="18" charset="0"/>
              </a:rPr>
              <a:t>X|C</a:t>
            </a:r>
            <a:r>
              <a:rPr lang="en-US" sz="2500" baseline="-25000" dirty="0" err="1">
                <a:latin typeface="Times New Roman" panose="02020603050405020304" pitchFamily="18" charset="0"/>
                <a:cs typeface="Times New Roman" pitchFamily="18" charset="0"/>
              </a:rPr>
              <a:t>i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) for each class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    P(age = “&lt;=30” | </a:t>
            </a:r>
            <a:r>
              <a:rPr lang="en-US" sz="2500" dirty="0" err="1">
                <a:latin typeface="Times New Roman" panose="02020603050405020304" pitchFamily="18" charset="0"/>
                <a:cs typeface="Times New Roman" pitchFamily="18" charset="0"/>
              </a:rPr>
              <a:t>buys_computer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= “yes”)  = 2/9 = 0.222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    P(age = “&lt;= 30” | </a:t>
            </a:r>
            <a:r>
              <a:rPr lang="en-US" sz="2500" dirty="0" err="1">
                <a:latin typeface="Times New Roman" panose="02020603050405020304" pitchFamily="18" charset="0"/>
                <a:cs typeface="Times New Roman" pitchFamily="18" charset="0"/>
              </a:rPr>
              <a:t>buys_computer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= “no”) = 3/5 = 0.6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P(income = “medium” | 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buys_computer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 = “yes”) = </a:t>
            </a: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4/9</a:t>
            </a:r>
            <a:r>
              <a:rPr lang="en-US" sz="25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0.444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5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P(income = “medium” | </a:t>
            </a:r>
            <a:r>
              <a:rPr lang="en-US" sz="25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buys_computer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 = “no”) = </a:t>
            </a:r>
            <a:r>
              <a:rPr lang="en-US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2/5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 = 0.4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5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46224" y="1325534"/>
            <a:ext cx="853440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sample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(age &lt;=30,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 = medium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Student = yes ,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Credit_rating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Fair)</a:t>
            </a:r>
          </a:p>
        </p:txBody>
      </p:sp>
    </p:spTree>
    <p:extLst>
      <p:ext uri="{BB962C8B-B14F-4D97-AF65-F5344CB8AC3E}">
        <p14:creationId xmlns:p14="http://schemas.microsoft.com/office/powerpoint/2010/main" val="125206612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2412" y="381000"/>
            <a:ext cx="9601200" cy="5334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NBC: Training Dataset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1751012" y="1981199"/>
            <a:ext cx="9920288" cy="449580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P(</a:t>
            </a: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C</a:t>
            </a:r>
            <a:r>
              <a:rPr lang="en-US" sz="2300" baseline="-25000" dirty="0" err="1">
                <a:latin typeface="Times New Roman" panose="02020603050405020304" pitchFamily="18" charset="0"/>
                <a:cs typeface="Times New Roman" pitchFamily="18" charset="0"/>
              </a:rPr>
              <a:t>i</a:t>
            </a: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):    P(</a:t>
            </a: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buys_computer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= “yes”)  = 9/14 = 0.643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                   P(</a:t>
            </a: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buys_computer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= “no”) = 5/14= 0.357</a:t>
            </a:r>
          </a:p>
          <a:p>
            <a:pPr>
              <a:lnSpc>
                <a:spcPct val="80000"/>
              </a:lnSpc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Compute P(</a:t>
            </a: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X|C</a:t>
            </a:r>
            <a:r>
              <a:rPr lang="en-US" sz="2300" baseline="-25000" dirty="0" err="1">
                <a:latin typeface="Times New Roman" panose="02020603050405020304" pitchFamily="18" charset="0"/>
                <a:cs typeface="Times New Roman" pitchFamily="18" charset="0"/>
              </a:rPr>
              <a:t>i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) for each class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    P(age = “&lt;=30” | </a:t>
            </a: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buys_computer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= “yes”)  = 2/9 = 0.222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    P(age = “&lt;= 30” | </a:t>
            </a: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buys_computer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= “no”) = 3/5 = 0.6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    P(income = “medium” | </a:t>
            </a: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buys_computer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= “yes”) = 4/9 = 0.444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    P(income = “medium” | </a:t>
            </a: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buys_computer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= “no”) = 2/5 = 0.4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P(student = “yes” | </a:t>
            </a:r>
            <a:r>
              <a:rPr lang="en-US" sz="23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buys_computer</a:t>
            </a:r>
            <a:r>
              <a:rPr 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 = “yes) </a:t>
            </a:r>
            <a:r>
              <a:rPr lang="en-US" sz="2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= 6/9 </a:t>
            </a:r>
            <a:r>
              <a:rPr lang="en-US" sz="2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 0.667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3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P(student = “yes” | </a:t>
            </a:r>
            <a:r>
              <a:rPr lang="en-US" sz="23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buys_computer</a:t>
            </a:r>
            <a:r>
              <a:rPr 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 = “no”) = </a:t>
            </a:r>
            <a:r>
              <a:rPr lang="en-US" sz="2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1/5</a:t>
            </a:r>
            <a:r>
              <a:rPr 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 = 0.2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3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751012" y="1071534"/>
            <a:ext cx="853440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sample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(age &lt;=30, Income = medium,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= yes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Credit_rating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Fair)</a:t>
            </a:r>
          </a:p>
        </p:txBody>
      </p:sp>
    </p:spTree>
    <p:extLst>
      <p:ext uri="{BB962C8B-B14F-4D97-AF65-F5344CB8AC3E}">
        <p14:creationId xmlns:p14="http://schemas.microsoft.com/office/powerpoint/2010/main" val="260397446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1522412" y="1447800"/>
            <a:ext cx="10287000" cy="5181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itchFamily="18" charset="0"/>
              </a:rPr>
              <a:t>P(</a:t>
            </a:r>
            <a:r>
              <a:rPr lang="en-US" sz="2200" dirty="0" err="1">
                <a:latin typeface="Times New Roman" panose="02020603050405020304" pitchFamily="18" charset="0"/>
                <a:cs typeface="Times New Roman" pitchFamily="18" charset="0"/>
              </a:rPr>
              <a:t>C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itchFamily="18" charset="0"/>
              </a:rPr>
              <a:t>):    P(</a:t>
            </a:r>
            <a:r>
              <a:rPr lang="en-US" sz="2200" dirty="0" err="1">
                <a:latin typeface="Times New Roman" panose="02020603050405020304" pitchFamily="18" charset="0"/>
                <a:cs typeface="Times New Roman" pitchFamily="18" charset="0"/>
              </a:rPr>
              <a:t>buys_computer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= “yes”)  = 9/14 = 0.643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          P(</a:t>
            </a:r>
            <a:r>
              <a:rPr lang="en-US" sz="2200" dirty="0" err="1">
                <a:latin typeface="Times New Roman" panose="02020603050405020304" pitchFamily="18" charset="0"/>
                <a:cs typeface="Times New Roman" pitchFamily="18" charset="0"/>
              </a:rPr>
              <a:t>buys_computer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= “no”) = 5/14= 0.357</a:t>
            </a:r>
          </a:p>
          <a:p>
            <a:pPr>
              <a:lnSpc>
                <a:spcPct val="8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Compute P(</a:t>
            </a:r>
            <a:r>
              <a:rPr lang="en-US" sz="2200" dirty="0" err="1">
                <a:latin typeface="Times New Roman" panose="02020603050405020304" pitchFamily="18" charset="0"/>
                <a:cs typeface="Times New Roman" pitchFamily="18" charset="0"/>
              </a:rPr>
              <a:t>X|C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itchFamily="18" charset="0"/>
              </a:rPr>
              <a:t>i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) for each class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P(age = “&lt;=30” | </a:t>
            </a:r>
            <a:r>
              <a:rPr lang="en-US" sz="2200" dirty="0" err="1">
                <a:latin typeface="Times New Roman" panose="02020603050405020304" pitchFamily="18" charset="0"/>
                <a:cs typeface="Times New Roman" pitchFamily="18" charset="0"/>
              </a:rPr>
              <a:t>buys_computer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= “yes”)  = 2/9 = 0.222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P(age = “&lt;= 30” | </a:t>
            </a:r>
            <a:r>
              <a:rPr lang="en-US" sz="2200" dirty="0" err="1">
                <a:latin typeface="Times New Roman" panose="02020603050405020304" pitchFamily="18" charset="0"/>
                <a:cs typeface="Times New Roman" pitchFamily="18" charset="0"/>
              </a:rPr>
              <a:t>buys_computer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= “no”) = 3/5 = 0.6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P(income = “medium” | </a:t>
            </a:r>
            <a:r>
              <a:rPr lang="en-US" sz="2200" dirty="0" err="1">
                <a:latin typeface="Times New Roman" panose="02020603050405020304" pitchFamily="18" charset="0"/>
                <a:cs typeface="Times New Roman" pitchFamily="18" charset="0"/>
              </a:rPr>
              <a:t>buys_computer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= “yes”) = 4/9 = 0.444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P(income = “medium” | </a:t>
            </a:r>
            <a:r>
              <a:rPr lang="en-US" sz="2200" dirty="0" err="1">
                <a:latin typeface="Times New Roman" panose="02020603050405020304" pitchFamily="18" charset="0"/>
                <a:cs typeface="Times New Roman" pitchFamily="18" charset="0"/>
              </a:rPr>
              <a:t>buys_computer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= “no”) = 2/5 = 0.4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P(student = “yes” | </a:t>
            </a:r>
            <a:r>
              <a:rPr lang="en-US" sz="2200" dirty="0" err="1">
                <a:latin typeface="Times New Roman" panose="02020603050405020304" pitchFamily="18" charset="0"/>
                <a:cs typeface="Times New Roman" pitchFamily="18" charset="0"/>
              </a:rPr>
              <a:t>buys_computer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= “yes) = 6/9 = 0.667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P(student = “yes” | </a:t>
            </a:r>
            <a:r>
              <a:rPr lang="en-US" sz="2200" dirty="0" err="1">
                <a:latin typeface="Times New Roman" panose="02020603050405020304" pitchFamily="18" charset="0"/>
                <a:cs typeface="Times New Roman" pitchFamily="18" charset="0"/>
              </a:rPr>
              <a:t>buys_computer</a:t>
            </a:r>
            <a:r>
              <a:rPr lang="en-US" sz="2200" dirty="0">
                <a:latin typeface="Times New Roman" panose="02020603050405020304" pitchFamily="18" charset="0"/>
                <a:cs typeface="Times New Roman" pitchFamily="18" charset="0"/>
              </a:rPr>
              <a:t> = “no”) = 1/5 = 0.2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     P(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credit_rating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 = “fair” |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buys_computer</a:t>
            </a: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“yes”) = 6/9 = 0.667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P(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credit_rating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 = “fair” | </a:t>
            </a:r>
            <a:r>
              <a:rPr lang="en-US" sz="22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buys_computer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 = “no”) = 2/5 = 0.4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3812" y="304800"/>
            <a:ext cx="8534400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sample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(age &lt;=30, Income = medium, Student = yes ,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Credit_rating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Fair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369543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2412" y="45720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NBC:  An Example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1522412" y="1600200"/>
            <a:ext cx="10972800" cy="4114799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300" dirty="0"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</a:pPr>
            <a:r>
              <a:rPr lang="en-US" sz="2300" b="1" dirty="0">
                <a:latin typeface="Times New Roman" panose="02020603050405020304" pitchFamily="18" charset="0"/>
                <a:cs typeface="Times New Roman" pitchFamily="18" charset="0"/>
              </a:rPr>
              <a:t> X = (age &lt;= 30 , income = medium, student = yes, </a:t>
            </a:r>
            <a:r>
              <a:rPr lang="en-US" sz="2300" b="1" dirty="0" err="1">
                <a:latin typeface="Times New Roman" panose="02020603050405020304" pitchFamily="18" charset="0"/>
                <a:cs typeface="Times New Roman" pitchFamily="18" charset="0"/>
              </a:rPr>
              <a:t>credit_rating</a:t>
            </a:r>
            <a:r>
              <a:rPr lang="en-US" sz="2300" b="1" dirty="0">
                <a:latin typeface="Times New Roman" pitchFamily="18" charset="0"/>
                <a:cs typeface="Times New Roman" pitchFamily="18" charset="0"/>
              </a:rPr>
              <a:t> = fair)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300" b="1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cs typeface="Times New Roman" pitchFamily="18" charset="0"/>
              </a:rPr>
              <a:t>P(</a:t>
            </a:r>
            <a:r>
              <a:rPr lang="en-US" sz="2300" b="1" dirty="0" err="1">
                <a:latin typeface="Times New Roman" panose="02020603050405020304" pitchFamily="18" charset="0"/>
                <a:cs typeface="Times New Roman" pitchFamily="18" charset="0"/>
              </a:rPr>
              <a:t>X|C</a:t>
            </a:r>
            <a:r>
              <a:rPr lang="en-US" sz="2300" b="1" baseline="-25000" dirty="0" err="1">
                <a:latin typeface="Times New Roman" panose="02020603050405020304" pitchFamily="18" charset="0"/>
                <a:cs typeface="Times New Roman" pitchFamily="18" charset="0"/>
              </a:rPr>
              <a:t>i</a:t>
            </a:r>
            <a:r>
              <a:rPr lang="en-US" sz="2300" b="1" dirty="0">
                <a:latin typeface="Times New Roman" panose="02020603050405020304" pitchFamily="18" charset="0"/>
                <a:cs typeface="Times New Roman" pitchFamily="18" charset="0"/>
              </a:rPr>
              <a:t>) :</a:t>
            </a: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 P(</a:t>
            </a: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X|buys_computer</a:t>
            </a: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 = “yes”) = </a:t>
            </a:r>
            <a:r>
              <a:rPr 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0.222 x 0.444 x 0.667 x 0.667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				       = 0.044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               P(</a:t>
            </a:r>
            <a:r>
              <a:rPr lang="en-US" sz="2300" dirty="0" err="1">
                <a:latin typeface="Times New Roman" panose="02020603050405020304" pitchFamily="18" charset="0"/>
                <a:cs typeface="Times New Roman" pitchFamily="18" charset="0"/>
              </a:rPr>
              <a:t>X|buys_computer</a:t>
            </a:r>
            <a:r>
              <a:rPr lang="en-US" sz="2300" dirty="0">
                <a:latin typeface="Times New Roman" panose="02020603050405020304" pitchFamily="18" charset="0"/>
                <a:cs typeface="Times New Roman" pitchFamily="18" charset="0"/>
              </a:rPr>
              <a:t> = “no”)  = </a:t>
            </a:r>
            <a:r>
              <a:rPr lang="en-US" sz="23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0.6 x 0.4 x 0.2 x 0.4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				       = 0.019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3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03488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2414" y="45720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NBC:  An Example</a:t>
            </a:r>
          </a:p>
        </p:txBody>
      </p:sp>
      <p:sp>
        <p:nvSpPr>
          <p:cNvPr id="569347" name="Rectangle 3"/>
          <p:cNvSpPr>
            <a:spLocks noGrp="1" noChangeArrowheads="1"/>
          </p:cNvSpPr>
          <p:nvPr>
            <p:ph idx="1"/>
          </p:nvPr>
        </p:nvSpPr>
        <p:spPr>
          <a:xfrm>
            <a:off x="1548321" y="1143000"/>
            <a:ext cx="9753600" cy="533400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itchFamily="18" charset="0"/>
              </a:rPr>
              <a:t> X = (age &lt;= 30 , income = medium, student = yes, </a:t>
            </a:r>
            <a:r>
              <a:rPr lang="en-US" sz="2200" b="1" dirty="0" err="1">
                <a:latin typeface="Times New Roman" panose="02020603050405020304" pitchFamily="18" charset="0"/>
                <a:cs typeface="Times New Roman" pitchFamily="18" charset="0"/>
              </a:rPr>
              <a:t>credit_rating</a:t>
            </a:r>
            <a:r>
              <a:rPr lang="en-US" sz="2200" b="1" dirty="0">
                <a:latin typeface="Times New Roman" panose="02020603050405020304" pitchFamily="18" charset="0"/>
                <a:cs typeface="Times New Roman" pitchFamily="18" charset="0"/>
              </a:rPr>
              <a:t> = fair)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itchFamily="18" charset="0"/>
              </a:rPr>
              <a:t>P(</a:t>
            </a:r>
            <a:r>
              <a:rPr lang="en-US" sz="2200" b="1" dirty="0" err="1">
                <a:latin typeface="Times New Roman" panose="02020603050405020304" pitchFamily="18" charset="0"/>
                <a:cs typeface="Times New Roman" pitchFamily="18" charset="0"/>
              </a:rPr>
              <a:t>X|C</a:t>
            </a:r>
            <a:r>
              <a:rPr lang="en-US" sz="2200" b="1" baseline="-25000" dirty="0" err="1">
                <a:latin typeface="Times New Roman" panose="02020603050405020304" pitchFamily="18" charset="0"/>
                <a:cs typeface="Times New Roman" pitchFamily="18" charset="0"/>
              </a:rPr>
              <a:t>i</a:t>
            </a:r>
            <a:r>
              <a:rPr lang="en-US" sz="2200" b="1" dirty="0">
                <a:latin typeface="Times New Roman" panose="02020603050405020304" pitchFamily="18" charset="0"/>
                <a:cs typeface="Times New Roman" pitchFamily="18" charset="0"/>
              </a:rPr>
              <a:t>) :</a:t>
            </a:r>
            <a:r>
              <a:rPr lang="en-US" sz="2200" dirty="0">
                <a:latin typeface="Times New Roman" panose="02020603050405020304" pitchFamily="18" charset="0"/>
                <a:cs typeface="Times New Roman" pitchFamily="18" charset="0"/>
              </a:rPr>
              <a:t> P(</a:t>
            </a:r>
            <a:r>
              <a:rPr lang="en-US" sz="2200" dirty="0" err="1">
                <a:latin typeface="Times New Roman" panose="02020603050405020304" pitchFamily="18" charset="0"/>
                <a:cs typeface="Times New Roman" pitchFamily="18" charset="0"/>
              </a:rPr>
              <a:t>X|buys_computer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= “yes”) = 0.222 x 0.444 x 0.667 x 0.667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			       = 0.044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               P(</a:t>
            </a:r>
            <a:r>
              <a:rPr lang="en-US" sz="2200" dirty="0" err="1">
                <a:latin typeface="Times New Roman" panose="02020603050405020304" pitchFamily="18" charset="0"/>
                <a:cs typeface="Times New Roman" pitchFamily="18" charset="0"/>
              </a:rPr>
              <a:t>X|buys_computer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= “no”)  = 0.6 x 0.4 x 0.2 x 0.4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				       = 0.019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itchFamily="18" charset="0"/>
              </a:rPr>
              <a:t>P(</a:t>
            </a:r>
            <a:r>
              <a:rPr lang="en-US" sz="2200" b="1" dirty="0" err="1">
                <a:latin typeface="Times New Roman" panose="02020603050405020304" pitchFamily="18" charset="0"/>
                <a:cs typeface="Times New Roman" pitchFamily="18" charset="0"/>
              </a:rPr>
              <a:t>X|C</a:t>
            </a:r>
            <a:r>
              <a:rPr lang="en-US" sz="2200" b="1" baseline="-25000" dirty="0" err="1">
                <a:latin typeface="Times New Roman" panose="02020603050405020304" pitchFamily="18" charset="0"/>
                <a:cs typeface="Times New Roman" pitchFamily="18" charset="0"/>
              </a:rPr>
              <a:t>i</a:t>
            </a:r>
            <a:r>
              <a:rPr lang="en-US" sz="2200" b="1" dirty="0">
                <a:latin typeface="Times New Roman" panose="02020603050405020304" pitchFamily="18" charset="0"/>
                <a:cs typeface="Times New Roman" pitchFamily="18" charset="0"/>
              </a:rPr>
              <a:t>)*P(C</a:t>
            </a:r>
            <a:r>
              <a:rPr lang="en-US" sz="2200" b="1" baseline="-25000" dirty="0">
                <a:latin typeface="Times New Roman" panose="02020603050405020304" pitchFamily="18" charset="0"/>
                <a:cs typeface="Times New Roman" pitchFamily="18" charset="0"/>
              </a:rPr>
              <a:t>i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) :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200" dirty="0">
                <a:latin typeface="Times New Roman" panose="02020603050405020304" pitchFamily="18" charset="0"/>
                <a:cs typeface="Times New Roman" pitchFamily="18" charset="0"/>
              </a:rPr>
              <a:t>P(</a:t>
            </a:r>
            <a:r>
              <a:rPr lang="en-US" sz="2200" dirty="0" err="1">
                <a:latin typeface="Times New Roman" panose="02020603050405020304" pitchFamily="18" charset="0"/>
                <a:cs typeface="Times New Roman" pitchFamily="18" charset="0"/>
              </a:rPr>
              <a:t>X|buys_computer</a:t>
            </a:r>
            <a:r>
              <a:rPr lang="en-US" sz="2200" dirty="0">
                <a:latin typeface="Times New Roman" panose="02020603050405020304" pitchFamily="18" charset="0"/>
                <a:cs typeface="Times New Roman" pitchFamily="18" charset="0"/>
              </a:rPr>
              <a:t> = “yes”) * P(</a:t>
            </a:r>
            <a:r>
              <a:rPr lang="en-US" sz="2200" dirty="0" err="1">
                <a:latin typeface="Times New Roman" panose="02020603050405020304" pitchFamily="18" charset="0"/>
                <a:cs typeface="Times New Roman" pitchFamily="18" charset="0"/>
              </a:rPr>
              <a:t>buys_computer</a:t>
            </a:r>
            <a:r>
              <a:rPr lang="en-US" sz="2200" dirty="0">
                <a:latin typeface="Times New Roman" panose="02020603050405020304" pitchFamily="18" charset="0"/>
                <a:cs typeface="Times New Roman" pitchFamily="18" charset="0"/>
              </a:rPr>
              <a:t> = “yes”) =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0.028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200" dirty="0">
                <a:latin typeface="Times New Roman" panose="02020603050405020304" pitchFamily="18" charset="0"/>
                <a:cs typeface="Times New Roman" pitchFamily="18" charset="0"/>
              </a:rPr>
              <a:t>P(</a:t>
            </a:r>
            <a:r>
              <a:rPr lang="en-US" sz="2200" dirty="0" err="1">
                <a:latin typeface="Times New Roman" panose="02020603050405020304" pitchFamily="18" charset="0"/>
                <a:cs typeface="Times New Roman" pitchFamily="18" charset="0"/>
              </a:rPr>
              <a:t>X|buys_computer</a:t>
            </a:r>
            <a:r>
              <a:rPr lang="en-US" sz="2200" dirty="0">
                <a:latin typeface="Times New Roman" panose="02020603050405020304" pitchFamily="18" charset="0"/>
                <a:cs typeface="Times New Roman" pitchFamily="18" charset="0"/>
              </a:rPr>
              <a:t> = “no”) * P(</a:t>
            </a:r>
            <a:r>
              <a:rPr lang="en-US" sz="2200" dirty="0" err="1">
                <a:latin typeface="Times New Roman" panose="02020603050405020304" pitchFamily="18" charset="0"/>
                <a:cs typeface="Times New Roman" pitchFamily="18" charset="0"/>
              </a:rPr>
              <a:t>buys_computer</a:t>
            </a:r>
            <a:r>
              <a:rPr lang="en-US" sz="2200" dirty="0">
                <a:latin typeface="Times New Roman" panose="02020603050405020304" pitchFamily="18" charset="0"/>
                <a:cs typeface="Times New Roman" pitchFamily="18" charset="0"/>
              </a:rPr>
              <a:t> = “no”) = 0.007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Therefore,  X belongs to class (“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buys_computer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 = yes”)</a:t>
            </a:r>
            <a:r>
              <a:rPr lang="en-US" sz="2200" b="1" dirty="0">
                <a:latin typeface="Times New Roman" panose="02020603050405020304" pitchFamily="18" charset="0"/>
                <a:cs typeface="Times New Roman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35724224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2414" y="533400"/>
            <a:ext cx="9601200" cy="371462"/>
          </a:xfrm>
          <a:noFill/>
          <a:ln/>
        </p:spPr>
        <p:txBody>
          <a:bodyPr vert="horz" lIns="92075" tIns="46038" rIns="92075" bIns="46038" rtlCol="0" anchor="b">
            <a:normAutofit fontScale="90000"/>
          </a:bodyPr>
          <a:lstStyle/>
          <a:p>
            <a:r>
              <a:rPr lang="en-US" b="1" dirty="0"/>
              <a:t>Naive Bayesian Classifier Example</a:t>
            </a:r>
          </a:p>
        </p:txBody>
      </p:sp>
      <p:graphicFrame>
        <p:nvGraphicFramePr>
          <p:cNvPr id="601091" name="Object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7324218"/>
              </p:ext>
            </p:extLst>
          </p:nvPr>
        </p:nvGraphicFramePr>
        <p:xfrm>
          <a:off x="3198813" y="1533525"/>
          <a:ext cx="5410200" cy="487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783840" imgH="6108840" progId="Excel.Sheet.8">
                  <p:embed/>
                </p:oleObj>
              </mc:Choice>
              <mc:Fallback>
                <p:oleObj name="Worksheet" r:id="rId3" imgW="6783840" imgH="610884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3" y="1533525"/>
                        <a:ext cx="5410200" cy="487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1092" name="Oval 4"/>
          <p:cNvSpPr>
            <a:spLocks noChangeArrowheads="1"/>
          </p:cNvSpPr>
          <p:nvPr/>
        </p:nvSpPr>
        <p:spPr bwMode="auto">
          <a:xfrm>
            <a:off x="7847013" y="1530573"/>
            <a:ext cx="261569" cy="520254"/>
          </a:xfrm>
          <a:prstGeom prst="ellipse">
            <a:avLst/>
          </a:prstGeom>
          <a:noFill/>
          <a:ln w="254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601093" name="Line 5"/>
          <p:cNvSpPr>
            <a:spLocks noChangeShapeType="1"/>
          </p:cNvSpPr>
          <p:nvPr/>
        </p:nvSpPr>
        <p:spPr bwMode="auto">
          <a:xfrm flipV="1">
            <a:off x="8304212" y="1100130"/>
            <a:ext cx="838200" cy="423869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endParaRPr lang="en-US"/>
          </a:p>
        </p:txBody>
      </p:sp>
      <p:sp>
        <p:nvSpPr>
          <p:cNvPr id="601094" name="Text Box 6"/>
          <p:cNvSpPr txBox="1">
            <a:spLocks noChangeArrowheads="1"/>
          </p:cNvSpPr>
          <p:nvPr/>
        </p:nvSpPr>
        <p:spPr bwMode="auto">
          <a:xfrm>
            <a:off x="9066212" y="728669"/>
            <a:ext cx="2258632" cy="523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play tennis?</a:t>
            </a:r>
          </a:p>
        </p:txBody>
      </p:sp>
    </p:spTree>
    <p:extLst>
      <p:ext uri="{BB962C8B-B14F-4D97-AF65-F5344CB8AC3E}">
        <p14:creationId xmlns:p14="http://schemas.microsoft.com/office/powerpoint/2010/main" val="154042909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381000"/>
            <a:ext cx="9601200" cy="838200"/>
          </a:xfrm>
        </p:spPr>
        <p:txBody>
          <a:bodyPr/>
          <a:lstStyle/>
          <a:p>
            <a:pPr lvl="0"/>
            <a:r>
              <a:rPr lang="en-US" b="1" dirty="0">
                <a:latin typeface="Times New Roman" panose="02020603050405020304" pitchFamily="18" charset="0"/>
                <a:cs typeface="Times New Roman" pitchFamily="18" charset="0"/>
              </a:rPr>
              <a:t>What is Bayesian Classification?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447800"/>
            <a:ext cx="9753598" cy="464820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itchFamily="18" charset="0"/>
              </a:rPr>
              <a:t>Bayesian classifiers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are statistical classifiers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itchFamily="18" charset="0"/>
              </a:rPr>
              <a:t>each new sample</a:t>
            </a:r>
            <a:r>
              <a:rPr lang="en-US" sz="3200" dirty="0">
                <a:latin typeface="Times New Roman" panose="02020603050405020304" pitchFamily="18" charset="0"/>
                <a:cs typeface="Times New Roman" pitchFamily="18" charset="0"/>
              </a:rPr>
              <a:t> they provide a probability that the sample belongs to a class (for </a:t>
            </a:r>
            <a:r>
              <a:rPr lang="en-US" sz="32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itchFamily="18" charset="0"/>
              </a:rPr>
              <a:t>all classes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US" sz="3200" b="1" dirty="0">
                <a:latin typeface="Times New Roman" panose="02020603050405020304" pitchFamily="18" charset="0"/>
                <a:cs typeface="Times New Roman" pitchFamily="18" charset="0"/>
              </a:rPr>
              <a:t>Naive Bayes Classifier</a:t>
            </a:r>
            <a:r>
              <a:rPr lang="en-US" sz="3200" dirty="0">
                <a:latin typeface="Times New Roman" panose="02020603050405020304" pitchFamily="18" charset="0"/>
                <a:cs typeface="Times New Roman" pitchFamily="18" charset="0"/>
              </a:rPr>
              <a:t> is a supervised </a:t>
            </a:r>
            <a:r>
              <a:rPr lang="en-US" sz="3200" b="1" dirty="0">
                <a:latin typeface="Times New Roman" panose="02020603050405020304" pitchFamily="18" charset="0"/>
                <a:cs typeface="Times New Roman" pitchFamily="18" charset="0"/>
              </a:rPr>
              <a:t>machine</a:t>
            </a:r>
            <a:r>
              <a:rPr lang="en-US" sz="3200" dirty="0">
                <a:latin typeface="Times New Roman" panose="02020603050405020304" pitchFamily="18" charset="0"/>
                <a:cs typeface="Times New Roman" pitchFamily="18" charset="0"/>
              </a:rPr>
              <a:t>-</a:t>
            </a:r>
            <a:r>
              <a:rPr lang="en-US" sz="3200" b="1" dirty="0">
                <a:latin typeface="Times New Roman" panose="02020603050405020304" pitchFamily="18" charset="0"/>
                <a:cs typeface="Times New Roman" pitchFamily="18" charset="0"/>
              </a:rPr>
              <a:t>learning algorithm</a:t>
            </a:r>
            <a:r>
              <a:rPr lang="en-US" sz="3200" dirty="0">
                <a:latin typeface="Times New Roman" panose="02020603050405020304" pitchFamily="18" charset="0"/>
                <a:cs typeface="Times New Roman" pitchFamily="18" charset="0"/>
              </a:rPr>
              <a:t> that uses the </a:t>
            </a:r>
            <a:r>
              <a:rPr lang="en-US" sz="3200" b="1" dirty="0">
                <a:latin typeface="Times New Roman" panose="02020603050405020304" pitchFamily="18" charset="0"/>
                <a:cs typeface="Times New Roman" pitchFamily="18" charset="0"/>
              </a:rPr>
              <a:t>Bayes</a:t>
            </a:r>
            <a:r>
              <a:rPr lang="en-US" sz="3200" dirty="0">
                <a:latin typeface="Times New Roman" panose="02020603050405020304" pitchFamily="18" charset="0"/>
                <a:cs typeface="Times New Roman" pitchFamily="18" charset="0"/>
              </a:rPr>
              <a:t>' theorem, which assumes that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features are statistically independent.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itchFamily="18" charset="0"/>
              </a:rPr>
              <a:t> </a:t>
            </a:r>
            <a:r>
              <a:rPr lang="en-US" sz="3200" b="1" dirty="0">
                <a:latin typeface="Times New Roman" panose="02020603050405020304" pitchFamily="18" charset="0"/>
                <a:cs typeface="Times New Roman" pitchFamily="18" charset="0"/>
              </a:rPr>
              <a:t>Bayesian machine learning</a:t>
            </a:r>
            <a:r>
              <a:rPr lang="en-US" sz="3200" dirty="0">
                <a:latin typeface="Times New Roman" panose="02020603050405020304" pitchFamily="18" charset="0"/>
                <a:cs typeface="Times New Roman" pitchFamily="18" charset="0"/>
              </a:rPr>
              <a:t> allows us 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to encode our prior beliefs </a:t>
            </a:r>
            <a:r>
              <a:rPr lang="en-US" sz="3200" dirty="0">
                <a:latin typeface="Times New Roman" panose="02020603050405020304" pitchFamily="18" charset="0"/>
                <a:cs typeface="Times New Roman" pitchFamily="18" charset="0"/>
              </a:rPr>
              <a:t>about what those models should look like, independent of what the data tells us.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35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2414" y="533400"/>
            <a:ext cx="9601200" cy="457200"/>
          </a:xfrm>
          <a:noFill/>
          <a:ln/>
        </p:spPr>
        <p:txBody>
          <a:bodyPr vert="horz" lIns="92075" tIns="46038" rIns="92075" bIns="46038" rtlCol="0" anchor="b">
            <a:normAutofit fontScale="9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Naive Bayesian Classifier Example</a:t>
            </a:r>
          </a:p>
        </p:txBody>
      </p:sp>
      <p:graphicFrame>
        <p:nvGraphicFramePr>
          <p:cNvPr id="603140" name="Object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81365103"/>
              </p:ext>
            </p:extLst>
          </p:nvPr>
        </p:nvGraphicFramePr>
        <p:xfrm>
          <a:off x="3695700" y="1066800"/>
          <a:ext cx="4568825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743488" imgH="3447874" progId="Excel.Sheet.8">
                  <p:embed/>
                </p:oleObj>
              </mc:Choice>
              <mc:Fallback>
                <p:oleObj name="Worksheet" r:id="rId3" imgW="5743488" imgH="3447874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1066800"/>
                        <a:ext cx="4568825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3139" name="Object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45711423"/>
              </p:ext>
            </p:extLst>
          </p:nvPr>
        </p:nvGraphicFramePr>
        <p:xfrm>
          <a:off x="3046412" y="3962400"/>
          <a:ext cx="52451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743488" imgH="2086093" progId="Excel.Sheet.8">
                  <p:embed/>
                </p:oleObj>
              </mc:Choice>
              <mc:Fallback>
                <p:oleObj name="Worksheet" r:id="rId5" imgW="5743488" imgH="2086093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6412" y="3962400"/>
                        <a:ext cx="52451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3141" name="AutoShape 5"/>
          <p:cNvSpPr>
            <a:spLocks/>
          </p:cNvSpPr>
          <p:nvPr/>
        </p:nvSpPr>
        <p:spPr bwMode="auto">
          <a:xfrm>
            <a:off x="8291512" y="2819400"/>
            <a:ext cx="522419" cy="430802"/>
          </a:xfrm>
          <a:prstGeom prst="rightBrace">
            <a:avLst>
              <a:gd name="adj1" fmla="val 88889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603142" name="Text Box 6"/>
          <p:cNvSpPr txBox="1">
            <a:spLocks noChangeArrowheads="1"/>
          </p:cNvSpPr>
          <p:nvPr/>
        </p:nvSpPr>
        <p:spPr bwMode="auto">
          <a:xfrm>
            <a:off x="8913812" y="2791595"/>
            <a:ext cx="384721" cy="523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9</a:t>
            </a:r>
          </a:p>
        </p:txBody>
      </p:sp>
      <p:sp>
        <p:nvSpPr>
          <p:cNvPr id="603143" name="AutoShape 7"/>
          <p:cNvSpPr>
            <a:spLocks/>
          </p:cNvSpPr>
          <p:nvPr/>
        </p:nvSpPr>
        <p:spPr bwMode="auto">
          <a:xfrm>
            <a:off x="8297862" y="4699499"/>
            <a:ext cx="304800" cy="430802"/>
          </a:xfrm>
          <a:prstGeom prst="rightBrace">
            <a:avLst>
              <a:gd name="adj1" fmla="val 0"/>
              <a:gd name="adj2" fmla="val 50000"/>
            </a:avLst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</p:spPr>
        <p:txBody>
          <a:bodyPr lIns="92075" tIns="46038" rIns="92075" bIns="46038" anchor="ctr">
            <a:spAutoFit/>
          </a:bodyPr>
          <a:lstStyle/>
          <a:p>
            <a:endParaRPr lang="en-US"/>
          </a:p>
        </p:txBody>
      </p:sp>
      <p:sp>
        <p:nvSpPr>
          <p:cNvPr id="603144" name="Text Box 8"/>
          <p:cNvSpPr txBox="1">
            <a:spLocks noChangeArrowheads="1"/>
          </p:cNvSpPr>
          <p:nvPr/>
        </p:nvSpPr>
        <p:spPr bwMode="auto">
          <a:xfrm>
            <a:off x="8621570" y="4652969"/>
            <a:ext cx="384722" cy="5238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5725726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2414" y="533401"/>
            <a:ext cx="9601200" cy="457200"/>
          </a:xfrm>
          <a:noFill/>
          <a:ln/>
        </p:spPr>
        <p:txBody>
          <a:bodyPr vert="horz" lIns="92075" tIns="46038" rIns="92075" bIns="46038" rtlCol="0" anchor="b">
            <a:normAutofit fontScale="90000"/>
          </a:bodyPr>
          <a:lstStyle/>
          <a:p>
            <a:r>
              <a:rPr lang="en-US" b="1" dirty="0"/>
              <a:t>Naive Bayesian Classifier Example</a:t>
            </a:r>
          </a:p>
        </p:txBody>
      </p:sp>
      <p:sp>
        <p:nvSpPr>
          <p:cNvPr id="605187" name="Rectangle 3"/>
          <p:cNvSpPr>
            <a:spLocks noGrp="1" noChangeArrowheads="1"/>
          </p:cNvSpPr>
          <p:nvPr>
            <p:ph idx="1"/>
          </p:nvPr>
        </p:nvSpPr>
        <p:spPr>
          <a:xfrm>
            <a:off x="1370012" y="1371600"/>
            <a:ext cx="9753602" cy="5257800"/>
          </a:xfrm>
          <a:noFill/>
          <a:ln/>
        </p:spPr>
        <p:txBody>
          <a:bodyPr vert="horz" lIns="92075" tIns="46038" rIns="92075" bIns="46038" rtlCol="0">
            <a:noAutofit/>
          </a:bodyPr>
          <a:lstStyle/>
          <a:p>
            <a:r>
              <a:rPr lang="en-US" sz="2500" dirty="0"/>
              <a:t>Given the training set, we compute the probabilities:</a:t>
            </a:r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endParaRPr lang="en-US" sz="2500" dirty="0"/>
          </a:p>
          <a:p>
            <a:r>
              <a:rPr lang="en-US" sz="2500" dirty="0"/>
              <a:t>We also have the probabilities</a:t>
            </a:r>
          </a:p>
          <a:p>
            <a:pPr lvl="1"/>
            <a:r>
              <a:rPr lang="en-US" sz="2500" dirty="0"/>
              <a:t>P = 9/14</a:t>
            </a:r>
          </a:p>
          <a:p>
            <a:pPr lvl="1"/>
            <a:r>
              <a:rPr lang="en-US" sz="2500" dirty="0"/>
              <a:t>N = 5/14</a:t>
            </a:r>
          </a:p>
          <a:p>
            <a:pPr lvl="1">
              <a:buFont typeface="Wingdings" pitchFamily="2" charset="2"/>
              <a:buNone/>
            </a:pPr>
            <a:endParaRPr lang="en-US" sz="2500" dirty="0"/>
          </a:p>
        </p:txBody>
      </p:sp>
      <p:graphicFrame>
        <p:nvGraphicFramePr>
          <p:cNvPr id="60518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2972813"/>
              </p:ext>
            </p:extLst>
          </p:nvPr>
        </p:nvGraphicFramePr>
        <p:xfrm>
          <a:off x="3198812" y="1785937"/>
          <a:ext cx="6459538" cy="286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459480" imgH="2862000" progId="Excel.Sheet.8">
                  <p:embed/>
                </p:oleObj>
              </mc:Choice>
              <mc:Fallback>
                <p:oleObj name="Worksheet" r:id="rId3" imgW="6459480" imgH="28620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812" y="1785937"/>
                        <a:ext cx="6459538" cy="286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660845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2414" y="533400"/>
            <a:ext cx="9601200" cy="457200"/>
          </a:xfrm>
          <a:noFill/>
          <a:ln/>
        </p:spPr>
        <p:txBody>
          <a:bodyPr vert="horz" lIns="92075" tIns="46038" rIns="92075" bIns="46038" rtlCol="0" anchor="b"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Bayesian Classifier Example</a:t>
            </a:r>
          </a:p>
        </p:txBody>
      </p:sp>
      <p:sp>
        <p:nvSpPr>
          <p:cNvPr id="609283" name="Rectangle 3"/>
          <p:cNvSpPr>
            <a:spLocks noGrp="1" noChangeArrowheads="1"/>
          </p:cNvSpPr>
          <p:nvPr>
            <p:ph idx="1"/>
          </p:nvPr>
        </p:nvSpPr>
        <p:spPr>
          <a:xfrm>
            <a:off x="1979612" y="1600201"/>
            <a:ext cx="8229600" cy="2514600"/>
          </a:xfrm>
          <a:noFill/>
          <a:ln/>
        </p:spPr>
        <p:txBody>
          <a:bodyPr vert="horz" lIns="92075" tIns="46038" rIns="92075" bIns="46038" rtlCol="0"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To classify a new sample X: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outlook = sunny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temperature = cool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humidity = high</a:t>
            </a:r>
          </a:p>
          <a:p>
            <a:pPr lvl="1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windy = false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itchFamily="18" charset="0"/>
              </a:rPr>
              <a:t>Therefore X takes class label </a:t>
            </a:r>
            <a:r>
              <a:rPr 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itchFamily="18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149912073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31" name="Rectangle 3"/>
          <p:cNvSpPr>
            <a:spLocks noGrp="1" noChangeArrowheads="1"/>
          </p:cNvSpPr>
          <p:nvPr>
            <p:ph type="title"/>
          </p:nvPr>
        </p:nvSpPr>
        <p:spPr>
          <a:xfrm>
            <a:off x="1522412" y="457200"/>
            <a:ext cx="9601200" cy="457200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Bayesian Classifier Example</a:t>
            </a:r>
          </a:p>
        </p:txBody>
      </p:sp>
      <p:sp>
        <p:nvSpPr>
          <p:cNvPr id="611330" name="Rectangle 2"/>
          <p:cNvSpPr>
            <a:spLocks noGrp="1" noChangeArrowheads="1"/>
          </p:cNvSpPr>
          <p:nvPr>
            <p:ph idx="1"/>
          </p:nvPr>
        </p:nvSpPr>
        <p:spPr>
          <a:xfrm>
            <a:off x="1522412" y="1143000"/>
            <a:ext cx="9372600" cy="4495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>
                <a:latin typeface="Times New Roman" panose="02020603050405020304" pitchFamily="18" charset="0"/>
                <a:cs typeface="Times New Roman" pitchFamily="18" charset="0"/>
              </a:rPr>
              <a:t>Second example X = &lt;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rain, hot, high, false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lvl="1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outlook = rain</a:t>
            </a:r>
          </a:p>
          <a:p>
            <a:pPr lvl="1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temperature = hot</a:t>
            </a:r>
          </a:p>
          <a:p>
            <a:pPr lvl="1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humidity = high</a:t>
            </a:r>
          </a:p>
          <a:p>
            <a:pPr lvl="1"/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windy = false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Sample X is classified in class N (don’t play)</a:t>
            </a:r>
            <a:endParaRPr lang="it-IT" sz="2500" dirty="0">
              <a:solidFill>
                <a:srgbClr val="FF0000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it-IT" dirty="0">
              <a:latin typeface="Times New Roman" panose="02020603050405020304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353655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2414" y="53340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Bayesian Classifier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6755D4-A46F-1EEC-4079-E9C413F17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454" y="1636187"/>
            <a:ext cx="7995358" cy="382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57658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381000"/>
            <a:ext cx="9601200" cy="533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Naive Bayesian Classifier</a:t>
            </a:r>
          </a:p>
        </p:txBody>
      </p:sp>
      <p:sp>
        <p:nvSpPr>
          <p:cNvPr id="1601539" name="Rectangle 3"/>
          <p:cNvSpPr>
            <a:spLocks noGrp="1" noChangeArrowheads="1"/>
          </p:cNvSpPr>
          <p:nvPr>
            <p:ph idx="1"/>
          </p:nvPr>
        </p:nvSpPr>
        <p:spPr>
          <a:xfrm>
            <a:off x="1979612" y="1600201"/>
            <a:ext cx="8229600" cy="1524000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Advantages 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Easy to implement 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Good results obtained in most of the cases</a:t>
            </a:r>
          </a:p>
        </p:txBody>
      </p:sp>
    </p:spTree>
    <p:extLst>
      <p:ext uri="{BB962C8B-B14F-4D97-AF65-F5344CB8AC3E}">
        <p14:creationId xmlns:p14="http://schemas.microsoft.com/office/powerpoint/2010/main" val="352306120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2414" y="533400"/>
            <a:ext cx="9601200" cy="4572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Naive Bayesian Classifier</a:t>
            </a:r>
          </a:p>
        </p:txBody>
      </p:sp>
      <p:sp>
        <p:nvSpPr>
          <p:cNvPr id="1601539" name="Rectangle 3"/>
          <p:cNvSpPr>
            <a:spLocks noGrp="1" noChangeArrowheads="1"/>
          </p:cNvSpPr>
          <p:nvPr>
            <p:ph idx="1"/>
          </p:nvPr>
        </p:nvSpPr>
        <p:spPr>
          <a:xfrm>
            <a:off x="1751012" y="1219200"/>
            <a:ext cx="9371014" cy="5257800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Disadvantages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Assumption: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class conditional independence, therefore loss of accuracy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Practically, dependencies exist among variables </a:t>
            </a:r>
          </a:p>
          <a:p>
            <a:pPr lvl="2"/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E.g.,  hospitals: patients: Profile: age, family history, etc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lvl="2">
              <a:buFont typeface="Wingdings" pitchFamily="2" charset="2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Symptoms: fever, cough etc., Disease: lung cancer, diabetes, etc. </a:t>
            </a:r>
          </a:p>
          <a:p>
            <a:pPr lvl="2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Dependencies among these cannot be modeled by Naïve Bayesian Classifier</a:t>
            </a:r>
          </a:p>
        </p:txBody>
      </p:sp>
    </p:spTree>
    <p:extLst>
      <p:ext uri="{BB962C8B-B14F-4D97-AF65-F5344CB8AC3E}">
        <p14:creationId xmlns:p14="http://schemas.microsoft.com/office/powerpoint/2010/main" val="216972227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2414" y="533400"/>
            <a:ext cx="9601200" cy="45720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468BE9-5A65-8797-63AC-7E9A28011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612" y="1600200"/>
            <a:ext cx="8417614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71190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2414" y="838200"/>
            <a:ext cx="9601199" cy="518160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</a:t>
            </a:r>
          </a:p>
          <a:p>
            <a:pPr marL="0" indent="0" algn="ctr">
              <a:buNone/>
            </a:pPr>
            <a:r>
              <a:rPr lang="en-US" sz="9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2089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381000"/>
            <a:ext cx="9601200" cy="838200"/>
          </a:xfrm>
        </p:spPr>
        <p:txBody>
          <a:bodyPr/>
          <a:lstStyle/>
          <a:p>
            <a:pPr lvl="0"/>
            <a:r>
              <a:rPr lang="en-US" b="1" dirty="0">
                <a:latin typeface="Times New Roman" pitchFamily="18" charset="0"/>
                <a:cs typeface="Times New Roman" pitchFamily="18" charset="0"/>
              </a:rPr>
              <a:t>Bayes’ Theorem: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447800"/>
            <a:ext cx="10059986" cy="4114800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be a data sample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(“</a:t>
            </a:r>
            <a:r>
              <a:rPr lang="en-US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evidence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”):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 label is unknown</a:t>
            </a:r>
          </a:p>
          <a:p>
            <a:pPr algn="just">
              <a:lnSpc>
                <a:spcPct val="11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Let H be a </a:t>
            </a:r>
            <a:r>
              <a:rPr lang="en-US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hypothesis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that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 belongs to class C </a:t>
            </a:r>
          </a:p>
          <a:p>
            <a:pPr algn="just">
              <a:lnSpc>
                <a:spcPct val="11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Classification is to determine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P(H|X)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the probability that the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hypothesis holds given the observed data sample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10521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381000"/>
            <a:ext cx="9601200" cy="838200"/>
          </a:xfrm>
        </p:spPr>
        <p:txBody>
          <a:bodyPr/>
          <a:lstStyle/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Bayes’ Theorem: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447800"/>
            <a:ext cx="9982198" cy="4800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other words, we are looking for the probability that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tuple 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belongs to class </a:t>
            </a:r>
            <a:r>
              <a:rPr lang="en-US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C,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given that </a:t>
            </a:r>
            <a:r>
              <a:rPr lang="en-US" sz="28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 know the attribute description of 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X.</a:t>
            </a:r>
          </a:p>
          <a:p>
            <a:pPr algn="just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P(H|X) is the </a:t>
            </a: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posterior probability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or a posteriori probability, of H conditioned on X.</a:t>
            </a:r>
            <a:endParaRPr 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example, suppose our world of data tuples is confined to customers described by the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attributes 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age and income</a:t>
            </a:r>
          </a:p>
          <a:p>
            <a:pPr lvl="1" algn="just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X is a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35-year-old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customer with an income of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$40,000.</a:t>
            </a:r>
          </a:p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P(H|X) reflects the probability that customer X will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buy a computer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given that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we know the customer’s age and income</a:t>
            </a:r>
          </a:p>
        </p:txBody>
      </p:sp>
    </p:spTree>
    <p:extLst>
      <p:ext uri="{BB962C8B-B14F-4D97-AF65-F5344CB8AC3E}">
        <p14:creationId xmlns:p14="http://schemas.microsoft.com/office/powerpoint/2010/main" val="195458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381000"/>
            <a:ext cx="9601200" cy="609600"/>
          </a:xfrm>
        </p:spPr>
        <p:txBody>
          <a:bodyPr>
            <a:normAutofit fontScale="90000"/>
          </a:bodyPr>
          <a:lstStyle/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Bayes’ Theorem: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447800"/>
            <a:ext cx="10059986" cy="5105400"/>
          </a:xfrm>
        </p:spPr>
        <p:txBody>
          <a:bodyPr>
            <a:noAutofit/>
          </a:bodyPr>
          <a:lstStyle/>
          <a:p>
            <a:pPr algn="just">
              <a:lnSpc>
                <a:spcPct val="110000"/>
              </a:lnSpc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P(H) (</a:t>
            </a:r>
            <a:r>
              <a:rPr lang="en-US" sz="2500" i="1" dirty="0">
                <a:latin typeface="Times New Roman" pitchFamily="18" charset="0"/>
                <a:cs typeface="Times New Roman" pitchFamily="18" charset="0"/>
              </a:rPr>
              <a:t>prior probability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), the initial probability</a:t>
            </a:r>
          </a:p>
          <a:p>
            <a:pPr lvl="1" algn="just">
              <a:lnSpc>
                <a:spcPct val="110000"/>
              </a:lnSpc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E.g.,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will buy computer, regardless of age, income, …</a:t>
            </a:r>
          </a:p>
          <a:p>
            <a:pPr algn="just">
              <a:lnSpc>
                <a:spcPct val="110000"/>
              </a:lnSpc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): </a:t>
            </a:r>
            <a:r>
              <a:rPr lang="en-US" sz="25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probability that sample data is observed</a:t>
            </a:r>
          </a:p>
          <a:p>
            <a:pPr algn="just">
              <a:lnSpc>
                <a:spcPct val="110000"/>
              </a:lnSpc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|H) (</a:t>
            </a:r>
            <a:r>
              <a:rPr lang="en-US" sz="2500" i="1" dirty="0">
                <a:latin typeface="Times New Roman" pitchFamily="18" charset="0"/>
                <a:cs typeface="Times New Roman" pitchFamily="18" charset="0"/>
              </a:rPr>
              <a:t>posteriori probability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), the probability of observing the sample 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, given that the hypothesis holds</a:t>
            </a:r>
          </a:p>
          <a:p>
            <a:pPr lvl="1" algn="just">
              <a:lnSpc>
                <a:spcPct val="110000"/>
              </a:lnSpc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E.g.,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Given that</a:t>
            </a: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will buy computer, the prob. that X is 31..40, medium income</a:t>
            </a:r>
          </a:p>
        </p:txBody>
      </p:sp>
    </p:spTree>
    <p:extLst>
      <p:ext uri="{BB962C8B-B14F-4D97-AF65-F5344CB8AC3E}">
        <p14:creationId xmlns:p14="http://schemas.microsoft.com/office/powerpoint/2010/main" val="185829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57200"/>
            <a:ext cx="9677402" cy="533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Bayes’ Theorem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1598612" y="1174751"/>
            <a:ext cx="9982200" cy="545464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itchFamily="18" charset="0"/>
              </a:rPr>
              <a:t>Given training data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, posteriori probability of a hypothesis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P(H|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follows the Bayes theorem,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900" i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</a:t>
            </a:r>
            <a:fld id="{74AFE8F5-1640-4F59-A935-3A856C023AD8}" type="slidenum">
              <a:rPr lang="en-US" sz="900" i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r>
              <a:rPr lang="en-US" sz="900" i="0">
                <a:latin typeface="Times New Roman" panose="02020603050405020304" pitchFamily="18" charset="0"/>
                <a:cs typeface="Times New Roman" panose="02020603050405020304" pitchFamily="18" charset="0"/>
              </a:rPr>
              <a:t> 				    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3032425"/>
              </p:ext>
            </p:extLst>
          </p:nvPr>
        </p:nvGraphicFramePr>
        <p:xfrm>
          <a:off x="3503612" y="2819400"/>
          <a:ext cx="38830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63480" imgH="558720" progId="Equation.3">
                  <p:embed/>
                </p:oleObj>
              </mc:Choice>
              <mc:Fallback>
                <p:oleObj name="Equation" r:id="rId2" imgW="246348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2" y="2819400"/>
                        <a:ext cx="3883025" cy="7683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579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57200"/>
            <a:ext cx="9677402" cy="533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Towards Naïve Bayesian Classifiers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1598612" y="1174751"/>
            <a:ext cx="9448800" cy="3854449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Let, D be a training set of tuples and their associated class labels,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Each tuple is represented by an </a:t>
            </a:r>
            <a:r>
              <a:rPr lang="en-US" sz="25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n-D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attribute vector </a:t>
            </a:r>
          </a:p>
          <a:p>
            <a:pPr marL="0" indent="0" algn="just">
              <a:buNone/>
            </a:pPr>
            <a:r>
              <a:rPr lang="en-US" sz="2500" b="1" dirty="0">
                <a:latin typeface="Times New Roman" pitchFamily="18" charset="0"/>
                <a:cs typeface="Times New Roman" pitchFamily="18" charset="0"/>
              </a:rPr>
              <a:t>           X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= (x</a:t>
            </a:r>
            <a:r>
              <a:rPr lang="en-US" sz="25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, x</a:t>
            </a:r>
            <a:r>
              <a:rPr lang="en-US" sz="25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, …, </a:t>
            </a:r>
            <a:r>
              <a:rPr lang="en-US" sz="2500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500" baseline="-25000" dirty="0" err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Font typeface="Wingdings" pitchFamily="2" charset="2"/>
              <a:buChar char="Ø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Suppose there are </a:t>
            </a:r>
            <a:r>
              <a:rPr lang="en-US" sz="25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 classes C</a:t>
            </a:r>
            <a:r>
              <a:rPr lang="en-US" sz="25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, C</a:t>
            </a:r>
            <a:r>
              <a:rPr lang="en-US" sz="25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, …, C</a:t>
            </a:r>
            <a:r>
              <a:rPr lang="en-US" sz="2500" baseline="-25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Classification is to derive the maximum posteriori, i.e</a:t>
            </a:r>
            <a:r>
              <a:rPr lang="en-US" sz="25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., the maximal P(</a:t>
            </a:r>
            <a:r>
              <a:rPr lang="en-US" sz="25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500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5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sz="25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5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609012" y="6096000"/>
            <a:ext cx="1320059" cy="273049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900" i="0"/>
              <a:t>				         </a:t>
            </a:r>
            <a:fld id="{74AFE8F5-1640-4F59-A935-3A856C023AD8}" type="slidenum">
              <a:rPr lang="en-US" sz="900" i="0"/>
              <a:pPr/>
              <a:t>7</a:t>
            </a:fld>
            <a:r>
              <a:rPr lang="en-US" sz="900" i="0"/>
              <a:t> 				    </a:t>
            </a:r>
          </a:p>
        </p:txBody>
      </p:sp>
    </p:spTree>
    <p:extLst>
      <p:ext uri="{BB962C8B-B14F-4D97-AF65-F5344CB8AC3E}">
        <p14:creationId xmlns:p14="http://schemas.microsoft.com/office/powerpoint/2010/main" val="961180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446212" y="457200"/>
            <a:ext cx="9677402" cy="5334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Towards Naïve Bayesian Classifiers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1598612" y="1174751"/>
            <a:ext cx="9982200" cy="545464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can be derived from Bayes’ theorem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Since P(X) is constant for all classes, only                                    </a:t>
            </a:r>
          </a:p>
          <a:p>
            <a:pPr lvl="1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                                            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needs to be maximized</a:t>
            </a:r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900" i="0"/>
              <a:t>				         </a:t>
            </a:r>
            <a:fld id="{74AFE8F5-1640-4F59-A935-3A856C023AD8}" type="slidenum">
              <a:rPr lang="en-US" sz="900" i="0"/>
              <a:pPr/>
              <a:t>8</a:t>
            </a:fld>
            <a:r>
              <a:rPr lang="en-US" sz="900" i="0"/>
              <a:t> 				    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2254743"/>
              </p:ext>
            </p:extLst>
          </p:nvPr>
        </p:nvGraphicFramePr>
        <p:xfrm>
          <a:off x="3427412" y="1828800"/>
          <a:ext cx="3733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01640" imgH="647640" progId="Equation.3">
                  <p:embed/>
                </p:oleObj>
              </mc:Choice>
              <mc:Fallback>
                <p:oleObj name="Equation" r:id="rId2" imgW="250164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12" y="1828800"/>
                        <a:ext cx="3733800" cy="1028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489758"/>
              </p:ext>
            </p:extLst>
          </p:nvPr>
        </p:nvGraphicFramePr>
        <p:xfrm>
          <a:off x="1751012" y="3505200"/>
          <a:ext cx="4114800" cy="588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76440" imgH="380880" progId="Equation.3">
                  <p:embed/>
                </p:oleObj>
              </mc:Choice>
              <mc:Fallback>
                <p:oleObj name="Equation" r:id="rId4" imgW="247644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2" y="3505200"/>
                        <a:ext cx="4114800" cy="5881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7609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2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2412" y="381000"/>
            <a:ext cx="9601200" cy="53340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NBC: Training Dataset</a:t>
            </a:r>
          </a:p>
        </p:txBody>
      </p:sp>
      <p:sp>
        <p:nvSpPr>
          <p:cNvPr id="567299" name="Text Box 3"/>
          <p:cNvSpPr txBox="1">
            <a:spLocks noChangeArrowheads="1"/>
          </p:cNvSpPr>
          <p:nvPr/>
        </p:nvSpPr>
        <p:spPr bwMode="auto">
          <a:xfrm>
            <a:off x="1293812" y="1560513"/>
            <a:ext cx="4038600" cy="3901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itchFamily="18" charset="0"/>
              </a:rPr>
              <a:t>Class: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25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C1:buys_computer = ‘yes’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25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C2</a:t>
            </a: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:buys_computer = ‘no’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endParaRPr lang="en-US" sz="25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Data sample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X = (age &lt;=30,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2500" dirty="0">
                <a:latin typeface="Times New Roman" pitchFamily="18" charset="0"/>
                <a:cs typeface="Times New Roman" pitchFamily="18" charset="0"/>
              </a:rPr>
              <a:t>Income =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medium,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2500" dirty="0">
                <a:latin typeface="Times New Roman" panose="02020603050405020304" pitchFamily="18" charset="0"/>
                <a:cs typeface="Times New Roman" pitchFamily="18" charset="0"/>
              </a:rPr>
              <a:t>Student =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yes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</a:pPr>
            <a:r>
              <a:rPr lang="en-US" sz="2500" dirty="0" err="1">
                <a:latin typeface="Times New Roman" panose="02020603050405020304" pitchFamily="18" charset="0"/>
                <a:cs typeface="Times New Roman" pitchFamily="18" charset="0"/>
              </a:rPr>
              <a:t>Credit_rating</a:t>
            </a:r>
            <a:r>
              <a:rPr lang="en-US" sz="2500" dirty="0">
                <a:latin typeface="Times New Roman" panose="02020603050405020304" pitchFamily="18" charset="0"/>
                <a:cs typeface="Times New Roman" pitchFamily="18" charset="0"/>
              </a:rPr>
              <a:t> = </a:t>
            </a:r>
            <a:r>
              <a:rPr lang="en-US" sz="25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Fair</a:t>
            </a:r>
            <a:r>
              <a:rPr lang="en-US" sz="2500" dirty="0">
                <a:latin typeface="Times New Roman" panose="02020603050405020304" pitchFamily="18" charset="0"/>
                <a:cs typeface="Times New Roman" pitchFamily="18" charset="0"/>
              </a:rPr>
              <a:t>)</a:t>
            </a:r>
          </a:p>
        </p:txBody>
      </p:sp>
      <p:graphicFrame>
        <p:nvGraphicFramePr>
          <p:cNvPr id="468995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8363944"/>
              </p:ext>
            </p:extLst>
          </p:nvPr>
        </p:nvGraphicFramePr>
        <p:xfrm>
          <a:off x="5484812" y="990600"/>
          <a:ext cx="5638800" cy="506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772015" imgH="4457683" progId="Excel.Sheet.8">
                  <p:embed/>
                </p:oleObj>
              </mc:Choice>
              <mc:Fallback>
                <p:oleObj name="Worksheet" r:id="rId3" imgW="4772015" imgH="4457683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812" y="990600"/>
                        <a:ext cx="5638800" cy="506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735045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3245</TotalTime>
  <Words>1808</Words>
  <Application>Microsoft Office PowerPoint</Application>
  <PresentationFormat>Custom</PresentationFormat>
  <Paragraphs>201</Paragraphs>
  <Slides>28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Calibri</vt:lpstr>
      <vt:lpstr>Calibri Light</vt:lpstr>
      <vt:lpstr>Century Gothic</vt:lpstr>
      <vt:lpstr>Times New Roman</vt:lpstr>
      <vt:lpstr>Wingdings</vt:lpstr>
      <vt:lpstr>Office Theme</vt:lpstr>
      <vt:lpstr>Equation</vt:lpstr>
      <vt:lpstr>Worksheet</vt:lpstr>
      <vt:lpstr>Lab-1</vt:lpstr>
      <vt:lpstr>What is Bayesian Classification?</vt:lpstr>
      <vt:lpstr>Bayes’ Theorem: Basics</vt:lpstr>
      <vt:lpstr>Bayes’ Theorem: Basics</vt:lpstr>
      <vt:lpstr>Bayes’ Theorem: Basics</vt:lpstr>
      <vt:lpstr>Bayes’ Theorem</vt:lpstr>
      <vt:lpstr>Towards Naïve Bayesian Classifiers</vt:lpstr>
      <vt:lpstr>Towards Naïve Bayesian Classifiers</vt:lpstr>
      <vt:lpstr>NBC: Training Dataset</vt:lpstr>
      <vt:lpstr>PowerPoint Presentation</vt:lpstr>
      <vt:lpstr>NBC: Training Dataset</vt:lpstr>
      <vt:lpstr>NBC: Training Dataset</vt:lpstr>
      <vt:lpstr>NBC: Training Dataset</vt:lpstr>
      <vt:lpstr>NBC: Training Dataset</vt:lpstr>
      <vt:lpstr>NBC: Training Dataset</vt:lpstr>
      <vt:lpstr>PowerPoint Presentation</vt:lpstr>
      <vt:lpstr>NBC:  An Example</vt:lpstr>
      <vt:lpstr>NBC:  An Example</vt:lpstr>
      <vt:lpstr>Naive Bayesian Classifier Example</vt:lpstr>
      <vt:lpstr>Naive Bayesian Classifier Example</vt:lpstr>
      <vt:lpstr>Naive Bayesian Classifier Example</vt:lpstr>
      <vt:lpstr>Naive Bayesian Classifier Example</vt:lpstr>
      <vt:lpstr>Naive Bayesian Classifier Example</vt:lpstr>
      <vt:lpstr>Naive Bayesian Classifier</vt:lpstr>
      <vt:lpstr>Naive Bayesian Classifier</vt:lpstr>
      <vt:lpstr>Naive Bayesian Classifier</vt:lpstr>
      <vt:lpstr>Assignment: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Analysis</dc:title>
  <dc:creator>Abm Bashir</dc:creator>
  <cp:lastModifiedBy>Md. Nazmus Sakib</cp:lastModifiedBy>
  <cp:revision>546</cp:revision>
  <dcterms:created xsi:type="dcterms:W3CDTF">2017-08-22T06:52:43Z</dcterms:created>
  <dcterms:modified xsi:type="dcterms:W3CDTF">2024-10-03T17:24:37Z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74067800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