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11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0B0-4128-9135-4F7C1261CB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0B0-4128-9135-4F7C1261CB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0B0-4128-9135-4F7C1261CB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Beverages</c:v>
                </c:pt>
                <c:pt idx="1">
                  <c:v>Snacks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35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03-48E1-AB80-CC594337A05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9685-48A4-86F5-F020A67FB2C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9685-48A4-86F5-F020A67FB2C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9685-48A4-86F5-F020A67FB2C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PepsiCo</c:v>
                </c:pt>
                <c:pt idx="1">
                  <c:v>Coca-Cola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45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7-42DF-95DE-5BB1D443404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8A142-1EC0-4CD4-803B-33D25BF85250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B8ACC25-DEB0-4AFE-81A9-6A6E92BD2898}">
      <dgm:prSet phldrT="[Text]"/>
      <dgm:spPr/>
      <dgm:t>
        <a:bodyPr/>
        <a:lstStyle/>
        <a:p>
          <a:r>
            <a:rPr lang="en-US" dirty="0"/>
            <a:t>Coca-Cola leads with 45%</a:t>
          </a:r>
        </a:p>
      </dgm:t>
    </dgm:pt>
    <dgm:pt modelId="{E765B437-0F12-4324-8370-559AB30E0EA6}" type="parTrans" cxnId="{DCC113B1-DF27-4458-B5C6-787924A811F8}">
      <dgm:prSet/>
      <dgm:spPr/>
      <dgm:t>
        <a:bodyPr/>
        <a:lstStyle/>
        <a:p>
          <a:endParaRPr lang="en-US"/>
        </a:p>
      </dgm:t>
    </dgm:pt>
    <dgm:pt modelId="{5DB87D08-D191-4B35-BE67-8148E30CF4DA}" type="sibTrans" cxnId="{DCC113B1-DF27-4458-B5C6-787924A811F8}">
      <dgm:prSet/>
      <dgm:spPr/>
      <dgm:t>
        <a:bodyPr/>
        <a:lstStyle/>
        <a:p>
          <a:endParaRPr lang="en-US"/>
        </a:p>
      </dgm:t>
    </dgm:pt>
    <dgm:pt modelId="{BA41AFAD-1ACA-4CC2-B115-CA0F583700F2}">
      <dgm:prSet phldrT="[Text]"/>
      <dgm:spPr/>
      <dgm:t>
        <a:bodyPr/>
        <a:lstStyle/>
        <a:p>
          <a:r>
            <a:rPr lang="en-US" dirty="0"/>
            <a:t>PepsiCo holds  25%</a:t>
          </a:r>
        </a:p>
      </dgm:t>
    </dgm:pt>
    <dgm:pt modelId="{CF7BDBA6-8362-4EA9-8FB1-8FB90D8296D5}" type="parTrans" cxnId="{B17AB3A1-1605-4C92-A50A-5AAE2CE7B773}">
      <dgm:prSet/>
      <dgm:spPr/>
      <dgm:t>
        <a:bodyPr/>
        <a:lstStyle/>
        <a:p>
          <a:endParaRPr lang="en-US"/>
        </a:p>
      </dgm:t>
    </dgm:pt>
    <dgm:pt modelId="{09F09C11-E430-4DD8-95AF-B7A799F1A0A7}" type="sibTrans" cxnId="{B17AB3A1-1605-4C92-A50A-5AAE2CE7B773}">
      <dgm:prSet/>
      <dgm:spPr/>
      <dgm:t>
        <a:bodyPr/>
        <a:lstStyle/>
        <a:p>
          <a:endParaRPr lang="en-US"/>
        </a:p>
      </dgm:t>
    </dgm:pt>
    <dgm:pt modelId="{8B548B0B-A1F4-47BE-A930-E33B72B0D5E6}">
      <dgm:prSet phldrT="[Text]"/>
      <dgm:spPr/>
      <dgm:t>
        <a:bodyPr/>
        <a:lstStyle/>
        <a:p>
          <a:r>
            <a:rPr lang="en-US" dirty="0"/>
            <a:t>Other 30%</a:t>
          </a:r>
        </a:p>
      </dgm:t>
    </dgm:pt>
    <dgm:pt modelId="{5666B3A6-05D3-4FDF-86D5-D2733A932E29}" type="parTrans" cxnId="{27E0E95D-8E78-41B9-86E3-A141E504E599}">
      <dgm:prSet/>
      <dgm:spPr/>
      <dgm:t>
        <a:bodyPr/>
        <a:lstStyle/>
        <a:p>
          <a:endParaRPr lang="en-US"/>
        </a:p>
      </dgm:t>
    </dgm:pt>
    <dgm:pt modelId="{55BD49ED-6080-48A8-9A0F-5FEEA0BA6732}" type="sibTrans" cxnId="{27E0E95D-8E78-41B9-86E3-A141E504E599}">
      <dgm:prSet/>
      <dgm:spPr/>
      <dgm:t>
        <a:bodyPr/>
        <a:lstStyle/>
        <a:p>
          <a:endParaRPr lang="en-US"/>
        </a:p>
      </dgm:t>
    </dgm:pt>
    <dgm:pt modelId="{02103DB3-FBD5-4071-8594-78D5DAEE732C}" type="pres">
      <dgm:prSet presAssocID="{E748A142-1EC0-4CD4-803B-33D25BF8525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B0A92C8-75B2-4290-9C2B-8CF280868030}" type="pres">
      <dgm:prSet presAssocID="{4B8ACC25-DEB0-4AFE-81A9-6A6E92BD2898}" presName="gear1" presStyleLbl="node1" presStyleIdx="0" presStyleCnt="3">
        <dgm:presLayoutVars>
          <dgm:chMax val="1"/>
          <dgm:bulletEnabled val="1"/>
        </dgm:presLayoutVars>
      </dgm:prSet>
      <dgm:spPr/>
    </dgm:pt>
    <dgm:pt modelId="{3755EC5D-125D-4A40-A7CC-CA8EF555628C}" type="pres">
      <dgm:prSet presAssocID="{4B8ACC25-DEB0-4AFE-81A9-6A6E92BD2898}" presName="gear1srcNode" presStyleLbl="node1" presStyleIdx="0" presStyleCnt="3"/>
      <dgm:spPr/>
    </dgm:pt>
    <dgm:pt modelId="{6B6ADDE2-53C4-4B7D-8042-411F9DAC1BEF}" type="pres">
      <dgm:prSet presAssocID="{4B8ACC25-DEB0-4AFE-81A9-6A6E92BD2898}" presName="gear1dstNode" presStyleLbl="node1" presStyleIdx="0" presStyleCnt="3"/>
      <dgm:spPr/>
    </dgm:pt>
    <dgm:pt modelId="{B5537B1B-D9D0-4EB5-94ED-E05DADC1A6A6}" type="pres">
      <dgm:prSet presAssocID="{BA41AFAD-1ACA-4CC2-B115-CA0F583700F2}" presName="gear2" presStyleLbl="node1" presStyleIdx="1" presStyleCnt="3">
        <dgm:presLayoutVars>
          <dgm:chMax val="1"/>
          <dgm:bulletEnabled val="1"/>
        </dgm:presLayoutVars>
      </dgm:prSet>
      <dgm:spPr/>
    </dgm:pt>
    <dgm:pt modelId="{8FDD4A14-23A6-45C8-BC14-A4955C38CDAB}" type="pres">
      <dgm:prSet presAssocID="{BA41AFAD-1ACA-4CC2-B115-CA0F583700F2}" presName="gear2srcNode" presStyleLbl="node1" presStyleIdx="1" presStyleCnt="3"/>
      <dgm:spPr/>
    </dgm:pt>
    <dgm:pt modelId="{8C5E045E-65F0-479D-B3A2-DF84691C992A}" type="pres">
      <dgm:prSet presAssocID="{BA41AFAD-1ACA-4CC2-B115-CA0F583700F2}" presName="gear2dstNode" presStyleLbl="node1" presStyleIdx="1" presStyleCnt="3"/>
      <dgm:spPr/>
    </dgm:pt>
    <dgm:pt modelId="{9B7413EC-DDEC-46AE-819F-8DD31103C918}" type="pres">
      <dgm:prSet presAssocID="{8B548B0B-A1F4-47BE-A930-E33B72B0D5E6}" presName="gear3" presStyleLbl="node1" presStyleIdx="2" presStyleCnt="3"/>
      <dgm:spPr/>
    </dgm:pt>
    <dgm:pt modelId="{CB79DE83-1FE7-4CEE-BC2A-5BFC2AD8D3D6}" type="pres">
      <dgm:prSet presAssocID="{8B548B0B-A1F4-47BE-A930-E33B72B0D5E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EDCEABE-31C0-4640-A402-BAF1A83CF0CD}" type="pres">
      <dgm:prSet presAssocID="{8B548B0B-A1F4-47BE-A930-E33B72B0D5E6}" presName="gear3srcNode" presStyleLbl="node1" presStyleIdx="2" presStyleCnt="3"/>
      <dgm:spPr/>
    </dgm:pt>
    <dgm:pt modelId="{8189430C-CC4A-4C6B-A312-B67E31D38A55}" type="pres">
      <dgm:prSet presAssocID="{8B548B0B-A1F4-47BE-A930-E33B72B0D5E6}" presName="gear3dstNode" presStyleLbl="node1" presStyleIdx="2" presStyleCnt="3"/>
      <dgm:spPr/>
    </dgm:pt>
    <dgm:pt modelId="{BD9260DF-E1B7-4F01-8294-D7B1D009A37C}" type="pres">
      <dgm:prSet presAssocID="{5DB87D08-D191-4B35-BE67-8148E30CF4DA}" presName="connector1" presStyleLbl="sibTrans2D1" presStyleIdx="0" presStyleCnt="3"/>
      <dgm:spPr/>
    </dgm:pt>
    <dgm:pt modelId="{626F8CA8-E133-488F-978C-A8FF6524AEE9}" type="pres">
      <dgm:prSet presAssocID="{09F09C11-E430-4DD8-95AF-B7A799F1A0A7}" presName="connector2" presStyleLbl="sibTrans2D1" presStyleIdx="1" presStyleCnt="3"/>
      <dgm:spPr/>
    </dgm:pt>
    <dgm:pt modelId="{A7655635-F2BB-4F3E-B14C-4A442C2C01F0}" type="pres">
      <dgm:prSet presAssocID="{55BD49ED-6080-48A8-9A0F-5FEEA0BA6732}" presName="connector3" presStyleLbl="sibTrans2D1" presStyleIdx="2" presStyleCnt="3"/>
      <dgm:spPr/>
    </dgm:pt>
  </dgm:ptLst>
  <dgm:cxnLst>
    <dgm:cxn modelId="{D940A806-6E0D-41E7-B72B-CC581F803800}" type="presOf" srcId="{5DB87D08-D191-4B35-BE67-8148E30CF4DA}" destId="{BD9260DF-E1B7-4F01-8294-D7B1D009A37C}" srcOrd="0" destOrd="0" presId="urn:microsoft.com/office/officeart/2005/8/layout/gear1"/>
    <dgm:cxn modelId="{A9CBCE07-0F43-47BE-97EE-B6108F25FE45}" type="presOf" srcId="{8B548B0B-A1F4-47BE-A930-E33B72B0D5E6}" destId="{9B7413EC-DDEC-46AE-819F-8DD31103C918}" srcOrd="0" destOrd="0" presId="urn:microsoft.com/office/officeart/2005/8/layout/gear1"/>
    <dgm:cxn modelId="{3B4BF90D-9546-4C11-9510-2E06E3F67991}" type="presOf" srcId="{4B8ACC25-DEB0-4AFE-81A9-6A6E92BD2898}" destId="{BB0A92C8-75B2-4290-9C2B-8CF280868030}" srcOrd="0" destOrd="0" presId="urn:microsoft.com/office/officeart/2005/8/layout/gear1"/>
    <dgm:cxn modelId="{41449735-6FAF-4FC3-80C0-26D2C4C1B03B}" type="presOf" srcId="{8B548B0B-A1F4-47BE-A930-E33B72B0D5E6}" destId="{8189430C-CC4A-4C6B-A312-B67E31D38A55}" srcOrd="3" destOrd="0" presId="urn:microsoft.com/office/officeart/2005/8/layout/gear1"/>
    <dgm:cxn modelId="{98760F38-C854-4049-9D26-6BF171125C4E}" type="presOf" srcId="{BA41AFAD-1ACA-4CC2-B115-CA0F583700F2}" destId="{8C5E045E-65F0-479D-B3A2-DF84691C992A}" srcOrd="2" destOrd="0" presId="urn:microsoft.com/office/officeart/2005/8/layout/gear1"/>
    <dgm:cxn modelId="{27E0E95D-8E78-41B9-86E3-A141E504E599}" srcId="{E748A142-1EC0-4CD4-803B-33D25BF85250}" destId="{8B548B0B-A1F4-47BE-A930-E33B72B0D5E6}" srcOrd="2" destOrd="0" parTransId="{5666B3A6-05D3-4FDF-86D5-D2733A932E29}" sibTransId="{55BD49ED-6080-48A8-9A0F-5FEEA0BA6732}"/>
    <dgm:cxn modelId="{AF177F41-A2A0-424E-8B0A-50C1D1D1F332}" type="presOf" srcId="{BA41AFAD-1ACA-4CC2-B115-CA0F583700F2}" destId="{8FDD4A14-23A6-45C8-BC14-A4955C38CDAB}" srcOrd="1" destOrd="0" presId="urn:microsoft.com/office/officeart/2005/8/layout/gear1"/>
    <dgm:cxn modelId="{96A3FA69-73C8-4DFE-836A-210DF1661CBA}" type="presOf" srcId="{8B548B0B-A1F4-47BE-A930-E33B72B0D5E6}" destId="{CB79DE83-1FE7-4CEE-BC2A-5BFC2AD8D3D6}" srcOrd="1" destOrd="0" presId="urn:microsoft.com/office/officeart/2005/8/layout/gear1"/>
    <dgm:cxn modelId="{E4DC0D4A-A062-4780-A850-50430835439F}" type="presOf" srcId="{BA41AFAD-1ACA-4CC2-B115-CA0F583700F2}" destId="{B5537B1B-D9D0-4EB5-94ED-E05DADC1A6A6}" srcOrd="0" destOrd="0" presId="urn:microsoft.com/office/officeart/2005/8/layout/gear1"/>
    <dgm:cxn modelId="{69CA7E9A-D31D-4965-8981-AF38F7C20304}" type="presOf" srcId="{4B8ACC25-DEB0-4AFE-81A9-6A6E92BD2898}" destId="{6B6ADDE2-53C4-4B7D-8042-411F9DAC1BEF}" srcOrd="2" destOrd="0" presId="urn:microsoft.com/office/officeart/2005/8/layout/gear1"/>
    <dgm:cxn modelId="{B17AB3A1-1605-4C92-A50A-5AAE2CE7B773}" srcId="{E748A142-1EC0-4CD4-803B-33D25BF85250}" destId="{BA41AFAD-1ACA-4CC2-B115-CA0F583700F2}" srcOrd="1" destOrd="0" parTransId="{CF7BDBA6-8362-4EA9-8FB1-8FB90D8296D5}" sibTransId="{09F09C11-E430-4DD8-95AF-B7A799F1A0A7}"/>
    <dgm:cxn modelId="{80B9FCA3-CAB7-4836-B51A-0AB48A98FC1E}" type="presOf" srcId="{8B548B0B-A1F4-47BE-A930-E33B72B0D5E6}" destId="{AEDCEABE-31C0-4640-A402-BAF1A83CF0CD}" srcOrd="2" destOrd="0" presId="urn:microsoft.com/office/officeart/2005/8/layout/gear1"/>
    <dgm:cxn modelId="{DCC113B1-DF27-4458-B5C6-787924A811F8}" srcId="{E748A142-1EC0-4CD4-803B-33D25BF85250}" destId="{4B8ACC25-DEB0-4AFE-81A9-6A6E92BD2898}" srcOrd="0" destOrd="0" parTransId="{E765B437-0F12-4324-8370-559AB30E0EA6}" sibTransId="{5DB87D08-D191-4B35-BE67-8148E30CF4DA}"/>
    <dgm:cxn modelId="{6EAEEEB2-733A-4467-A278-7DD28073518B}" type="presOf" srcId="{09F09C11-E430-4DD8-95AF-B7A799F1A0A7}" destId="{626F8CA8-E133-488F-978C-A8FF6524AEE9}" srcOrd="0" destOrd="0" presId="urn:microsoft.com/office/officeart/2005/8/layout/gear1"/>
    <dgm:cxn modelId="{68CCF9DF-510A-484C-8D04-87ACB5A2955D}" type="presOf" srcId="{55BD49ED-6080-48A8-9A0F-5FEEA0BA6732}" destId="{A7655635-F2BB-4F3E-B14C-4A442C2C01F0}" srcOrd="0" destOrd="0" presId="urn:microsoft.com/office/officeart/2005/8/layout/gear1"/>
    <dgm:cxn modelId="{C37119F0-831C-4C36-BD1C-1ECA62ACDA6E}" type="presOf" srcId="{E748A142-1EC0-4CD4-803B-33D25BF85250}" destId="{02103DB3-FBD5-4071-8594-78D5DAEE732C}" srcOrd="0" destOrd="0" presId="urn:microsoft.com/office/officeart/2005/8/layout/gear1"/>
    <dgm:cxn modelId="{B45EF6FC-7DAA-4733-B050-2A8288AF30E0}" type="presOf" srcId="{4B8ACC25-DEB0-4AFE-81A9-6A6E92BD2898}" destId="{3755EC5D-125D-4A40-A7CC-CA8EF555628C}" srcOrd="1" destOrd="0" presId="urn:microsoft.com/office/officeart/2005/8/layout/gear1"/>
    <dgm:cxn modelId="{B3FA1215-EFE7-4096-837A-B70183C5A286}" type="presParOf" srcId="{02103DB3-FBD5-4071-8594-78D5DAEE732C}" destId="{BB0A92C8-75B2-4290-9C2B-8CF280868030}" srcOrd="0" destOrd="0" presId="urn:microsoft.com/office/officeart/2005/8/layout/gear1"/>
    <dgm:cxn modelId="{4714AFB0-8B60-4DB6-972C-22EB212F46B8}" type="presParOf" srcId="{02103DB3-FBD5-4071-8594-78D5DAEE732C}" destId="{3755EC5D-125D-4A40-A7CC-CA8EF555628C}" srcOrd="1" destOrd="0" presId="urn:microsoft.com/office/officeart/2005/8/layout/gear1"/>
    <dgm:cxn modelId="{CD798A5C-FF71-4D42-A63B-73958BCE7E66}" type="presParOf" srcId="{02103DB3-FBD5-4071-8594-78D5DAEE732C}" destId="{6B6ADDE2-53C4-4B7D-8042-411F9DAC1BEF}" srcOrd="2" destOrd="0" presId="urn:microsoft.com/office/officeart/2005/8/layout/gear1"/>
    <dgm:cxn modelId="{ADF5FF2C-C0A3-457F-A189-C8072214DF48}" type="presParOf" srcId="{02103DB3-FBD5-4071-8594-78D5DAEE732C}" destId="{B5537B1B-D9D0-4EB5-94ED-E05DADC1A6A6}" srcOrd="3" destOrd="0" presId="urn:microsoft.com/office/officeart/2005/8/layout/gear1"/>
    <dgm:cxn modelId="{F9538838-073D-4D73-8FAD-6A05BDB22E1C}" type="presParOf" srcId="{02103DB3-FBD5-4071-8594-78D5DAEE732C}" destId="{8FDD4A14-23A6-45C8-BC14-A4955C38CDAB}" srcOrd="4" destOrd="0" presId="urn:microsoft.com/office/officeart/2005/8/layout/gear1"/>
    <dgm:cxn modelId="{5C0CA059-792C-4E8D-BFC8-A8097F0A1AC7}" type="presParOf" srcId="{02103DB3-FBD5-4071-8594-78D5DAEE732C}" destId="{8C5E045E-65F0-479D-B3A2-DF84691C992A}" srcOrd="5" destOrd="0" presId="urn:microsoft.com/office/officeart/2005/8/layout/gear1"/>
    <dgm:cxn modelId="{64C612FC-9960-4C92-A27C-2D43F073C8AF}" type="presParOf" srcId="{02103DB3-FBD5-4071-8594-78D5DAEE732C}" destId="{9B7413EC-DDEC-46AE-819F-8DD31103C918}" srcOrd="6" destOrd="0" presId="urn:microsoft.com/office/officeart/2005/8/layout/gear1"/>
    <dgm:cxn modelId="{06D6CAC1-7454-457D-877A-AF66485EB4E7}" type="presParOf" srcId="{02103DB3-FBD5-4071-8594-78D5DAEE732C}" destId="{CB79DE83-1FE7-4CEE-BC2A-5BFC2AD8D3D6}" srcOrd="7" destOrd="0" presId="urn:microsoft.com/office/officeart/2005/8/layout/gear1"/>
    <dgm:cxn modelId="{727513E3-2BBD-4007-9378-5E0C4F5E1261}" type="presParOf" srcId="{02103DB3-FBD5-4071-8594-78D5DAEE732C}" destId="{AEDCEABE-31C0-4640-A402-BAF1A83CF0CD}" srcOrd="8" destOrd="0" presId="urn:microsoft.com/office/officeart/2005/8/layout/gear1"/>
    <dgm:cxn modelId="{B079A692-4D56-470F-BEE9-D3B67146DDDC}" type="presParOf" srcId="{02103DB3-FBD5-4071-8594-78D5DAEE732C}" destId="{8189430C-CC4A-4C6B-A312-B67E31D38A55}" srcOrd="9" destOrd="0" presId="urn:microsoft.com/office/officeart/2005/8/layout/gear1"/>
    <dgm:cxn modelId="{B16AD7AD-DB86-404B-8C52-47EC576B5482}" type="presParOf" srcId="{02103DB3-FBD5-4071-8594-78D5DAEE732C}" destId="{BD9260DF-E1B7-4F01-8294-D7B1D009A37C}" srcOrd="10" destOrd="0" presId="urn:microsoft.com/office/officeart/2005/8/layout/gear1"/>
    <dgm:cxn modelId="{EBD5AE73-60A4-44FD-8DCC-019C708BAA5F}" type="presParOf" srcId="{02103DB3-FBD5-4071-8594-78D5DAEE732C}" destId="{626F8CA8-E133-488F-978C-A8FF6524AEE9}" srcOrd="11" destOrd="0" presId="urn:microsoft.com/office/officeart/2005/8/layout/gear1"/>
    <dgm:cxn modelId="{56FCFEDE-B3BE-4232-900A-8C48CED510D8}" type="presParOf" srcId="{02103DB3-FBD5-4071-8594-78D5DAEE732C}" destId="{A7655635-F2BB-4F3E-B14C-4A442C2C01F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A92C8-75B2-4290-9C2B-8CF280868030}">
      <dsp:nvSpPr>
        <dsp:cNvPr id="0" name=""/>
        <dsp:cNvSpPr/>
      </dsp:nvSpPr>
      <dsp:spPr>
        <a:xfrm>
          <a:off x="3228403" y="2169596"/>
          <a:ext cx="2651729" cy="2651729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Coca-Cola leads with 45%</a:t>
          </a:r>
        </a:p>
      </dsp:txBody>
      <dsp:txXfrm>
        <a:off x="3761518" y="2790751"/>
        <a:ext cx="1585499" cy="1363043"/>
      </dsp:txXfrm>
    </dsp:sp>
    <dsp:sp modelId="{B5537B1B-D9D0-4EB5-94ED-E05DADC1A6A6}">
      <dsp:nvSpPr>
        <dsp:cNvPr id="0" name=""/>
        <dsp:cNvSpPr/>
      </dsp:nvSpPr>
      <dsp:spPr>
        <a:xfrm>
          <a:off x="1685578" y="1542824"/>
          <a:ext cx="1928530" cy="1928530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PepsiCo holds  25%</a:t>
          </a:r>
        </a:p>
      </dsp:txBody>
      <dsp:txXfrm>
        <a:off x="2171091" y="2031272"/>
        <a:ext cx="957504" cy="951634"/>
      </dsp:txXfrm>
    </dsp:sp>
    <dsp:sp modelId="{9B7413EC-DDEC-46AE-819F-8DD31103C918}">
      <dsp:nvSpPr>
        <dsp:cNvPr id="0" name=""/>
        <dsp:cNvSpPr/>
      </dsp:nvSpPr>
      <dsp:spPr>
        <a:xfrm rot="20700000">
          <a:off x="2765752" y="212335"/>
          <a:ext cx="1889566" cy="1889566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Other 30%</a:t>
          </a:r>
        </a:p>
      </dsp:txBody>
      <dsp:txXfrm rot="-20700000">
        <a:off x="3180189" y="626772"/>
        <a:ext cx="1060691" cy="1060691"/>
      </dsp:txXfrm>
    </dsp:sp>
    <dsp:sp modelId="{BD9260DF-E1B7-4F01-8294-D7B1D009A37C}">
      <dsp:nvSpPr>
        <dsp:cNvPr id="0" name=""/>
        <dsp:cNvSpPr/>
      </dsp:nvSpPr>
      <dsp:spPr>
        <a:xfrm>
          <a:off x="3031445" y="1765495"/>
          <a:ext cx="3394213" cy="3394213"/>
        </a:xfrm>
        <a:prstGeom prst="circularArrow">
          <a:avLst>
            <a:gd name="adj1" fmla="val 4687"/>
            <a:gd name="adj2" fmla="val 299029"/>
            <a:gd name="adj3" fmla="val 2529346"/>
            <a:gd name="adj4" fmla="val 15833171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F8CA8-E133-488F-978C-A8FF6524AEE9}">
      <dsp:nvSpPr>
        <dsp:cNvPr id="0" name=""/>
        <dsp:cNvSpPr/>
      </dsp:nvSpPr>
      <dsp:spPr>
        <a:xfrm>
          <a:off x="1344039" y="1113422"/>
          <a:ext cx="2466108" cy="24661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55635-F2BB-4F3E-B14C-4A442C2C01F0}">
      <dsp:nvSpPr>
        <dsp:cNvPr id="0" name=""/>
        <dsp:cNvSpPr/>
      </dsp:nvSpPr>
      <dsp:spPr>
        <a:xfrm>
          <a:off x="2328676" y="-204241"/>
          <a:ext cx="2658961" cy="265896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A261-8AB7-6EDC-357C-1DAF2CEAF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048BB-BD6E-EDD4-DBCF-88429437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AE7-E122-960A-2B8D-0644EECB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3395-BB43-605C-2111-0DFD1B0C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73DA0-8DD6-B619-7767-64C484A9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50D1-C1B3-0083-59A4-D1775433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C24EC-691B-DA49-FFF2-590CDC45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B8A28-D7CA-5C80-AAC3-40F2BA7A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301F2-64F6-1BE4-33EC-5F455BE7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CE3B-80D8-B0E5-2C8F-E7431A7E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F37CD-1B3B-39D0-73B4-DDFBD323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382AA-5EC1-763E-E1A8-34FBFFC8F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3289-1721-BCC2-039E-185FDC3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D010-876A-1DE5-2A0D-DDB3EDB6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7F98-D9CC-A4F4-BE88-652E7480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F717-8B85-8A23-9171-1E118338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602E-2D60-10C0-8E4A-86910CA9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5315-C3F2-1427-2FCC-85ED9452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2A03-EE36-CD41-81F8-144E6E4B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2E40-1334-94B2-451C-A12C8C06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77B8-BF0C-3C8A-0630-03C27919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A1734-F73D-C8C0-496B-315F8BC9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8653-3F27-4D92-C469-932F3C40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2E876-AAF9-F89C-D883-05E169C1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31EBF-E26C-2D2E-8CD7-5CBB8EE7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8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5766-61A1-16A3-56EA-AD9AFB6F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A4A6-A35C-CAB6-0631-B504D9496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39465-D090-5852-1129-0C32DA5F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F9174-4F1C-44C4-5E8B-DF7165EF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D3DF-38D0-0186-C716-5F75BB8B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53FA-8908-98EE-5901-C247C366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412B-0FA3-ADCE-6E26-6E8FD305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FF031-0E22-E94D-9974-01D36001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C670B-801A-AE0C-6EDD-54B8822ED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5D2DD-F4ED-FD60-2310-8AE894C2A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18F48-3D9C-4F27-84FE-B91D951FD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0BD35-A351-7F84-00EC-A533393C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DBFF3-8E49-F0A4-4075-B24C108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26F78-0359-BC3E-5647-A8EC5680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C1DC-A923-8CC1-3416-DF7C7CC7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2BC9-F47A-1F54-E693-8DAAF51A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CB2E4-7BB6-6DD5-A82C-0778B3FE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3515B-7BEB-2A28-BAB5-BCCC960E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D238A-012D-6CB2-54E1-E9F3C879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E32D3-F156-8D48-1E03-2E46E9E3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4E546-393D-2044-21A6-25A6A9D1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DD31-2B6A-F069-752C-526A8ABF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3383-EC4B-3608-EAF7-1149C5E2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F860A-B3A6-C200-0B32-A0EB0889F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288C1-D624-C425-8F01-77D283E4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3FA6-5378-7B5E-E4DA-98901911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958D-14D4-A8CC-5844-EF28AA4F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A8FC-5F2C-F3B5-7479-CA857861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1A9C1-948C-0F90-8C6D-3058D0005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A2799-8B2A-4B6E-8046-D48A12586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B8875-8556-6B77-AC13-D240CAFD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78EC2-8495-AC2F-5A5F-DAD28527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E650B-2DB4-2293-9E58-3475E8B3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5D112-6074-C2C6-2E57-AB066CC9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7B201-F1E2-D0BB-4F4F-77486A9FD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5F51-EF23-D20B-7E3A-68D7B0C2B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37F3-BC0F-41A0-9F59-C2FE5A34BA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93E34-296D-0848-4AE1-070046243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C348-B449-2B20-7164-0CE97E137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FBFB-8193-4A2A-8DC1-1CDFFCB8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2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208FA-7E19-E7F2-DEB2-1B36FB1F58C6}"/>
              </a:ext>
            </a:extLst>
          </p:cNvPr>
          <p:cNvSpPr txBox="1"/>
          <p:nvPr/>
        </p:nvSpPr>
        <p:spPr>
          <a:xfrm>
            <a:off x="1361937" y="1514115"/>
            <a:ext cx="9468135" cy="1788279"/>
          </a:xfrm>
          <a:prstGeom prst="rect">
            <a:avLst/>
          </a:prstGeom>
          <a:noFill/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8A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Global Leader in Food and Beverages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789C8-CCC5-B5F9-0187-F1B2A800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11" y="2091640"/>
            <a:ext cx="2701856" cy="750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6EA5C-F032-0E8E-CE92-BF6ABA94B502}"/>
              </a:ext>
            </a:extLst>
          </p:cNvPr>
          <p:cNvSpPr txBox="1"/>
          <p:nvPr/>
        </p:nvSpPr>
        <p:spPr>
          <a:xfrm>
            <a:off x="6419107" y="3919354"/>
            <a:ext cx="4003167" cy="18836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Najmul Islam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041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History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07 December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F490A-18BD-A5E4-ED51-D9FAE566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439" y="3596437"/>
            <a:ext cx="4572000" cy="23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60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 advClick="0" advTm="2000">
        <p15:prstTrans prst="curtains"/>
      </p:transition>
    </mc:Choice>
    <mc:Fallback xmlns=""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2D707-7216-A1C2-3912-28C3728109FD}"/>
              </a:ext>
            </a:extLst>
          </p:cNvPr>
          <p:cNvSpPr txBox="1"/>
          <p:nvPr/>
        </p:nvSpPr>
        <p:spPr>
          <a:xfrm>
            <a:off x="1547125" y="1745721"/>
            <a:ext cx="7216123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44" indent="-285744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1965, through the merger of Pepsi-Cola and Frito-Lay.</a:t>
            </a:r>
          </a:p>
          <a:p>
            <a:pPr marL="342891" indent="-34289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Purchase, New York, USA.</a:t>
            </a:r>
          </a:p>
          <a:p>
            <a:pPr marL="342891" indent="-34289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Business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PepsiCo is a global leader in food and beverages, with a diverse portfolio of popular brands in the beverage and snack sectors.</a:t>
            </a:r>
          </a:p>
          <a:p>
            <a:pPr marL="342891" indent="-34289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"Create more smiles with every sip and every bite."</a:t>
            </a:r>
          </a:p>
          <a:p>
            <a:pPr marL="342891" indent="-34289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Operates in over 200 countries and territories.</a:t>
            </a:r>
          </a:p>
          <a:p>
            <a:pPr marL="342891" indent="-34289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 290,000 employees worldwide.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E9475-8135-95D2-44C3-15B7C73DB67A}"/>
              </a:ext>
            </a:extLst>
          </p:cNvPr>
          <p:cNvSpPr txBox="1"/>
          <p:nvPr/>
        </p:nvSpPr>
        <p:spPr>
          <a:xfrm>
            <a:off x="4962969" y="696371"/>
            <a:ext cx="3713871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PepsiCo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CC883-9DBC-27A1-8E4A-BE923F3D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877" y="3281877"/>
            <a:ext cx="3576127" cy="3576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DCF1B-EDB8-4C3E-4096-366475572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447" y="588307"/>
            <a:ext cx="2314824" cy="2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7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09F1C-F67A-0524-C79F-C1E48DB0073B}"/>
              </a:ext>
            </a:extLst>
          </p:cNvPr>
          <p:cNvSpPr txBox="1"/>
          <p:nvPr/>
        </p:nvSpPr>
        <p:spPr>
          <a:xfrm>
            <a:off x="4429569" y="965203"/>
            <a:ext cx="3713871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Products/Services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27B2B-181F-0442-7102-82FD8A9092DB}"/>
              </a:ext>
            </a:extLst>
          </p:cNvPr>
          <p:cNvSpPr txBox="1"/>
          <p:nvPr/>
        </p:nvSpPr>
        <p:spPr>
          <a:xfrm>
            <a:off x="753431" y="2161220"/>
            <a:ext cx="5064368" cy="2951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Beverages: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Pepsi: Carbonated soft drink.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Mountain Dew: Citrus-flavored soda.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Gatorade: Leading sports drink.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Aquafina: Bottled water.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Lipton: Tea (joint venture with Unilever).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Tropicana: Fruit juices and beverages.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06CA4-14A5-E28B-08D0-7AC2C2A2027D}"/>
              </a:ext>
            </a:extLst>
          </p:cNvPr>
          <p:cNvSpPr txBox="1"/>
          <p:nvPr/>
        </p:nvSpPr>
        <p:spPr>
          <a:xfrm>
            <a:off x="5817804" y="2368965"/>
            <a:ext cx="5884473" cy="2535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Lay's: Potato chips and snacks.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Doritos: Tortilla chips.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Cheetos: Cheese-flavored snacks.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Quaker Oats: Breakfast cereals and healthy snacks.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Tostitos: Tortilla chips and salsa</a:t>
            </a:r>
          </a:p>
        </p:txBody>
      </p:sp>
    </p:spTree>
    <p:extLst>
      <p:ext uri="{BB962C8B-B14F-4D97-AF65-F5344CB8AC3E}">
        <p14:creationId xmlns:p14="http://schemas.microsoft.com/office/powerpoint/2010/main" val="22881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4181E-9D3D-8D7B-B3A1-DAC4E12CAAC4}"/>
              </a:ext>
            </a:extLst>
          </p:cNvPr>
          <p:cNvSpPr txBox="1"/>
          <p:nvPr/>
        </p:nvSpPr>
        <p:spPr>
          <a:xfrm>
            <a:off x="4531169" y="838203"/>
            <a:ext cx="3713871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F425E-2CD3-11FA-5521-246E54E1744C}"/>
              </a:ext>
            </a:extLst>
          </p:cNvPr>
          <p:cNvSpPr txBox="1"/>
          <p:nvPr/>
        </p:nvSpPr>
        <p:spPr>
          <a:xfrm>
            <a:off x="742466" y="2424999"/>
            <a:ext cx="676910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PepsiCo’s Revenue Breakdown by Product Category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E96AC8-A15A-FD62-FB37-08EE5B04BF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978532"/>
              </p:ext>
            </p:extLst>
          </p:nvPr>
        </p:nvGraphicFramePr>
        <p:xfrm>
          <a:off x="7048503" y="1761067"/>
          <a:ext cx="4965700" cy="384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139F26-1E6E-2591-E57D-0D04AAF23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26465"/>
              </p:ext>
            </p:extLst>
          </p:nvPr>
        </p:nvGraphicFramePr>
        <p:xfrm>
          <a:off x="1318651" y="3342039"/>
          <a:ext cx="561672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61">
                  <a:extLst>
                    <a:ext uri="{9D8B030D-6E8A-4147-A177-3AD203B41FA5}">
                      <a16:colId xmlns:a16="http://schemas.microsoft.com/office/drawing/2014/main" val="313750249"/>
                    </a:ext>
                  </a:extLst>
                </a:gridCol>
                <a:gridCol w="2808361">
                  <a:extLst>
                    <a:ext uri="{9D8B030D-6E8A-4147-A177-3AD203B41FA5}">
                      <a16:colId xmlns:a16="http://schemas.microsoft.com/office/drawing/2014/main" val="4260225557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Category</a:t>
                      </a:r>
                      <a:endParaRPr 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</a:t>
                      </a:r>
                      <a:endParaRPr 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0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Beverages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55%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3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Snacks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35%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3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Other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5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8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FEC49-1752-45F8-DD94-A5530DDAA5BB}"/>
              </a:ext>
            </a:extLst>
          </p:cNvPr>
          <p:cNvSpPr txBox="1"/>
          <p:nvPr/>
        </p:nvSpPr>
        <p:spPr>
          <a:xfrm>
            <a:off x="3433362" y="697319"/>
            <a:ext cx="6108700" cy="49866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PepsiCo’s Market Share vs. Competitors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5B15CA-CFEE-32A4-26C8-8D4EC5743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539593"/>
              </p:ext>
            </p:extLst>
          </p:nvPr>
        </p:nvGraphicFramePr>
        <p:xfrm>
          <a:off x="6948419" y="1996712"/>
          <a:ext cx="4051300" cy="322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52B3C30-6BF3-C713-5BC3-16E5AD6C3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58310"/>
              </p:ext>
            </p:extLst>
          </p:nvPr>
        </p:nvGraphicFramePr>
        <p:xfrm>
          <a:off x="-583632" y="946650"/>
          <a:ext cx="6938939" cy="482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03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652C1-6499-51EA-C1C4-32DEA94CB9CB}"/>
              </a:ext>
            </a:extLst>
          </p:cNvPr>
          <p:cNvSpPr txBox="1"/>
          <p:nvPr/>
        </p:nvSpPr>
        <p:spPr>
          <a:xfrm>
            <a:off x="4531169" y="838203"/>
            <a:ext cx="3713871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502DE-AC5C-DCE3-9CD3-D9AA0A8F9734}"/>
              </a:ext>
            </a:extLst>
          </p:cNvPr>
          <p:cNvSpPr txBox="1"/>
          <p:nvPr/>
        </p:nvSpPr>
        <p:spPr>
          <a:xfrm>
            <a:off x="1566203" y="2391511"/>
            <a:ext cx="905959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PepsiCo continues to dominate the global food and beverage industry through its strong brand portfolio and innovative products.</a:t>
            </a: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Sustainability and health-conscious products are driving future growth.</a:t>
            </a: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The company faces challenges from rising costs and health trends, but it is adapting with product innovations and sustainability practices.</a:t>
            </a:r>
          </a:p>
        </p:txBody>
      </p:sp>
    </p:spTree>
    <p:extLst>
      <p:ext uri="{BB962C8B-B14F-4D97-AF65-F5344CB8AC3E}">
        <p14:creationId xmlns:p14="http://schemas.microsoft.com/office/powerpoint/2010/main" val="257190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</TotalTime>
  <Words>284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Ashek</dc:creator>
  <cp:lastModifiedBy>najmul islam</cp:lastModifiedBy>
  <cp:revision>7</cp:revision>
  <dcterms:created xsi:type="dcterms:W3CDTF">2024-11-28T14:37:33Z</dcterms:created>
  <dcterms:modified xsi:type="dcterms:W3CDTF">2024-12-03T02:01:22Z</dcterms:modified>
</cp:coreProperties>
</file>