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111783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345674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784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392931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01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46729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195716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41731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83589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14B3-C869-48F8-B838-FA99CEC5C6FF}"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39716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7514B3-C869-48F8-B838-FA99CEC5C6F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330587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7514B3-C869-48F8-B838-FA99CEC5C6FF}"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42905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514B3-C869-48F8-B838-FA99CEC5C6FF}"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8011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514B3-C869-48F8-B838-FA99CEC5C6FF}"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08715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14B3-C869-48F8-B838-FA99CEC5C6F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166773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7514B3-C869-48F8-B838-FA99CEC5C6FF}"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26CF-F532-45E4-AE4D-E24725CB7CB2}" type="slidenum">
              <a:rPr lang="en-IN" smtClean="0"/>
              <a:t>‹#›</a:t>
            </a:fld>
            <a:endParaRPr lang="en-IN"/>
          </a:p>
        </p:txBody>
      </p:sp>
    </p:spTree>
    <p:extLst>
      <p:ext uri="{BB962C8B-B14F-4D97-AF65-F5344CB8AC3E}">
        <p14:creationId xmlns:p14="http://schemas.microsoft.com/office/powerpoint/2010/main" val="268509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7514B3-C869-48F8-B838-FA99CEC5C6FF}" type="datetimeFigureOut">
              <a:rPr lang="en-IN" smtClean="0"/>
              <a:t>16-11-2023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EF26CF-F532-45E4-AE4D-E24725CB7CB2}" type="slidenum">
              <a:rPr lang="en-IN" smtClean="0"/>
              <a:t>‹#›</a:t>
            </a:fld>
            <a:endParaRPr lang="en-IN"/>
          </a:p>
        </p:txBody>
      </p:sp>
    </p:spTree>
    <p:extLst>
      <p:ext uri="{BB962C8B-B14F-4D97-AF65-F5344CB8AC3E}">
        <p14:creationId xmlns:p14="http://schemas.microsoft.com/office/powerpoint/2010/main" val="285101924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9775-9EFE-40C3-BB58-55411EF9FB36}"/>
              </a:ext>
            </a:extLst>
          </p:cNvPr>
          <p:cNvSpPr>
            <a:spLocks noGrp="1"/>
          </p:cNvSpPr>
          <p:nvPr>
            <p:ph type="ctrTitle"/>
          </p:nvPr>
        </p:nvSpPr>
        <p:spPr/>
        <p:txBody>
          <a:bodyPr/>
          <a:lstStyle/>
          <a:p>
            <a:pPr algn="l"/>
            <a:r>
              <a:rPr lang="en-US" dirty="0"/>
              <a:t>Delivery Time Prediction</a:t>
            </a:r>
            <a:endParaRPr lang="en-IN" dirty="0"/>
          </a:p>
        </p:txBody>
      </p:sp>
      <p:sp>
        <p:nvSpPr>
          <p:cNvPr id="3" name="Subtitle 2">
            <a:extLst>
              <a:ext uri="{FF2B5EF4-FFF2-40B4-BE49-F238E27FC236}">
                <a16:creationId xmlns:a16="http://schemas.microsoft.com/office/drawing/2014/main" id="{E2085EE3-1A8F-4578-A66C-8B7E3EC96AD5}"/>
              </a:ext>
            </a:extLst>
          </p:cNvPr>
          <p:cNvSpPr>
            <a:spLocks noGrp="1"/>
          </p:cNvSpPr>
          <p:nvPr>
            <p:ph type="subTitle" idx="1"/>
          </p:nvPr>
        </p:nvSpPr>
        <p:spPr/>
        <p:txBody>
          <a:bodyPr/>
          <a:lstStyle/>
          <a:p>
            <a:pPr algn="l"/>
            <a:r>
              <a:rPr lang="en-US" dirty="0"/>
              <a:t>Enhancing Delivery Time Predictions through Sorting Time Analysis.</a:t>
            </a:r>
            <a:endParaRPr lang="en-IN" dirty="0"/>
          </a:p>
        </p:txBody>
      </p:sp>
    </p:spTree>
    <p:extLst>
      <p:ext uri="{BB962C8B-B14F-4D97-AF65-F5344CB8AC3E}">
        <p14:creationId xmlns:p14="http://schemas.microsoft.com/office/powerpoint/2010/main" val="232485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5B84-F7A8-4064-9D38-466DE32EC756}"/>
              </a:ext>
            </a:extLst>
          </p:cNvPr>
          <p:cNvSpPr>
            <a:spLocks noGrp="1"/>
          </p:cNvSpPr>
          <p:nvPr>
            <p:ph type="title"/>
          </p:nvPr>
        </p:nvSpPr>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C73F6992-48F4-4AF5-AF27-EF9D8B972228}"/>
              </a:ext>
            </a:extLst>
          </p:cNvPr>
          <p:cNvSpPr>
            <a:spLocks noGrp="1"/>
          </p:cNvSpPr>
          <p:nvPr>
            <p:ph idx="1"/>
          </p:nvPr>
        </p:nvSpPr>
        <p:spPr>
          <a:xfrm>
            <a:off x="677334" y="1789528"/>
            <a:ext cx="8596668" cy="3880773"/>
          </a:xfrm>
        </p:spPr>
        <p:txBody>
          <a:bodyPr>
            <a:normAutofit/>
          </a:bodyPr>
          <a:lstStyle/>
          <a:p>
            <a:pPr lvl="1"/>
            <a:r>
              <a:rPr lang="en-US" sz="2000" dirty="0"/>
              <a:t>The main objective of this project is to develop a predictive model for estimating delivery times based on sorting time to enhance operational efficiency in the delivery process.</a:t>
            </a:r>
          </a:p>
          <a:p>
            <a:pPr lvl="1"/>
            <a:r>
              <a:rPr lang="en-US" sz="2000" dirty="0"/>
              <a:t>Sorting time - In the context of the delivery business, "sorting time" typically refers to the amount of time it takes for a delivery service to organize and arrange packages or items for dispatch or distribution. Sorting is a crucial step in the logistics process, especially in large distribution centers or warehouses where numerous packages need to be sorted based on their destination or delivery route.</a:t>
            </a:r>
            <a:endParaRPr lang="en-IN" sz="2000" dirty="0"/>
          </a:p>
        </p:txBody>
      </p:sp>
    </p:spTree>
    <p:extLst>
      <p:ext uri="{BB962C8B-B14F-4D97-AF65-F5344CB8AC3E}">
        <p14:creationId xmlns:p14="http://schemas.microsoft.com/office/powerpoint/2010/main" val="414878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86E2-6F59-4733-8AAF-7B457CE4C191}"/>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98E71F73-554A-4C1B-AE86-4FA66FFAB00D}"/>
              </a:ext>
            </a:extLst>
          </p:cNvPr>
          <p:cNvSpPr>
            <a:spLocks noGrp="1"/>
          </p:cNvSpPr>
          <p:nvPr>
            <p:ph idx="1"/>
          </p:nvPr>
        </p:nvSpPr>
        <p:spPr>
          <a:xfrm>
            <a:off x="677334" y="1736035"/>
            <a:ext cx="8479918" cy="4305328"/>
          </a:xfrm>
        </p:spPr>
        <p:txBody>
          <a:bodyPr/>
          <a:lstStyle/>
          <a:p>
            <a:r>
              <a:rPr lang="en-US" sz="2000" dirty="0"/>
              <a:t>The Linear regression model build is very easily able to predict the delivery time on the basis of sorting time but still there might be some exceptions. As the delivery time might differ for regardless having same sorting time. As there might be some other factor which might affect the delivery time.</a:t>
            </a:r>
          </a:p>
          <a:p>
            <a:pPr marL="0" indent="0">
              <a:buNone/>
            </a:pPr>
            <a:endParaRPr lang="en-IN" dirty="0"/>
          </a:p>
        </p:txBody>
      </p:sp>
    </p:spTree>
    <p:extLst>
      <p:ext uri="{BB962C8B-B14F-4D97-AF65-F5344CB8AC3E}">
        <p14:creationId xmlns:p14="http://schemas.microsoft.com/office/powerpoint/2010/main" val="66579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3418-AF46-4AFD-BFF0-DE91ED0339A9}"/>
              </a:ext>
            </a:extLst>
          </p:cNvPr>
          <p:cNvSpPr>
            <a:spLocks noGrp="1"/>
          </p:cNvSpPr>
          <p:nvPr>
            <p:ph type="title"/>
          </p:nvPr>
        </p:nvSpPr>
        <p:spPr>
          <a:xfrm>
            <a:off x="677334" y="914400"/>
            <a:ext cx="8596668" cy="1016000"/>
          </a:xfrm>
        </p:spPr>
        <p:txBody>
          <a:bodyPr/>
          <a:lstStyle/>
          <a:p>
            <a:r>
              <a:rPr lang="en-US" dirty="0"/>
              <a:t>Business Impact</a:t>
            </a:r>
            <a:endParaRPr lang="en-IN" dirty="0"/>
          </a:p>
        </p:txBody>
      </p:sp>
      <p:sp>
        <p:nvSpPr>
          <p:cNvPr id="3" name="Content Placeholder 2">
            <a:extLst>
              <a:ext uri="{FF2B5EF4-FFF2-40B4-BE49-F238E27FC236}">
                <a16:creationId xmlns:a16="http://schemas.microsoft.com/office/drawing/2014/main" id="{6AF7122B-1B24-4A4C-A935-C5337CF80062}"/>
              </a:ext>
            </a:extLst>
          </p:cNvPr>
          <p:cNvSpPr>
            <a:spLocks noGrp="1"/>
          </p:cNvSpPr>
          <p:nvPr>
            <p:ph idx="1"/>
          </p:nvPr>
        </p:nvSpPr>
        <p:spPr/>
        <p:txBody>
          <a:bodyPr>
            <a:normAutofit/>
          </a:bodyPr>
          <a:lstStyle/>
          <a:p>
            <a:r>
              <a:rPr lang="en-US" sz="2200" b="1" dirty="0"/>
              <a:t>Improved Operational Efficiency</a:t>
            </a:r>
            <a:r>
              <a:rPr lang="en-US" sz="2000" b="1" dirty="0"/>
              <a:t>:</a:t>
            </a:r>
            <a:endParaRPr lang="en-US" sz="2000" dirty="0"/>
          </a:p>
          <a:p>
            <a:pPr>
              <a:buFont typeface="+mj-lt"/>
              <a:buAutoNum type="arabicPeriod"/>
            </a:pPr>
            <a:r>
              <a:rPr lang="en-US" dirty="0"/>
              <a:t> The accurate prediction of delivery times allows for better planning and optimization of resources.</a:t>
            </a:r>
          </a:p>
          <a:p>
            <a:pPr>
              <a:buFont typeface="+mj-lt"/>
              <a:buAutoNum type="arabicPeriod"/>
            </a:pPr>
            <a:r>
              <a:rPr lang="en-US" dirty="0"/>
              <a:t> Delivery routes and schedules can be adjusted based on predicted delivery times, leading to more efficient use of transportation resources.</a:t>
            </a:r>
          </a:p>
          <a:p>
            <a:r>
              <a:rPr lang="en-US" sz="2200" b="1" dirty="0"/>
              <a:t>Reduced Delays:</a:t>
            </a:r>
            <a:endParaRPr lang="en-US" sz="2200" dirty="0"/>
          </a:p>
          <a:p>
            <a:pPr>
              <a:buFont typeface="+mj-lt"/>
              <a:buAutoNum type="arabicPeriod"/>
            </a:pPr>
            <a:r>
              <a:rPr lang="en-US" dirty="0"/>
              <a:t>By accurately estimating delivery times, the likelihood of delays is minimized.</a:t>
            </a:r>
          </a:p>
          <a:p>
            <a:pPr>
              <a:buFont typeface="+mj-lt"/>
              <a:buAutoNum type="arabicPeriod"/>
            </a:pPr>
            <a:r>
              <a:rPr lang="en-US" dirty="0"/>
              <a:t>Reduced delays contribute to enhanced customer satisfaction and trust in the delivery service.</a:t>
            </a:r>
          </a:p>
          <a:p>
            <a:endParaRPr lang="en-US" dirty="0"/>
          </a:p>
          <a:p>
            <a:endParaRPr lang="en-IN" dirty="0"/>
          </a:p>
        </p:txBody>
      </p:sp>
    </p:spTree>
    <p:extLst>
      <p:ext uri="{BB962C8B-B14F-4D97-AF65-F5344CB8AC3E}">
        <p14:creationId xmlns:p14="http://schemas.microsoft.com/office/powerpoint/2010/main" val="382112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B969-BD16-4155-8312-FC1F263133AC}"/>
              </a:ext>
            </a:extLst>
          </p:cNvPr>
          <p:cNvSpPr>
            <a:spLocks noGrp="1"/>
          </p:cNvSpPr>
          <p:nvPr>
            <p:ph type="title"/>
          </p:nvPr>
        </p:nvSpPr>
        <p:spPr>
          <a:xfrm>
            <a:off x="677334" y="609600"/>
            <a:ext cx="8596668" cy="675861"/>
          </a:xfrm>
        </p:spPr>
        <p:txBody>
          <a:bodyPr/>
          <a:lstStyle/>
          <a:p>
            <a:endParaRPr lang="en-IN" dirty="0"/>
          </a:p>
        </p:txBody>
      </p:sp>
      <p:sp>
        <p:nvSpPr>
          <p:cNvPr id="3" name="Content Placeholder 2">
            <a:extLst>
              <a:ext uri="{FF2B5EF4-FFF2-40B4-BE49-F238E27FC236}">
                <a16:creationId xmlns:a16="http://schemas.microsoft.com/office/drawing/2014/main" id="{8FBBAFB9-ABE6-4CF5-A792-4D1A34E06466}"/>
              </a:ext>
            </a:extLst>
          </p:cNvPr>
          <p:cNvSpPr>
            <a:spLocks noGrp="1"/>
          </p:cNvSpPr>
          <p:nvPr>
            <p:ph idx="1"/>
          </p:nvPr>
        </p:nvSpPr>
        <p:spPr>
          <a:xfrm>
            <a:off x="677334" y="1709529"/>
            <a:ext cx="8596668" cy="4331833"/>
          </a:xfrm>
        </p:spPr>
        <p:txBody>
          <a:bodyPr/>
          <a:lstStyle/>
          <a:p>
            <a:r>
              <a:rPr lang="en-US" sz="2200" b="1" dirty="0"/>
              <a:t>Enhanced Customer Experience:</a:t>
            </a:r>
            <a:endParaRPr lang="en-US" sz="2200" dirty="0"/>
          </a:p>
          <a:p>
            <a:pPr marL="457200" indent="-457200">
              <a:buFont typeface="+mj-lt"/>
              <a:buAutoNum type="arabicPeriod"/>
            </a:pPr>
            <a:r>
              <a:rPr lang="en-US" dirty="0"/>
              <a:t>Accurate delivery time predictions provide customers with more reliable information about when to expect their deliveries.</a:t>
            </a:r>
          </a:p>
          <a:p>
            <a:pPr>
              <a:buFont typeface="+mj-lt"/>
              <a:buAutoNum type="arabicPeriod"/>
            </a:pPr>
            <a:r>
              <a:rPr lang="en-US" dirty="0"/>
              <a:t>Improved communication of delivery times can positively impact the overall customer experience.</a:t>
            </a:r>
          </a:p>
          <a:p>
            <a:r>
              <a:rPr lang="en-US" sz="2200" b="1" dirty="0"/>
              <a:t>Cost Savings:</a:t>
            </a:r>
            <a:endParaRPr lang="en-US" sz="2200" dirty="0"/>
          </a:p>
          <a:p>
            <a:pPr>
              <a:buFont typeface="+mj-lt"/>
              <a:buAutoNum type="arabicPeriod"/>
            </a:pPr>
            <a:r>
              <a:rPr lang="en-US" dirty="0"/>
              <a:t>Efficient planning and reduced delays can lead to cost savings in terms of fuel, labor, and operational expenses.</a:t>
            </a:r>
          </a:p>
          <a:p>
            <a:pPr>
              <a:buFont typeface="+mj-lt"/>
              <a:buAutoNum type="arabicPeriod"/>
            </a:pPr>
            <a:r>
              <a:rPr lang="en-US" dirty="0"/>
              <a:t>Minimizing delays can also reduce the need for expedited shipping or compensation for late deliveries.</a:t>
            </a:r>
          </a:p>
          <a:p>
            <a:endParaRPr lang="en-US" dirty="0"/>
          </a:p>
          <a:p>
            <a:endParaRPr lang="en-IN" dirty="0"/>
          </a:p>
        </p:txBody>
      </p:sp>
    </p:spTree>
    <p:extLst>
      <p:ext uri="{BB962C8B-B14F-4D97-AF65-F5344CB8AC3E}">
        <p14:creationId xmlns:p14="http://schemas.microsoft.com/office/powerpoint/2010/main" val="415792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18F5-0134-4E6D-BBB7-0B5A23BE0BAE}"/>
              </a:ext>
            </a:extLst>
          </p:cNvPr>
          <p:cNvSpPr>
            <a:spLocks noGrp="1"/>
          </p:cNvSpPr>
          <p:nvPr>
            <p:ph type="title"/>
          </p:nvPr>
        </p:nvSpPr>
        <p:spPr>
          <a:xfrm>
            <a:off x="677334" y="609600"/>
            <a:ext cx="8596668" cy="54333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AEDB2E9-409C-4080-9F15-1E384BC850E3}"/>
              </a:ext>
            </a:extLst>
          </p:cNvPr>
          <p:cNvSpPr>
            <a:spLocks noGrp="1"/>
          </p:cNvSpPr>
          <p:nvPr>
            <p:ph idx="1"/>
          </p:nvPr>
        </p:nvSpPr>
        <p:spPr>
          <a:xfrm>
            <a:off x="677334" y="1391479"/>
            <a:ext cx="8596668" cy="4649884"/>
          </a:xfrm>
        </p:spPr>
        <p:txBody>
          <a:bodyPr/>
          <a:lstStyle/>
          <a:p>
            <a:r>
              <a:rPr lang="en-US" sz="2200" b="1" dirty="0"/>
              <a:t>Competitive Advantage:</a:t>
            </a:r>
            <a:endParaRPr lang="en-US" sz="2200" dirty="0"/>
          </a:p>
          <a:p>
            <a:pPr marL="800100" lvl="1" indent="-342900">
              <a:buFont typeface="+mj-lt"/>
              <a:buAutoNum type="arabicPeriod"/>
            </a:pPr>
            <a:r>
              <a:rPr lang="en-US" sz="1800" dirty="0"/>
              <a:t>A delivery service that consistently provides accurate delivery time estimates gains a competitive edge in the market.</a:t>
            </a:r>
          </a:p>
          <a:p>
            <a:pPr marL="800100" lvl="1" indent="-342900">
              <a:buFont typeface="+mj-lt"/>
              <a:buAutoNum type="arabicPeriod"/>
            </a:pPr>
            <a:r>
              <a:rPr lang="en-US" sz="1800" dirty="0"/>
              <a:t>Positive customer experiences and reliable delivery services can attract and retain customers.</a:t>
            </a:r>
          </a:p>
          <a:p>
            <a:r>
              <a:rPr lang="en-US" sz="2200" b="1" dirty="0"/>
              <a:t>Data-Driven Decision Making:</a:t>
            </a:r>
            <a:endParaRPr lang="en-US" sz="2200" dirty="0"/>
          </a:p>
          <a:p>
            <a:pPr marL="800100" lvl="1" indent="-342900">
              <a:buFont typeface="+mj-lt"/>
              <a:buAutoNum type="arabicPeriod"/>
            </a:pPr>
            <a:r>
              <a:rPr lang="en-US" sz="1800" dirty="0"/>
              <a:t>The implementation of predictive models fosters a data-driven approach to decision-making.</a:t>
            </a:r>
          </a:p>
          <a:p>
            <a:pPr marL="800100" lvl="1" indent="-342900">
              <a:buFont typeface="+mj-lt"/>
              <a:buAutoNum type="arabicPeriod"/>
            </a:pPr>
            <a:r>
              <a:rPr lang="en-US" sz="1800" dirty="0"/>
              <a:t>Data insights can be used for continuous improvement, allowing the company to adapt to changing business conditions and customer demands.</a:t>
            </a:r>
          </a:p>
          <a:p>
            <a:endParaRPr lang="en-IN" dirty="0"/>
          </a:p>
        </p:txBody>
      </p:sp>
    </p:spTree>
    <p:extLst>
      <p:ext uri="{BB962C8B-B14F-4D97-AF65-F5344CB8AC3E}">
        <p14:creationId xmlns:p14="http://schemas.microsoft.com/office/powerpoint/2010/main" val="15093423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391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Delivery Time Prediction</vt:lpstr>
      <vt:lpstr>Objective</vt:lpstr>
      <vt:lpstr>Solution</vt:lpstr>
      <vt:lpstr>Business Impact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Time Prediction</dc:title>
  <dc:creator>Pc</dc:creator>
  <cp:lastModifiedBy>Pc</cp:lastModifiedBy>
  <cp:revision>6</cp:revision>
  <dcterms:created xsi:type="dcterms:W3CDTF">2023-11-16T12:09:36Z</dcterms:created>
  <dcterms:modified xsi:type="dcterms:W3CDTF">2023-11-16T14:05:36Z</dcterms:modified>
</cp:coreProperties>
</file>