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drawingml.diagramData+xml" PartName="/ppt/diagrams/data3.xml"/>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drawingml.diagramLayout+xml" PartName="/ppt/diagrams/layout3.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drawingml.diagramStyle+xml" PartName="/ppt/diagrams/quickStyle3.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ms-office.drawingml.diagramDrawing+xml" PartName="/ppt/diagrams/drawing3.xml"/>
  <Override ContentType="application/vnd.openxmlformats-officedocument.presentationml.presProps+xml" PartName="/ppt/presProps1.xml"/>
  <Override ContentType="application/vnd.openxmlformats-officedocument.drawingml.diagramColors+xml" PartName="/ppt/diagrams/colors3.xml"/>
  <Override ContentType="application/vnd.openxmlformats-officedocument.drawingml.diagramColors+xml" PartName="/ppt/diagrams/colors2.xml"/>
  <Override ContentType="application/vnd.openxmlformats-officedocument.drawingml.diagramColors+xml" PartName="/ppt/diagrams/color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y="6858000" cx="12192000"/>
  <p:notesSz cx="6858000" cy="9144000"/>
  <p:custDataLst>
    <p:tags r:id="rId19"/>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tags" Target="tags/tag1.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6C947B-753B-4B28-B1DC-EAC19C1C040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50BEA100-16BD-4918-9981-0C9013F26567}">
      <dgm:prSet/>
      <dgm:spPr/>
      <dgm:t>
        <a:bodyPr/>
        <a:lstStyle/>
        <a:p>
          <a:r>
            <a:rPr lang="en-IN" dirty="0"/>
            <a:t>COURSE NAME                            :Data science fundamental </a:t>
          </a:r>
        </a:p>
      </dgm:t>
    </dgm:pt>
    <dgm:pt modelId="{8AFF423B-A4E3-4E35-84D1-48DCF97AA874}" type="parTrans" cxnId="{88FA9A80-525A-4D91-8627-F843BFB6A20E}">
      <dgm:prSet/>
      <dgm:spPr/>
      <dgm:t>
        <a:bodyPr/>
        <a:lstStyle/>
        <a:p>
          <a:endParaRPr lang="en-IN"/>
        </a:p>
      </dgm:t>
    </dgm:pt>
    <dgm:pt modelId="{B9A972A2-C398-41FE-B42D-DA82B16D22D8}" type="sibTrans" cxnId="{88FA9A80-525A-4D91-8627-F843BFB6A20E}">
      <dgm:prSet/>
      <dgm:spPr/>
      <dgm:t>
        <a:bodyPr/>
        <a:lstStyle/>
        <a:p>
          <a:endParaRPr lang="en-IN"/>
        </a:p>
      </dgm:t>
    </dgm:pt>
    <dgm:pt modelId="{2CB4DC4F-5717-450D-ABF0-29E5FE687D60}">
      <dgm:prSet/>
      <dgm:spPr/>
      <dgm:t>
        <a:bodyPr/>
        <a:lstStyle/>
        <a:p>
          <a:r>
            <a:rPr lang="en-IN" dirty="0"/>
            <a:t>PROJECT TITLE                             :Movie Rating Discrepancy Analysis Using Python</a:t>
          </a:r>
        </a:p>
      </dgm:t>
    </dgm:pt>
    <dgm:pt modelId="{668F4BBF-DB99-4393-B055-0BF21D2DF2C9}" type="parTrans" cxnId="{26254972-60CB-4727-A85A-9F7D51523862}">
      <dgm:prSet/>
      <dgm:spPr/>
      <dgm:t>
        <a:bodyPr/>
        <a:lstStyle/>
        <a:p>
          <a:endParaRPr lang="en-IN"/>
        </a:p>
      </dgm:t>
    </dgm:pt>
    <dgm:pt modelId="{BB697D17-B05F-4835-8E77-2255E36CB7B8}" type="sibTrans" cxnId="{26254972-60CB-4727-A85A-9F7D51523862}">
      <dgm:prSet/>
      <dgm:spPr/>
      <dgm:t>
        <a:bodyPr/>
        <a:lstStyle/>
        <a:p>
          <a:endParaRPr lang="en-IN"/>
        </a:p>
      </dgm:t>
    </dgm:pt>
    <dgm:pt modelId="{413D410D-FE8B-466B-8FAD-E52377CD2387}">
      <dgm:prSet/>
      <dgm:spPr/>
      <dgm:t>
        <a:bodyPr/>
        <a:lstStyle/>
        <a:p>
          <a:r>
            <a:rPr lang="en-IN" dirty="0"/>
            <a:t>PROJECT SUBMITTED TO           :Anna University/Naan Mudhalavan</a:t>
          </a:r>
        </a:p>
      </dgm:t>
    </dgm:pt>
    <dgm:pt modelId="{41E2E859-49F2-499F-AE0E-7EAFF823F5BE}" type="parTrans" cxnId="{8C110369-49A7-4A2E-934A-4E31C92AE9B3}">
      <dgm:prSet/>
      <dgm:spPr/>
      <dgm:t>
        <a:bodyPr/>
        <a:lstStyle/>
        <a:p>
          <a:endParaRPr lang="en-IN"/>
        </a:p>
      </dgm:t>
    </dgm:pt>
    <dgm:pt modelId="{E8559C09-5738-43B7-983A-A1B582A6E0B2}" type="sibTrans" cxnId="{8C110369-49A7-4A2E-934A-4E31C92AE9B3}">
      <dgm:prSet/>
      <dgm:spPr/>
      <dgm:t>
        <a:bodyPr/>
        <a:lstStyle/>
        <a:p>
          <a:endParaRPr lang="en-IN"/>
        </a:p>
      </dgm:t>
    </dgm:pt>
    <dgm:pt modelId="{11457B05-F4CB-49DB-8413-E9734830AD93}">
      <dgm:prSet/>
      <dgm:spPr/>
      <dgm:t>
        <a:bodyPr/>
        <a:lstStyle/>
        <a:p>
          <a:r>
            <a:rPr lang="en-IN" dirty="0"/>
            <a:t>YEAR                                              :3</a:t>
          </a:r>
          <a:r>
            <a:rPr lang="en-IN" baseline="30000" dirty="0"/>
            <a:t>rd</a:t>
          </a:r>
          <a:r>
            <a:rPr lang="en-IN" dirty="0"/>
            <a:t>  YEAR</a:t>
          </a:r>
        </a:p>
      </dgm:t>
    </dgm:pt>
    <dgm:pt modelId="{849F2499-8B18-48CC-9A34-125AC3D18ABF}" type="parTrans" cxnId="{9EC69FEE-A75D-40B2-BDBB-610BA38B2644}">
      <dgm:prSet/>
      <dgm:spPr/>
      <dgm:t>
        <a:bodyPr/>
        <a:lstStyle/>
        <a:p>
          <a:endParaRPr lang="en-IN"/>
        </a:p>
      </dgm:t>
    </dgm:pt>
    <dgm:pt modelId="{AAF50B29-ACFC-48BD-BE32-9E91242EFBA9}" type="sibTrans" cxnId="{9EC69FEE-A75D-40B2-BDBB-610BA38B2644}">
      <dgm:prSet/>
      <dgm:spPr/>
      <dgm:t>
        <a:bodyPr/>
        <a:lstStyle/>
        <a:p>
          <a:endParaRPr lang="en-IN"/>
        </a:p>
      </dgm:t>
    </dgm:pt>
    <dgm:pt modelId="{7F125D5B-808D-4A09-BB25-94BF36A89063}">
      <dgm:prSet/>
      <dgm:spPr/>
      <dgm:t>
        <a:bodyPr/>
        <a:lstStyle/>
        <a:p>
          <a:r>
            <a:rPr lang="en-IN" dirty="0"/>
            <a:t>DEPARTMENT                              :Civil Engineering</a:t>
          </a:r>
        </a:p>
      </dgm:t>
    </dgm:pt>
    <dgm:pt modelId="{A4FFE1C2-87FF-4693-987C-BA6308F05CB7}" type="parTrans" cxnId="{34322599-18FF-4796-87B2-16A3CC5812F5}">
      <dgm:prSet/>
      <dgm:spPr/>
      <dgm:t>
        <a:bodyPr/>
        <a:lstStyle/>
        <a:p>
          <a:endParaRPr lang="en-IN"/>
        </a:p>
      </dgm:t>
    </dgm:pt>
    <dgm:pt modelId="{ED8BDCD3-3C49-48A0-8CDB-0C38654EFB4C}" type="sibTrans" cxnId="{34322599-18FF-4796-87B2-16A3CC5812F5}">
      <dgm:prSet/>
      <dgm:spPr/>
      <dgm:t>
        <a:bodyPr/>
        <a:lstStyle/>
        <a:p>
          <a:endParaRPr lang="en-IN"/>
        </a:p>
      </dgm:t>
    </dgm:pt>
    <dgm:pt modelId="{C5CC59E9-D479-464F-B905-65CDC2F7E3E8}">
      <dgm:prSet/>
      <dgm:spPr/>
      <dgm:t>
        <a:bodyPr/>
        <a:lstStyle/>
        <a:p>
          <a:r>
            <a:rPr lang="en-IN" dirty="0"/>
            <a:t>SEMESTER                                   :6</a:t>
          </a:r>
          <a:r>
            <a:rPr lang="en-IN" baseline="30000" dirty="0"/>
            <a:t>TH</a:t>
          </a:r>
          <a:r>
            <a:rPr lang="en-IN" dirty="0"/>
            <a:t> Semester</a:t>
          </a:r>
        </a:p>
      </dgm:t>
    </dgm:pt>
    <dgm:pt modelId="{53EABB5A-4F26-4EF9-A4CB-4807DA4AC130}" type="parTrans" cxnId="{A4116A57-8CC0-4F41-A85E-1ABDBE937EC0}">
      <dgm:prSet/>
      <dgm:spPr/>
      <dgm:t>
        <a:bodyPr/>
        <a:lstStyle/>
        <a:p>
          <a:endParaRPr lang="en-IN"/>
        </a:p>
      </dgm:t>
    </dgm:pt>
    <dgm:pt modelId="{098CD2DC-054D-4BDC-BD9E-DF3B825E5D43}" type="sibTrans" cxnId="{A4116A57-8CC0-4F41-A85E-1ABDBE937EC0}">
      <dgm:prSet/>
      <dgm:spPr/>
      <dgm:t>
        <a:bodyPr/>
        <a:lstStyle/>
        <a:p>
          <a:endParaRPr lang="en-IN"/>
        </a:p>
      </dgm:t>
    </dgm:pt>
    <dgm:pt modelId="{5F9F5CE0-0548-4A88-852E-F5157EDB06A6}" type="pres">
      <dgm:prSet presAssocID="{BD6C947B-753B-4B28-B1DC-EAC19C1C0409}" presName="linear" presStyleCnt="0">
        <dgm:presLayoutVars>
          <dgm:animLvl val="lvl"/>
          <dgm:resizeHandles val="exact"/>
        </dgm:presLayoutVars>
      </dgm:prSet>
      <dgm:spPr/>
    </dgm:pt>
    <dgm:pt modelId="{7B3AC6E7-C9D3-4296-B5CD-36C179ECF344}" type="pres">
      <dgm:prSet presAssocID="{50BEA100-16BD-4918-9981-0C9013F26567}" presName="parentText" presStyleLbl="node1" presStyleIdx="0" presStyleCnt="6" custLinFactNeighborX="-1432" custLinFactNeighborY="-64141">
        <dgm:presLayoutVars>
          <dgm:chMax val="0"/>
          <dgm:bulletEnabled val="1"/>
        </dgm:presLayoutVars>
      </dgm:prSet>
      <dgm:spPr/>
    </dgm:pt>
    <dgm:pt modelId="{63DA3CEE-D0F9-4CB5-86F6-39E5022C7E40}" type="pres">
      <dgm:prSet presAssocID="{B9A972A2-C398-41FE-B42D-DA82B16D22D8}" presName="spacer" presStyleCnt="0"/>
      <dgm:spPr/>
    </dgm:pt>
    <dgm:pt modelId="{23555E7E-B3EC-4C39-AF11-7D9150AC8D4A}" type="pres">
      <dgm:prSet presAssocID="{2CB4DC4F-5717-450D-ABF0-29E5FE687D60}" presName="parentText" presStyleLbl="node1" presStyleIdx="1" presStyleCnt="6">
        <dgm:presLayoutVars>
          <dgm:chMax val="0"/>
          <dgm:bulletEnabled val="1"/>
        </dgm:presLayoutVars>
      </dgm:prSet>
      <dgm:spPr/>
    </dgm:pt>
    <dgm:pt modelId="{2D9EBFA5-C9D3-49C1-A049-42CA0133959A}" type="pres">
      <dgm:prSet presAssocID="{BB697D17-B05F-4835-8E77-2255E36CB7B8}" presName="spacer" presStyleCnt="0"/>
      <dgm:spPr/>
    </dgm:pt>
    <dgm:pt modelId="{F45562E1-308A-4338-B9E9-B9CE06AF3AC1}" type="pres">
      <dgm:prSet presAssocID="{413D410D-FE8B-466B-8FAD-E52377CD2387}" presName="parentText" presStyleLbl="node1" presStyleIdx="2" presStyleCnt="6">
        <dgm:presLayoutVars>
          <dgm:chMax val="0"/>
          <dgm:bulletEnabled val="1"/>
        </dgm:presLayoutVars>
      </dgm:prSet>
      <dgm:spPr/>
    </dgm:pt>
    <dgm:pt modelId="{7518BED2-C0D9-4A6B-BD12-40F0F29EBD17}" type="pres">
      <dgm:prSet presAssocID="{E8559C09-5738-43B7-983A-A1B582A6E0B2}" presName="spacer" presStyleCnt="0"/>
      <dgm:spPr/>
    </dgm:pt>
    <dgm:pt modelId="{2C843749-8AF5-4494-83DD-60822826FD0A}" type="pres">
      <dgm:prSet presAssocID="{11457B05-F4CB-49DB-8413-E9734830AD93}" presName="parentText" presStyleLbl="node1" presStyleIdx="3" presStyleCnt="6">
        <dgm:presLayoutVars>
          <dgm:chMax val="0"/>
          <dgm:bulletEnabled val="1"/>
        </dgm:presLayoutVars>
      </dgm:prSet>
      <dgm:spPr/>
    </dgm:pt>
    <dgm:pt modelId="{32D9B3CD-16A9-4448-A922-6C01F9538665}" type="pres">
      <dgm:prSet presAssocID="{AAF50B29-ACFC-48BD-BE32-9E91242EFBA9}" presName="spacer" presStyleCnt="0"/>
      <dgm:spPr/>
    </dgm:pt>
    <dgm:pt modelId="{5AB00A6D-6FE0-458F-86E3-8D01DDB983ED}" type="pres">
      <dgm:prSet presAssocID="{7F125D5B-808D-4A09-BB25-94BF36A89063}" presName="parentText" presStyleLbl="node1" presStyleIdx="4" presStyleCnt="6">
        <dgm:presLayoutVars>
          <dgm:chMax val="0"/>
          <dgm:bulletEnabled val="1"/>
        </dgm:presLayoutVars>
      </dgm:prSet>
      <dgm:spPr/>
    </dgm:pt>
    <dgm:pt modelId="{F3BB9F83-5523-4BBE-86A6-39201C51488E}" type="pres">
      <dgm:prSet presAssocID="{ED8BDCD3-3C49-48A0-8CDB-0C38654EFB4C}" presName="spacer" presStyleCnt="0"/>
      <dgm:spPr/>
    </dgm:pt>
    <dgm:pt modelId="{31A80670-E16F-45A2-936B-D7C5752D4589}" type="pres">
      <dgm:prSet presAssocID="{C5CC59E9-D479-464F-B905-65CDC2F7E3E8}" presName="parentText" presStyleLbl="node1" presStyleIdx="5" presStyleCnt="6" custScaleX="99289" custScaleY="101102">
        <dgm:presLayoutVars>
          <dgm:chMax val="0"/>
          <dgm:bulletEnabled val="1"/>
        </dgm:presLayoutVars>
      </dgm:prSet>
      <dgm:spPr/>
    </dgm:pt>
  </dgm:ptLst>
  <dgm:cxnLst>
    <dgm:cxn modelId="{6BA4B62C-F88F-4021-8968-9B75A7E4C160}" type="presOf" srcId="{2CB4DC4F-5717-450D-ABF0-29E5FE687D60}" destId="{23555E7E-B3EC-4C39-AF11-7D9150AC8D4A}" srcOrd="0" destOrd="0" presId="urn:microsoft.com/office/officeart/2005/8/layout/vList2"/>
    <dgm:cxn modelId="{700B5D34-3EC5-4FAA-86C3-B8B90F3228A3}" type="presOf" srcId="{BD6C947B-753B-4B28-B1DC-EAC19C1C0409}" destId="{5F9F5CE0-0548-4A88-852E-F5157EDB06A6}" srcOrd="0" destOrd="0" presId="urn:microsoft.com/office/officeart/2005/8/layout/vList2"/>
    <dgm:cxn modelId="{8C110369-49A7-4A2E-934A-4E31C92AE9B3}" srcId="{BD6C947B-753B-4B28-B1DC-EAC19C1C0409}" destId="{413D410D-FE8B-466B-8FAD-E52377CD2387}" srcOrd="2" destOrd="0" parTransId="{41E2E859-49F2-499F-AE0E-7EAFF823F5BE}" sibTransId="{E8559C09-5738-43B7-983A-A1B582A6E0B2}"/>
    <dgm:cxn modelId="{D9C1FC6F-F5C9-40AE-B603-A9D0B66BEC51}" type="presOf" srcId="{11457B05-F4CB-49DB-8413-E9734830AD93}" destId="{2C843749-8AF5-4494-83DD-60822826FD0A}" srcOrd="0" destOrd="0" presId="urn:microsoft.com/office/officeart/2005/8/layout/vList2"/>
    <dgm:cxn modelId="{26254972-60CB-4727-A85A-9F7D51523862}" srcId="{BD6C947B-753B-4B28-B1DC-EAC19C1C0409}" destId="{2CB4DC4F-5717-450D-ABF0-29E5FE687D60}" srcOrd="1" destOrd="0" parTransId="{668F4BBF-DB99-4393-B055-0BF21D2DF2C9}" sibTransId="{BB697D17-B05F-4835-8E77-2255E36CB7B8}"/>
    <dgm:cxn modelId="{A4116A57-8CC0-4F41-A85E-1ABDBE937EC0}" srcId="{BD6C947B-753B-4B28-B1DC-EAC19C1C0409}" destId="{C5CC59E9-D479-464F-B905-65CDC2F7E3E8}" srcOrd="5" destOrd="0" parTransId="{53EABB5A-4F26-4EF9-A4CB-4807DA4AC130}" sibTransId="{098CD2DC-054D-4BDC-BD9E-DF3B825E5D43}"/>
    <dgm:cxn modelId="{50688A7E-D44F-4CC5-AA83-134836BD4283}" type="presOf" srcId="{50BEA100-16BD-4918-9981-0C9013F26567}" destId="{7B3AC6E7-C9D3-4296-B5CD-36C179ECF344}" srcOrd="0" destOrd="0" presId="urn:microsoft.com/office/officeart/2005/8/layout/vList2"/>
    <dgm:cxn modelId="{88FA9A80-525A-4D91-8627-F843BFB6A20E}" srcId="{BD6C947B-753B-4B28-B1DC-EAC19C1C0409}" destId="{50BEA100-16BD-4918-9981-0C9013F26567}" srcOrd="0" destOrd="0" parTransId="{8AFF423B-A4E3-4E35-84D1-48DCF97AA874}" sibTransId="{B9A972A2-C398-41FE-B42D-DA82B16D22D8}"/>
    <dgm:cxn modelId="{34322599-18FF-4796-87B2-16A3CC5812F5}" srcId="{BD6C947B-753B-4B28-B1DC-EAC19C1C0409}" destId="{7F125D5B-808D-4A09-BB25-94BF36A89063}" srcOrd="4" destOrd="0" parTransId="{A4FFE1C2-87FF-4693-987C-BA6308F05CB7}" sibTransId="{ED8BDCD3-3C49-48A0-8CDB-0C38654EFB4C}"/>
    <dgm:cxn modelId="{B937C79C-A647-4310-B2D8-36B802188BD6}" type="presOf" srcId="{C5CC59E9-D479-464F-B905-65CDC2F7E3E8}" destId="{31A80670-E16F-45A2-936B-D7C5752D4589}" srcOrd="0" destOrd="0" presId="urn:microsoft.com/office/officeart/2005/8/layout/vList2"/>
    <dgm:cxn modelId="{C9260AB6-28FA-4935-8D0B-6079B4D6D117}" type="presOf" srcId="{413D410D-FE8B-466B-8FAD-E52377CD2387}" destId="{F45562E1-308A-4338-B9E9-B9CE06AF3AC1}" srcOrd="0" destOrd="0" presId="urn:microsoft.com/office/officeart/2005/8/layout/vList2"/>
    <dgm:cxn modelId="{9EC69FEE-A75D-40B2-BDBB-610BA38B2644}" srcId="{BD6C947B-753B-4B28-B1DC-EAC19C1C0409}" destId="{11457B05-F4CB-49DB-8413-E9734830AD93}" srcOrd="3" destOrd="0" parTransId="{849F2499-8B18-48CC-9A34-125AC3D18ABF}" sibTransId="{AAF50B29-ACFC-48BD-BE32-9E91242EFBA9}"/>
    <dgm:cxn modelId="{CC9AE3F9-4792-4F0B-8C9B-649A1E6ABADC}" type="presOf" srcId="{7F125D5B-808D-4A09-BB25-94BF36A89063}" destId="{5AB00A6D-6FE0-458F-86E3-8D01DDB983ED}" srcOrd="0" destOrd="0" presId="urn:microsoft.com/office/officeart/2005/8/layout/vList2"/>
    <dgm:cxn modelId="{449071A8-451C-4673-8F21-3F983B9B9823}" type="presParOf" srcId="{5F9F5CE0-0548-4A88-852E-F5157EDB06A6}" destId="{7B3AC6E7-C9D3-4296-B5CD-36C179ECF344}" srcOrd="0" destOrd="0" presId="urn:microsoft.com/office/officeart/2005/8/layout/vList2"/>
    <dgm:cxn modelId="{267F035C-6614-4CF6-9FFF-4C477C7FC30B}" type="presParOf" srcId="{5F9F5CE0-0548-4A88-852E-F5157EDB06A6}" destId="{63DA3CEE-D0F9-4CB5-86F6-39E5022C7E40}" srcOrd="1" destOrd="0" presId="urn:microsoft.com/office/officeart/2005/8/layout/vList2"/>
    <dgm:cxn modelId="{95D887FB-1E26-49C1-AAF9-3A720ECAC250}" type="presParOf" srcId="{5F9F5CE0-0548-4A88-852E-F5157EDB06A6}" destId="{23555E7E-B3EC-4C39-AF11-7D9150AC8D4A}" srcOrd="2" destOrd="0" presId="urn:microsoft.com/office/officeart/2005/8/layout/vList2"/>
    <dgm:cxn modelId="{81C572DC-41AF-492B-A44A-76A362FC429F}" type="presParOf" srcId="{5F9F5CE0-0548-4A88-852E-F5157EDB06A6}" destId="{2D9EBFA5-C9D3-49C1-A049-42CA0133959A}" srcOrd="3" destOrd="0" presId="urn:microsoft.com/office/officeart/2005/8/layout/vList2"/>
    <dgm:cxn modelId="{A0BDB5CC-2A8F-4A5B-8791-F90D3277927F}" type="presParOf" srcId="{5F9F5CE0-0548-4A88-852E-F5157EDB06A6}" destId="{F45562E1-308A-4338-B9E9-B9CE06AF3AC1}" srcOrd="4" destOrd="0" presId="urn:microsoft.com/office/officeart/2005/8/layout/vList2"/>
    <dgm:cxn modelId="{CC3ACB66-BCC9-4B4D-B13E-7F9FA7DA780C}" type="presParOf" srcId="{5F9F5CE0-0548-4A88-852E-F5157EDB06A6}" destId="{7518BED2-C0D9-4A6B-BD12-40F0F29EBD17}" srcOrd="5" destOrd="0" presId="urn:microsoft.com/office/officeart/2005/8/layout/vList2"/>
    <dgm:cxn modelId="{ADCCFE2C-5605-4783-9CD8-AF95A867FB6B}" type="presParOf" srcId="{5F9F5CE0-0548-4A88-852E-F5157EDB06A6}" destId="{2C843749-8AF5-4494-83DD-60822826FD0A}" srcOrd="6" destOrd="0" presId="urn:microsoft.com/office/officeart/2005/8/layout/vList2"/>
    <dgm:cxn modelId="{07716EF3-722B-4264-8265-389BB5F818ED}" type="presParOf" srcId="{5F9F5CE0-0548-4A88-852E-F5157EDB06A6}" destId="{32D9B3CD-16A9-4448-A922-6C01F9538665}" srcOrd="7" destOrd="0" presId="urn:microsoft.com/office/officeart/2005/8/layout/vList2"/>
    <dgm:cxn modelId="{373C362E-68AA-4338-885C-BEFEF591F976}" type="presParOf" srcId="{5F9F5CE0-0548-4A88-852E-F5157EDB06A6}" destId="{5AB00A6D-6FE0-458F-86E3-8D01DDB983ED}" srcOrd="8" destOrd="0" presId="urn:microsoft.com/office/officeart/2005/8/layout/vList2"/>
    <dgm:cxn modelId="{F9564BB5-E02A-4491-893C-F701615E9A4A}" type="presParOf" srcId="{5F9F5CE0-0548-4A88-852E-F5157EDB06A6}" destId="{F3BB9F83-5523-4BBE-86A6-39201C51488E}" srcOrd="9" destOrd="0" presId="urn:microsoft.com/office/officeart/2005/8/layout/vList2"/>
    <dgm:cxn modelId="{5BE97D27-9AB7-4B02-8193-3DC477629B5B}" type="presParOf" srcId="{5F9F5CE0-0548-4A88-852E-F5157EDB06A6}" destId="{31A80670-E16F-45A2-936B-D7C5752D458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3EB40-D6E8-4359-AEB0-821EE7D7858E}" type="doc">
      <dgm:prSet loTypeId="urn:microsoft.com/office/officeart/2005/8/layout/target3" loCatId="relationship" qsTypeId="urn:microsoft.com/office/officeart/2005/8/quickstyle/3d1" qsCatId="3D" csTypeId="urn:microsoft.com/office/officeart/2005/8/colors/accent1_2" csCatId="accent1" phldr="1"/>
      <dgm:spPr/>
      <dgm:t>
        <a:bodyPr/>
        <a:lstStyle/>
        <a:p>
          <a:endParaRPr lang="en-IN"/>
        </a:p>
      </dgm:t>
    </dgm:pt>
    <dgm:pt modelId="{DB2E43C5-9F64-485C-ABC1-52F9377B428A}">
      <dgm:prSet/>
      <dgm:spPr/>
      <dgm:t>
        <a:bodyPr/>
        <a:lstStyle/>
        <a:p>
          <a:r>
            <a:rPr lang="en-GB" b="0" i="0" dirty="0"/>
            <a:t>Explanation of rating discrepancy</a:t>
          </a:r>
          <a:endParaRPr lang="en-IN" dirty="0"/>
        </a:p>
      </dgm:t>
    </dgm:pt>
    <dgm:pt modelId="{64E66593-C2C6-4D4D-8919-B853709E3BE2}" type="parTrans" cxnId="{956A76BD-5ED5-47D4-805F-931A3960DB75}">
      <dgm:prSet/>
      <dgm:spPr/>
      <dgm:t>
        <a:bodyPr/>
        <a:lstStyle/>
        <a:p>
          <a:endParaRPr lang="en-IN"/>
        </a:p>
      </dgm:t>
    </dgm:pt>
    <dgm:pt modelId="{39258456-E36E-4D5A-A9C2-5E1D2349BDF2}" type="sibTrans" cxnId="{956A76BD-5ED5-47D4-805F-931A3960DB75}">
      <dgm:prSet/>
      <dgm:spPr/>
      <dgm:t>
        <a:bodyPr/>
        <a:lstStyle/>
        <a:p>
          <a:endParaRPr lang="en-IN"/>
        </a:p>
      </dgm:t>
    </dgm:pt>
    <dgm:pt modelId="{CA34F2E5-8A23-42F7-9C83-2763601082BB}">
      <dgm:prSet/>
      <dgm:spPr/>
      <dgm:t>
        <a:bodyPr/>
        <a:lstStyle/>
        <a:p>
          <a:r>
            <a:rPr lang="en-GB" b="0" i="0" dirty="0"/>
            <a:t>Compare ratings from different sources (e.g., IMDb vs. Rotten Tomatoes)</a:t>
          </a:r>
          <a:endParaRPr lang="en-IN" dirty="0"/>
        </a:p>
      </dgm:t>
    </dgm:pt>
    <dgm:pt modelId="{6697B2ED-3324-40A0-93E4-938CFAC75961}" type="parTrans" cxnId="{EBE01342-1A49-4735-B953-E4201FC81380}">
      <dgm:prSet/>
      <dgm:spPr/>
      <dgm:t>
        <a:bodyPr/>
        <a:lstStyle/>
        <a:p>
          <a:endParaRPr lang="en-IN"/>
        </a:p>
      </dgm:t>
    </dgm:pt>
    <dgm:pt modelId="{A6777FD7-95F9-4940-84AE-6254B476E5DC}" type="sibTrans" cxnId="{EBE01342-1A49-4735-B953-E4201FC81380}">
      <dgm:prSet/>
      <dgm:spPr/>
      <dgm:t>
        <a:bodyPr/>
        <a:lstStyle/>
        <a:p>
          <a:endParaRPr lang="en-IN"/>
        </a:p>
      </dgm:t>
    </dgm:pt>
    <dgm:pt modelId="{F8F39796-75DA-425F-AE04-99A35A8BD0E8}">
      <dgm:prSet/>
      <dgm:spPr/>
      <dgm:t>
        <a:bodyPr/>
        <a:lstStyle/>
        <a:p>
          <a:r>
            <a:rPr lang="en-GB" b="0" i="0" dirty="0"/>
            <a:t>Statistical analysis techniques to measure the level of discrepancy</a:t>
          </a:r>
          <a:endParaRPr lang="en-IN" dirty="0"/>
        </a:p>
      </dgm:t>
    </dgm:pt>
    <dgm:pt modelId="{9D36DBAC-B9DB-4672-8C92-BE18E2C9A967}" type="parTrans" cxnId="{3BC4FF15-DC6A-408F-84E5-3633F3F29695}">
      <dgm:prSet/>
      <dgm:spPr/>
      <dgm:t>
        <a:bodyPr/>
        <a:lstStyle/>
        <a:p>
          <a:endParaRPr lang="en-IN"/>
        </a:p>
      </dgm:t>
    </dgm:pt>
    <dgm:pt modelId="{B7C47139-B745-4917-B340-8AD77F02A0A9}" type="sibTrans" cxnId="{3BC4FF15-DC6A-408F-84E5-3633F3F29695}">
      <dgm:prSet/>
      <dgm:spPr/>
      <dgm:t>
        <a:bodyPr/>
        <a:lstStyle/>
        <a:p>
          <a:endParaRPr lang="en-IN"/>
        </a:p>
      </dgm:t>
    </dgm:pt>
    <dgm:pt modelId="{D502C743-C92E-41A5-B5A3-CC08DEE7B416}">
      <dgm:prSet/>
      <dgm:spPr/>
      <dgm:t>
        <a:bodyPr/>
        <a:lstStyle/>
        <a:p>
          <a:r>
            <a:rPr lang="en-GB" b="0" i="0"/>
            <a:t>Showcase Python code for analyzing rating discrepan</a:t>
          </a:r>
          <a:endParaRPr lang="en-IN"/>
        </a:p>
      </dgm:t>
    </dgm:pt>
    <dgm:pt modelId="{13E1DAF1-20A3-438E-BBDA-691441F43DC1}" type="parTrans" cxnId="{2C221567-DEE2-41A3-B0C9-DAD393F5C985}">
      <dgm:prSet/>
      <dgm:spPr/>
      <dgm:t>
        <a:bodyPr/>
        <a:lstStyle/>
        <a:p>
          <a:endParaRPr lang="en-IN"/>
        </a:p>
      </dgm:t>
    </dgm:pt>
    <dgm:pt modelId="{382AB532-E584-4258-B83B-9A9C2031C4C7}" type="sibTrans" cxnId="{2C221567-DEE2-41A3-B0C9-DAD393F5C985}">
      <dgm:prSet/>
      <dgm:spPr/>
      <dgm:t>
        <a:bodyPr/>
        <a:lstStyle/>
        <a:p>
          <a:endParaRPr lang="en-IN"/>
        </a:p>
      </dgm:t>
    </dgm:pt>
    <dgm:pt modelId="{5B195E9E-F1F2-473E-A50D-75AD3D25F1F1}" type="pres">
      <dgm:prSet presAssocID="{5753EB40-D6E8-4359-AEB0-821EE7D7858E}" presName="Name0" presStyleCnt="0">
        <dgm:presLayoutVars>
          <dgm:chMax val="7"/>
          <dgm:dir/>
          <dgm:animLvl val="lvl"/>
          <dgm:resizeHandles val="exact"/>
        </dgm:presLayoutVars>
      </dgm:prSet>
      <dgm:spPr/>
    </dgm:pt>
    <dgm:pt modelId="{EDB6DB38-D288-4DF6-9BFA-9603B385D757}" type="pres">
      <dgm:prSet presAssocID="{DB2E43C5-9F64-485C-ABC1-52F9377B428A}" presName="circle1" presStyleLbl="node1" presStyleIdx="0" presStyleCnt="4"/>
      <dgm:spPr/>
    </dgm:pt>
    <dgm:pt modelId="{8EA5AC15-36ED-4C0D-BCB5-E77871DFE388}" type="pres">
      <dgm:prSet presAssocID="{DB2E43C5-9F64-485C-ABC1-52F9377B428A}" presName="space" presStyleCnt="0"/>
      <dgm:spPr/>
    </dgm:pt>
    <dgm:pt modelId="{66243C5A-2653-465B-80BE-8A2182D8B361}" type="pres">
      <dgm:prSet presAssocID="{DB2E43C5-9F64-485C-ABC1-52F9377B428A}" presName="rect1" presStyleLbl="alignAcc1" presStyleIdx="0" presStyleCnt="4" custLinFactNeighborX="-433" custLinFactNeighborY="1592"/>
      <dgm:spPr/>
    </dgm:pt>
    <dgm:pt modelId="{69469289-7530-4E3D-B344-771895D35F45}" type="pres">
      <dgm:prSet presAssocID="{CA34F2E5-8A23-42F7-9C83-2763601082BB}" presName="vertSpace2" presStyleLbl="node1" presStyleIdx="0" presStyleCnt="4"/>
      <dgm:spPr/>
    </dgm:pt>
    <dgm:pt modelId="{A371A788-52A9-4E0C-98E1-D4A36323A9EF}" type="pres">
      <dgm:prSet presAssocID="{CA34F2E5-8A23-42F7-9C83-2763601082BB}" presName="circle2" presStyleLbl="node1" presStyleIdx="1" presStyleCnt="4" custScaleX="92009"/>
      <dgm:spPr/>
    </dgm:pt>
    <dgm:pt modelId="{DB8FC31E-DA28-44CD-A945-2027756A93DC}" type="pres">
      <dgm:prSet presAssocID="{CA34F2E5-8A23-42F7-9C83-2763601082BB}" presName="rect2" presStyleLbl="alignAcc1" presStyleIdx="1" presStyleCnt="4"/>
      <dgm:spPr/>
    </dgm:pt>
    <dgm:pt modelId="{54A8F816-B243-434E-8E76-4C713F618441}" type="pres">
      <dgm:prSet presAssocID="{F8F39796-75DA-425F-AE04-99A35A8BD0E8}" presName="vertSpace3" presStyleLbl="node1" presStyleIdx="1" presStyleCnt="4"/>
      <dgm:spPr/>
    </dgm:pt>
    <dgm:pt modelId="{F3B6FF4B-B028-48B8-B4C5-3CC2A53C0D79}" type="pres">
      <dgm:prSet presAssocID="{F8F39796-75DA-425F-AE04-99A35A8BD0E8}" presName="circle3" presStyleLbl="node1" presStyleIdx="2" presStyleCnt="4"/>
      <dgm:spPr/>
    </dgm:pt>
    <dgm:pt modelId="{69A62612-F61B-4203-9589-06B4E6C42BFA}" type="pres">
      <dgm:prSet presAssocID="{F8F39796-75DA-425F-AE04-99A35A8BD0E8}" presName="rect3" presStyleLbl="alignAcc1" presStyleIdx="2" presStyleCnt="4"/>
      <dgm:spPr/>
    </dgm:pt>
    <dgm:pt modelId="{D3F0E84C-F096-4C0F-AD45-E68BB5265073}" type="pres">
      <dgm:prSet presAssocID="{D502C743-C92E-41A5-B5A3-CC08DEE7B416}" presName="vertSpace4" presStyleLbl="node1" presStyleIdx="2" presStyleCnt="4"/>
      <dgm:spPr/>
    </dgm:pt>
    <dgm:pt modelId="{4FED9984-4CCC-41CD-8945-329897257484}" type="pres">
      <dgm:prSet presAssocID="{D502C743-C92E-41A5-B5A3-CC08DEE7B416}" presName="circle4" presStyleLbl="node1" presStyleIdx="3" presStyleCnt="4"/>
      <dgm:spPr/>
    </dgm:pt>
    <dgm:pt modelId="{F3313DF0-DC4B-4D74-90DE-5461AA1204D8}" type="pres">
      <dgm:prSet presAssocID="{D502C743-C92E-41A5-B5A3-CC08DEE7B416}" presName="rect4" presStyleLbl="alignAcc1" presStyleIdx="3" presStyleCnt="4"/>
      <dgm:spPr/>
    </dgm:pt>
    <dgm:pt modelId="{07B2EE32-022F-4B6A-9E03-8524324655FF}" type="pres">
      <dgm:prSet presAssocID="{DB2E43C5-9F64-485C-ABC1-52F9377B428A}" presName="rect1ParTxNoCh" presStyleLbl="alignAcc1" presStyleIdx="3" presStyleCnt="4">
        <dgm:presLayoutVars>
          <dgm:chMax val="1"/>
          <dgm:bulletEnabled val="1"/>
        </dgm:presLayoutVars>
      </dgm:prSet>
      <dgm:spPr/>
    </dgm:pt>
    <dgm:pt modelId="{A2E3A4CF-5857-40A3-B62F-B5810C7DB6AD}" type="pres">
      <dgm:prSet presAssocID="{CA34F2E5-8A23-42F7-9C83-2763601082BB}" presName="rect2ParTxNoCh" presStyleLbl="alignAcc1" presStyleIdx="3" presStyleCnt="4">
        <dgm:presLayoutVars>
          <dgm:chMax val="1"/>
          <dgm:bulletEnabled val="1"/>
        </dgm:presLayoutVars>
      </dgm:prSet>
      <dgm:spPr/>
    </dgm:pt>
    <dgm:pt modelId="{6C60C56F-4181-4FDE-9E17-66D20F633B4C}" type="pres">
      <dgm:prSet presAssocID="{F8F39796-75DA-425F-AE04-99A35A8BD0E8}" presName="rect3ParTxNoCh" presStyleLbl="alignAcc1" presStyleIdx="3" presStyleCnt="4">
        <dgm:presLayoutVars>
          <dgm:chMax val="1"/>
          <dgm:bulletEnabled val="1"/>
        </dgm:presLayoutVars>
      </dgm:prSet>
      <dgm:spPr/>
    </dgm:pt>
    <dgm:pt modelId="{BF36F37E-3C95-45F2-8A0C-110C3A57B1C0}" type="pres">
      <dgm:prSet presAssocID="{D502C743-C92E-41A5-B5A3-CC08DEE7B416}" presName="rect4ParTxNoCh" presStyleLbl="alignAcc1" presStyleIdx="3" presStyleCnt="4">
        <dgm:presLayoutVars>
          <dgm:chMax val="1"/>
          <dgm:bulletEnabled val="1"/>
        </dgm:presLayoutVars>
      </dgm:prSet>
      <dgm:spPr/>
    </dgm:pt>
  </dgm:ptLst>
  <dgm:cxnLst>
    <dgm:cxn modelId="{3BC4FF15-DC6A-408F-84E5-3633F3F29695}" srcId="{5753EB40-D6E8-4359-AEB0-821EE7D7858E}" destId="{F8F39796-75DA-425F-AE04-99A35A8BD0E8}" srcOrd="2" destOrd="0" parTransId="{9D36DBAC-B9DB-4672-8C92-BE18E2C9A967}" sibTransId="{B7C47139-B745-4917-B340-8AD77F02A0A9}"/>
    <dgm:cxn modelId="{EBE01342-1A49-4735-B953-E4201FC81380}" srcId="{5753EB40-D6E8-4359-AEB0-821EE7D7858E}" destId="{CA34F2E5-8A23-42F7-9C83-2763601082BB}" srcOrd="1" destOrd="0" parTransId="{6697B2ED-3324-40A0-93E4-938CFAC75961}" sibTransId="{A6777FD7-95F9-4940-84AE-6254B476E5DC}"/>
    <dgm:cxn modelId="{2C221567-DEE2-41A3-B0C9-DAD393F5C985}" srcId="{5753EB40-D6E8-4359-AEB0-821EE7D7858E}" destId="{D502C743-C92E-41A5-B5A3-CC08DEE7B416}" srcOrd="3" destOrd="0" parTransId="{13E1DAF1-20A3-438E-BBDA-691441F43DC1}" sibTransId="{382AB532-E584-4258-B83B-9A9C2031C4C7}"/>
    <dgm:cxn modelId="{E8758B52-55C6-4BE7-9369-AF5A49663B69}" type="presOf" srcId="{F8F39796-75DA-425F-AE04-99A35A8BD0E8}" destId="{6C60C56F-4181-4FDE-9E17-66D20F633B4C}" srcOrd="1" destOrd="0" presId="urn:microsoft.com/office/officeart/2005/8/layout/target3"/>
    <dgm:cxn modelId="{3B6CE052-DE84-49FA-8093-183B51EEE69A}" type="presOf" srcId="{F8F39796-75DA-425F-AE04-99A35A8BD0E8}" destId="{69A62612-F61B-4203-9589-06B4E6C42BFA}" srcOrd="0" destOrd="0" presId="urn:microsoft.com/office/officeart/2005/8/layout/target3"/>
    <dgm:cxn modelId="{9F68185A-C69D-4CE0-AC90-0A1C160F83BE}" type="presOf" srcId="{CA34F2E5-8A23-42F7-9C83-2763601082BB}" destId="{DB8FC31E-DA28-44CD-A945-2027756A93DC}" srcOrd="0" destOrd="0" presId="urn:microsoft.com/office/officeart/2005/8/layout/target3"/>
    <dgm:cxn modelId="{547F1B7D-2EDC-425E-B697-E5992F90074F}" type="presOf" srcId="{DB2E43C5-9F64-485C-ABC1-52F9377B428A}" destId="{66243C5A-2653-465B-80BE-8A2182D8B361}" srcOrd="0" destOrd="0" presId="urn:microsoft.com/office/officeart/2005/8/layout/target3"/>
    <dgm:cxn modelId="{F37D0E80-47EC-4BBF-BB8C-1E56DCDFDD54}" type="presOf" srcId="{D502C743-C92E-41A5-B5A3-CC08DEE7B416}" destId="{BF36F37E-3C95-45F2-8A0C-110C3A57B1C0}" srcOrd="1" destOrd="0" presId="urn:microsoft.com/office/officeart/2005/8/layout/target3"/>
    <dgm:cxn modelId="{0851A08A-33DE-4B13-B389-EE3BFE700E28}" type="presOf" srcId="{D502C743-C92E-41A5-B5A3-CC08DEE7B416}" destId="{F3313DF0-DC4B-4D74-90DE-5461AA1204D8}" srcOrd="0" destOrd="0" presId="urn:microsoft.com/office/officeart/2005/8/layout/target3"/>
    <dgm:cxn modelId="{5BF897AD-932D-4599-AB3E-4D2B851262A4}" type="presOf" srcId="{CA34F2E5-8A23-42F7-9C83-2763601082BB}" destId="{A2E3A4CF-5857-40A3-B62F-B5810C7DB6AD}" srcOrd="1" destOrd="0" presId="urn:microsoft.com/office/officeart/2005/8/layout/target3"/>
    <dgm:cxn modelId="{0318BFBB-72B0-45EA-88A5-84ACB9C84B0F}" type="presOf" srcId="{DB2E43C5-9F64-485C-ABC1-52F9377B428A}" destId="{07B2EE32-022F-4B6A-9E03-8524324655FF}" srcOrd="1" destOrd="0" presId="urn:microsoft.com/office/officeart/2005/8/layout/target3"/>
    <dgm:cxn modelId="{956A76BD-5ED5-47D4-805F-931A3960DB75}" srcId="{5753EB40-D6E8-4359-AEB0-821EE7D7858E}" destId="{DB2E43C5-9F64-485C-ABC1-52F9377B428A}" srcOrd="0" destOrd="0" parTransId="{64E66593-C2C6-4D4D-8919-B853709E3BE2}" sibTransId="{39258456-E36E-4D5A-A9C2-5E1D2349BDF2}"/>
    <dgm:cxn modelId="{46B83EEE-7AA0-45B4-889A-6721AF7527E2}" type="presOf" srcId="{5753EB40-D6E8-4359-AEB0-821EE7D7858E}" destId="{5B195E9E-F1F2-473E-A50D-75AD3D25F1F1}" srcOrd="0" destOrd="0" presId="urn:microsoft.com/office/officeart/2005/8/layout/target3"/>
    <dgm:cxn modelId="{CEBFD07D-B1A7-487C-A9FA-8A4EB0BD3BE2}" type="presParOf" srcId="{5B195E9E-F1F2-473E-A50D-75AD3D25F1F1}" destId="{EDB6DB38-D288-4DF6-9BFA-9603B385D757}" srcOrd="0" destOrd="0" presId="urn:microsoft.com/office/officeart/2005/8/layout/target3"/>
    <dgm:cxn modelId="{5B0257BF-EED3-46CD-91CE-E14A211EE176}" type="presParOf" srcId="{5B195E9E-F1F2-473E-A50D-75AD3D25F1F1}" destId="{8EA5AC15-36ED-4C0D-BCB5-E77871DFE388}" srcOrd="1" destOrd="0" presId="urn:microsoft.com/office/officeart/2005/8/layout/target3"/>
    <dgm:cxn modelId="{B1E59BEA-AB18-425B-803B-DFDE44E7D9C7}" type="presParOf" srcId="{5B195E9E-F1F2-473E-A50D-75AD3D25F1F1}" destId="{66243C5A-2653-465B-80BE-8A2182D8B361}" srcOrd="2" destOrd="0" presId="urn:microsoft.com/office/officeart/2005/8/layout/target3"/>
    <dgm:cxn modelId="{05A12F54-4381-4025-8FA3-20AD9D4DEAC6}" type="presParOf" srcId="{5B195E9E-F1F2-473E-A50D-75AD3D25F1F1}" destId="{69469289-7530-4E3D-B344-771895D35F45}" srcOrd="3" destOrd="0" presId="urn:microsoft.com/office/officeart/2005/8/layout/target3"/>
    <dgm:cxn modelId="{1A8888DE-C5A1-43BB-A371-6D9064B5C467}" type="presParOf" srcId="{5B195E9E-F1F2-473E-A50D-75AD3D25F1F1}" destId="{A371A788-52A9-4E0C-98E1-D4A36323A9EF}" srcOrd="4" destOrd="0" presId="urn:microsoft.com/office/officeart/2005/8/layout/target3"/>
    <dgm:cxn modelId="{F87181D8-34EB-4513-983D-C5D7B956B622}" type="presParOf" srcId="{5B195E9E-F1F2-473E-A50D-75AD3D25F1F1}" destId="{DB8FC31E-DA28-44CD-A945-2027756A93DC}" srcOrd="5" destOrd="0" presId="urn:microsoft.com/office/officeart/2005/8/layout/target3"/>
    <dgm:cxn modelId="{1B0FCD96-B766-4686-BC7E-2E3D850070CF}" type="presParOf" srcId="{5B195E9E-F1F2-473E-A50D-75AD3D25F1F1}" destId="{54A8F816-B243-434E-8E76-4C713F618441}" srcOrd="6" destOrd="0" presId="urn:microsoft.com/office/officeart/2005/8/layout/target3"/>
    <dgm:cxn modelId="{3346BB29-1011-4A8C-8E80-350FC5BBA79C}" type="presParOf" srcId="{5B195E9E-F1F2-473E-A50D-75AD3D25F1F1}" destId="{F3B6FF4B-B028-48B8-B4C5-3CC2A53C0D79}" srcOrd="7" destOrd="0" presId="urn:microsoft.com/office/officeart/2005/8/layout/target3"/>
    <dgm:cxn modelId="{CC04A842-B01F-421C-9B52-A7BFF63DA90E}" type="presParOf" srcId="{5B195E9E-F1F2-473E-A50D-75AD3D25F1F1}" destId="{69A62612-F61B-4203-9589-06B4E6C42BFA}" srcOrd="8" destOrd="0" presId="urn:microsoft.com/office/officeart/2005/8/layout/target3"/>
    <dgm:cxn modelId="{FA43643B-08FE-4811-B428-2889776428BA}" type="presParOf" srcId="{5B195E9E-F1F2-473E-A50D-75AD3D25F1F1}" destId="{D3F0E84C-F096-4C0F-AD45-E68BB5265073}" srcOrd="9" destOrd="0" presId="urn:microsoft.com/office/officeart/2005/8/layout/target3"/>
    <dgm:cxn modelId="{BC5F8910-31FF-4DB9-BA3F-FCC05C7E81CE}" type="presParOf" srcId="{5B195E9E-F1F2-473E-A50D-75AD3D25F1F1}" destId="{4FED9984-4CCC-41CD-8945-329897257484}" srcOrd="10" destOrd="0" presId="urn:microsoft.com/office/officeart/2005/8/layout/target3"/>
    <dgm:cxn modelId="{30D23EFE-C0D3-41A7-9076-CD0A2E5DE199}" type="presParOf" srcId="{5B195E9E-F1F2-473E-A50D-75AD3D25F1F1}" destId="{F3313DF0-DC4B-4D74-90DE-5461AA1204D8}" srcOrd="11" destOrd="0" presId="urn:microsoft.com/office/officeart/2005/8/layout/target3"/>
    <dgm:cxn modelId="{F6F09440-BB88-4D0A-B0FC-80A5482F08AD}" type="presParOf" srcId="{5B195E9E-F1F2-473E-A50D-75AD3D25F1F1}" destId="{07B2EE32-022F-4B6A-9E03-8524324655FF}" srcOrd="12" destOrd="0" presId="urn:microsoft.com/office/officeart/2005/8/layout/target3"/>
    <dgm:cxn modelId="{8DBDFEE3-B926-4764-8EF8-E2DEB0C0D2EB}" type="presParOf" srcId="{5B195E9E-F1F2-473E-A50D-75AD3D25F1F1}" destId="{A2E3A4CF-5857-40A3-B62F-B5810C7DB6AD}" srcOrd="13" destOrd="0" presId="urn:microsoft.com/office/officeart/2005/8/layout/target3"/>
    <dgm:cxn modelId="{22B96F4C-72C1-41ED-B632-F2DB121FFD5D}" type="presParOf" srcId="{5B195E9E-F1F2-473E-A50D-75AD3D25F1F1}" destId="{6C60C56F-4181-4FDE-9E17-66D20F633B4C}" srcOrd="14" destOrd="0" presId="urn:microsoft.com/office/officeart/2005/8/layout/target3"/>
    <dgm:cxn modelId="{E576460D-0CCE-49C9-8BA1-8ED9373CE670}" type="presParOf" srcId="{5B195E9E-F1F2-473E-A50D-75AD3D25F1F1}" destId="{BF36F37E-3C95-45F2-8A0C-110C3A57B1C0}" srcOrd="15"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18183D-FCDD-4605-9295-A7D417CB081E}"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IN"/>
        </a:p>
      </dgm:t>
    </dgm:pt>
    <dgm:pt modelId="{AB90255A-0EB8-4FCE-9CE9-758DDCABC8F2}">
      <dgm:prSet/>
      <dgm:spPr/>
      <dgm:t>
        <a:bodyPr/>
        <a:lstStyle/>
        <a:p>
          <a:r>
            <a:rPr lang="en-GB" b="0" i="0"/>
            <a:t>Present a case study example of rating analysis for a set of movies</a:t>
          </a:r>
          <a:endParaRPr lang="en-IN"/>
        </a:p>
      </dgm:t>
    </dgm:pt>
    <dgm:pt modelId="{134689B7-C2DD-4681-8D43-5ADE06769277}" type="parTrans" cxnId="{EB0CD6BC-D774-42F7-AF00-269D82CCA265}">
      <dgm:prSet/>
      <dgm:spPr/>
      <dgm:t>
        <a:bodyPr/>
        <a:lstStyle/>
        <a:p>
          <a:endParaRPr lang="en-IN"/>
        </a:p>
      </dgm:t>
    </dgm:pt>
    <dgm:pt modelId="{E3458431-E1E7-44F2-883F-7AFAFE3EECAE}" type="sibTrans" cxnId="{EB0CD6BC-D774-42F7-AF00-269D82CCA265}">
      <dgm:prSet/>
      <dgm:spPr/>
      <dgm:t>
        <a:bodyPr/>
        <a:lstStyle/>
        <a:p>
          <a:endParaRPr lang="en-IN"/>
        </a:p>
      </dgm:t>
    </dgm:pt>
    <dgm:pt modelId="{B111D9A6-695C-4A86-9847-BE93933AA7AA}">
      <dgm:prSet/>
      <dgm:spPr/>
      <dgm:t>
        <a:bodyPr/>
        <a:lstStyle/>
        <a:p>
          <a:r>
            <a:rPr lang="en-GB" b="0" i="0"/>
            <a:t>Demonstrate how Python was used to uncover rating discrepancies</a:t>
          </a:r>
          <a:endParaRPr lang="en-IN"/>
        </a:p>
      </dgm:t>
    </dgm:pt>
    <dgm:pt modelId="{952BE724-6279-4FE8-9184-0EC254708C55}" type="parTrans" cxnId="{5658A3E0-1BDB-4E03-AF57-5EB57A7F4A57}">
      <dgm:prSet/>
      <dgm:spPr/>
      <dgm:t>
        <a:bodyPr/>
        <a:lstStyle/>
        <a:p>
          <a:endParaRPr lang="en-IN"/>
        </a:p>
      </dgm:t>
    </dgm:pt>
    <dgm:pt modelId="{8E00BAC6-F58B-4A6C-BCB6-EF34BC58C079}" type="sibTrans" cxnId="{5658A3E0-1BDB-4E03-AF57-5EB57A7F4A57}">
      <dgm:prSet/>
      <dgm:spPr/>
      <dgm:t>
        <a:bodyPr/>
        <a:lstStyle/>
        <a:p>
          <a:endParaRPr lang="en-IN"/>
        </a:p>
      </dgm:t>
    </dgm:pt>
    <dgm:pt modelId="{33101B71-742D-45B4-A29F-E7D68D898618}">
      <dgm:prSet/>
      <dgm:spPr/>
      <dgm:t>
        <a:bodyPr/>
        <a:lstStyle/>
        <a:p>
          <a:r>
            <a:rPr lang="en-GB" b="0" i="0"/>
            <a:t>Discuss findings and insights from the case study</a:t>
          </a:r>
          <a:endParaRPr lang="en-IN"/>
        </a:p>
      </dgm:t>
    </dgm:pt>
    <dgm:pt modelId="{A5A29C9C-C2F5-4C73-9E14-A3E77CBC9443}" type="parTrans" cxnId="{BEF45D5D-0CDE-4E2C-ABF7-41D768AC598A}">
      <dgm:prSet/>
      <dgm:spPr/>
      <dgm:t>
        <a:bodyPr/>
        <a:lstStyle/>
        <a:p>
          <a:endParaRPr lang="en-IN"/>
        </a:p>
      </dgm:t>
    </dgm:pt>
    <dgm:pt modelId="{98EB1A02-CDBF-4109-994E-52E41449B743}" type="sibTrans" cxnId="{BEF45D5D-0CDE-4E2C-ABF7-41D768AC598A}">
      <dgm:prSet/>
      <dgm:spPr/>
      <dgm:t>
        <a:bodyPr/>
        <a:lstStyle/>
        <a:p>
          <a:endParaRPr lang="en-IN"/>
        </a:p>
      </dgm:t>
    </dgm:pt>
    <dgm:pt modelId="{0B00641C-25E5-4B87-9E39-9C96FBC81736}" type="pres">
      <dgm:prSet presAssocID="{7618183D-FCDD-4605-9295-A7D417CB081E}" presName="compositeShape" presStyleCnt="0">
        <dgm:presLayoutVars>
          <dgm:dir/>
          <dgm:resizeHandles/>
        </dgm:presLayoutVars>
      </dgm:prSet>
      <dgm:spPr/>
    </dgm:pt>
    <dgm:pt modelId="{62F28180-CD92-4E86-B520-06A1C061054B}" type="pres">
      <dgm:prSet presAssocID="{7618183D-FCDD-4605-9295-A7D417CB081E}" presName="pyramid" presStyleLbl="node1" presStyleIdx="0" presStyleCnt="1" custLinFactNeighborX="-14666" custLinFactNeighborY="-3101"/>
      <dgm:spPr/>
    </dgm:pt>
    <dgm:pt modelId="{E5C50BB5-82EA-4840-9C36-EA3A1998104A}" type="pres">
      <dgm:prSet presAssocID="{7618183D-FCDD-4605-9295-A7D417CB081E}" presName="theList" presStyleCnt="0"/>
      <dgm:spPr/>
    </dgm:pt>
    <dgm:pt modelId="{CAADAAA4-9FE5-496B-AE07-E5E3175FB666}" type="pres">
      <dgm:prSet presAssocID="{AB90255A-0EB8-4FCE-9CE9-758DDCABC8F2}" presName="aNode" presStyleLbl="fgAcc1" presStyleIdx="0" presStyleCnt="3">
        <dgm:presLayoutVars>
          <dgm:bulletEnabled val="1"/>
        </dgm:presLayoutVars>
      </dgm:prSet>
      <dgm:spPr/>
    </dgm:pt>
    <dgm:pt modelId="{D9525881-FB4E-47B0-913E-A414E5590F9E}" type="pres">
      <dgm:prSet presAssocID="{AB90255A-0EB8-4FCE-9CE9-758DDCABC8F2}" presName="aSpace" presStyleCnt="0"/>
      <dgm:spPr/>
    </dgm:pt>
    <dgm:pt modelId="{A8546067-E41B-42AB-88FF-FDBBB5A29A6E}" type="pres">
      <dgm:prSet presAssocID="{B111D9A6-695C-4A86-9847-BE93933AA7AA}" presName="aNode" presStyleLbl="fgAcc1" presStyleIdx="1" presStyleCnt="3">
        <dgm:presLayoutVars>
          <dgm:bulletEnabled val="1"/>
        </dgm:presLayoutVars>
      </dgm:prSet>
      <dgm:spPr/>
    </dgm:pt>
    <dgm:pt modelId="{2D15C43C-8403-4529-AA04-A6FD6E44D83A}" type="pres">
      <dgm:prSet presAssocID="{B111D9A6-695C-4A86-9847-BE93933AA7AA}" presName="aSpace" presStyleCnt="0"/>
      <dgm:spPr/>
    </dgm:pt>
    <dgm:pt modelId="{368029C1-90B7-493A-8C0E-32B07B4FE946}" type="pres">
      <dgm:prSet presAssocID="{33101B71-742D-45B4-A29F-E7D68D898618}" presName="aNode" presStyleLbl="fgAcc1" presStyleIdx="2" presStyleCnt="3">
        <dgm:presLayoutVars>
          <dgm:bulletEnabled val="1"/>
        </dgm:presLayoutVars>
      </dgm:prSet>
      <dgm:spPr/>
    </dgm:pt>
    <dgm:pt modelId="{9DACDF25-2FB6-418B-B313-A7A17D1A8A31}" type="pres">
      <dgm:prSet presAssocID="{33101B71-742D-45B4-A29F-E7D68D898618}" presName="aSpace" presStyleCnt="0"/>
      <dgm:spPr/>
    </dgm:pt>
  </dgm:ptLst>
  <dgm:cxnLst>
    <dgm:cxn modelId="{970EAE03-75D7-482B-B2E6-0C5A83099541}" type="presOf" srcId="{7618183D-FCDD-4605-9295-A7D417CB081E}" destId="{0B00641C-25E5-4B87-9E39-9C96FBC81736}" srcOrd="0" destOrd="0" presId="urn:microsoft.com/office/officeart/2005/8/layout/pyramid2"/>
    <dgm:cxn modelId="{8368BA28-577E-40FB-8DAF-DFB4AAEF3338}" type="presOf" srcId="{33101B71-742D-45B4-A29F-E7D68D898618}" destId="{368029C1-90B7-493A-8C0E-32B07B4FE946}" srcOrd="0" destOrd="0" presId="urn:microsoft.com/office/officeart/2005/8/layout/pyramid2"/>
    <dgm:cxn modelId="{BEF45D5D-0CDE-4E2C-ABF7-41D768AC598A}" srcId="{7618183D-FCDD-4605-9295-A7D417CB081E}" destId="{33101B71-742D-45B4-A29F-E7D68D898618}" srcOrd="2" destOrd="0" parTransId="{A5A29C9C-C2F5-4C73-9E14-A3E77CBC9443}" sibTransId="{98EB1A02-CDBF-4109-994E-52E41449B743}"/>
    <dgm:cxn modelId="{CB12A247-B50D-451D-B0D3-1F3943F74C75}" type="presOf" srcId="{AB90255A-0EB8-4FCE-9CE9-758DDCABC8F2}" destId="{CAADAAA4-9FE5-496B-AE07-E5E3175FB666}" srcOrd="0" destOrd="0" presId="urn:microsoft.com/office/officeart/2005/8/layout/pyramid2"/>
    <dgm:cxn modelId="{1451B448-AA5B-4D12-BCF8-FAA4BEC3CE21}" type="presOf" srcId="{B111D9A6-695C-4A86-9847-BE93933AA7AA}" destId="{A8546067-E41B-42AB-88FF-FDBBB5A29A6E}" srcOrd="0" destOrd="0" presId="urn:microsoft.com/office/officeart/2005/8/layout/pyramid2"/>
    <dgm:cxn modelId="{EB0CD6BC-D774-42F7-AF00-269D82CCA265}" srcId="{7618183D-FCDD-4605-9295-A7D417CB081E}" destId="{AB90255A-0EB8-4FCE-9CE9-758DDCABC8F2}" srcOrd="0" destOrd="0" parTransId="{134689B7-C2DD-4681-8D43-5ADE06769277}" sibTransId="{E3458431-E1E7-44F2-883F-7AFAFE3EECAE}"/>
    <dgm:cxn modelId="{5658A3E0-1BDB-4E03-AF57-5EB57A7F4A57}" srcId="{7618183D-FCDD-4605-9295-A7D417CB081E}" destId="{B111D9A6-695C-4A86-9847-BE93933AA7AA}" srcOrd="1" destOrd="0" parTransId="{952BE724-6279-4FE8-9184-0EC254708C55}" sibTransId="{8E00BAC6-F58B-4A6C-BCB6-EF34BC58C079}"/>
    <dgm:cxn modelId="{8F19128F-CCE2-4A3E-BE95-8EA79830E5CE}" type="presParOf" srcId="{0B00641C-25E5-4B87-9E39-9C96FBC81736}" destId="{62F28180-CD92-4E86-B520-06A1C061054B}" srcOrd="0" destOrd="0" presId="urn:microsoft.com/office/officeart/2005/8/layout/pyramid2"/>
    <dgm:cxn modelId="{5C33FE9C-4330-4F3A-973F-99D5FB505517}" type="presParOf" srcId="{0B00641C-25E5-4B87-9E39-9C96FBC81736}" destId="{E5C50BB5-82EA-4840-9C36-EA3A1998104A}" srcOrd="1" destOrd="0" presId="urn:microsoft.com/office/officeart/2005/8/layout/pyramid2"/>
    <dgm:cxn modelId="{C9FFD4B5-B882-4CA9-B9F0-CE84CF818BA3}" type="presParOf" srcId="{E5C50BB5-82EA-4840-9C36-EA3A1998104A}" destId="{CAADAAA4-9FE5-496B-AE07-E5E3175FB666}" srcOrd="0" destOrd="0" presId="urn:microsoft.com/office/officeart/2005/8/layout/pyramid2"/>
    <dgm:cxn modelId="{E2668F3E-4937-4234-BD63-FEF9EF9911DF}" type="presParOf" srcId="{E5C50BB5-82EA-4840-9C36-EA3A1998104A}" destId="{D9525881-FB4E-47B0-913E-A414E5590F9E}" srcOrd="1" destOrd="0" presId="urn:microsoft.com/office/officeart/2005/8/layout/pyramid2"/>
    <dgm:cxn modelId="{C4AEA3D1-5811-42CD-BB9A-D72BDE147417}" type="presParOf" srcId="{E5C50BB5-82EA-4840-9C36-EA3A1998104A}" destId="{A8546067-E41B-42AB-88FF-FDBBB5A29A6E}" srcOrd="2" destOrd="0" presId="urn:microsoft.com/office/officeart/2005/8/layout/pyramid2"/>
    <dgm:cxn modelId="{D6F59813-8A3D-4F46-BB97-CF5ADA9A8C62}" type="presParOf" srcId="{E5C50BB5-82EA-4840-9C36-EA3A1998104A}" destId="{2D15C43C-8403-4529-AA04-A6FD6E44D83A}" srcOrd="3" destOrd="0" presId="urn:microsoft.com/office/officeart/2005/8/layout/pyramid2"/>
    <dgm:cxn modelId="{C072FFD0-F6A1-41E6-8635-4956B0666F1A}" type="presParOf" srcId="{E5C50BB5-82EA-4840-9C36-EA3A1998104A}" destId="{368029C1-90B7-493A-8C0E-32B07B4FE946}" srcOrd="4" destOrd="0" presId="urn:microsoft.com/office/officeart/2005/8/layout/pyramid2"/>
    <dgm:cxn modelId="{F2EA7F5B-AA4B-4337-B449-DF06CB497ED8}" type="presParOf" srcId="{E5C50BB5-82EA-4840-9C36-EA3A1998104A}" destId="{9DACDF25-2FB6-418B-B313-A7A17D1A8A31}"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3AC6E7-C9D3-4296-B5CD-36C179ECF344}">
      <dsp:nvSpPr>
        <dsp:cNvPr id="0" name=""/>
        <dsp:cNvSpPr/>
      </dsp:nvSpPr>
      <dsp:spPr>
        <a:xfrm>
          <a:off x="0" y="893262"/>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COURSE NAME                            :Data science fundamental </a:t>
          </a:r>
        </a:p>
      </dsp:txBody>
      <dsp:txXfrm>
        <a:off x="21704" y="914966"/>
        <a:ext cx="9171613" cy="401192"/>
      </dsp:txXfrm>
    </dsp:sp>
    <dsp:sp modelId="{23555E7E-B3EC-4C39-AF11-7D9150AC8D4A}">
      <dsp:nvSpPr>
        <dsp:cNvPr id="0" name=""/>
        <dsp:cNvSpPr/>
      </dsp:nvSpPr>
      <dsp:spPr>
        <a:xfrm>
          <a:off x="0" y="142768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PROJECT TITLE                             :Movie Rating Discrepancy Analysis Using Python</a:t>
          </a:r>
        </a:p>
      </dsp:txBody>
      <dsp:txXfrm>
        <a:off x="21704" y="1449384"/>
        <a:ext cx="9171613" cy="401192"/>
      </dsp:txXfrm>
    </dsp:sp>
    <dsp:sp modelId="{F45562E1-308A-4338-B9E9-B9CE06AF3AC1}">
      <dsp:nvSpPr>
        <dsp:cNvPr id="0" name=""/>
        <dsp:cNvSpPr/>
      </dsp:nvSpPr>
      <dsp:spPr>
        <a:xfrm>
          <a:off x="0" y="192700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PROJECT SUBMITTED TO           :Anna University/Naan Mudhalavan</a:t>
          </a:r>
        </a:p>
      </dsp:txBody>
      <dsp:txXfrm>
        <a:off x="21704" y="1948704"/>
        <a:ext cx="9171613" cy="401192"/>
      </dsp:txXfrm>
    </dsp:sp>
    <dsp:sp modelId="{2C843749-8AF5-4494-83DD-60822826FD0A}">
      <dsp:nvSpPr>
        <dsp:cNvPr id="0" name=""/>
        <dsp:cNvSpPr/>
      </dsp:nvSpPr>
      <dsp:spPr>
        <a:xfrm>
          <a:off x="0" y="242632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YEAR                                              :3</a:t>
          </a:r>
          <a:r>
            <a:rPr lang="en-IN" sz="1900" kern="1200" baseline="30000" dirty="0"/>
            <a:t>rd</a:t>
          </a:r>
          <a:r>
            <a:rPr lang="en-IN" sz="1900" kern="1200" dirty="0"/>
            <a:t>  YEAR</a:t>
          </a:r>
        </a:p>
      </dsp:txBody>
      <dsp:txXfrm>
        <a:off x="21704" y="2448024"/>
        <a:ext cx="9171613" cy="401192"/>
      </dsp:txXfrm>
    </dsp:sp>
    <dsp:sp modelId="{5AB00A6D-6FE0-458F-86E3-8D01DDB983ED}">
      <dsp:nvSpPr>
        <dsp:cNvPr id="0" name=""/>
        <dsp:cNvSpPr/>
      </dsp:nvSpPr>
      <dsp:spPr>
        <a:xfrm>
          <a:off x="0" y="2925640"/>
          <a:ext cx="9215021" cy="4446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DEPARTMENT                              :Civil Engineering</a:t>
          </a:r>
        </a:p>
      </dsp:txBody>
      <dsp:txXfrm>
        <a:off x="21704" y="2947344"/>
        <a:ext cx="9171613" cy="401192"/>
      </dsp:txXfrm>
    </dsp:sp>
    <dsp:sp modelId="{31A80670-E16F-45A2-936B-D7C5752D4589}">
      <dsp:nvSpPr>
        <dsp:cNvPr id="0" name=""/>
        <dsp:cNvSpPr/>
      </dsp:nvSpPr>
      <dsp:spPr>
        <a:xfrm>
          <a:off x="32759" y="3424960"/>
          <a:ext cx="9149502" cy="4494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SEMESTER                                   :6</a:t>
          </a:r>
          <a:r>
            <a:rPr lang="en-IN" sz="1900" kern="1200" baseline="30000" dirty="0"/>
            <a:t>TH</a:t>
          </a:r>
          <a:r>
            <a:rPr lang="en-IN" sz="1900" kern="1200" dirty="0"/>
            <a:t> Semester</a:t>
          </a:r>
        </a:p>
      </dsp:txBody>
      <dsp:txXfrm>
        <a:off x="54702" y="3446903"/>
        <a:ext cx="9105616" cy="405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6DB38-D288-4DF6-9BFA-9603B385D757}">
      <dsp:nvSpPr>
        <dsp:cNvPr id="0" name=""/>
        <dsp:cNvSpPr/>
      </dsp:nvSpPr>
      <dsp:spPr>
        <a:xfrm>
          <a:off x="0" y="0"/>
          <a:ext cx="4287915" cy="4287915"/>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6243C5A-2653-465B-80BE-8A2182D8B361}">
      <dsp:nvSpPr>
        <dsp:cNvPr id="0" name=""/>
        <dsp:cNvSpPr/>
      </dsp:nvSpPr>
      <dsp:spPr>
        <a:xfrm>
          <a:off x="2112148" y="0"/>
          <a:ext cx="7346270" cy="4287915"/>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Explanation of rating discrepancy</a:t>
          </a:r>
          <a:endParaRPr lang="en-IN" sz="2600" kern="1200" dirty="0"/>
        </a:p>
      </dsp:txBody>
      <dsp:txXfrm>
        <a:off x="2112148" y="0"/>
        <a:ext cx="7346270" cy="911181"/>
      </dsp:txXfrm>
    </dsp:sp>
    <dsp:sp modelId="{A371A788-52A9-4E0C-98E1-D4A36323A9EF}">
      <dsp:nvSpPr>
        <dsp:cNvPr id="0" name=""/>
        <dsp:cNvSpPr/>
      </dsp:nvSpPr>
      <dsp:spPr>
        <a:xfrm>
          <a:off x="562788" y="784830"/>
          <a:ext cx="2909634" cy="3162337"/>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B8FC31E-DA28-44CD-A945-2027756A93DC}">
      <dsp:nvSpPr>
        <dsp:cNvPr id="0" name=""/>
        <dsp:cNvSpPr/>
      </dsp:nvSpPr>
      <dsp:spPr>
        <a:xfrm>
          <a:off x="2143957" y="911181"/>
          <a:ext cx="7346270" cy="3162337"/>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Compare ratings from different sources (e.g., IMDb vs. Rotten Tomatoes)</a:t>
          </a:r>
          <a:endParaRPr lang="en-IN" sz="2600" kern="1200" dirty="0"/>
        </a:p>
      </dsp:txBody>
      <dsp:txXfrm>
        <a:off x="2143957" y="911181"/>
        <a:ext cx="7346270" cy="911181"/>
      </dsp:txXfrm>
    </dsp:sp>
    <dsp:sp modelId="{F3B6FF4B-B028-48B8-B4C5-3CC2A53C0D79}">
      <dsp:nvSpPr>
        <dsp:cNvPr id="0" name=""/>
        <dsp:cNvSpPr/>
      </dsp:nvSpPr>
      <dsp:spPr>
        <a:xfrm>
          <a:off x="1125577" y="1822363"/>
          <a:ext cx="2036759" cy="2036759"/>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69A62612-F61B-4203-9589-06B4E6C42BFA}">
      <dsp:nvSpPr>
        <dsp:cNvPr id="0" name=""/>
        <dsp:cNvSpPr/>
      </dsp:nvSpPr>
      <dsp:spPr>
        <a:xfrm>
          <a:off x="2143957" y="1822363"/>
          <a:ext cx="7346270" cy="2036759"/>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dirty="0"/>
            <a:t>Statistical analysis techniques to measure the level of discrepancy</a:t>
          </a:r>
          <a:endParaRPr lang="en-IN" sz="2600" kern="1200" dirty="0"/>
        </a:p>
      </dsp:txBody>
      <dsp:txXfrm>
        <a:off x="2143957" y="1822363"/>
        <a:ext cx="7346270" cy="911181"/>
      </dsp:txXfrm>
    </dsp:sp>
    <dsp:sp modelId="{4FED9984-4CCC-41CD-8945-329897257484}">
      <dsp:nvSpPr>
        <dsp:cNvPr id="0" name=""/>
        <dsp:cNvSpPr/>
      </dsp:nvSpPr>
      <dsp:spPr>
        <a:xfrm>
          <a:off x="1688366" y="2733545"/>
          <a:ext cx="911181" cy="911181"/>
        </a:xfrm>
        <a:prstGeom prst="pie">
          <a:avLst>
            <a:gd name="adj1" fmla="val 5400000"/>
            <a:gd name="adj2" fmla="val 1620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F3313DF0-DC4B-4D74-90DE-5461AA1204D8}">
      <dsp:nvSpPr>
        <dsp:cNvPr id="0" name=""/>
        <dsp:cNvSpPr/>
      </dsp:nvSpPr>
      <dsp:spPr>
        <a:xfrm>
          <a:off x="2143957" y="2733545"/>
          <a:ext cx="7346270" cy="911181"/>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b="0" i="0" kern="1200"/>
            <a:t>Showcase Python code for analyzing rating discrepan</a:t>
          </a:r>
          <a:endParaRPr lang="en-IN" sz="2600" kern="1200"/>
        </a:p>
      </dsp:txBody>
      <dsp:txXfrm>
        <a:off x="2143957" y="2733545"/>
        <a:ext cx="7346270" cy="9111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28180-CD92-4E86-B520-06A1C061054B}">
      <dsp:nvSpPr>
        <dsp:cNvPr id="0" name=""/>
        <dsp:cNvSpPr/>
      </dsp:nvSpPr>
      <dsp:spPr>
        <a:xfrm>
          <a:off x="2117613" y="0"/>
          <a:ext cx="4351338" cy="4351338"/>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ADAAA4-9FE5-496B-AE07-E5E3175FB666}">
      <dsp:nvSpPr>
        <dsp:cNvPr id="0" name=""/>
        <dsp:cNvSpPr/>
      </dsp:nvSpPr>
      <dsp:spPr>
        <a:xfrm>
          <a:off x="4931449" y="437470"/>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Present a case study example of rating analysis for a set of movies</a:t>
          </a:r>
          <a:endParaRPr lang="en-IN" sz="1700" kern="1200"/>
        </a:p>
      </dsp:txBody>
      <dsp:txXfrm>
        <a:off x="4981732" y="487753"/>
        <a:ext cx="2727803" cy="929477"/>
      </dsp:txXfrm>
    </dsp:sp>
    <dsp:sp modelId="{A8546067-E41B-42AB-88FF-FDBBB5A29A6E}">
      <dsp:nvSpPr>
        <dsp:cNvPr id="0" name=""/>
        <dsp:cNvSpPr/>
      </dsp:nvSpPr>
      <dsp:spPr>
        <a:xfrm>
          <a:off x="4931449" y="1596269"/>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Demonstrate how Python was used to uncover rating discrepancies</a:t>
          </a:r>
          <a:endParaRPr lang="en-IN" sz="1700" kern="1200"/>
        </a:p>
      </dsp:txBody>
      <dsp:txXfrm>
        <a:off x="4981732" y="1646552"/>
        <a:ext cx="2727803" cy="929477"/>
      </dsp:txXfrm>
    </dsp:sp>
    <dsp:sp modelId="{368029C1-90B7-493A-8C0E-32B07B4FE946}">
      <dsp:nvSpPr>
        <dsp:cNvPr id="0" name=""/>
        <dsp:cNvSpPr/>
      </dsp:nvSpPr>
      <dsp:spPr>
        <a:xfrm>
          <a:off x="4931449" y="2755068"/>
          <a:ext cx="2828369" cy="1030043"/>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a:t>Discuss findings and insights from the case study</a:t>
          </a:r>
          <a:endParaRPr lang="en-IN" sz="1700" kern="1200"/>
        </a:p>
      </dsp:txBody>
      <dsp:txXfrm>
        <a:off x="4981732" y="2805351"/>
        <a:ext cx="2727803" cy="9294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34304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197470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3101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92462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625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35762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4261754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84120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04037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CCF48-EE53-45EE-9105-496B56993AAF}" type="datetimeFigureOut">
              <a:rPr lang="en-IN" smtClean="0"/>
              <a:t>23-04-2024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4870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0CCF48-EE53-45EE-9105-496B56993AAF}"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5035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0CCF48-EE53-45EE-9105-496B56993AAF}" type="datetimeFigureOut">
              <a:rPr lang="en-IN" smtClean="0"/>
              <a:t>23-04-2024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547869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0CCF48-EE53-45EE-9105-496B56993AAF}" type="datetimeFigureOut">
              <a:rPr lang="en-IN" smtClean="0"/>
              <a:t>23-04-2024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84048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CCF48-EE53-45EE-9105-496B56993AAF}" type="datetimeFigureOut">
              <a:rPr lang="en-IN" smtClean="0"/>
              <a:t>23-04-2024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372957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1444215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0CCF48-EE53-45EE-9105-496B56993AAF}" type="datetimeFigureOut">
              <a:rPr lang="en-IN" smtClean="0"/>
              <a:t>23-04-2024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2CE525-0893-44DA-85C6-0EA423E2DD71}" type="slidenum">
              <a:rPr lang="en-IN" smtClean="0"/>
              <a:t>‹#›</a:t>
            </a:fld>
            <a:endParaRPr lang="en-IN"/>
          </a:p>
        </p:txBody>
      </p:sp>
    </p:spTree>
    <p:extLst>
      <p:ext uri="{BB962C8B-B14F-4D97-AF65-F5344CB8AC3E}">
        <p14:creationId xmlns:p14="http://schemas.microsoft.com/office/powerpoint/2010/main" val="248066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0CCF48-EE53-45EE-9105-496B56993AAF}" type="datetimeFigureOut">
              <a:rPr lang="en-IN" smtClean="0"/>
              <a:t>23-04-2024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E2CE525-0893-44DA-85C6-0EA423E2DD71}" type="slidenum">
              <a:rPr lang="en-IN" smtClean="0"/>
              <a:t>‹#›</a:t>
            </a:fld>
            <a:endParaRPr lang="en-IN"/>
          </a:p>
        </p:txBody>
      </p:sp>
    </p:spTree>
    <p:extLst>
      <p:ext uri="{BB962C8B-B14F-4D97-AF65-F5344CB8AC3E}">
        <p14:creationId xmlns:p14="http://schemas.microsoft.com/office/powerpoint/2010/main" val="158397411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5E9E-4293-4138-93AF-D57A5A63743F}"/>
              </a:ext>
            </a:extLst>
          </p:cNvPr>
          <p:cNvSpPr>
            <a:spLocks noGrp="1"/>
          </p:cNvSpPr>
          <p:nvPr>
            <p:ph type="ctrTitle"/>
          </p:nvPr>
        </p:nvSpPr>
        <p:spPr>
          <a:xfrm>
            <a:off x="745725" y="1260629"/>
            <a:ext cx="7279690" cy="3701988"/>
          </a:xfrm>
        </p:spPr>
        <p:txBody>
          <a:bodyPr>
            <a:normAutofit/>
          </a:bodyPr>
          <a:lstStyle/>
          <a:p>
            <a:r>
              <a:rPr lang="en-IN" sz="8000" b="1" dirty="0"/>
              <a:t>WELCOME</a:t>
            </a:r>
            <a:br>
              <a:rPr lang="en-IN" sz="8000" dirty="0"/>
            </a:br>
            <a:endParaRPr lang="en-IN" sz="8000" dirty="0"/>
          </a:p>
        </p:txBody>
      </p:sp>
    </p:spTree>
    <p:extLst>
      <p:ext uri="{BB962C8B-B14F-4D97-AF65-F5344CB8AC3E}">
        <p14:creationId xmlns:p14="http://schemas.microsoft.com/office/powerpoint/2010/main" val="146480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B00A-7ED9-4793-A816-4DEDCBD1114C}"/>
              </a:ext>
            </a:extLst>
          </p:cNvPr>
          <p:cNvSpPr>
            <a:spLocks noGrp="1"/>
          </p:cNvSpPr>
          <p:nvPr>
            <p:ph type="title"/>
          </p:nvPr>
        </p:nvSpPr>
        <p:spPr>
          <a:xfrm>
            <a:off x="110231" y="110602"/>
            <a:ext cx="9921535" cy="1212171"/>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p>
            <a:pPr algn="ctr"/>
            <a:r>
              <a:rPr lang="en-IN" dirty="0"/>
              <a:t>ALGORITHM AND DEPLOYEMENT </a:t>
            </a:r>
          </a:p>
        </p:txBody>
      </p:sp>
      <p:sp>
        <p:nvSpPr>
          <p:cNvPr id="3" name="Content Placeholder 2">
            <a:extLst>
              <a:ext uri="{FF2B5EF4-FFF2-40B4-BE49-F238E27FC236}">
                <a16:creationId xmlns:a16="http://schemas.microsoft.com/office/drawing/2014/main" id="{80DA487E-D1EF-4B64-A3F5-E179A2604F61}"/>
              </a:ext>
            </a:extLst>
          </p:cNvPr>
          <p:cNvSpPr>
            <a:spLocks noGrp="1"/>
          </p:cNvSpPr>
          <p:nvPr>
            <p:ph idx="1"/>
          </p:nvPr>
        </p:nvSpPr>
        <p:spPr>
          <a:xfrm>
            <a:off x="110232" y="1322773"/>
            <a:ext cx="9921535" cy="499230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a:normAutofit fontScale="40000" lnSpcReduction="20000"/>
          </a:bodyPr>
          <a:lstStyle/>
          <a:p>
            <a:pPr marL="0" indent="0" algn="l">
              <a:buNone/>
            </a:pPr>
            <a:r>
              <a:rPr lang="en-GB" sz="2900" b="1" i="0" dirty="0">
                <a:solidFill>
                  <a:srgbClr val="0D0D0D"/>
                </a:solidFill>
                <a:effectLst/>
                <a:latin typeface="Söhne"/>
              </a:rPr>
              <a:t>1 Data Collection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Gather data from various sources such as movie rating websites (like IMDb, Rotten Tomatoes, Metacritic), user reviews, and possibly official ratings from                           movie studios or distributors.</a:t>
            </a:r>
          </a:p>
          <a:p>
            <a:pPr marL="0" indent="0" algn="l">
              <a:buNone/>
            </a:pPr>
            <a:r>
              <a:rPr lang="en-GB" sz="2900" b="1" i="0" dirty="0">
                <a:solidFill>
                  <a:srgbClr val="0D0D0D"/>
                </a:solidFill>
                <a:effectLst/>
                <a:latin typeface="Söhne"/>
              </a:rPr>
              <a:t>2 Data Cleaning and Pre-processing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Process the collected data to remove any inconsistencies, missing values, or irrelevant information. This may involve tasks such as parsing HTML, dealing with different data formats, and handling outliers.</a:t>
            </a:r>
          </a:p>
          <a:p>
            <a:pPr marL="0" indent="0" algn="l">
              <a:buNone/>
            </a:pPr>
            <a:r>
              <a:rPr lang="en-GB" sz="2900" b="1" i="0" dirty="0">
                <a:solidFill>
                  <a:srgbClr val="0D0D0D"/>
                </a:solidFill>
                <a:effectLst/>
                <a:latin typeface="Söhne"/>
              </a:rPr>
              <a:t>3 Feature Engineering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Extract relevant features from the data that could potentially explain rating discrepancies. These features could include movie genre, release year, director, cast, budget, runtime, etc.</a:t>
            </a:r>
          </a:p>
          <a:p>
            <a:pPr marL="0" indent="0" algn="l">
              <a:buNone/>
            </a:pPr>
            <a:r>
              <a:rPr lang="en-GB" sz="2900" b="1" i="0" dirty="0">
                <a:solidFill>
                  <a:srgbClr val="0D0D0D"/>
                </a:solidFill>
                <a:effectLst/>
                <a:latin typeface="Söhne"/>
              </a:rPr>
              <a:t>4 Statistical Analysis</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Conduct statistical analysis to identify patterns and correlations within the data. This could involve techniques such as hypothesis testing, correlation analysis, or regression analysis.</a:t>
            </a:r>
          </a:p>
          <a:p>
            <a:pPr marL="0" indent="0" algn="l">
              <a:buNone/>
            </a:pPr>
            <a:r>
              <a:rPr lang="en-GB" sz="2900" b="1" i="0" dirty="0">
                <a:solidFill>
                  <a:srgbClr val="0D0D0D"/>
                </a:solidFill>
                <a:effectLst/>
                <a:latin typeface="Söhne"/>
              </a:rPr>
              <a:t>5 Machine Learning Modelling</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Develop machine learning models to predict rating discrepancies based on the extracted features. This could involve techniques such as linear regression, decision trees, random forests, or neural networks.</a:t>
            </a:r>
          </a:p>
          <a:p>
            <a:pPr marL="0" indent="0" algn="l">
              <a:buNone/>
            </a:pPr>
            <a:r>
              <a:rPr lang="en-GB" sz="2900" b="1" i="0" dirty="0">
                <a:solidFill>
                  <a:srgbClr val="0D0D0D"/>
                </a:solidFill>
                <a:effectLst/>
                <a:latin typeface="Söhne"/>
              </a:rPr>
              <a:t>6 Model Evaluation</a:t>
            </a:r>
            <a:r>
              <a:rPr lang="en-GB" sz="2900" b="0" i="0" dirty="0">
                <a:solidFill>
                  <a:srgbClr val="0D0D0D"/>
                </a:solidFill>
                <a:effectLst/>
                <a:latin typeface="Söhne"/>
              </a:rPr>
              <a:t>:</a:t>
            </a:r>
          </a:p>
          <a:p>
            <a:pPr marL="0" indent="0" algn="l">
              <a:buNone/>
            </a:pPr>
            <a:r>
              <a:rPr lang="en-GB" sz="2900" b="0" i="0" dirty="0">
                <a:solidFill>
                  <a:srgbClr val="0D0D0D"/>
                </a:solidFill>
                <a:effectLst/>
                <a:latin typeface="Söhne"/>
              </a:rPr>
              <a:t>Evaluate the performance of the machine learning models using appropriate metrics such as mean squared error, accuracy, precision, recall, etc. This step helps determine the effectiveness of the models in predicting rating discrepancies.</a:t>
            </a:r>
          </a:p>
          <a:p>
            <a:pPr marL="0" indent="0" algn="l">
              <a:buNone/>
            </a:pPr>
            <a:r>
              <a:rPr lang="en-GB" sz="2900" b="1" i="0" dirty="0">
                <a:solidFill>
                  <a:srgbClr val="0D0D0D"/>
                </a:solidFill>
                <a:effectLst/>
                <a:latin typeface="Söhne"/>
              </a:rPr>
              <a:t>7 Deployment</a:t>
            </a:r>
          </a:p>
          <a:p>
            <a:pPr marL="0" indent="0" algn="l">
              <a:buNone/>
            </a:pPr>
            <a:r>
              <a:rPr lang="en-GB" sz="2900" b="0" i="0" dirty="0">
                <a:solidFill>
                  <a:srgbClr val="0D0D0D"/>
                </a:solidFill>
                <a:effectLst/>
                <a:latin typeface="Söhne"/>
              </a:rPr>
              <a:t>Once a satisfactory model is trained and evaluated, deploy it into a production environment where it can be accessed by users. This could involve creating a web application, API, or integrating the model into an existing platform.</a:t>
            </a:r>
          </a:p>
          <a:p>
            <a:endParaRPr lang="en-IN" dirty="0"/>
          </a:p>
        </p:txBody>
      </p:sp>
    </p:spTree>
    <p:extLst>
      <p:ext uri="{BB962C8B-B14F-4D97-AF65-F5344CB8AC3E}">
        <p14:creationId xmlns:p14="http://schemas.microsoft.com/office/powerpoint/2010/main" val="148065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7104-EE71-46B5-AEB1-0A800BF61093}"/>
              </a:ext>
            </a:extLst>
          </p:cNvPr>
          <p:cNvSpPr>
            <a:spLocks noGrp="1"/>
          </p:cNvSpPr>
          <p:nvPr>
            <p:ph type="title"/>
          </p:nvPr>
        </p:nvSpPr>
        <p:spPr>
          <a:ln w="76200">
            <a:solidFill>
              <a:schemeClr val="tx1"/>
            </a:solidFill>
          </a:ln>
          <a:scene3d>
            <a:camera prst="orthographicFront"/>
            <a:lightRig rig="threePt" dir="t"/>
          </a:scene3d>
          <a:sp3d>
            <a:bevelT prst="relaxedInset"/>
          </a:sp3d>
        </p:spPr>
        <p:txBody>
          <a:bodyPr/>
          <a:lstStyle/>
          <a:p>
            <a:pPr algn="ctr"/>
            <a:r>
              <a:rPr lang="en-IN" b="1" i="0" dirty="0">
                <a:solidFill>
                  <a:srgbClr val="0D0D0D"/>
                </a:solidFill>
                <a:effectLst/>
                <a:latin typeface="Söhne"/>
              </a:rPr>
              <a:t>Case Study</a:t>
            </a:r>
            <a:endParaRPr lang="en-IN" dirty="0"/>
          </a:p>
        </p:txBody>
      </p:sp>
      <p:graphicFrame>
        <p:nvGraphicFramePr>
          <p:cNvPr id="4" name="Content Placeholder 3">
            <a:extLst>
              <a:ext uri="{FF2B5EF4-FFF2-40B4-BE49-F238E27FC236}">
                <a16:creationId xmlns:a16="http://schemas.microsoft.com/office/drawing/2014/main" id="{F8B84CC8-6FF0-4B71-8A44-6CAF0EE20D1A}"/>
              </a:ext>
            </a:extLst>
          </p:cNvPr>
          <p:cNvGraphicFramePr>
            <a:graphicFrameLocks noGrp="1"/>
          </p:cNvGraphicFramePr>
          <p:nvPr>
            <p:ph idx="1"/>
            <p:extLst>
              <p:ext uri="{D42A27DB-BD31-4B8C-83A1-F6EECF244321}">
                <p14:modId xmlns:p14="http://schemas.microsoft.com/office/powerpoint/2010/main" val="2124999618"/>
              </p:ext>
            </p:extLst>
          </p:nvPr>
        </p:nvGraphicFramePr>
        <p:xfrm>
          <a:off x="13335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465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DD5F-6F67-4032-9F66-CC3B062AC7C3}"/>
              </a:ext>
            </a:extLst>
          </p:cNvPr>
          <p:cNvSpPr>
            <a:spLocks noGrp="1"/>
          </p:cNvSpPr>
          <p:nvPr>
            <p:ph type="title"/>
          </p:nvPr>
        </p:nvSpPr>
        <p:spPr>
          <a:xfrm>
            <a:off x="435006" y="609600"/>
            <a:ext cx="8838996" cy="13208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lstStyle/>
          <a:p>
            <a:pPr algn="ctr"/>
            <a:r>
              <a:rPr lang="en-IN" b="1" i="0" dirty="0">
                <a:solidFill>
                  <a:srgbClr val="0D0D0D"/>
                </a:solidFill>
                <a:effectLst/>
                <a:latin typeface="Söhne"/>
              </a:rPr>
              <a:t>RECOMMENDATIONS</a:t>
            </a:r>
            <a:endParaRPr lang="en-IN" dirty="0"/>
          </a:p>
        </p:txBody>
      </p:sp>
      <p:sp>
        <p:nvSpPr>
          <p:cNvPr id="3" name="Content Placeholder 2">
            <a:extLst>
              <a:ext uri="{FF2B5EF4-FFF2-40B4-BE49-F238E27FC236}">
                <a16:creationId xmlns:a16="http://schemas.microsoft.com/office/drawing/2014/main" id="{34251F28-92D7-4CF6-847D-7D0909D69B27}"/>
              </a:ext>
            </a:extLst>
          </p:cNvPr>
          <p:cNvSpPr>
            <a:spLocks noGrp="1"/>
          </p:cNvSpPr>
          <p:nvPr>
            <p:ph idx="1"/>
          </p:nvPr>
        </p:nvSpPr>
        <p:spPr>
          <a:xfrm>
            <a:off x="435006" y="1930400"/>
            <a:ext cx="8838996" cy="43576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Suggestions for addressing rating discrepancies</a:t>
            </a:r>
          </a:p>
          <a:p>
            <a:pPr algn="l">
              <a:buFont typeface="Arial" panose="020B0604020202020204" pitchFamily="34" charset="0"/>
              <a:buChar char="•"/>
            </a:pPr>
            <a:r>
              <a:rPr lang="en-GB" b="0" i="0" dirty="0">
                <a:solidFill>
                  <a:srgbClr val="0D0D0D"/>
                </a:solidFill>
                <a:effectLst/>
                <a:latin typeface="Söhne"/>
              </a:rPr>
              <a:t>Importance of using multiple rating sources</a:t>
            </a:r>
          </a:p>
          <a:p>
            <a:pPr algn="l">
              <a:buFont typeface="Arial" panose="020B0604020202020204" pitchFamily="34" charset="0"/>
              <a:buChar char="•"/>
            </a:pPr>
            <a:r>
              <a:rPr lang="en-GB" b="0" i="0" dirty="0">
                <a:solidFill>
                  <a:srgbClr val="0D0D0D"/>
                </a:solidFill>
                <a:effectLst/>
                <a:latin typeface="Söhne"/>
              </a:rPr>
              <a:t>Encourage transparency and accountability in rating systems</a:t>
            </a:r>
          </a:p>
          <a:p>
            <a:endParaRPr lang="en-IN" dirty="0"/>
          </a:p>
        </p:txBody>
      </p:sp>
    </p:spTree>
    <p:extLst>
      <p:ext uri="{BB962C8B-B14F-4D97-AF65-F5344CB8AC3E}">
        <p14:creationId xmlns:p14="http://schemas.microsoft.com/office/powerpoint/2010/main" val="195256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53EF6-1E44-4AF1-8257-BEE5AA130B44}"/>
              </a:ext>
            </a:extLst>
          </p:cNvPr>
          <p:cNvSpPr>
            <a:spLocks noGrp="1"/>
          </p:cNvSpPr>
          <p:nvPr>
            <p:ph type="title"/>
          </p:nvPr>
        </p:nvSpPr>
        <p:spPr>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scene3d>
            <a:camera prst="orthographicFront"/>
            <a:lightRig rig="threePt" dir="t"/>
          </a:scene3d>
          <a:sp3d>
            <a:bevelT/>
          </a:sp3d>
        </p:spPr>
        <p:txBody>
          <a:bodyPr/>
          <a:lstStyle/>
          <a:p>
            <a:pPr algn="ctr"/>
            <a:r>
              <a:rPr lang="en-IN" b="1" i="0" dirty="0">
                <a:solidFill>
                  <a:srgbClr val="0D0D0D"/>
                </a:solidFill>
                <a:effectLst/>
                <a:latin typeface="Söhne"/>
              </a:rPr>
              <a:t>CONCLUSION</a:t>
            </a:r>
            <a:endParaRPr lang="en-IN" dirty="0"/>
          </a:p>
        </p:txBody>
      </p:sp>
      <p:sp>
        <p:nvSpPr>
          <p:cNvPr id="3" name="Content Placeholder 2">
            <a:extLst>
              <a:ext uri="{FF2B5EF4-FFF2-40B4-BE49-F238E27FC236}">
                <a16:creationId xmlns:a16="http://schemas.microsoft.com/office/drawing/2014/main" id="{D7A7708C-E98B-4D26-8BAC-63306F57E8C9}"/>
              </a:ext>
            </a:extLst>
          </p:cNvPr>
          <p:cNvSpPr>
            <a:spLocks noGrp="1"/>
          </p:cNvSpPr>
          <p:nvPr>
            <p:ph idx="1"/>
          </p:nvPr>
        </p:nvSpPr>
        <p:spPr>
          <a:xfrm>
            <a:off x="677334" y="2157275"/>
            <a:ext cx="8596668" cy="3884088"/>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nchor="ctr"/>
          <a:lstStyle/>
          <a:p>
            <a:pPr algn="l">
              <a:buFont typeface="Arial" panose="020B0604020202020204" pitchFamily="34" charset="0"/>
              <a:buChar char="•"/>
            </a:pPr>
            <a:r>
              <a:rPr lang="en-GB" b="0" i="0" dirty="0">
                <a:solidFill>
                  <a:srgbClr val="0D0D0D"/>
                </a:solidFill>
                <a:effectLst/>
                <a:latin typeface="Söhne"/>
              </a:rPr>
              <a:t>Summary of key points covered in the presentation</a:t>
            </a:r>
          </a:p>
          <a:p>
            <a:pPr algn="l">
              <a:buFont typeface="Arial" panose="020B0604020202020204" pitchFamily="34" charset="0"/>
              <a:buChar char="•"/>
            </a:pPr>
            <a:r>
              <a:rPr lang="en-GB" b="0" i="0" dirty="0">
                <a:solidFill>
                  <a:srgbClr val="0D0D0D"/>
                </a:solidFill>
                <a:effectLst/>
                <a:latin typeface="Söhne"/>
              </a:rPr>
              <a:t>Reiterate the importance of movie rating analysis</a:t>
            </a:r>
          </a:p>
          <a:p>
            <a:pPr algn="l">
              <a:buFont typeface="Arial" panose="020B0604020202020204" pitchFamily="34" charset="0"/>
              <a:buChar char="•"/>
            </a:pPr>
            <a:r>
              <a:rPr lang="en-GB" b="0" i="0" dirty="0">
                <a:solidFill>
                  <a:srgbClr val="0D0D0D"/>
                </a:solidFill>
                <a:effectLst/>
                <a:latin typeface="Söhne"/>
              </a:rPr>
              <a:t>Encourage further exploration and research in the field</a:t>
            </a:r>
          </a:p>
          <a:p>
            <a:endParaRPr lang="en-IN" dirty="0"/>
          </a:p>
        </p:txBody>
      </p:sp>
    </p:spTree>
    <p:extLst>
      <p:ext uri="{BB962C8B-B14F-4D97-AF65-F5344CB8AC3E}">
        <p14:creationId xmlns:p14="http://schemas.microsoft.com/office/powerpoint/2010/main" val="405700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DBF8-22FF-4F5F-B22C-1446B7444197}"/>
              </a:ext>
            </a:extLst>
          </p:cNvPr>
          <p:cNvSpPr>
            <a:spLocks noGrp="1"/>
          </p:cNvSpPr>
          <p:nvPr>
            <p:ph type="title"/>
          </p:nvPr>
        </p:nvSpPr>
        <p:spPr/>
        <p:txBody>
          <a:bodyPr/>
          <a:lstStyle/>
          <a:p>
            <a:r>
              <a:rPr lang="en-IN" b="1" dirty="0">
                <a:solidFill>
                  <a:srgbClr val="00B0F0"/>
                </a:solidFill>
              </a:rPr>
              <a:t> REFERENCES</a:t>
            </a:r>
          </a:p>
        </p:txBody>
      </p:sp>
      <p:sp>
        <p:nvSpPr>
          <p:cNvPr id="3" name="Content Placeholder 2">
            <a:extLst>
              <a:ext uri="{FF2B5EF4-FFF2-40B4-BE49-F238E27FC236}">
                <a16:creationId xmlns:a16="http://schemas.microsoft.com/office/drawing/2014/main" id="{F0699B2F-0E9F-4AAB-A47E-A42766842F28}"/>
              </a:ext>
            </a:extLst>
          </p:cNvPr>
          <p:cNvSpPr>
            <a:spLocks noGrp="1"/>
          </p:cNvSpPr>
          <p:nvPr>
            <p:ph idx="1"/>
          </p:nvPr>
        </p:nvSpPr>
        <p:spPr>
          <a:xfrm>
            <a:off x="461639" y="1847849"/>
            <a:ext cx="10608815" cy="4329113"/>
          </a:xfrm>
        </p:spPr>
        <p:txBody>
          <a:bodyPr>
            <a:normAutofit/>
          </a:bodyPr>
          <a:lstStyle/>
          <a:p>
            <a:pPr algn="l"/>
            <a:r>
              <a:rPr lang="en-GB" b="1" i="0" dirty="0">
                <a:solidFill>
                  <a:srgbClr val="00B0F0"/>
                </a:solidFill>
                <a:effectLst/>
                <a:latin typeface="Söhne"/>
              </a:rPr>
              <a:t>Web Scraping IMDb</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Web Scraping with Python" by Ryan Mitchell provides a comprehensive guide to web scraping techniques using Python, which could be handy for extracting movie ratings from IMDb.</a:t>
            </a:r>
          </a:p>
          <a:p>
            <a:pPr algn="l"/>
            <a:r>
              <a:rPr lang="en-GB" b="1" i="0" dirty="0">
                <a:solidFill>
                  <a:srgbClr val="00B0F0"/>
                </a:solidFill>
                <a:effectLst/>
                <a:latin typeface="Söhne"/>
              </a:rPr>
              <a:t>Data Analysis with Python</a:t>
            </a:r>
            <a:r>
              <a:rPr lang="en-GB" b="0" i="0" dirty="0">
                <a:solidFill>
                  <a:srgbClr val="00B0F0"/>
                </a:solidFill>
                <a:effectLst/>
                <a:latin typeface="Söhne"/>
              </a:rPr>
              <a:t>:</a:t>
            </a:r>
          </a:p>
          <a:p>
            <a:pPr algn="l">
              <a:buFont typeface="Arial" panose="020B0604020202020204" pitchFamily="34" charset="0"/>
              <a:buChar char="•"/>
            </a:pPr>
            <a:r>
              <a:rPr lang="en-GB" b="0" i="0" dirty="0">
                <a:solidFill>
                  <a:srgbClr val="0D0D0D"/>
                </a:solidFill>
                <a:effectLst/>
                <a:latin typeface="Söhne"/>
              </a:rPr>
              <a:t>Python for Data Analysis" by Wes McKinney is a great resource for learning data analysis techniques in Python using libraries like Pandas and NumPy.</a:t>
            </a:r>
          </a:p>
          <a:p>
            <a:pPr algn="l"/>
            <a:r>
              <a:rPr lang="en-IN" b="1" i="0" dirty="0">
                <a:solidFill>
                  <a:srgbClr val="00B0F0"/>
                </a:solidFill>
                <a:effectLst/>
                <a:latin typeface="Söhne"/>
              </a:rPr>
              <a:t>Data Visualization</a:t>
            </a:r>
            <a:r>
              <a:rPr lang="en-IN" b="0" i="0" dirty="0">
                <a:solidFill>
                  <a:srgbClr val="00B0F0"/>
                </a:solidFill>
                <a:effectLst/>
                <a:latin typeface="Söhne"/>
              </a:rPr>
              <a:t>:</a:t>
            </a:r>
          </a:p>
          <a:p>
            <a:pPr algn="l">
              <a:buFont typeface="Arial" panose="020B0604020202020204" pitchFamily="34" charset="0"/>
              <a:buChar char="•"/>
            </a:pPr>
            <a:r>
              <a:rPr lang="en-IN" b="0" i="0" dirty="0">
                <a:solidFill>
                  <a:srgbClr val="0D0D0D"/>
                </a:solidFill>
                <a:effectLst/>
                <a:latin typeface="Söhne"/>
              </a:rPr>
              <a:t>Python Data Visualization Cookbook" by Igor Milovanovic provides recipes to create effective visualizations using libraries like Matplotlib, Seaborn, and Portly.</a:t>
            </a:r>
          </a:p>
          <a:p>
            <a:endParaRPr lang="en-IN" dirty="0"/>
          </a:p>
        </p:txBody>
      </p:sp>
    </p:spTree>
    <p:extLst>
      <p:ext uri="{BB962C8B-B14F-4D97-AF65-F5344CB8AC3E}">
        <p14:creationId xmlns:p14="http://schemas.microsoft.com/office/powerpoint/2010/main" val="193902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A27B8-7227-44A7-AA83-2B09266803A9}"/>
              </a:ext>
            </a:extLst>
          </p:cNvPr>
          <p:cNvSpPr>
            <a:spLocks noGrp="1"/>
          </p:cNvSpPr>
          <p:nvPr>
            <p:ph idx="1"/>
          </p:nvPr>
        </p:nvSpPr>
        <p:spPr>
          <a:xfrm>
            <a:off x="213064" y="828676"/>
            <a:ext cx="10697592" cy="5348288"/>
          </a:xfrm>
        </p:spPr>
        <p:txBody>
          <a:bodyPr anchor="ctr"/>
          <a:lstStyle/>
          <a:p>
            <a:pPr marL="0" indent="0" algn="ctr">
              <a:buNone/>
            </a:pPr>
            <a:r>
              <a:rPr lang="en-IN" sz="5400" dirty="0"/>
              <a:t>THANK YOU</a:t>
            </a:r>
          </a:p>
          <a:p>
            <a:endParaRPr lang="en-IN" dirty="0"/>
          </a:p>
        </p:txBody>
      </p:sp>
    </p:spTree>
    <p:extLst>
      <p:ext uri="{BB962C8B-B14F-4D97-AF65-F5344CB8AC3E}">
        <p14:creationId xmlns:p14="http://schemas.microsoft.com/office/powerpoint/2010/main" val="3005981214"/>
      </p:ext>
    </p:extLst>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6" name="Shape 3076"/>
        <p:cNvGrpSpPr/>
        <p:nvPr/>
      </p:nvGrpSpPr>
      <p:grpSpPr>
        <a:xfrm>
          <a:off x="0" y="0"/>
          <a:ext cx="0" cy="0"/>
          <a:chOff x="0" y="0"/>
          <a:chExt cx="0" cy="0"/>
        </a:xfrm>
      </p:grpSpPr>
      <p:sp>
        <p:nvSpPr>
          <p:cNvPr id="3077" name="Google Shape;3077;p1"/>
          <p:cNvSpPr txBox="1"/>
          <p:nvPr>
            <p:ph type="title"/>
          </p:nvPr>
        </p:nvSpPr>
        <p:spPr>
          <a:xfrm>
            <a:off x="1269507" y="2015231"/>
            <a:ext cx="8682300" cy="1544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3600"/>
              <a:buFont typeface="Trebuchet MS"/>
              <a:buNone/>
            </a:pPr>
            <a:r>
              <a:rPr lang="en-GB"/>
              <a:t>DATA SCIENCE FUNDAMENTAL </a:t>
            </a:r>
            <a:br>
              <a:rPr lang="en-GB"/>
            </a:br>
            <a:endParaRPr/>
          </a:p>
        </p:txBody>
      </p:sp>
      <p:sp>
        <p:nvSpPr>
          <p:cNvPr id="3078" name="Google Shape;3078;p1"/>
          <p:cNvSpPr txBox="1"/>
          <p:nvPr>
            <p:ph idx="1" type="body"/>
          </p:nvPr>
        </p:nvSpPr>
        <p:spPr>
          <a:xfrm>
            <a:off x="2547890" y="4971495"/>
            <a:ext cx="8805900" cy="12054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GB"/>
              <a:t>NAJIYA J S</a:t>
            </a:r>
            <a:endParaRPr/>
          </a:p>
          <a:p>
            <a:pPr indent="0" lvl="0" marL="0" rtl="0" algn="l">
              <a:spcBef>
                <a:spcPts val="1000"/>
              </a:spcBef>
              <a:spcAft>
                <a:spcPts val="0"/>
              </a:spcAft>
              <a:buNone/>
            </a:pPr>
            <a:r>
              <a:rPr lang="en-GB"/>
              <a:t>Reg.No: 961521103321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B4DB10-1651-4BEC-86BB-B131957E78CA}"/>
              </a:ext>
            </a:extLst>
          </p:cNvPr>
          <p:cNvGraphicFramePr>
            <a:graphicFrameLocks noGrp="1"/>
          </p:cNvGraphicFramePr>
          <p:nvPr>
            <p:ph idx="1"/>
            <p:extLst>
              <p:ext uri="{D42A27DB-BD31-4B8C-83A1-F6EECF244321}">
                <p14:modId xmlns:p14="http://schemas.microsoft.com/office/powerpoint/2010/main" val="597912472"/>
              </p:ext>
            </p:extLst>
          </p:nvPr>
        </p:nvGraphicFramePr>
        <p:xfrm>
          <a:off x="568171" y="1154098"/>
          <a:ext cx="9215021" cy="4802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5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CABB-FAA2-4E6C-97EC-CB7BFCFFBFFE}"/>
              </a:ext>
            </a:extLst>
          </p:cNvPr>
          <p:cNvSpPr>
            <a:spLocks noGrp="1"/>
          </p:cNvSpPr>
          <p:nvPr>
            <p:ph type="title"/>
          </p:nvPr>
        </p:nvSpPr>
        <p:spPr>
          <a:xfrm>
            <a:off x="838200" y="365125"/>
            <a:ext cx="8607641" cy="1325563"/>
          </a:xfrm>
          <a:solidFill>
            <a:schemeClr val="bg1"/>
          </a:solidFill>
          <a:ln>
            <a:solidFill>
              <a:schemeClr val="bg2">
                <a:lumMod val="25000"/>
              </a:schemeClr>
            </a:solidFill>
          </a:ln>
          <a:effectLst>
            <a:innerShdw blurRad="63500" dist="50800" dir="13500000">
              <a:prstClr val="black">
                <a:alpha val="50000"/>
              </a:prstClr>
            </a:innerShdw>
          </a:effectLst>
        </p:spPr>
        <p:txBody>
          <a:bodyPr>
            <a:normAutofit/>
          </a:bodyPr>
          <a:lstStyle/>
          <a:p>
            <a:pPr algn="ctr"/>
            <a:r>
              <a:rPr lang="en-IN" sz="5400" b="1" dirty="0">
                <a:effectLst/>
                <a:latin typeface="Times New Roman" panose="02020603050405020304" pitchFamily="18" charset="0"/>
                <a:ea typeface="Times New Roman" panose="02020603050405020304" pitchFamily="18" charset="0"/>
              </a:rPr>
              <a:t>INTRODUCTION</a:t>
            </a:r>
            <a:endParaRPr lang="en-IN" sz="5400" dirty="0"/>
          </a:p>
        </p:txBody>
      </p:sp>
      <p:sp>
        <p:nvSpPr>
          <p:cNvPr id="3" name="Content Placeholder 2">
            <a:extLst>
              <a:ext uri="{FF2B5EF4-FFF2-40B4-BE49-F238E27FC236}">
                <a16:creationId xmlns:a16="http://schemas.microsoft.com/office/drawing/2014/main" id="{3239CAAB-E496-4688-A4E5-712266F2AE0F}"/>
              </a:ext>
            </a:extLst>
          </p:cNvPr>
          <p:cNvSpPr>
            <a:spLocks noGrp="1"/>
          </p:cNvSpPr>
          <p:nvPr>
            <p:ph idx="1"/>
          </p:nvPr>
        </p:nvSpPr>
        <p:spPr>
          <a:xfrm>
            <a:off x="838201" y="2068498"/>
            <a:ext cx="8678661" cy="3595456"/>
          </a:xfrm>
          <a:solidFill>
            <a:schemeClr val="bg1"/>
          </a:solidFill>
          <a:effectLst>
            <a:innerShdw blurRad="63500" dist="50800" dir="5400000">
              <a:prstClr val="black">
                <a:alpha val="50000"/>
              </a:prstClr>
            </a:innerShdw>
          </a:effectLst>
        </p:spPr>
        <p:txBody>
          <a:bodyPr>
            <a:normAutofit/>
          </a:bodyPr>
          <a:lstStyle/>
          <a:p>
            <a:pPr marL="342900" lvl="0" indent="-342900">
              <a:lnSpc>
                <a:spcPct val="107000"/>
              </a:lnSpc>
              <a:spcAft>
                <a:spcPts val="800"/>
              </a:spcAft>
              <a:buSzPts val="1000"/>
              <a:buFont typeface="Symbol" panose="05050102010706020507" pitchFamily="18" charset="2"/>
              <a:buChar char=""/>
              <a:tabLst>
                <a:tab pos="2286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Importance of movie ratings in shaping audience preferences and industry decisions.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228600" algn="l"/>
              </a:tabLs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Movie ratings influence viewers' choices, critics' reviews, and filmmakers' success.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256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3571-588F-491B-AB8C-7B1DCC4ADB09}"/>
              </a:ext>
            </a:extLst>
          </p:cNvPr>
          <p:cNvSpPr>
            <a:spLocks noGrp="1"/>
          </p:cNvSpPr>
          <p:nvPr>
            <p:ph type="title"/>
          </p:nvPr>
        </p:nvSpPr>
        <p:spPr>
          <a:xfrm>
            <a:off x="62145" y="681037"/>
            <a:ext cx="9499105" cy="1009651"/>
          </a:xfrm>
        </p:spPr>
        <p:txBody>
          <a:bodyPr>
            <a:normAutofit fontScale="90000"/>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Graph showing the increasing reliance on online movie ratings platforms over the years.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050" name="Picture 2" descr="Movie Ratings Case Study. Using Microsoft Excel Pivot Tables to… | by Salem  Al Mudhaf | Medium">
            <a:extLst>
              <a:ext uri="{FF2B5EF4-FFF2-40B4-BE49-F238E27FC236}">
                <a16:creationId xmlns:a16="http://schemas.microsoft.com/office/drawing/2014/main" id="{5FE96077-F383-4013-A3E0-ADFA94988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34316" y="2160588"/>
            <a:ext cx="608340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365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B1C5-182A-473C-9479-D9E35A2DDEF7}"/>
              </a:ext>
            </a:extLst>
          </p:cNvPr>
          <p:cNvSpPr>
            <a:spLocks noGrp="1"/>
          </p:cNvSpPr>
          <p:nvPr>
            <p:ph type="title"/>
          </p:nvPr>
        </p:nvSpPr>
        <p:spPr>
          <a:solidFill>
            <a:schemeClr val="bg1"/>
          </a:solidFill>
        </p:spPr>
        <p:txBody>
          <a:bodyPr>
            <a:normAutofit/>
          </a:bodyPr>
          <a:lstStyle/>
          <a:p>
            <a:pPr algn="ctr"/>
            <a:r>
              <a:rPr lang="en-IN" b="1" dirty="0">
                <a:effectLst/>
                <a:latin typeface="Times New Roman" panose="02020603050405020304" pitchFamily="18" charset="0"/>
                <a:ea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1E68B890-D36D-4475-850E-51B82EBA3B67}"/>
              </a:ext>
            </a:extLst>
          </p:cNvPr>
          <p:cNvSpPr>
            <a:spLocks noGrp="1"/>
          </p:cNvSpPr>
          <p:nvPr>
            <p:ph idx="1"/>
          </p:nvPr>
        </p:nvSpPr>
        <p:spPr>
          <a:xfrm>
            <a:off x="757382" y="1801090"/>
            <a:ext cx="10596418" cy="2142837"/>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investigate and analyse discrepancies in movie ratings across different platforms using 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Explore why ratings for the same movie can vary significantly across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Illustration depicting different rating scores for the same movie on IMDb, Rotten Tomatoes, and Metacritic.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t>.     </a:t>
            </a:r>
            <a:r>
              <a:rPr lang="en-GB" sz="1800" dirty="0">
                <a:latin typeface="Times New Roman" panose="02020603050405020304" pitchFamily="18" charset="0"/>
                <a:cs typeface="Times New Roman" panose="02020603050405020304" pitchFamily="18" charset="0"/>
              </a:rPr>
              <a:t>Analyse</a:t>
            </a:r>
            <a:r>
              <a:rPr lang="en-GB" b="0" i="0" dirty="0">
                <a:solidFill>
                  <a:srgbClr val="0D0D0D"/>
                </a:solidFill>
                <a:effectLst/>
                <a:latin typeface="Söhne"/>
              </a:rPr>
              <a:t> </a:t>
            </a:r>
            <a:r>
              <a:rPr lang="en-GB" sz="1800" dirty="0">
                <a:latin typeface="Times New Roman" panose="02020603050405020304" pitchFamily="18" charset="0"/>
                <a:cs typeface="Times New Roman" panose="02020603050405020304" pitchFamily="18" charset="0"/>
              </a:rPr>
              <a:t>movie rating data using Python</a:t>
            </a:r>
          </a:p>
          <a:p>
            <a:pPr marL="0" indent="0">
              <a:buNone/>
            </a:pPr>
            <a:r>
              <a:rPr lang="en-IN" dirty="0"/>
              <a:t>     </a:t>
            </a:r>
          </a:p>
        </p:txBody>
      </p:sp>
      <p:pic>
        <p:nvPicPr>
          <p:cNvPr id="3074" name="Picture 2" descr="IMDb vs. Rotten Tomatoes vs. Metacritic ...">
            <a:extLst>
              <a:ext uri="{FF2B5EF4-FFF2-40B4-BE49-F238E27FC236}">
                <a16:creationId xmlns:a16="http://schemas.microsoft.com/office/drawing/2014/main" id="{4B99A87E-DBC6-4B4B-A0E0-ADE199093A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562" y="4281054"/>
            <a:ext cx="3770457" cy="193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9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B641F22-D97A-47A3-A851-710B5A9DB10C}"/>
              </a:ext>
            </a:extLst>
          </p:cNvPr>
          <p:cNvSpPr>
            <a:spLocks noGrp="1"/>
          </p:cNvSpPr>
          <p:nvPr>
            <p:ph type="title"/>
          </p:nvPr>
        </p:nvSpPr>
        <p:spPr>
          <a:xfrm>
            <a:off x="895927" y="563418"/>
            <a:ext cx="8514403" cy="1422400"/>
          </a:xfrm>
          <a:solidFill>
            <a:schemeClr val="bg1"/>
          </a:solidFill>
        </p:spPr>
        <p:txBody>
          <a:bodyPr/>
          <a:lstStyle/>
          <a:p>
            <a:pPr algn="ctr"/>
            <a:r>
              <a:rPr lang="en-IN" b="1" i="0" dirty="0">
                <a:solidFill>
                  <a:srgbClr val="0D0D0D"/>
                </a:solidFill>
                <a:effectLst/>
                <a:latin typeface="Söhne"/>
              </a:rPr>
              <a:t>Data Collection</a:t>
            </a:r>
            <a:endParaRPr lang="en-IN" dirty="0"/>
          </a:p>
        </p:txBody>
      </p:sp>
      <p:sp>
        <p:nvSpPr>
          <p:cNvPr id="3" name="Content Placeholder 2">
            <a:extLst>
              <a:ext uri="{FF2B5EF4-FFF2-40B4-BE49-F238E27FC236}">
                <a16:creationId xmlns:a16="http://schemas.microsoft.com/office/drawing/2014/main" id="{A97DF2D0-9E24-4764-8DAE-DEABD4D9BDE2}"/>
              </a:ext>
            </a:extLst>
          </p:cNvPr>
          <p:cNvSpPr>
            <a:spLocks noGrp="1"/>
          </p:cNvSpPr>
          <p:nvPr>
            <p:ph idx="1"/>
          </p:nvPr>
        </p:nvSpPr>
        <p:spPr>
          <a:xfrm>
            <a:off x="275209" y="2124364"/>
            <a:ext cx="9996255" cy="3297381"/>
          </a:xfrm>
        </p:spPr>
        <p:txBody>
          <a:bodyPr anchor="ctr"/>
          <a:lstStyle/>
          <a:p>
            <a:pPr algn="l">
              <a:buFont typeface="Arial" panose="020B0604020202020204" pitchFamily="34" charset="0"/>
              <a:buChar char="•"/>
            </a:pPr>
            <a:r>
              <a:rPr lang="en-GB" b="0" i="0" dirty="0">
                <a:solidFill>
                  <a:srgbClr val="0D0D0D"/>
                </a:solidFill>
                <a:effectLst/>
                <a:latin typeface="Söhne"/>
              </a:rPr>
              <a:t>Sources of movie rating data (e.g., APIs, web scraping)</a:t>
            </a:r>
          </a:p>
          <a:p>
            <a:pPr algn="l">
              <a:buFont typeface="Arial" panose="020B0604020202020204" pitchFamily="34" charset="0"/>
              <a:buChar char="•"/>
            </a:pPr>
            <a:r>
              <a:rPr lang="en-GB" b="0" i="0" dirty="0">
                <a:solidFill>
                  <a:srgbClr val="0D0D0D"/>
                </a:solidFill>
                <a:effectLst/>
                <a:latin typeface="Söhne"/>
              </a:rPr>
              <a:t>Discuss data cleaning and pre-processing techniques</a:t>
            </a:r>
          </a:p>
          <a:p>
            <a:pPr algn="l">
              <a:buFont typeface="Arial" panose="020B0604020202020204" pitchFamily="34" charset="0"/>
              <a:buChar char="•"/>
            </a:pPr>
            <a:r>
              <a:rPr lang="en-GB" b="0" i="0" dirty="0">
                <a:solidFill>
                  <a:srgbClr val="0D0D0D"/>
                </a:solidFill>
                <a:effectLst/>
                <a:latin typeface="Söhne"/>
              </a:rPr>
              <a:t>Sample code snippets for data collection and pre-processing using Python libraries like Pandas and Beautiful Soup</a:t>
            </a:r>
          </a:p>
          <a:p>
            <a:pPr marL="0" lvl="0" indent="0">
              <a:lnSpc>
                <a:spcPct val="107000"/>
              </a:lnSpc>
              <a:spcAft>
                <a:spcPts val="800"/>
              </a:spcAft>
              <a:buSzPts val="1000"/>
              <a:buNone/>
              <a:tabLst>
                <a:tab pos="45720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50568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AD26-BF81-4380-BE29-04BBFDC5B7CF}"/>
              </a:ext>
            </a:extLst>
          </p:cNvPr>
          <p:cNvSpPr>
            <a:spLocks noGrp="1"/>
          </p:cNvSpPr>
          <p:nvPr>
            <p:ph type="title"/>
          </p:nvPr>
        </p:nvSpPr>
        <p:spPr>
          <a:solidFill>
            <a:schemeClr val="accent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b="1" i="0" dirty="0">
                <a:solidFill>
                  <a:srgbClr val="0D0D0D"/>
                </a:solidFill>
                <a:effectLst/>
                <a:latin typeface="Söhne"/>
              </a:rPr>
              <a:t>Exploratory Data Analysis (EDA)</a:t>
            </a:r>
            <a:endParaRPr lang="en-IN" dirty="0"/>
          </a:p>
        </p:txBody>
      </p:sp>
      <p:sp>
        <p:nvSpPr>
          <p:cNvPr id="3" name="Content Placeholder 2">
            <a:extLst>
              <a:ext uri="{FF2B5EF4-FFF2-40B4-BE49-F238E27FC236}">
                <a16:creationId xmlns:a16="http://schemas.microsoft.com/office/drawing/2014/main" id="{1F5F7F95-5D36-44D0-B7F8-E927115D046E}"/>
              </a:ext>
            </a:extLst>
          </p:cNvPr>
          <p:cNvSpPr>
            <a:spLocks noGrp="1"/>
          </p:cNvSpPr>
          <p:nvPr>
            <p:ph idx="1"/>
          </p:nvPr>
        </p:nvSpPr>
        <p:spPr>
          <a:xfrm>
            <a:off x="677335" y="1811044"/>
            <a:ext cx="8596668" cy="4100229"/>
          </a:xfrm>
          <a:solidFill>
            <a:schemeClr val="accent2">
              <a:lumMod val="20000"/>
              <a:lumOff val="80000"/>
              <a:alpha val="5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anchor="ctr"/>
          <a:lstStyle/>
          <a:p>
            <a:pPr>
              <a:buFont typeface="Arial" panose="020B0604020202020204" pitchFamily="34" charset="0"/>
              <a:buChar char="•"/>
            </a:pPr>
            <a:r>
              <a:rPr lang="en-GB" b="0" i="0" dirty="0">
                <a:solidFill>
                  <a:srgbClr val="0D0D0D"/>
                </a:solidFill>
                <a:effectLst/>
                <a:latin typeface="Söhne"/>
              </a:rPr>
              <a:t>Overview of EDA techniques for movie rating data</a:t>
            </a:r>
          </a:p>
          <a:p>
            <a:pPr algn="l">
              <a:buFont typeface="Arial" panose="020B0604020202020204" pitchFamily="34" charset="0"/>
              <a:buChar char="•"/>
            </a:pPr>
            <a:r>
              <a:rPr lang="en-GB" b="0" i="0" dirty="0">
                <a:solidFill>
                  <a:srgbClr val="0D0D0D"/>
                </a:solidFill>
                <a:effectLst/>
                <a:latin typeface="Söhne"/>
              </a:rPr>
              <a:t>Visualization of movie ratings distribution</a:t>
            </a:r>
          </a:p>
          <a:p>
            <a:pPr algn="l">
              <a:buFont typeface="Arial" panose="020B0604020202020204" pitchFamily="34" charset="0"/>
              <a:buChar char="•"/>
            </a:pPr>
            <a:r>
              <a:rPr lang="en-GB" b="0" i="0" dirty="0">
                <a:solidFill>
                  <a:srgbClr val="0D0D0D"/>
                </a:solidFill>
                <a:effectLst/>
                <a:latin typeface="Söhne"/>
              </a:rPr>
              <a:t>Identify outliers and anomalies in the data</a:t>
            </a:r>
          </a:p>
          <a:p>
            <a:pPr algn="l">
              <a:buFont typeface="Arial" panose="020B0604020202020204" pitchFamily="34" charset="0"/>
              <a:buChar char="•"/>
            </a:pPr>
            <a:r>
              <a:rPr lang="en-GB" b="0" i="0" dirty="0">
                <a:solidFill>
                  <a:srgbClr val="0D0D0D"/>
                </a:solidFill>
                <a:effectLst/>
                <a:latin typeface="Söhne"/>
              </a:rPr>
              <a:t>Use Python libraries such as Matplotlib and Seaborn for visualization</a:t>
            </a:r>
          </a:p>
          <a:p>
            <a:endParaRPr lang="en-IN" dirty="0"/>
          </a:p>
        </p:txBody>
      </p:sp>
    </p:spTree>
    <p:extLst>
      <p:ext uri="{BB962C8B-B14F-4D97-AF65-F5344CB8AC3E}">
        <p14:creationId xmlns:p14="http://schemas.microsoft.com/office/powerpoint/2010/main" val="211005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932FC-B77C-4EDF-95CE-B23967E68B9E}"/>
              </a:ext>
            </a:extLst>
          </p:cNvPr>
          <p:cNvSpPr>
            <a:spLocks noGrp="1"/>
          </p:cNvSpPr>
          <p:nvPr>
            <p:ph type="title"/>
          </p:nvPr>
        </p:nvSpPr>
        <p:spPr/>
        <p:txBody>
          <a:bodyPr/>
          <a:lstStyle/>
          <a:p>
            <a:pPr algn="ctr"/>
            <a:r>
              <a:rPr lang="en-IN" b="1" i="0" dirty="0">
                <a:solidFill>
                  <a:srgbClr val="0D0D0D"/>
                </a:solidFill>
                <a:effectLst/>
                <a:latin typeface="Söhne"/>
              </a:rPr>
              <a:t>Rating Discrepancy Analysis</a:t>
            </a:r>
            <a:endParaRPr lang="en-IN" dirty="0"/>
          </a:p>
        </p:txBody>
      </p:sp>
      <p:graphicFrame>
        <p:nvGraphicFramePr>
          <p:cNvPr id="4" name="Content Placeholder 3">
            <a:extLst>
              <a:ext uri="{FF2B5EF4-FFF2-40B4-BE49-F238E27FC236}">
                <a16:creationId xmlns:a16="http://schemas.microsoft.com/office/drawing/2014/main" id="{A8ACB011-63B8-4D9B-BD07-A83B8390ED4D}"/>
              </a:ext>
            </a:extLst>
          </p:cNvPr>
          <p:cNvGraphicFramePr>
            <a:graphicFrameLocks noGrp="1"/>
          </p:cNvGraphicFramePr>
          <p:nvPr>
            <p:ph idx="1"/>
            <p:extLst>
              <p:ext uri="{D42A27DB-BD31-4B8C-83A1-F6EECF244321}">
                <p14:modId xmlns:p14="http://schemas.microsoft.com/office/powerpoint/2010/main" val="3053213671"/>
              </p:ext>
            </p:extLst>
          </p:nvPr>
        </p:nvGraphicFramePr>
        <p:xfrm>
          <a:off x="88779" y="1677879"/>
          <a:ext cx="9490228" cy="42879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0842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2.xml" val="1429128166"/>
  <p:tag name="ppt/slides/slide1.xml" val="3736809082"/>
  <p:tag name="ppt/slides/slide3.xml" val="1613143849"/>
  <p:tag name="ppt/slides/slide4.xml" val="520607590"/>
  <p:tag name="ppt/slides/slide5.xml" val="1300070322"/>
  <p:tag name="ppt/slides/slide6.xml" val="1107848349"/>
  <p:tag name="ppt/slides/slide7.xml" val="3177400582"/>
  <p:tag name="ppt/slides/slide8.xml" val="311773017"/>
  <p:tag name="ppt/slides/slide9.xml" val="3162484097"/>
  <p:tag name="ppt/slides/slide10.xml" val="3250750879"/>
  <p:tag name="ppt/slides/slide11.xml" val="2428122710"/>
  <p:tag name="ppt/slides/slide12.xml" val="580799591"/>
  <p:tag name="ppt/slides/slide13.xml" val="2960541411"/>
  <p:tag name="ppt/slides/slide14.xml" val="3472333299"/>
  <p:tag name="ppt/slides/slide15.xml" val="3324846267"/>
  <p:tag name="ppt/diagrams/data1.xml" val="588948200"/>
  <p:tag name="ppt/diagrams/data2.xml" val="987394357"/>
  <p:tag name="ppt/diagrams/data3.xml" val="899830663"/>
  <p:tag name="ppt/slideMasters/slideMaster1.xml" val="1905732018"/>
  <p:tag name="ppt/slideLayouts/slideLayout1.xml" val="3443230061"/>
  <p:tag name="ppt/slideLayouts/slideLayout2.xml" val="2676977524"/>
  <p:tag name="ppt/slideLayouts/slideLayout3.xml" val="381439151"/>
  <p:tag name="ppt/slideLayouts/slideLayout4.xml" val="530963735"/>
  <p:tag name="ppt/slideLayouts/slideLayout5.xml" val="247702210"/>
  <p:tag name="ppt/slideLayouts/slideLayout6.xml" val="4283491930"/>
  <p:tag name="ppt/slideLayouts/slideLayout7.xml" val="1422629485"/>
  <p:tag name="ppt/slideLayouts/slideLayout8.xml" val="1833880139"/>
  <p:tag name="ppt/slideLayouts/slideLayout9.xml" val="3462308648"/>
  <p:tag name="ppt/slideLayouts/slideLayout10.xml" val="2382670750"/>
  <p:tag name="ppt/slideLayouts/slideLayout11.xml" val="3262707751"/>
  <p:tag name="ppt/slideLayouts/slideLayout12.xml" val="732374762"/>
  <p:tag name="ppt/slideLayouts/slideLayout13.xml" val="156649783"/>
  <p:tag name="ppt/slideLayouts/slideLayout14.xml" val="247583348"/>
  <p:tag name="ppt/slideLayouts/slideLayout15.xml" val="1346046577"/>
  <p:tag name="ppt/slideLayouts/slideLayout16.xml" val="1115350296"/>
  <p:tag name="ppt/theme/theme1.xml" val="908240797"/>
  <p:tag name="ppt/diagrams/layout1.xml" val="2828075582"/>
  <p:tag name="ppt/diagrams/quickStyle1.xml" val="2594491225"/>
  <p:tag name="ppt/diagrams/colors1.xml" val="1017298947"/>
  <p:tag name="ppt/diagrams/drawing1.xml" val="1574676430"/>
  <p:tag name="ppt/diagrams/layout3.xml" val="1076889326"/>
  <p:tag name="ppt/diagrams/layout2.xml" val="233281249"/>
  <p:tag name="ppt/media/image2.png" val="1373679171"/>
  <p:tag name="ppt/diagrams/colors2.xml" val="1017298947"/>
  <p:tag name="ppt/diagrams/colors3.xml" val="1017298947"/>
  <p:tag name="ppt/diagrams/quickStyle3.xml" val="2594491225"/>
  <p:tag name="ppt/diagrams/drawing2.xml" val="1502079449"/>
  <p:tag name="ppt/diagrams/quickStyle2.xml" val="2048615845"/>
  <p:tag name="ppt/diagrams/drawing3.xml" val="140699578"/>
  <p:tag name="ppt/media/image1.png" val="386940705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