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3"/>
    <p:sldId id="258" r:id="rId4"/>
    <p:sldId id="259" r:id="rId5"/>
    <p:sldId id="260" r:id="rId6"/>
    <p:sldId id="264"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ctrTitle"/>
          </p:nvPr>
        </p:nvSpPr>
        <p:spPr/>
        <p:txBody>
          <a:bodyPr/>
          <a:p>
            <a:r>
              <a:rPr lang="fr-FR" altLang="en-US">
                <a:solidFill>
                  <a:srgbClr val="0070C0"/>
                </a:solidFill>
              </a:rPr>
              <a:t>NoSQL vs SQL</a:t>
            </a:r>
            <a:endParaRPr lang="fr-FR" altLang="en-US">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fr-FR" altLang="en-US" sz="4000">
                <a:solidFill>
                  <a:srgbClr val="0070C0"/>
                </a:solidFill>
                <a:sym typeface="+mn-ea"/>
              </a:rPr>
              <a:t>DEFINTION de </a:t>
            </a:r>
            <a:r>
              <a:rPr lang="fr-FR" altLang="en-US" sz="4000">
                <a:solidFill>
                  <a:srgbClr val="0070C0"/>
                </a:solidFill>
              </a:rPr>
              <a:t>SQL :</a:t>
            </a:r>
            <a:endParaRPr lang="fr-FR" altLang="en-US" sz="4000">
              <a:solidFill>
                <a:srgbClr val="0070C0"/>
              </a:solidFill>
            </a:endParaRPr>
          </a:p>
        </p:txBody>
      </p:sp>
      <p:sp>
        <p:nvSpPr>
          <p:cNvPr id="3" name="Espace réservé du contenu 2"/>
          <p:cNvSpPr>
            <a:spLocks noGrp="1"/>
          </p:cNvSpPr>
          <p:nvPr>
            <p:ph idx="1"/>
          </p:nvPr>
        </p:nvSpPr>
        <p:spPr/>
        <p:txBody>
          <a:bodyPr/>
          <a:p>
            <a:pPr>
              <a:lnSpc>
                <a:spcPct val="150000"/>
              </a:lnSpc>
              <a:spcBef>
                <a:spcPts val="0"/>
              </a:spcBef>
            </a:pPr>
            <a:r>
              <a:rPr lang="fr-FR" altLang="en-US" sz="2000"/>
              <a:t>SQL  (Structured Query Language) est utilisé pour créer des tables, ajouter des enregistrements sous forme de lignes, interroger une base de données, la mettre à jour, ou encore gérer les droits d'utilisateurs de cette base de données. Il est bien supporté par la très grande majorité des systèmes de gestion de base de données (SGBD).</a:t>
            </a:r>
            <a:endParaRPr lang="fr-FR"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fr-FR" altLang="en-US" sz="4000">
                <a:solidFill>
                  <a:srgbClr val="0070C0"/>
                </a:solidFill>
                <a:sym typeface="+mn-ea"/>
              </a:rPr>
              <a:t>DEFINITION de </a:t>
            </a:r>
            <a:r>
              <a:rPr lang="fr-FR" altLang="en-US" sz="4000">
                <a:solidFill>
                  <a:srgbClr val="0070C0"/>
                </a:solidFill>
              </a:rPr>
              <a:t>NoSQL  :</a:t>
            </a:r>
            <a:endParaRPr lang="fr-FR" altLang="en-US" sz="4000">
              <a:solidFill>
                <a:srgbClr val="0070C0"/>
              </a:solidFill>
            </a:endParaRPr>
          </a:p>
        </p:txBody>
      </p:sp>
      <p:sp>
        <p:nvSpPr>
          <p:cNvPr id="3" name="Espace réservé du contenu 2"/>
          <p:cNvSpPr>
            <a:spLocks noGrp="1"/>
          </p:cNvSpPr>
          <p:nvPr>
            <p:ph idx="1"/>
          </p:nvPr>
        </p:nvSpPr>
        <p:spPr>
          <a:xfrm>
            <a:off x="647700" y="1440180"/>
            <a:ext cx="10515600" cy="5324475"/>
          </a:xfrm>
        </p:spPr>
        <p:txBody>
          <a:bodyPr>
            <a:noAutofit/>
          </a:bodyPr>
          <a:p>
            <a:pPr>
              <a:lnSpc>
                <a:spcPct val="150000"/>
              </a:lnSpc>
              <a:spcBef>
                <a:spcPts val="0"/>
              </a:spcBef>
            </a:pPr>
            <a:r>
              <a:rPr lang="fr-FR" altLang="en-US" sz="2000">
                <a:sym typeface="+mn-ea"/>
              </a:rPr>
              <a:t>NoSQL  (No Structured Query Language) </a:t>
            </a:r>
            <a:r>
              <a:rPr lang="fr-FR" altLang="en-US" sz="2000"/>
              <a:t>, désigne les bases de données qui ne sont pas fondées sur l'architecture classique des bases de données relationnelles utilisant la syntaxe SQL (SGBDR). Répondant aux problématiques du big data, elles permettent de stocker et d'organiser des données non structurées, sans suivre de schéma fixe.</a:t>
            </a:r>
            <a:endParaRPr lang="fr-FR" altLang="en-US" sz="2000"/>
          </a:p>
          <a:p>
            <a:pPr>
              <a:lnSpc>
                <a:spcPct val="150000"/>
              </a:lnSpc>
              <a:spcBef>
                <a:spcPts val="0"/>
              </a:spcBef>
            </a:pPr>
            <a:endParaRPr lang="fr-FR" altLang="en-US" sz="2000"/>
          </a:p>
          <a:p>
            <a:pPr>
              <a:lnSpc>
                <a:spcPct val="150000"/>
              </a:lnSpc>
              <a:spcBef>
                <a:spcPts val="0"/>
              </a:spcBef>
            </a:pPr>
            <a:r>
              <a:rPr lang="fr-FR" altLang="en-US" sz="2000">
                <a:solidFill>
                  <a:srgbClr val="0070C0"/>
                </a:solidFill>
                <a:sym typeface="+mn-ea"/>
              </a:rPr>
              <a:t>SQL MongoDB features :</a:t>
            </a:r>
            <a:endParaRPr lang="fr-FR" altLang="en-US" sz="2000">
              <a:solidFill>
                <a:srgbClr val="0070C0"/>
              </a:solidFill>
              <a:sym typeface="+mn-ea"/>
            </a:endParaRPr>
          </a:p>
          <a:p>
            <a:pPr>
              <a:lnSpc>
                <a:spcPct val="150000"/>
              </a:lnSpc>
              <a:spcBef>
                <a:spcPts val="0"/>
              </a:spcBef>
            </a:pPr>
            <a:r>
              <a:rPr lang="fr-FR" altLang="en-US" sz="2000">
                <a:solidFill>
                  <a:srgbClr val="0070C0"/>
                </a:solidFill>
                <a:sym typeface="+mn-ea"/>
              </a:rPr>
              <a:t> </a:t>
            </a:r>
            <a:r>
              <a:rPr lang="en-US" sz="2000" dirty="0">
                <a:solidFill>
                  <a:srgbClr val="42494F"/>
                </a:solidFill>
                <a:effectLst/>
                <a:latin typeface="+mj-lt"/>
                <a:cs typeface="+mj-lt"/>
                <a:sym typeface="+mn-ea"/>
              </a:rPr>
              <a:t>1. Ad-hoc queries for optimized, real-time analytics</a:t>
            </a:r>
            <a:endParaRPr lang="en-US" sz="2000" b="0" i="0" dirty="0">
              <a:solidFill>
                <a:srgbClr val="42494F"/>
              </a:solidFill>
              <a:effectLst/>
              <a:latin typeface="+mj-lt"/>
              <a:cs typeface="+mj-lt"/>
            </a:endParaRPr>
          </a:p>
          <a:p>
            <a:pPr>
              <a:lnSpc>
                <a:spcPct val="150000"/>
              </a:lnSpc>
              <a:spcBef>
                <a:spcPts val="0"/>
              </a:spcBef>
            </a:pPr>
            <a:r>
              <a:rPr lang="en-US" sz="2000" dirty="0">
                <a:solidFill>
                  <a:srgbClr val="42494F"/>
                </a:solidFill>
                <a:effectLst/>
                <a:latin typeface="+mj-lt"/>
                <a:cs typeface="+mj-lt"/>
                <a:sym typeface="+mn-ea"/>
              </a:rPr>
              <a:t>2. Indexing appropriately for better query executions</a:t>
            </a:r>
            <a:endParaRPr lang="en-US" sz="2000" b="0" i="0" dirty="0">
              <a:solidFill>
                <a:srgbClr val="42494F"/>
              </a:solidFill>
              <a:effectLst/>
              <a:latin typeface="+mj-lt"/>
              <a:cs typeface="+mj-lt"/>
            </a:endParaRPr>
          </a:p>
          <a:p>
            <a:pPr>
              <a:lnSpc>
                <a:spcPct val="150000"/>
              </a:lnSpc>
              <a:spcBef>
                <a:spcPts val="0"/>
              </a:spcBef>
            </a:pPr>
            <a:r>
              <a:rPr lang="en-US" sz="2000" dirty="0">
                <a:solidFill>
                  <a:srgbClr val="42494F"/>
                </a:solidFill>
                <a:effectLst/>
                <a:latin typeface="+mj-lt"/>
                <a:cs typeface="+mj-lt"/>
                <a:sym typeface="+mn-ea"/>
              </a:rPr>
              <a:t>3. Replication for better data availability and stability</a:t>
            </a:r>
            <a:endParaRPr lang="en-US" sz="2000" b="0" i="0" dirty="0">
              <a:solidFill>
                <a:srgbClr val="42494F"/>
              </a:solidFill>
              <a:effectLst/>
              <a:latin typeface="+mj-lt"/>
              <a:cs typeface="+mj-lt"/>
            </a:endParaRPr>
          </a:p>
          <a:p>
            <a:pPr>
              <a:lnSpc>
                <a:spcPct val="150000"/>
              </a:lnSpc>
              <a:spcBef>
                <a:spcPts val="0"/>
              </a:spcBef>
            </a:pPr>
            <a:r>
              <a:rPr lang="fr-FR" sz="2000" dirty="0">
                <a:solidFill>
                  <a:srgbClr val="42494F"/>
                </a:solidFill>
                <a:effectLst/>
                <a:latin typeface="+mj-lt"/>
                <a:cs typeface="+mj-lt"/>
                <a:sym typeface="+mn-ea"/>
              </a:rPr>
              <a:t>4. </a:t>
            </a:r>
            <a:r>
              <a:rPr lang="fr-FR" sz="2000" dirty="0" err="1">
                <a:solidFill>
                  <a:srgbClr val="42494F"/>
                </a:solidFill>
                <a:effectLst/>
                <a:latin typeface="+mj-lt"/>
                <a:cs typeface="+mj-lt"/>
                <a:sym typeface="+mn-ea"/>
              </a:rPr>
              <a:t>Sharding</a:t>
            </a:r>
            <a:endParaRPr lang="fr-FR" sz="2000" b="0" i="0" dirty="0">
              <a:solidFill>
                <a:srgbClr val="42494F"/>
              </a:solidFill>
              <a:effectLst/>
              <a:latin typeface="+mj-lt"/>
              <a:cs typeface="+mj-lt"/>
            </a:endParaRPr>
          </a:p>
          <a:p>
            <a:pPr>
              <a:lnSpc>
                <a:spcPct val="150000"/>
              </a:lnSpc>
              <a:spcBef>
                <a:spcPts val="0"/>
              </a:spcBef>
            </a:pPr>
            <a:r>
              <a:rPr lang="fr-FR" sz="2000" dirty="0">
                <a:solidFill>
                  <a:srgbClr val="42494F"/>
                </a:solidFill>
                <a:effectLst/>
                <a:latin typeface="+mj-lt"/>
                <a:cs typeface="+mj-lt"/>
                <a:sym typeface="+mn-ea"/>
              </a:rPr>
              <a:t>5. </a:t>
            </a:r>
            <a:r>
              <a:rPr lang="fr-FR" sz="2000" dirty="0" err="1">
                <a:solidFill>
                  <a:srgbClr val="42494F"/>
                </a:solidFill>
                <a:effectLst/>
                <a:latin typeface="+mj-lt"/>
                <a:cs typeface="+mj-lt"/>
                <a:sym typeface="+mn-ea"/>
              </a:rPr>
              <a:t>Load</a:t>
            </a:r>
            <a:r>
              <a:rPr lang="fr-FR" sz="2000" dirty="0">
                <a:solidFill>
                  <a:srgbClr val="42494F"/>
                </a:solidFill>
                <a:effectLst/>
                <a:latin typeface="+mj-lt"/>
                <a:cs typeface="+mj-lt"/>
                <a:sym typeface="+mn-ea"/>
              </a:rPr>
              <a:t> balancing</a:t>
            </a:r>
            <a:endParaRPr lang="fr-FR" sz="2000" b="0" i="0" dirty="0">
              <a:solidFill>
                <a:srgbClr val="42494F"/>
              </a:solidFill>
              <a:effectLst/>
              <a:latin typeface="+mj-lt"/>
              <a:cs typeface="+mj-lt"/>
            </a:endParaRPr>
          </a:p>
          <a:p>
            <a:pPr>
              <a:lnSpc>
                <a:spcPct val="150000"/>
              </a:lnSpc>
              <a:spcBef>
                <a:spcPts val="0"/>
              </a:spcBef>
            </a:pPr>
            <a:endParaRPr lang="fr-FR" altLang="en-US" sz="2000" b="0" i="0" dirty="0">
              <a:solidFill>
                <a:srgbClr val="42494F"/>
              </a:solidFill>
              <a:effectLst/>
              <a:latin typeface="+mj-lt"/>
              <a:cs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p>
            <a:r>
              <a:rPr lang="fr-FR" altLang="en-US" sz="4000">
                <a:solidFill>
                  <a:srgbClr val="0070C0"/>
                </a:solidFill>
              </a:rPr>
              <a:t>SQL vs NoSQL</a:t>
            </a:r>
            <a:endParaRPr lang="fr-FR" altLang="en-US" sz="4000">
              <a:solidFill>
                <a:srgbClr val="0070C0"/>
              </a:solidFill>
              <a:sym typeface="+mn-ea"/>
            </a:endParaRPr>
          </a:p>
        </p:txBody>
      </p:sp>
      <p:sp>
        <p:nvSpPr>
          <p:cNvPr id="4" name="Espace réservé du contenu 3"/>
          <p:cNvSpPr/>
          <p:nvPr>
            <p:ph sz="half" idx="1"/>
          </p:nvPr>
        </p:nvSpPr>
        <p:spPr>
          <a:xfrm>
            <a:off x="647700" y="1825625"/>
            <a:ext cx="11713210" cy="4351655"/>
          </a:xfrm>
        </p:spPr>
        <p:txBody>
          <a:bodyPr/>
          <a:p>
            <a:r>
              <a:rPr lang="fr-FR" altLang="en-US"/>
              <a:t> </a:t>
            </a:r>
            <a:endParaRPr lang="fr-FR" altLang="en-US"/>
          </a:p>
        </p:txBody>
      </p:sp>
      <p:graphicFrame>
        <p:nvGraphicFramePr>
          <p:cNvPr id="5" name="Tableau 4"/>
          <p:cNvGraphicFramePr>
            <a:graphicFrameLocks noGrp="1"/>
          </p:cNvGraphicFramePr>
          <p:nvPr>
            <p:ph sz="half" idx="2"/>
          </p:nvPr>
        </p:nvGraphicFramePr>
        <p:xfrm>
          <a:off x="719455" y="1321435"/>
          <a:ext cx="10698480" cy="5441315"/>
        </p:xfrm>
        <a:graphic>
          <a:graphicData uri="http://schemas.openxmlformats.org/drawingml/2006/table">
            <a:tbl>
              <a:tblPr firstRow="1" bandRow="1">
                <a:tableStyleId>{C083E6E3-FA7D-4D7B-A595-EF9225AFEA82}</a:tableStyleId>
              </a:tblPr>
              <a:tblGrid>
                <a:gridCol w="2433320"/>
                <a:gridCol w="3803650"/>
                <a:gridCol w="4461510"/>
              </a:tblGrid>
              <a:tr h="365760">
                <a:tc>
                  <a:txBody>
                    <a:bodyPr/>
                    <a:p>
                      <a:endParaRPr lang="fr-FR" dirty="0"/>
                    </a:p>
                  </a:txBody>
                  <a:tcPr/>
                </a:tc>
                <a:tc>
                  <a:txBody>
                    <a:bodyPr/>
                    <a:p>
                      <a:r>
                        <a:rPr lang="fr-FR" dirty="0"/>
                        <a:t>SQL </a:t>
                      </a:r>
                      <a:r>
                        <a:rPr lang="fr-FR" dirty="0" err="1"/>
                        <a:t>Databases</a:t>
                      </a:r>
                      <a:endParaRPr lang="fr-FR" dirty="0"/>
                    </a:p>
                  </a:txBody>
                  <a:tcPr/>
                </a:tc>
                <a:tc>
                  <a:txBody>
                    <a:bodyPr/>
                    <a:p>
                      <a:r>
                        <a:rPr lang="fr-FR" dirty="0"/>
                        <a:t>NoSQL </a:t>
                      </a:r>
                      <a:r>
                        <a:rPr lang="fr-FR" dirty="0" err="1"/>
                        <a:t>Databases</a:t>
                      </a:r>
                      <a:endParaRPr lang="fr-FR" dirty="0"/>
                    </a:p>
                  </a:txBody>
                  <a:tcPr/>
                </a:tc>
              </a:tr>
              <a:tr h="1188720">
                <a:tc>
                  <a:txBody>
                    <a:bodyPr/>
                    <a:p>
                      <a:r>
                        <a:rPr lang="fr-FR" dirty="0"/>
                        <a:t>Data Storage Model</a:t>
                      </a:r>
                      <a:endParaRPr lang="fr-FR" dirty="0"/>
                    </a:p>
                  </a:txBody>
                  <a:tcPr/>
                </a:tc>
                <a:tc>
                  <a:txBody>
                    <a:bodyPr/>
                    <a:p>
                      <a:r>
                        <a:rPr lang="fr-FR" dirty="0"/>
                        <a:t>Tables </a:t>
                      </a:r>
                      <a:r>
                        <a:rPr lang="fr-FR" dirty="0" err="1"/>
                        <a:t>with</a:t>
                      </a:r>
                      <a:r>
                        <a:rPr lang="fr-FR" dirty="0"/>
                        <a:t> </a:t>
                      </a:r>
                      <a:r>
                        <a:rPr lang="fr-FR" dirty="0" err="1"/>
                        <a:t>fixed</a:t>
                      </a:r>
                      <a:r>
                        <a:rPr lang="fr-FR" dirty="0"/>
                        <a:t> </a:t>
                      </a:r>
                      <a:r>
                        <a:rPr lang="fr-FR" dirty="0" err="1"/>
                        <a:t>rows</a:t>
                      </a:r>
                      <a:r>
                        <a:rPr lang="fr-FR" dirty="0"/>
                        <a:t> and </a:t>
                      </a:r>
                      <a:r>
                        <a:rPr lang="fr-FR" dirty="0" err="1"/>
                        <a:t>columns</a:t>
                      </a:r>
                      <a:endParaRPr lang="fr-FR" dirty="0"/>
                    </a:p>
                  </a:txBody>
                  <a:tcPr/>
                </a:tc>
                <a:tc>
                  <a:txBody>
                    <a:bodyPr/>
                    <a:p>
                      <a:r>
                        <a:rPr lang="fr-FR" dirty="0"/>
                        <a:t>Document : JSON </a:t>
                      </a:r>
                      <a:endParaRPr lang="fr-FR" dirty="0"/>
                    </a:p>
                    <a:p>
                      <a:r>
                        <a:rPr lang="fr-FR" dirty="0"/>
                        <a:t>Documents, Key-Value(pairs), </a:t>
                      </a:r>
                      <a:r>
                        <a:rPr lang="fr-FR" dirty="0" err="1"/>
                        <a:t>wide-column</a:t>
                      </a:r>
                      <a:r>
                        <a:rPr lang="fr-FR" dirty="0"/>
                        <a:t>(tables </a:t>
                      </a:r>
                      <a:r>
                        <a:rPr lang="fr-FR" dirty="0" err="1"/>
                        <a:t>with</a:t>
                      </a:r>
                      <a:r>
                        <a:rPr lang="fr-FR" dirty="0"/>
                        <a:t> </a:t>
                      </a:r>
                      <a:r>
                        <a:rPr lang="fr-FR" dirty="0" err="1"/>
                        <a:t>rows</a:t>
                      </a:r>
                      <a:r>
                        <a:rPr lang="fr-FR" dirty="0"/>
                        <a:t> and </a:t>
                      </a:r>
                      <a:r>
                        <a:rPr lang="fr-FR" dirty="0" err="1"/>
                        <a:t>dynamic</a:t>
                      </a:r>
                      <a:r>
                        <a:rPr lang="fr-FR" dirty="0"/>
                        <a:t> </a:t>
                      </a:r>
                      <a:r>
                        <a:rPr lang="fr-FR" dirty="0" err="1"/>
                        <a:t>columns</a:t>
                      </a:r>
                      <a:r>
                        <a:rPr lang="fr-FR" dirty="0"/>
                        <a:t>) &amp; graphs</a:t>
                      </a:r>
                      <a:endParaRPr lang="fr-FR" dirty="0"/>
                    </a:p>
                  </a:txBody>
                  <a:tcPr/>
                </a:tc>
              </a:tr>
              <a:tr h="1188720">
                <a:tc>
                  <a:txBody>
                    <a:bodyPr/>
                    <a:p>
                      <a:r>
                        <a:rPr lang="fr-FR" dirty="0" err="1"/>
                        <a:t>Examples</a:t>
                      </a:r>
                      <a:endParaRPr lang="fr-FR" dirty="0"/>
                    </a:p>
                  </a:txBody>
                  <a:tcPr/>
                </a:tc>
                <a:tc>
                  <a:txBody>
                    <a:bodyPr/>
                    <a:p>
                      <a:r>
                        <a:rPr lang="fr-FR" dirty="0"/>
                        <a:t>Oracle, MySQL, Microsoft SQL Server , PostgreSQL</a:t>
                      </a:r>
                      <a:endParaRPr lang="fr-FR" dirty="0"/>
                    </a:p>
                  </a:txBody>
                  <a:tcPr/>
                </a:tc>
                <a:tc>
                  <a:txBody>
                    <a:bodyPr/>
                    <a:p>
                      <a:r>
                        <a:rPr lang="fr-FR" dirty="0"/>
                        <a:t>Document: MongoDB..</a:t>
                      </a:r>
                      <a:endParaRPr lang="fr-FR" dirty="0"/>
                    </a:p>
                    <a:p>
                      <a:r>
                        <a:rPr lang="fr-FR" dirty="0" err="1"/>
                        <a:t>KeyValue</a:t>
                      </a:r>
                      <a:r>
                        <a:rPr lang="fr-FR" dirty="0"/>
                        <a:t>: Redis..</a:t>
                      </a:r>
                      <a:endParaRPr lang="fr-FR" dirty="0"/>
                    </a:p>
                    <a:p>
                      <a:r>
                        <a:rPr lang="fr-FR" dirty="0"/>
                        <a:t>Wide-</a:t>
                      </a:r>
                      <a:r>
                        <a:rPr lang="fr-FR" dirty="0" err="1"/>
                        <a:t>column</a:t>
                      </a:r>
                      <a:r>
                        <a:rPr lang="fr-FR" dirty="0"/>
                        <a:t>: Cassandra..</a:t>
                      </a:r>
                      <a:endParaRPr lang="fr-FR" dirty="0"/>
                    </a:p>
                    <a:p>
                      <a:r>
                        <a:rPr lang="fr-FR" dirty="0"/>
                        <a:t>Graph: Amazon Neptune..</a:t>
                      </a:r>
                      <a:endParaRPr lang="fr-FR" dirty="0"/>
                    </a:p>
                  </a:txBody>
                  <a:tcPr/>
                </a:tc>
              </a:tr>
              <a:tr h="2332355">
                <a:tc>
                  <a:txBody>
                    <a:bodyPr/>
                    <a:p>
                      <a:r>
                        <a:rPr lang="fr-FR" dirty="0" err="1"/>
                        <a:t>Primary</a:t>
                      </a:r>
                      <a:r>
                        <a:rPr lang="fr-FR" dirty="0"/>
                        <a:t> </a:t>
                      </a:r>
                      <a:r>
                        <a:rPr lang="fr-FR" dirty="0" err="1"/>
                        <a:t>Purpose</a:t>
                      </a:r>
                      <a:endParaRPr lang="fr-FR" dirty="0"/>
                    </a:p>
                  </a:txBody>
                  <a:tcPr/>
                </a:tc>
                <a:tc>
                  <a:txBody>
                    <a:bodyPr/>
                    <a:p>
                      <a:r>
                        <a:rPr lang="fr-FR" dirty="0"/>
                        <a:t>General </a:t>
                      </a:r>
                      <a:r>
                        <a:rPr lang="fr-FR" dirty="0" err="1"/>
                        <a:t>purpose</a:t>
                      </a:r>
                      <a:endParaRPr lang="fr-FR" dirty="0"/>
                    </a:p>
                  </a:txBody>
                  <a:tcPr/>
                </a:tc>
                <a:tc>
                  <a:txBody>
                    <a:bodyPr/>
                    <a:p>
                      <a:r>
                        <a:rPr lang="fr-FR" dirty="0"/>
                        <a:t>Document : </a:t>
                      </a:r>
                      <a:r>
                        <a:rPr lang="fr-FR" dirty="0" err="1"/>
                        <a:t>general</a:t>
                      </a:r>
                      <a:r>
                        <a:rPr lang="fr-FR" dirty="0"/>
                        <a:t> </a:t>
                      </a:r>
                      <a:r>
                        <a:rPr lang="fr-FR" dirty="0" err="1"/>
                        <a:t>purpose</a:t>
                      </a:r>
                      <a:endParaRPr lang="fr-FR" dirty="0"/>
                    </a:p>
                    <a:p>
                      <a:r>
                        <a:rPr lang="fr-FR" dirty="0" err="1"/>
                        <a:t>KeyValue</a:t>
                      </a:r>
                      <a:r>
                        <a:rPr lang="fr-FR" dirty="0"/>
                        <a:t>: Large </a:t>
                      </a:r>
                      <a:r>
                        <a:rPr lang="fr-FR" dirty="0" err="1"/>
                        <a:t>amounts</a:t>
                      </a:r>
                      <a:r>
                        <a:rPr lang="fr-FR" dirty="0"/>
                        <a:t> of </a:t>
                      </a:r>
                      <a:r>
                        <a:rPr lang="fr-FR" dirty="0" err="1"/>
                        <a:t>data+simple</a:t>
                      </a:r>
                      <a:r>
                        <a:rPr lang="fr-FR" dirty="0"/>
                        <a:t> </a:t>
                      </a:r>
                      <a:r>
                        <a:rPr lang="fr-FR" dirty="0" err="1"/>
                        <a:t>lookUp</a:t>
                      </a:r>
                      <a:r>
                        <a:rPr lang="fr-FR" dirty="0"/>
                        <a:t> </a:t>
                      </a:r>
                      <a:r>
                        <a:rPr lang="fr-FR" dirty="0" err="1"/>
                        <a:t>queries</a:t>
                      </a:r>
                      <a:endParaRPr lang="fr-FR" dirty="0"/>
                    </a:p>
                    <a:p>
                      <a:r>
                        <a:rPr lang="fr-FR" dirty="0" err="1"/>
                        <a:t>WideColumn</a:t>
                      </a:r>
                      <a:r>
                        <a:rPr lang="fr-FR" dirty="0"/>
                        <a:t>: Large </a:t>
                      </a:r>
                      <a:r>
                        <a:rPr lang="fr-FR" dirty="0" err="1"/>
                        <a:t>amount</a:t>
                      </a:r>
                      <a:r>
                        <a:rPr lang="fr-FR" dirty="0"/>
                        <a:t> of data + </a:t>
                      </a:r>
                      <a:r>
                        <a:rPr lang="fr-FR" dirty="0" err="1"/>
                        <a:t>predictable</a:t>
                      </a:r>
                      <a:r>
                        <a:rPr lang="fr-FR" dirty="0"/>
                        <a:t> </a:t>
                      </a:r>
                      <a:r>
                        <a:rPr lang="fr-FR" dirty="0" err="1"/>
                        <a:t>query</a:t>
                      </a:r>
                      <a:r>
                        <a:rPr lang="fr-FR" dirty="0"/>
                        <a:t> patterns</a:t>
                      </a:r>
                      <a:endParaRPr lang="fr-FR" dirty="0"/>
                    </a:p>
                    <a:p>
                      <a:r>
                        <a:rPr lang="fr-FR" dirty="0"/>
                        <a:t>Graph: </a:t>
                      </a:r>
                      <a:r>
                        <a:rPr lang="fr-FR" dirty="0" err="1"/>
                        <a:t>anayzing</a:t>
                      </a:r>
                      <a:r>
                        <a:rPr lang="fr-FR" dirty="0"/>
                        <a:t> ans </a:t>
                      </a:r>
                      <a:r>
                        <a:rPr lang="fr-FR" dirty="0" err="1"/>
                        <a:t>traversing</a:t>
                      </a:r>
                      <a:r>
                        <a:rPr lang="fr-FR" dirty="0"/>
                        <a:t> </a:t>
                      </a:r>
                      <a:r>
                        <a:rPr lang="fr-FR" dirty="0" err="1"/>
                        <a:t>relationships</a:t>
                      </a:r>
                      <a:r>
                        <a:rPr lang="fr-FR" dirty="0"/>
                        <a:t> </a:t>
                      </a:r>
                      <a:r>
                        <a:rPr lang="fr-FR" dirty="0" err="1"/>
                        <a:t>between</a:t>
                      </a:r>
                      <a:r>
                        <a:rPr lang="fr-FR" dirty="0"/>
                        <a:t> </a:t>
                      </a:r>
                      <a:r>
                        <a:rPr lang="fr-FR" dirty="0" err="1"/>
                        <a:t>connected</a:t>
                      </a:r>
                      <a:r>
                        <a:rPr lang="fr-FR" dirty="0"/>
                        <a:t> data</a:t>
                      </a:r>
                      <a:endParaRPr lang="fr-FR" dirty="0"/>
                    </a:p>
                  </a:txBody>
                  <a:tcPr/>
                </a:tc>
              </a:tr>
              <a:tr h="365760">
                <a:tc>
                  <a:txBody>
                    <a:bodyPr/>
                    <a:p>
                      <a:r>
                        <a:rPr lang="fr-FR" dirty="0" err="1"/>
                        <a:t>Schema</a:t>
                      </a:r>
                      <a:endParaRPr lang="fr-FR" dirty="0"/>
                    </a:p>
                  </a:txBody>
                  <a:tcPr/>
                </a:tc>
                <a:tc>
                  <a:txBody>
                    <a:bodyPr/>
                    <a:p>
                      <a:r>
                        <a:rPr lang="fr-FR" dirty="0" err="1"/>
                        <a:t>Rigid</a:t>
                      </a:r>
                      <a:endParaRPr lang="fr-FR" dirty="0"/>
                    </a:p>
                  </a:txBody>
                  <a:tcPr/>
                </a:tc>
                <a:tc>
                  <a:txBody>
                    <a:bodyPr/>
                    <a:p>
                      <a:r>
                        <a:rPr lang="fr-FR" dirty="0"/>
                        <a:t>Flexible</a:t>
                      </a:r>
                      <a:endParaRPr lang="fr-FR"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au 4"/>
          <p:cNvGraphicFramePr>
            <a:graphicFrameLocks noGrp="1"/>
          </p:cNvGraphicFramePr>
          <p:nvPr>
            <p:ph sz="quarter" idx="13"/>
          </p:nvPr>
        </p:nvGraphicFramePr>
        <p:xfrm>
          <a:off x="838200" y="551543"/>
          <a:ext cx="10515600" cy="5454650"/>
        </p:xfrm>
        <a:graphic>
          <a:graphicData uri="http://schemas.openxmlformats.org/drawingml/2006/table">
            <a:tbl>
              <a:tblPr firstRow="1" bandRow="1">
                <a:tableStyleId>{C083E6E3-FA7D-4D7B-A595-EF9225AFEA82}</a:tableStyleId>
              </a:tblPr>
              <a:tblGrid>
                <a:gridCol w="2715895"/>
                <a:gridCol w="4294505"/>
                <a:gridCol w="3505200"/>
              </a:tblGrid>
              <a:tr h="496791">
                <a:tc>
                  <a:txBody>
                    <a:bodyPr/>
                    <a:p>
                      <a:endParaRPr lang="fr-FR" dirty="0"/>
                    </a:p>
                  </a:txBody>
                  <a:tcPr/>
                </a:tc>
                <a:tc>
                  <a:txBody>
                    <a:bodyPr/>
                    <a:p>
                      <a:r>
                        <a:rPr lang="fr-FR" dirty="0"/>
                        <a:t>SQL </a:t>
                      </a:r>
                      <a:r>
                        <a:rPr lang="fr-FR" dirty="0" err="1"/>
                        <a:t>Databases</a:t>
                      </a:r>
                      <a:endParaRPr lang="fr-FR" dirty="0"/>
                    </a:p>
                  </a:txBody>
                  <a:tcPr/>
                </a:tc>
                <a:tc>
                  <a:txBody>
                    <a:bodyPr/>
                    <a:p>
                      <a:r>
                        <a:rPr lang="fr-FR" dirty="0"/>
                        <a:t>NoSQL </a:t>
                      </a:r>
                      <a:r>
                        <a:rPr lang="fr-FR" dirty="0" err="1"/>
                        <a:t>Databases</a:t>
                      </a:r>
                      <a:endParaRPr lang="fr-FR" dirty="0"/>
                    </a:p>
                  </a:txBody>
                  <a:tcPr/>
                </a:tc>
              </a:tr>
              <a:tr h="1372991">
                <a:tc>
                  <a:txBody>
                    <a:bodyPr/>
                    <a:p>
                      <a:r>
                        <a:rPr lang="fr-FR" dirty="0" err="1"/>
                        <a:t>Scaling</a:t>
                      </a:r>
                      <a:endParaRPr lang="fr-FR" dirty="0"/>
                    </a:p>
                  </a:txBody>
                  <a:tcPr/>
                </a:tc>
                <a:tc>
                  <a:txBody>
                    <a:bodyPr/>
                    <a:p>
                      <a:r>
                        <a:rPr lang="fr-FR" dirty="0"/>
                        <a:t>Vertical (scale-up </a:t>
                      </a:r>
                      <a:r>
                        <a:rPr lang="fr-FR" dirty="0" err="1"/>
                        <a:t>with</a:t>
                      </a:r>
                      <a:r>
                        <a:rPr lang="fr-FR" dirty="0"/>
                        <a:t> a </a:t>
                      </a:r>
                      <a:r>
                        <a:rPr lang="fr-FR" dirty="0" err="1"/>
                        <a:t>larger</a:t>
                      </a:r>
                      <a:r>
                        <a:rPr lang="fr-FR" dirty="0"/>
                        <a:t> server)</a:t>
                      </a:r>
                      <a:endParaRPr lang="fr-FR" dirty="0"/>
                    </a:p>
                  </a:txBody>
                  <a:tcPr/>
                </a:tc>
                <a:tc>
                  <a:txBody>
                    <a:bodyPr/>
                    <a:p>
                      <a:r>
                        <a:rPr lang="fr-FR" dirty="0" err="1"/>
                        <a:t>Horizental</a:t>
                      </a:r>
                      <a:r>
                        <a:rPr lang="fr-FR" dirty="0"/>
                        <a:t> (scale-out </a:t>
                      </a:r>
                      <a:r>
                        <a:rPr lang="fr-FR" dirty="0" err="1"/>
                        <a:t>across</a:t>
                      </a:r>
                      <a:r>
                        <a:rPr lang="fr-FR" dirty="0"/>
                        <a:t> </a:t>
                      </a:r>
                      <a:r>
                        <a:rPr lang="fr-FR" dirty="0" err="1"/>
                        <a:t>commodity</a:t>
                      </a:r>
                      <a:r>
                        <a:rPr lang="fr-FR" dirty="0"/>
                        <a:t> servers)</a:t>
                      </a:r>
                      <a:endParaRPr lang="fr-FR" dirty="0"/>
                    </a:p>
                  </a:txBody>
                  <a:tcPr/>
                </a:tc>
              </a:tr>
              <a:tr h="1409812">
                <a:tc>
                  <a:txBody>
                    <a:bodyPr/>
                    <a:p>
                      <a:r>
                        <a:rPr lang="fr-FR" dirty="0"/>
                        <a:t>Multi-Record ACID Transactions</a:t>
                      </a:r>
                      <a:endParaRPr lang="fr-FR" dirty="0"/>
                    </a:p>
                  </a:txBody>
                  <a:tcPr/>
                </a:tc>
                <a:tc>
                  <a:txBody>
                    <a:bodyPr/>
                    <a:p>
                      <a:r>
                        <a:rPr lang="fr-FR" dirty="0" err="1"/>
                        <a:t>Supported</a:t>
                      </a:r>
                      <a:endParaRPr lang="fr-FR" dirty="0"/>
                    </a:p>
                  </a:txBody>
                  <a:tcPr/>
                </a:tc>
                <a:tc>
                  <a:txBody>
                    <a:bodyPr/>
                    <a:p>
                      <a:r>
                        <a:rPr lang="fr-FR" dirty="0"/>
                        <a:t>Most do not support multi-record ACID transactions, </a:t>
                      </a:r>
                      <a:r>
                        <a:rPr lang="fr-FR" dirty="0" err="1"/>
                        <a:t>However</a:t>
                      </a:r>
                      <a:r>
                        <a:rPr lang="fr-FR" dirty="0"/>
                        <a:t>, </a:t>
                      </a:r>
                      <a:r>
                        <a:rPr lang="fr-FR" dirty="0" err="1"/>
                        <a:t>some</a:t>
                      </a:r>
                      <a:r>
                        <a:rPr lang="fr-FR" dirty="0"/>
                        <a:t> like MongoDB </a:t>
                      </a:r>
                      <a:endParaRPr lang="fr-FR" dirty="0"/>
                    </a:p>
                  </a:txBody>
                  <a:tcPr/>
                </a:tc>
              </a:tr>
              <a:tr h="939873">
                <a:tc>
                  <a:txBody>
                    <a:bodyPr/>
                    <a:p>
                      <a:r>
                        <a:rPr lang="fr-FR" dirty="0"/>
                        <a:t>Joins</a:t>
                      </a:r>
                      <a:endParaRPr lang="fr-FR" dirty="0"/>
                    </a:p>
                  </a:txBody>
                  <a:tcPr/>
                </a:tc>
                <a:tc>
                  <a:txBody>
                    <a:bodyPr/>
                    <a:p>
                      <a:r>
                        <a:rPr lang="fr-FR" dirty="0" err="1"/>
                        <a:t>Typically</a:t>
                      </a:r>
                      <a:r>
                        <a:rPr lang="fr-FR" dirty="0"/>
                        <a:t> </a:t>
                      </a:r>
                      <a:r>
                        <a:rPr lang="fr-FR" dirty="0" err="1"/>
                        <a:t>required</a:t>
                      </a:r>
                      <a:endParaRPr lang="fr-FR" dirty="0"/>
                    </a:p>
                  </a:txBody>
                  <a:tcPr/>
                </a:tc>
                <a:tc>
                  <a:txBody>
                    <a:bodyPr/>
                    <a:p>
                      <a:r>
                        <a:rPr lang="fr-FR" dirty="0" err="1"/>
                        <a:t>Typically</a:t>
                      </a:r>
                      <a:r>
                        <a:rPr lang="fr-FR" dirty="0"/>
                        <a:t> not </a:t>
                      </a:r>
                      <a:r>
                        <a:rPr lang="fr-FR" dirty="0" err="1"/>
                        <a:t>required</a:t>
                      </a:r>
                      <a:endParaRPr lang="fr-FR" dirty="0"/>
                    </a:p>
                    <a:p>
                      <a:endParaRPr lang="fr-FR" dirty="0"/>
                    </a:p>
                  </a:txBody>
                  <a:tcPr/>
                </a:tc>
              </a:tr>
              <a:tr h="1234884">
                <a:tc>
                  <a:txBody>
                    <a:bodyPr/>
                    <a:p>
                      <a:r>
                        <a:rPr lang="fr-FR" dirty="0"/>
                        <a:t>Data </a:t>
                      </a:r>
                      <a:r>
                        <a:rPr lang="fr-FR" dirty="0" err="1"/>
                        <a:t>object</a:t>
                      </a:r>
                      <a:r>
                        <a:rPr lang="fr-FR" dirty="0"/>
                        <a:t> mapping</a:t>
                      </a:r>
                      <a:endParaRPr lang="fr-FR" dirty="0"/>
                    </a:p>
                  </a:txBody>
                  <a:tcPr/>
                </a:tc>
                <a:tc>
                  <a:txBody>
                    <a:bodyPr/>
                    <a:p>
                      <a:r>
                        <a:rPr lang="fr-FR" dirty="0" err="1"/>
                        <a:t>Requires</a:t>
                      </a:r>
                      <a:r>
                        <a:rPr lang="fr-FR" dirty="0"/>
                        <a:t> ORM (</a:t>
                      </a:r>
                      <a:r>
                        <a:rPr lang="fr-FR" dirty="0" err="1"/>
                        <a:t>object</a:t>
                      </a:r>
                      <a:r>
                        <a:rPr lang="fr-FR" dirty="0"/>
                        <a:t> </a:t>
                      </a:r>
                      <a:r>
                        <a:rPr lang="fr-FR" dirty="0" err="1"/>
                        <a:t>relational</a:t>
                      </a:r>
                      <a:r>
                        <a:rPr lang="fr-FR" dirty="0"/>
                        <a:t> mapping)</a:t>
                      </a:r>
                      <a:endParaRPr lang="fr-FR" dirty="0"/>
                    </a:p>
                  </a:txBody>
                  <a:tcPr/>
                </a:tc>
                <a:tc>
                  <a:txBody>
                    <a:bodyPr/>
                    <a:p>
                      <a:r>
                        <a:rPr lang="fr-FR" dirty="0" err="1"/>
                        <a:t>Many</a:t>
                      </a:r>
                      <a:r>
                        <a:rPr lang="fr-FR" dirty="0"/>
                        <a:t> do not </a:t>
                      </a:r>
                      <a:r>
                        <a:rPr lang="fr-FR" dirty="0" err="1"/>
                        <a:t>require</a:t>
                      </a:r>
                      <a:r>
                        <a:rPr lang="fr-FR" dirty="0"/>
                        <a:t> </a:t>
                      </a:r>
                      <a:r>
                        <a:rPr lang="fr-FR" dirty="0" err="1"/>
                        <a:t>ORMs</a:t>
                      </a:r>
                      <a:r>
                        <a:rPr lang="fr-FR" dirty="0"/>
                        <a:t>. MongoDB documents </a:t>
                      </a:r>
                      <a:r>
                        <a:rPr lang="fr-FR" dirty="0" err="1"/>
                        <a:t>map</a:t>
                      </a:r>
                      <a:r>
                        <a:rPr lang="fr-FR" dirty="0"/>
                        <a:t> </a:t>
                      </a:r>
                      <a:r>
                        <a:rPr lang="fr-FR" dirty="0" err="1"/>
                        <a:t>directly</a:t>
                      </a:r>
                      <a:r>
                        <a:rPr lang="fr-FR" dirty="0"/>
                        <a:t> to data structures in </a:t>
                      </a:r>
                      <a:r>
                        <a:rPr lang="fr-FR" dirty="0" err="1"/>
                        <a:t>most</a:t>
                      </a:r>
                      <a:r>
                        <a:rPr lang="fr-FR" dirty="0"/>
                        <a:t> </a:t>
                      </a:r>
                      <a:r>
                        <a:rPr lang="fr-FR" dirty="0" err="1"/>
                        <a:t>popular</a:t>
                      </a:r>
                      <a:r>
                        <a:rPr lang="fr-FR" dirty="0"/>
                        <a:t> </a:t>
                      </a:r>
                      <a:r>
                        <a:rPr lang="fr-FR" dirty="0" err="1"/>
                        <a:t>programming</a:t>
                      </a:r>
                      <a:r>
                        <a:rPr lang="fr-FR" dirty="0"/>
                        <a:t> </a:t>
                      </a:r>
                      <a:r>
                        <a:rPr lang="fr-FR" dirty="0" err="1"/>
                        <a:t>languages</a:t>
                      </a:r>
                      <a:r>
                        <a:rPr lang="fr-FR" dirty="0"/>
                        <a:t> </a:t>
                      </a:r>
                      <a:endParaRPr lang="fr-FR"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1982</Words>
  <Application>WPS Presentation</Application>
  <PresentationFormat>宽屏</PresentationFormat>
  <Paragraphs>86</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Microsoft YaHei</vt:lpstr>
      <vt:lpstr>Arial Unicode MS</vt:lpstr>
      <vt:lpstr>Calibri</vt:lpstr>
      <vt:lpstr>Office Theme</vt:lpstr>
      <vt:lpstr>NoSQL vs SQL</vt:lpstr>
      <vt:lpstr>DEFINTION de SQL :</vt:lpstr>
      <vt:lpstr>DEFINITION de NoSQL  :</vt:lpstr>
      <vt:lpstr>SQL vs NoSQL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10</cp:revision>
  <dcterms:created xsi:type="dcterms:W3CDTF">2023-02-13T21:58:00Z</dcterms:created>
  <dcterms:modified xsi:type="dcterms:W3CDTF">2023-02-24T09:55:25Z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1036-11.2.0.11486</vt:lpwstr>
  </property>
  <property fmtid="{D5CDD505-2E9C-101B-9397-08002B2CF9AE}" pid="3" name="ICV">
    <vt:lpwstr>AAF52D5606C14451BDB9C539FA3F28CA</vt:lpwstr>
  </property>
</Properties>
</file>