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706" r:id="rId1"/>
    <p:sldMasterId id="2147484719" r:id="rId2"/>
    <p:sldMasterId id="2147484732" r:id="rId3"/>
  </p:sldMasterIdLst>
  <p:notesMasterIdLst>
    <p:notesMasterId r:id="rId35"/>
  </p:notesMasterIdLst>
  <p:sldIdLst>
    <p:sldId id="286" r:id="rId4"/>
    <p:sldId id="2785" r:id="rId5"/>
    <p:sldId id="2815" r:id="rId6"/>
    <p:sldId id="2786" r:id="rId7"/>
    <p:sldId id="2811" r:id="rId8"/>
    <p:sldId id="2787" r:id="rId9"/>
    <p:sldId id="2788" r:id="rId10"/>
    <p:sldId id="2789" r:id="rId11"/>
    <p:sldId id="2790" r:id="rId12"/>
    <p:sldId id="2791" r:id="rId13"/>
    <p:sldId id="2812" r:id="rId14"/>
    <p:sldId id="2792" r:id="rId15"/>
    <p:sldId id="2793" r:id="rId16"/>
    <p:sldId id="2794" r:id="rId17"/>
    <p:sldId id="2813" r:id="rId18"/>
    <p:sldId id="2796" r:id="rId19"/>
    <p:sldId id="2797" r:id="rId20"/>
    <p:sldId id="2798" r:id="rId21"/>
    <p:sldId id="2799" r:id="rId22"/>
    <p:sldId id="2800" r:id="rId23"/>
    <p:sldId id="2801" r:id="rId24"/>
    <p:sldId id="2802" r:id="rId25"/>
    <p:sldId id="2814" r:id="rId26"/>
    <p:sldId id="2804" r:id="rId27"/>
    <p:sldId id="2805" r:id="rId28"/>
    <p:sldId id="2806" r:id="rId29"/>
    <p:sldId id="2807" r:id="rId30"/>
    <p:sldId id="283" r:id="rId31"/>
    <p:sldId id="2809" r:id="rId32"/>
    <p:sldId id="2810" r:id="rId33"/>
    <p:sldId id="2808" r:id="rId34"/>
  </p:sldIdLst>
  <p:sldSz cx="9906000" cy="6858000" type="A4"/>
  <p:notesSz cx="6797675" cy="9926638"/>
  <p:defaultTextStyle>
    <a:defPPr>
      <a:defRPr lang="en-US"/>
    </a:defPPr>
    <a:lvl1pPr marL="0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91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193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760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365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966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551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4144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737" algn="l" defTabSz="4505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000F92-8E37-4FC7-9D73-7AE53B18BB24}">
          <p14:sldIdLst>
            <p14:sldId id="286"/>
            <p14:sldId id="2785"/>
            <p14:sldId id="2815"/>
            <p14:sldId id="2786"/>
            <p14:sldId id="2811"/>
            <p14:sldId id="2787"/>
            <p14:sldId id="2788"/>
            <p14:sldId id="2789"/>
            <p14:sldId id="2790"/>
            <p14:sldId id="2791"/>
            <p14:sldId id="2812"/>
            <p14:sldId id="2792"/>
            <p14:sldId id="2793"/>
            <p14:sldId id="2794"/>
            <p14:sldId id="2813"/>
            <p14:sldId id="2796"/>
            <p14:sldId id="2797"/>
            <p14:sldId id="2798"/>
            <p14:sldId id="2799"/>
            <p14:sldId id="2800"/>
            <p14:sldId id="2801"/>
            <p14:sldId id="2802"/>
            <p14:sldId id="2814"/>
            <p14:sldId id="2804"/>
            <p14:sldId id="2805"/>
            <p14:sldId id="2806"/>
            <p14:sldId id="2807"/>
            <p14:sldId id="283"/>
            <p14:sldId id="2809"/>
            <p14:sldId id="2810"/>
            <p14:sldId id="28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pat Rattanawat" initials="NR" lastIdx="0" clrIdx="0">
    <p:extLst>
      <p:ext uri="{19B8F6BF-5375-455C-9EA6-DF929625EA0E}">
        <p15:presenceInfo xmlns:p15="http://schemas.microsoft.com/office/powerpoint/2012/main" userId="S-1-5-21-3688093862-408226984-3510031299-91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FFFF"/>
    <a:srgbClr val="3D6765"/>
    <a:srgbClr val="D9D9D9"/>
    <a:srgbClr val="DDEBEA"/>
    <a:srgbClr val="BFBFBF"/>
    <a:srgbClr val="FF0000"/>
    <a:srgbClr val="385723"/>
    <a:srgbClr val="7E6D61"/>
    <a:srgbClr val="AA9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94B33-2CEC-449D-8B31-F532E6F413A2}" v="6" dt="2022-06-21T07:36:34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1332" y="64"/>
      </p:cViewPr>
      <p:guideLst>
        <p:guide orient="horz" pos="2160"/>
        <p:guide pos="3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n Supapruksapong" userId="5667b502-327e-4e42-b787-d751b9f88526" providerId="ADAL" clId="{C0094B33-2CEC-449D-8B31-F532E6F413A2}"/>
    <pc:docChg chg="addSld modSld sldOrd">
      <pc:chgData name="Salin Supapruksapong" userId="5667b502-327e-4e42-b787-d751b9f88526" providerId="ADAL" clId="{C0094B33-2CEC-449D-8B31-F532E6F413A2}" dt="2022-06-21T08:33:52.755" v="46" actId="6549"/>
      <pc:docMkLst>
        <pc:docMk/>
      </pc:docMkLst>
      <pc:sldChg chg="addSp modSp mod">
        <pc:chgData name="Salin Supapruksapong" userId="5667b502-327e-4e42-b787-d751b9f88526" providerId="ADAL" clId="{C0094B33-2CEC-449D-8B31-F532E6F413A2}" dt="2022-06-21T05:30:41.169" v="24" actId="1076"/>
        <pc:sldMkLst>
          <pc:docMk/>
          <pc:sldMk cId="0" sldId="286"/>
        </pc:sldMkLst>
        <pc:spChg chg="add mod">
          <ac:chgData name="Salin Supapruksapong" userId="5667b502-327e-4e42-b787-d751b9f88526" providerId="ADAL" clId="{C0094B33-2CEC-449D-8B31-F532E6F413A2}" dt="2022-06-21T05:30:41.169" v="24" actId="1076"/>
          <ac:spMkLst>
            <pc:docMk/>
            <pc:sldMk cId="0" sldId="286"/>
            <ac:spMk id="6" creationId="{228FE2E0-063A-1875-06C9-486CCBE43B85}"/>
          </ac:spMkLst>
        </pc:spChg>
      </pc:sldChg>
      <pc:sldChg chg="modSp mod">
        <pc:chgData name="Salin Supapruksapong" userId="5667b502-327e-4e42-b787-d751b9f88526" providerId="ADAL" clId="{C0094B33-2CEC-449D-8B31-F532E6F413A2}" dt="2022-06-21T05:34:02.340" v="31" actId="12"/>
        <pc:sldMkLst>
          <pc:docMk/>
          <pc:sldMk cId="1752800598" sldId="2788"/>
        </pc:sldMkLst>
        <pc:spChg chg="mod">
          <ac:chgData name="Salin Supapruksapong" userId="5667b502-327e-4e42-b787-d751b9f88526" providerId="ADAL" clId="{C0094B33-2CEC-449D-8B31-F532E6F413A2}" dt="2022-06-21T05:34:02.340" v="31" actId="12"/>
          <ac:spMkLst>
            <pc:docMk/>
            <pc:sldMk cId="1752800598" sldId="2788"/>
            <ac:spMk id="5" creationId="{3B742A58-D089-4C37-ADC8-9870BBE0DA8F}"/>
          </ac:spMkLst>
        </pc:spChg>
      </pc:sldChg>
      <pc:sldChg chg="modSp mod">
        <pc:chgData name="Salin Supapruksapong" userId="5667b502-327e-4e42-b787-d751b9f88526" providerId="ADAL" clId="{C0094B33-2CEC-449D-8B31-F532E6F413A2}" dt="2022-06-21T05:34:08.148" v="32" actId="12"/>
        <pc:sldMkLst>
          <pc:docMk/>
          <pc:sldMk cId="159109344" sldId="2789"/>
        </pc:sldMkLst>
        <pc:spChg chg="mod">
          <ac:chgData name="Salin Supapruksapong" userId="5667b502-327e-4e42-b787-d751b9f88526" providerId="ADAL" clId="{C0094B33-2CEC-449D-8B31-F532E6F413A2}" dt="2022-06-21T05:34:08.148" v="32" actId="12"/>
          <ac:spMkLst>
            <pc:docMk/>
            <pc:sldMk cId="159109344" sldId="2789"/>
            <ac:spMk id="8" creationId="{3B742A58-D089-4C37-ADC8-9870BBE0DA8F}"/>
          </ac:spMkLst>
        </pc:spChg>
      </pc:sldChg>
      <pc:sldChg chg="modSp mod">
        <pc:chgData name="Salin Supapruksapong" userId="5667b502-327e-4e42-b787-d751b9f88526" providerId="ADAL" clId="{C0094B33-2CEC-449D-8B31-F532E6F413A2}" dt="2022-06-21T08:33:52.755" v="46" actId="6549"/>
        <pc:sldMkLst>
          <pc:docMk/>
          <pc:sldMk cId="2117337360" sldId="2790"/>
        </pc:sldMkLst>
        <pc:graphicFrameChg chg="modGraphic">
          <ac:chgData name="Salin Supapruksapong" userId="5667b502-327e-4e42-b787-d751b9f88526" providerId="ADAL" clId="{C0094B33-2CEC-449D-8B31-F532E6F413A2}" dt="2022-06-21T08:33:52.755" v="46" actId="6549"/>
          <ac:graphicFrameMkLst>
            <pc:docMk/>
            <pc:sldMk cId="2117337360" sldId="2790"/>
            <ac:graphicFrameMk id="6" creationId="{E7A70A6C-53C2-4B44-B404-49B32220C37B}"/>
          </ac:graphicFrameMkLst>
        </pc:graphicFrameChg>
      </pc:sldChg>
      <pc:sldChg chg="modSp mod">
        <pc:chgData name="Salin Supapruksapong" userId="5667b502-327e-4e42-b787-d751b9f88526" providerId="ADAL" clId="{C0094B33-2CEC-449D-8B31-F532E6F413A2}" dt="2022-06-21T05:31:13.196" v="26" actId="20577"/>
        <pc:sldMkLst>
          <pc:docMk/>
          <pc:sldMk cId="3686866762" sldId="2791"/>
        </pc:sldMkLst>
        <pc:spChg chg="mod">
          <ac:chgData name="Salin Supapruksapong" userId="5667b502-327e-4e42-b787-d751b9f88526" providerId="ADAL" clId="{C0094B33-2CEC-449D-8B31-F532E6F413A2}" dt="2022-06-21T05:31:13.196" v="26" actId="20577"/>
          <ac:spMkLst>
            <pc:docMk/>
            <pc:sldMk cId="3686866762" sldId="2791"/>
            <ac:spMk id="4" creationId="{00000000-0000-0000-0000-000000000000}"/>
          </ac:spMkLst>
        </pc:spChg>
      </pc:sldChg>
      <pc:sldChg chg="modSp mod">
        <pc:chgData name="Salin Supapruksapong" userId="5667b502-327e-4e42-b787-d751b9f88526" providerId="ADAL" clId="{C0094B33-2CEC-449D-8B31-F532E6F413A2}" dt="2022-06-21T05:34:17.915" v="33" actId="12"/>
        <pc:sldMkLst>
          <pc:docMk/>
          <pc:sldMk cId="3268017504" sldId="2792"/>
        </pc:sldMkLst>
        <pc:spChg chg="mod">
          <ac:chgData name="Salin Supapruksapong" userId="5667b502-327e-4e42-b787-d751b9f88526" providerId="ADAL" clId="{C0094B33-2CEC-449D-8B31-F532E6F413A2}" dt="2022-06-21T05:34:17.915" v="33" actId="12"/>
          <ac:spMkLst>
            <pc:docMk/>
            <pc:sldMk cId="3268017504" sldId="2792"/>
            <ac:spMk id="5" creationId="{3B742A58-D089-4C37-ADC8-9870BBE0DA8F}"/>
          </ac:spMkLst>
        </pc:spChg>
      </pc:sldChg>
      <pc:sldChg chg="modSp mod">
        <pc:chgData name="Salin Supapruksapong" userId="5667b502-327e-4e42-b787-d751b9f88526" providerId="ADAL" clId="{C0094B33-2CEC-449D-8B31-F532E6F413A2}" dt="2022-06-21T05:32:18.396" v="30" actId="20577"/>
        <pc:sldMkLst>
          <pc:docMk/>
          <pc:sldMk cId="4273084188" sldId="2800"/>
        </pc:sldMkLst>
        <pc:spChg chg="mod">
          <ac:chgData name="Salin Supapruksapong" userId="5667b502-327e-4e42-b787-d751b9f88526" providerId="ADAL" clId="{C0094B33-2CEC-449D-8B31-F532E6F413A2}" dt="2022-06-21T05:32:18.396" v="30" actId="20577"/>
          <ac:spMkLst>
            <pc:docMk/>
            <pc:sldMk cId="4273084188" sldId="2800"/>
            <ac:spMk id="5" creationId="{00000000-0000-0000-0000-000000000000}"/>
          </ac:spMkLst>
        </pc:spChg>
      </pc:sldChg>
      <pc:sldChg chg="modSp mod">
        <pc:chgData name="Salin Supapruksapong" userId="5667b502-327e-4e42-b787-d751b9f88526" providerId="ADAL" clId="{C0094B33-2CEC-449D-8B31-F532E6F413A2}" dt="2022-06-21T05:31:47.617" v="28" actId="20577"/>
        <pc:sldMkLst>
          <pc:docMk/>
          <pc:sldMk cId="2115485578" sldId="2813"/>
        </pc:sldMkLst>
        <pc:spChg chg="mod">
          <ac:chgData name="Salin Supapruksapong" userId="5667b502-327e-4e42-b787-d751b9f88526" providerId="ADAL" clId="{C0094B33-2CEC-449D-8B31-F532E6F413A2}" dt="2022-06-21T05:31:47.617" v="28" actId="20577"/>
          <ac:spMkLst>
            <pc:docMk/>
            <pc:sldMk cId="2115485578" sldId="2813"/>
            <ac:spMk id="5" creationId="{00000000-0000-0000-0000-000000000000}"/>
          </ac:spMkLst>
        </pc:spChg>
      </pc:sldChg>
      <pc:sldChg chg="modSp add mod ord">
        <pc:chgData name="Salin Supapruksapong" userId="5667b502-327e-4e42-b787-d751b9f88526" providerId="ADAL" clId="{C0094B33-2CEC-449D-8B31-F532E6F413A2}" dt="2022-06-21T08:25:57.893" v="45" actId="20577"/>
        <pc:sldMkLst>
          <pc:docMk/>
          <pc:sldMk cId="2382110626" sldId="2815"/>
        </pc:sldMkLst>
        <pc:spChg chg="mod">
          <ac:chgData name="Salin Supapruksapong" userId="5667b502-327e-4e42-b787-d751b9f88526" providerId="ADAL" clId="{C0094B33-2CEC-449D-8B31-F532E6F413A2}" dt="2022-06-21T08:25:57.893" v="45" actId="20577"/>
          <ac:spMkLst>
            <pc:docMk/>
            <pc:sldMk cId="2382110626" sldId="281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BEA9D-FF57-431F-9920-E372890F405C}" type="doc">
      <dgm:prSet loTypeId="urn:microsoft.com/office/officeart/2005/8/layout/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6F0989-C475-408C-926B-A7F02FE87A2E}">
      <dgm:prSet phldrT="[Text]" custT="1"/>
      <dgm:spPr/>
      <dgm:t>
        <a:bodyPr/>
        <a:lstStyle/>
        <a:p>
          <a:r>
            <a:rPr lang="en-US" sz="1900" b="1" dirty="0">
              <a:solidFill>
                <a:srgbClr val="006666"/>
              </a:solidFill>
              <a:latin typeface="Calibri" panose="020F0502020204030204" pitchFamily="34" charset="0"/>
              <a:cs typeface="Calibri" panose="020F0502020204030204" pitchFamily="34" charset="0"/>
            </a:rPr>
            <a:t>now - 30 June 2022</a:t>
          </a:r>
        </a:p>
      </dgm:t>
    </dgm:pt>
    <dgm:pt modelId="{85D03563-27A5-4936-9796-AFEF3794A516}" type="parTrans" cxnId="{31B93E01-ED51-427C-9428-0360F3830B1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3C991E-69CF-41EB-AEEB-13CA1AA0E504}" type="sibTrans" cxnId="{31B93E01-ED51-427C-9428-0360F3830B1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A5094A-DD20-498E-92E8-AA4352E60666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team leads finalize version for discussion with team members</a:t>
          </a:r>
        </a:p>
      </dgm:t>
    </dgm:pt>
    <dgm:pt modelId="{DC9DF391-1E9F-4566-B186-88ED36E472DA}" type="parTrans" cxnId="{D641D689-4D94-445C-BAC1-86763DA8E20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4F3737-29A7-4901-9BDF-88A6364B42FF}" type="sibTrans" cxnId="{D641D689-4D94-445C-BAC1-86763DA8E20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9F6ED69-B5D7-4093-8E9F-472299B1F7FF}">
      <dgm:prSet phldrT="[Text]" custT="1"/>
      <dgm:spPr>
        <a:solidFill>
          <a:srgbClr val="66B4D3"/>
        </a:solidFill>
      </dgm:spPr>
      <dgm:t>
        <a:bodyPr/>
        <a:lstStyle/>
        <a:p>
          <a:r>
            <a:rPr lang="en-US" sz="1900" b="1" dirty="0">
              <a:latin typeface="Calibri" panose="020F0502020204030204" pitchFamily="34" charset="0"/>
              <a:cs typeface="Calibri" panose="020F0502020204030204" pitchFamily="34" charset="0"/>
            </a:rPr>
            <a:t>1-15 July 2022 </a:t>
          </a:r>
        </a:p>
      </dgm:t>
    </dgm:pt>
    <dgm:pt modelId="{F579E505-E090-4920-843E-216394B53192}" type="parTrans" cxnId="{2486F3EC-0D0A-4F30-85DD-E983FF8B449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CBC530-8B37-4A0E-B750-82F9ADBDC7BA}" type="sibTrans" cxnId="{2486F3EC-0D0A-4F30-85DD-E983FF8B449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4092A9E-74DB-4CFA-A1D9-DB802DD61C33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each team discusses and adjusts as appropriate</a:t>
          </a:r>
        </a:p>
      </dgm:t>
    </dgm:pt>
    <dgm:pt modelId="{65835165-0CC1-4F5F-BC8D-B0A6E1F38E6D}" type="parTrans" cxnId="{8FDA614B-7D51-4BE3-B8CE-C46D12993C5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342A9E-D15A-4914-85A5-323E0679DFBA}" type="sibTrans" cxnId="{8FDA614B-7D51-4BE3-B8CE-C46D12993C5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37710C-E851-498B-BDC4-A52F2C7A8EDE}">
      <dgm:prSet phldrT="[Text]" custT="1"/>
      <dgm:spPr/>
      <dgm:t>
        <a:bodyPr/>
        <a:lstStyle/>
        <a:p>
          <a:r>
            <a:rPr lang="en-US" sz="1900" b="1" i="0" dirty="0">
              <a:latin typeface="Calibri" panose="020F0502020204030204" pitchFamily="34" charset="0"/>
              <a:cs typeface="Calibri" panose="020F0502020204030204" pitchFamily="34" charset="0"/>
            </a:rPr>
            <a:t>by 31 July 2022</a:t>
          </a:r>
          <a:endParaRPr lang="en-US" sz="19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81A59E-82CD-40EB-8517-38A32AD63E11}" type="parTrans" cxnId="{689DD602-2F9B-42C6-97C2-58C4E4A9423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819378-B9C5-41BC-8299-A5F0709D0669}" type="sibTrans" cxnId="{689DD602-2F9B-42C6-97C2-58C4E4A9423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46075F-7AFA-45AE-8452-8D71B8E511B5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Officially communicate to use this framework for performance management</a:t>
          </a:r>
        </a:p>
      </dgm:t>
    </dgm:pt>
    <dgm:pt modelId="{AF64FF9A-933F-4CDC-A148-DB2827FE38D9}" type="parTrans" cxnId="{734DEF9F-0EE3-4C0D-81C5-210FABC4B14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03B5BD-2B9D-4F7C-9503-9D05B7B54BBF}" type="sibTrans" cxnId="{734DEF9F-0EE3-4C0D-81C5-210FABC4B14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4096C1-5263-4419-8389-C726E6B51507}" type="pres">
      <dgm:prSet presAssocID="{EBEBEA9D-FF57-431F-9920-E372890F405C}" presName="linearFlow" presStyleCnt="0">
        <dgm:presLayoutVars>
          <dgm:dir/>
          <dgm:animLvl val="lvl"/>
          <dgm:resizeHandles val="exact"/>
        </dgm:presLayoutVars>
      </dgm:prSet>
      <dgm:spPr/>
    </dgm:pt>
    <dgm:pt modelId="{85A4511F-83FD-404D-B6F5-E0A81FEB418C}" type="pres">
      <dgm:prSet presAssocID="{766F0989-C475-408C-926B-A7F02FE87A2E}" presName="composite" presStyleCnt="0"/>
      <dgm:spPr/>
    </dgm:pt>
    <dgm:pt modelId="{65341337-3CCA-45FC-87D2-634C2CD6C904}" type="pres">
      <dgm:prSet presAssocID="{766F0989-C475-408C-926B-A7F02FE87A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387549D-7C99-44B0-A5C8-BD4A3ABDDBB0}" type="pres">
      <dgm:prSet presAssocID="{766F0989-C475-408C-926B-A7F02FE87A2E}" presName="parSh" presStyleLbl="node1" presStyleIdx="0" presStyleCnt="3" custScaleX="150634" custScaleY="92304"/>
      <dgm:spPr/>
    </dgm:pt>
    <dgm:pt modelId="{FC20EC95-5C0C-4CD9-9CF3-AB5F85935D80}" type="pres">
      <dgm:prSet presAssocID="{766F0989-C475-408C-926B-A7F02FE87A2E}" presName="desTx" presStyleLbl="fgAcc1" presStyleIdx="0" presStyleCnt="3" custScaleX="134539" custScaleY="47410" custLinFactNeighborX="-3731" custLinFactNeighborY="-22585">
        <dgm:presLayoutVars>
          <dgm:bulletEnabled val="1"/>
        </dgm:presLayoutVars>
      </dgm:prSet>
      <dgm:spPr/>
    </dgm:pt>
    <dgm:pt modelId="{7F037F78-671F-4205-A541-B5F7BD6B71EF}" type="pres">
      <dgm:prSet presAssocID="{5E3C991E-69CF-41EB-AEEB-13CA1AA0E504}" presName="sibTrans" presStyleLbl="sibTrans2D1" presStyleIdx="0" presStyleCnt="2"/>
      <dgm:spPr/>
    </dgm:pt>
    <dgm:pt modelId="{3A802BAA-15AF-4B9C-A68D-DC3916ABD0C9}" type="pres">
      <dgm:prSet presAssocID="{5E3C991E-69CF-41EB-AEEB-13CA1AA0E504}" presName="connTx" presStyleLbl="sibTrans2D1" presStyleIdx="0" presStyleCnt="2"/>
      <dgm:spPr/>
    </dgm:pt>
    <dgm:pt modelId="{2276BB2B-3AE8-4ECB-B2F7-9CD96829023C}" type="pres">
      <dgm:prSet presAssocID="{59F6ED69-B5D7-4093-8E9F-472299B1F7FF}" presName="composite" presStyleCnt="0"/>
      <dgm:spPr/>
    </dgm:pt>
    <dgm:pt modelId="{99852F1C-9CFE-40AA-BF1E-0C6094F8A161}" type="pres">
      <dgm:prSet presAssocID="{59F6ED69-B5D7-4093-8E9F-472299B1F7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EAC87ED-9824-4CFB-B358-0EF6DC350D5A}" type="pres">
      <dgm:prSet presAssocID="{59F6ED69-B5D7-4093-8E9F-472299B1F7FF}" presName="parSh" presStyleLbl="node1" presStyleIdx="1" presStyleCnt="3" custScaleX="150634" custScaleY="92304"/>
      <dgm:spPr/>
    </dgm:pt>
    <dgm:pt modelId="{9BF8A7B3-1C10-42C7-8D44-96034E9F2CE2}" type="pres">
      <dgm:prSet presAssocID="{59F6ED69-B5D7-4093-8E9F-472299B1F7FF}" presName="desTx" presStyleLbl="fgAcc1" presStyleIdx="1" presStyleCnt="3" custScaleX="134539" custScaleY="47410" custLinFactNeighborX="-3731" custLinFactNeighborY="-22585">
        <dgm:presLayoutVars>
          <dgm:bulletEnabled val="1"/>
        </dgm:presLayoutVars>
      </dgm:prSet>
      <dgm:spPr/>
    </dgm:pt>
    <dgm:pt modelId="{828AF18A-5F43-4308-93ED-A3EB929B095C}" type="pres">
      <dgm:prSet presAssocID="{7BCBC530-8B37-4A0E-B750-82F9ADBDC7BA}" presName="sibTrans" presStyleLbl="sibTrans2D1" presStyleIdx="1" presStyleCnt="2"/>
      <dgm:spPr/>
    </dgm:pt>
    <dgm:pt modelId="{7B7E765C-0394-435B-A591-DD8DFAFBDEA5}" type="pres">
      <dgm:prSet presAssocID="{7BCBC530-8B37-4A0E-B750-82F9ADBDC7BA}" presName="connTx" presStyleLbl="sibTrans2D1" presStyleIdx="1" presStyleCnt="2"/>
      <dgm:spPr/>
    </dgm:pt>
    <dgm:pt modelId="{785E33F5-3202-477E-AFF0-E3C4A5A31D0E}" type="pres">
      <dgm:prSet presAssocID="{7137710C-E851-498B-BDC4-A52F2C7A8EDE}" presName="composite" presStyleCnt="0"/>
      <dgm:spPr/>
    </dgm:pt>
    <dgm:pt modelId="{21B6C190-8A64-43EA-99F5-3679BE2B10A4}" type="pres">
      <dgm:prSet presAssocID="{7137710C-E851-498B-BDC4-A52F2C7A8ED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446B70B-7C16-4F44-99D6-B4300C5CC569}" type="pres">
      <dgm:prSet presAssocID="{7137710C-E851-498B-BDC4-A52F2C7A8EDE}" presName="parSh" presStyleLbl="node1" presStyleIdx="2" presStyleCnt="3" custScaleX="150634" custScaleY="92304"/>
      <dgm:spPr/>
    </dgm:pt>
    <dgm:pt modelId="{A3A68081-613C-46FF-B718-5E7E63CAD782}" type="pres">
      <dgm:prSet presAssocID="{7137710C-E851-498B-BDC4-A52F2C7A8EDE}" presName="desTx" presStyleLbl="fgAcc1" presStyleIdx="2" presStyleCnt="3" custScaleX="134539" custScaleY="47410" custLinFactNeighborX="-6361" custLinFactNeighborY="-22585">
        <dgm:presLayoutVars>
          <dgm:bulletEnabled val="1"/>
        </dgm:presLayoutVars>
      </dgm:prSet>
      <dgm:spPr/>
    </dgm:pt>
  </dgm:ptLst>
  <dgm:cxnLst>
    <dgm:cxn modelId="{31B93E01-ED51-427C-9428-0360F3830B18}" srcId="{EBEBEA9D-FF57-431F-9920-E372890F405C}" destId="{766F0989-C475-408C-926B-A7F02FE87A2E}" srcOrd="0" destOrd="0" parTransId="{85D03563-27A5-4936-9796-AFEF3794A516}" sibTransId="{5E3C991E-69CF-41EB-AEEB-13CA1AA0E504}"/>
    <dgm:cxn modelId="{689DD602-2F9B-42C6-97C2-58C4E4A94231}" srcId="{EBEBEA9D-FF57-431F-9920-E372890F405C}" destId="{7137710C-E851-498B-BDC4-A52F2C7A8EDE}" srcOrd="2" destOrd="0" parTransId="{2481A59E-82CD-40EB-8517-38A32AD63E11}" sibTransId="{16819378-B9C5-41BC-8299-A5F0709D0669}"/>
    <dgm:cxn modelId="{1A4F8F03-8BD0-4648-8D24-85D03C47082C}" type="presOf" srcId="{14092A9E-74DB-4CFA-A1D9-DB802DD61C33}" destId="{9BF8A7B3-1C10-42C7-8D44-96034E9F2CE2}" srcOrd="0" destOrd="0" presId="urn:microsoft.com/office/officeart/2005/8/layout/process3"/>
    <dgm:cxn modelId="{B2D15C10-9184-444F-8B3E-C93130C8F0A6}" type="presOf" srcId="{5E3C991E-69CF-41EB-AEEB-13CA1AA0E504}" destId="{7F037F78-671F-4205-A541-B5F7BD6B71EF}" srcOrd="0" destOrd="0" presId="urn:microsoft.com/office/officeart/2005/8/layout/process3"/>
    <dgm:cxn modelId="{08520113-549D-4714-AF5A-F635D4B58A27}" type="presOf" srcId="{59F6ED69-B5D7-4093-8E9F-472299B1F7FF}" destId="{FEAC87ED-9824-4CFB-B358-0EF6DC350D5A}" srcOrd="1" destOrd="0" presId="urn:microsoft.com/office/officeart/2005/8/layout/process3"/>
    <dgm:cxn modelId="{98EF6523-BB1E-44CE-9E45-6B3DEAAF49C6}" type="presOf" srcId="{7BCBC530-8B37-4A0E-B750-82F9ADBDC7BA}" destId="{828AF18A-5F43-4308-93ED-A3EB929B095C}" srcOrd="0" destOrd="0" presId="urn:microsoft.com/office/officeart/2005/8/layout/process3"/>
    <dgm:cxn modelId="{8FDA614B-7D51-4BE3-B8CE-C46D12993C54}" srcId="{59F6ED69-B5D7-4093-8E9F-472299B1F7FF}" destId="{14092A9E-74DB-4CFA-A1D9-DB802DD61C33}" srcOrd="0" destOrd="0" parTransId="{65835165-0CC1-4F5F-BC8D-B0A6E1F38E6D}" sibTransId="{F5342A9E-D15A-4914-85A5-323E0679DFBA}"/>
    <dgm:cxn modelId="{E82B014D-7EB3-4317-B0C3-F22E8D6C4FC1}" type="presOf" srcId="{766F0989-C475-408C-926B-A7F02FE87A2E}" destId="{4387549D-7C99-44B0-A5C8-BD4A3ABDDBB0}" srcOrd="1" destOrd="0" presId="urn:microsoft.com/office/officeart/2005/8/layout/process3"/>
    <dgm:cxn modelId="{771F1A59-7989-4C55-8701-F3606DA46BF1}" type="presOf" srcId="{EBEBEA9D-FF57-431F-9920-E372890F405C}" destId="{8A4096C1-5263-4419-8389-C726E6B51507}" srcOrd="0" destOrd="0" presId="urn:microsoft.com/office/officeart/2005/8/layout/process3"/>
    <dgm:cxn modelId="{D641D689-4D94-445C-BAC1-86763DA8E202}" srcId="{766F0989-C475-408C-926B-A7F02FE87A2E}" destId="{0DA5094A-DD20-498E-92E8-AA4352E60666}" srcOrd="0" destOrd="0" parTransId="{DC9DF391-1E9F-4566-B186-88ED36E472DA}" sibTransId="{004F3737-29A7-4901-9BDF-88A6364B42FF}"/>
    <dgm:cxn modelId="{734DEF9F-0EE3-4C0D-81C5-210FABC4B148}" srcId="{7137710C-E851-498B-BDC4-A52F2C7A8EDE}" destId="{4146075F-7AFA-45AE-8452-8D71B8E511B5}" srcOrd="0" destOrd="0" parTransId="{AF64FF9A-933F-4CDC-A148-DB2827FE38D9}" sibTransId="{C003B5BD-2B9D-4F7C-9503-9D05B7B54BBF}"/>
    <dgm:cxn modelId="{411671A8-A994-4FBB-B6C1-A2BF78ECD3D8}" type="presOf" srcId="{766F0989-C475-408C-926B-A7F02FE87A2E}" destId="{65341337-3CCA-45FC-87D2-634C2CD6C904}" srcOrd="0" destOrd="0" presId="urn:microsoft.com/office/officeart/2005/8/layout/process3"/>
    <dgm:cxn modelId="{AD2E20BF-573E-4DAC-ABB0-8DF0B4E48842}" type="presOf" srcId="{59F6ED69-B5D7-4093-8E9F-472299B1F7FF}" destId="{99852F1C-9CFE-40AA-BF1E-0C6094F8A161}" srcOrd="0" destOrd="0" presId="urn:microsoft.com/office/officeart/2005/8/layout/process3"/>
    <dgm:cxn modelId="{9BBDF0D5-691C-443C-90A8-7B540C9C7316}" type="presOf" srcId="{7BCBC530-8B37-4A0E-B750-82F9ADBDC7BA}" destId="{7B7E765C-0394-435B-A591-DD8DFAFBDEA5}" srcOrd="1" destOrd="0" presId="urn:microsoft.com/office/officeart/2005/8/layout/process3"/>
    <dgm:cxn modelId="{E60C91E2-531A-42BD-89F9-2EA49EEDFFA5}" type="presOf" srcId="{5E3C991E-69CF-41EB-AEEB-13CA1AA0E504}" destId="{3A802BAA-15AF-4B9C-A68D-DC3916ABD0C9}" srcOrd="1" destOrd="0" presId="urn:microsoft.com/office/officeart/2005/8/layout/process3"/>
    <dgm:cxn modelId="{E81BE5E8-7EB8-417B-84F1-061C403A21CF}" type="presOf" srcId="{7137710C-E851-498B-BDC4-A52F2C7A8EDE}" destId="{5446B70B-7C16-4F44-99D6-B4300C5CC569}" srcOrd="1" destOrd="0" presId="urn:microsoft.com/office/officeart/2005/8/layout/process3"/>
    <dgm:cxn modelId="{2486F3EC-0D0A-4F30-85DD-E983FF8B4494}" srcId="{EBEBEA9D-FF57-431F-9920-E372890F405C}" destId="{59F6ED69-B5D7-4093-8E9F-472299B1F7FF}" srcOrd="1" destOrd="0" parTransId="{F579E505-E090-4920-843E-216394B53192}" sibTransId="{7BCBC530-8B37-4A0E-B750-82F9ADBDC7BA}"/>
    <dgm:cxn modelId="{7DDE3BF0-DDAF-4668-B15D-6450591F5067}" type="presOf" srcId="{4146075F-7AFA-45AE-8452-8D71B8E511B5}" destId="{A3A68081-613C-46FF-B718-5E7E63CAD782}" srcOrd="0" destOrd="0" presId="urn:microsoft.com/office/officeart/2005/8/layout/process3"/>
    <dgm:cxn modelId="{1EA273F0-2340-4DE9-BE63-1A6F2D837542}" type="presOf" srcId="{0DA5094A-DD20-498E-92E8-AA4352E60666}" destId="{FC20EC95-5C0C-4CD9-9CF3-AB5F85935D80}" srcOrd="0" destOrd="0" presId="urn:microsoft.com/office/officeart/2005/8/layout/process3"/>
    <dgm:cxn modelId="{4C373AF2-E149-4B23-8579-BB7CD8457C33}" type="presOf" srcId="{7137710C-E851-498B-BDC4-A52F2C7A8EDE}" destId="{21B6C190-8A64-43EA-99F5-3679BE2B10A4}" srcOrd="0" destOrd="0" presId="urn:microsoft.com/office/officeart/2005/8/layout/process3"/>
    <dgm:cxn modelId="{8ED61A5B-01FC-4D92-B80B-C44873017C1D}" type="presParOf" srcId="{8A4096C1-5263-4419-8389-C726E6B51507}" destId="{85A4511F-83FD-404D-B6F5-E0A81FEB418C}" srcOrd="0" destOrd="0" presId="urn:microsoft.com/office/officeart/2005/8/layout/process3"/>
    <dgm:cxn modelId="{B31C13EB-56BE-4CB1-9B1C-CAE7BBD08DE6}" type="presParOf" srcId="{85A4511F-83FD-404D-B6F5-E0A81FEB418C}" destId="{65341337-3CCA-45FC-87D2-634C2CD6C904}" srcOrd="0" destOrd="0" presId="urn:microsoft.com/office/officeart/2005/8/layout/process3"/>
    <dgm:cxn modelId="{9B321707-B1DA-4791-BCFA-B043CBE8CE88}" type="presParOf" srcId="{85A4511F-83FD-404D-B6F5-E0A81FEB418C}" destId="{4387549D-7C99-44B0-A5C8-BD4A3ABDDBB0}" srcOrd="1" destOrd="0" presId="urn:microsoft.com/office/officeart/2005/8/layout/process3"/>
    <dgm:cxn modelId="{B1BB31FB-E044-41BA-AE3D-F98261CF44CD}" type="presParOf" srcId="{85A4511F-83FD-404D-B6F5-E0A81FEB418C}" destId="{FC20EC95-5C0C-4CD9-9CF3-AB5F85935D80}" srcOrd="2" destOrd="0" presId="urn:microsoft.com/office/officeart/2005/8/layout/process3"/>
    <dgm:cxn modelId="{0A172592-DAF9-472D-86A2-A9038F17AAF8}" type="presParOf" srcId="{8A4096C1-5263-4419-8389-C726E6B51507}" destId="{7F037F78-671F-4205-A541-B5F7BD6B71EF}" srcOrd="1" destOrd="0" presId="urn:microsoft.com/office/officeart/2005/8/layout/process3"/>
    <dgm:cxn modelId="{671B0260-3EBA-4ED0-93E0-9866EB0FA0A7}" type="presParOf" srcId="{7F037F78-671F-4205-A541-B5F7BD6B71EF}" destId="{3A802BAA-15AF-4B9C-A68D-DC3916ABD0C9}" srcOrd="0" destOrd="0" presId="urn:microsoft.com/office/officeart/2005/8/layout/process3"/>
    <dgm:cxn modelId="{CA8623A4-8D23-4639-8B50-EED0D7530321}" type="presParOf" srcId="{8A4096C1-5263-4419-8389-C726E6B51507}" destId="{2276BB2B-3AE8-4ECB-B2F7-9CD96829023C}" srcOrd="2" destOrd="0" presId="urn:microsoft.com/office/officeart/2005/8/layout/process3"/>
    <dgm:cxn modelId="{11B08684-F8FF-4FA3-AC69-D21CB2F91007}" type="presParOf" srcId="{2276BB2B-3AE8-4ECB-B2F7-9CD96829023C}" destId="{99852F1C-9CFE-40AA-BF1E-0C6094F8A161}" srcOrd="0" destOrd="0" presId="urn:microsoft.com/office/officeart/2005/8/layout/process3"/>
    <dgm:cxn modelId="{B70A6B7E-7BC5-4054-8067-D31CA183410B}" type="presParOf" srcId="{2276BB2B-3AE8-4ECB-B2F7-9CD96829023C}" destId="{FEAC87ED-9824-4CFB-B358-0EF6DC350D5A}" srcOrd="1" destOrd="0" presId="urn:microsoft.com/office/officeart/2005/8/layout/process3"/>
    <dgm:cxn modelId="{C916353A-E61E-4302-B744-2C25E9DD1BFC}" type="presParOf" srcId="{2276BB2B-3AE8-4ECB-B2F7-9CD96829023C}" destId="{9BF8A7B3-1C10-42C7-8D44-96034E9F2CE2}" srcOrd="2" destOrd="0" presId="urn:microsoft.com/office/officeart/2005/8/layout/process3"/>
    <dgm:cxn modelId="{10C5DE8D-4F88-4F97-B0D6-C2F283AA763B}" type="presParOf" srcId="{8A4096C1-5263-4419-8389-C726E6B51507}" destId="{828AF18A-5F43-4308-93ED-A3EB929B095C}" srcOrd="3" destOrd="0" presId="urn:microsoft.com/office/officeart/2005/8/layout/process3"/>
    <dgm:cxn modelId="{5C53E7C1-B33C-410F-9893-456011F8A024}" type="presParOf" srcId="{828AF18A-5F43-4308-93ED-A3EB929B095C}" destId="{7B7E765C-0394-435B-A591-DD8DFAFBDEA5}" srcOrd="0" destOrd="0" presId="urn:microsoft.com/office/officeart/2005/8/layout/process3"/>
    <dgm:cxn modelId="{A3FD4A55-64BC-493D-98EC-2FC4DAAC4329}" type="presParOf" srcId="{8A4096C1-5263-4419-8389-C726E6B51507}" destId="{785E33F5-3202-477E-AFF0-E3C4A5A31D0E}" srcOrd="4" destOrd="0" presId="urn:microsoft.com/office/officeart/2005/8/layout/process3"/>
    <dgm:cxn modelId="{22E5FE9D-57AE-4186-8651-E94F0C0569D2}" type="presParOf" srcId="{785E33F5-3202-477E-AFF0-E3C4A5A31D0E}" destId="{21B6C190-8A64-43EA-99F5-3679BE2B10A4}" srcOrd="0" destOrd="0" presId="urn:microsoft.com/office/officeart/2005/8/layout/process3"/>
    <dgm:cxn modelId="{FFFE2EDE-9810-46B1-ADA8-45C706BC3F44}" type="presParOf" srcId="{785E33F5-3202-477E-AFF0-E3C4A5A31D0E}" destId="{5446B70B-7C16-4F44-99D6-B4300C5CC569}" srcOrd="1" destOrd="0" presId="urn:microsoft.com/office/officeart/2005/8/layout/process3"/>
    <dgm:cxn modelId="{D87D756E-F5BE-4BE7-96A4-943B5689254D}" type="presParOf" srcId="{785E33F5-3202-477E-AFF0-E3C4A5A31D0E}" destId="{A3A68081-613C-46FF-B718-5E7E63CAD782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549D-7C99-44B0-A5C8-BD4A3ABDDBB0}">
      <dsp:nvSpPr>
        <dsp:cNvPr id="0" name=""/>
        <dsp:cNvSpPr/>
      </dsp:nvSpPr>
      <dsp:spPr>
        <a:xfrm>
          <a:off x="2457" y="780844"/>
          <a:ext cx="2204081" cy="8103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6666"/>
              </a:solidFill>
              <a:latin typeface="Calibri" panose="020F0502020204030204" pitchFamily="34" charset="0"/>
              <a:cs typeface="Calibri" panose="020F0502020204030204" pitchFamily="34" charset="0"/>
            </a:rPr>
            <a:t>now - 30 June 2022</a:t>
          </a:r>
        </a:p>
      </dsp:txBody>
      <dsp:txXfrm>
        <a:off x="2457" y="780844"/>
        <a:ext cx="2204081" cy="540237"/>
      </dsp:txXfrm>
    </dsp:sp>
    <dsp:sp modelId="{FC20EC95-5C0C-4CD9-9CF3-AB5F85935D80}">
      <dsp:nvSpPr>
        <dsp:cNvPr id="0" name=""/>
        <dsp:cNvSpPr/>
      </dsp:nvSpPr>
      <dsp:spPr>
        <a:xfrm>
          <a:off x="365309" y="1424065"/>
          <a:ext cx="1968578" cy="174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team leads finalize version for discussion with team members</a:t>
          </a:r>
        </a:p>
      </dsp:txBody>
      <dsp:txXfrm>
        <a:off x="416498" y="1475254"/>
        <a:ext cx="1866200" cy="1645344"/>
      </dsp:txXfrm>
    </dsp:sp>
    <dsp:sp modelId="{7F037F78-671F-4205-A541-B5F7BD6B71EF}">
      <dsp:nvSpPr>
        <dsp:cNvPr id="0" name=""/>
        <dsp:cNvSpPr/>
      </dsp:nvSpPr>
      <dsp:spPr>
        <a:xfrm>
          <a:off x="2398917" y="868816"/>
          <a:ext cx="407842" cy="36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98917" y="941675"/>
        <a:ext cx="298554" cy="218577"/>
      </dsp:txXfrm>
    </dsp:sp>
    <dsp:sp modelId="{FEAC87ED-9824-4CFB-B358-0EF6DC350D5A}">
      <dsp:nvSpPr>
        <dsp:cNvPr id="0" name=""/>
        <dsp:cNvSpPr/>
      </dsp:nvSpPr>
      <dsp:spPr>
        <a:xfrm>
          <a:off x="2976052" y="780844"/>
          <a:ext cx="2204081" cy="810356"/>
        </a:xfrm>
        <a:prstGeom prst="roundRect">
          <a:avLst>
            <a:gd name="adj" fmla="val 10000"/>
          </a:avLst>
        </a:prstGeom>
        <a:solidFill>
          <a:srgbClr val="66B4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1-15 July 2022 </a:t>
          </a:r>
        </a:p>
      </dsp:txBody>
      <dsp:txXfrm>
        <a:off x="2976052" y="780844"/>
        <a:ext cx="2204081" cy="540237"/>
      </dsp:txXfrm>
    </dsp:sp>
    <dsp:sp modelId="{9BF8A7B3-1C10-42C7-8D44-96034E9F2CE2}">
      <dsp:nvSpPr>
        <dsp:cNvPr id="0" name=""/>
        <dsp:cNvSpPr/>
      </dsp:nvSpPr>
      <dsp:spPr>
        <a:xfrm>
          <a:off x="3338904" y="1424065"/>
          <a:ext cx="1968578" cy="174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571418"/>
              <a:satOff val="5874"/>
              <a:lumOff val="-1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each team discusses and adjusts as appropriate</a:t>
          </a:r>
        </a:p>
      </dsp:txBody>
      <dsp:txXfrm>
        <a:off x="3390093" y="1475254"/>
        <a:ext cx="1866200" cy="1645344"/>
      </dsp:txXfrm>
    </dsp:sp>
    <dsp:sp modelId="{828AF18A-5F43-4308-93ED-A3EB929B095C}">
      <dsp:nvSpPr>
        <dsp:cNvPr id="0" name=""/>
        <dsp:cNvSpPr/>
      </dsp:nvSpPr>
      <dsp:spPr>
        <a:xfrm>
          <a:off x="5372512" y="868816"/>
          <a:ext cx="407842" cy="36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372512" y="941675"/>
        <a:ext cx="298554" cy="218577"/>
      </dsp:txXfrm>
    </dsp:sp>
    <dsp:sp modelId="{5446B70B-7C16-4F44-99D6-B4300C5CC569}">
      <dsp:nvSpPr>
        <dsp:cNvPr id="0" name=""/>
        <dsp:cNvSpPr/>
      </dsp:nvSpPr>
      <dsp:spPr>
        <a:xfrm>
          <a:off x="5949648" y="780844"/>
          <a:ext cx="2204081" cy="810356"/>
        </a:xfrm>
        <a:prstGeom prst="roundRect">
          <a:avLst>
            <a:gd name="adj" fmla="val 10000"/>
          </a:avLst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by 31 July 2022</a:t>
          </a:r>
          <a:endParaRPr lang="en-US" sz="19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49648" y="780844"/>
        <a:ext cx="2204081" cy="540237"/>
      </dsp:txXfrm>
    </dsp:sp>
    <dsp:sp modelId="{A3A68081-613C-46FF-B718-5E7E63CAD782}">
      <dsp:nvSpPr>
        <dsp:cNvPr id="0" name=""/>
        <dsp:cNvSpPr/>
      </dsp:nvSpPr>
      <dsp:spPr>
        <a:xfrm>
          <a:off x="6274017" y="1424065"/>
          <a:ext cx="1968578" cy="174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42836"/>
              <a:satOff val="11748"/>
              <a:lumOff val="-3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Officially communicate to use this framework for performance management</a:t>
          </a:r>
        </a:p>
      </dsp:txBody>
      <dsp:txXfrm>
        <a:off x="6325206" y="1475254"/>
        <a:ext cx="1866200" cy="164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E349-F755-4CB1-8E95-CBB149343DEE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1A35E-4E4E-43AD-A989-9A4E5CDCE1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0591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1193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51760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02365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52966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03551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54144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4737" algn="l" defTabSz="9011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1150"/>
            <a:ext cx="8420100" cy="1470025"/>
          </a:xfrm>
          <a:prstGeom prst="rect">
            <a:avLst/>
          </a:prstGeom>
        </p:spPr>
        <p:txBody>
          <a:bodyPr lIns="91282" tIns="45640" rIns="91282" bIns="45640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282" tIns="45640" rIns="91282" bIns="45640"/>
          <a:lstStyle>
            <a:lvl1pPr marL="0" indent="0" algn="ctr">
              <a:buNone/>
              <a:defRPr/>
            </a:lvl1pPr>
            <a:lvl2pPr marL="456420" indent="0" algn="ctr">
              <a:buNone/>
              <a:defRPr/>
            </a:lvl2pPr>
            <a:lvl3pPr marL="912843" indent="0" algn="ctr">
              <a:buNone/>
              <a:defRPr/>
            </a:lvl3pPr>
            <a:lvl4pPr marL="1369260" indent="0" algn="ctr">
              <a:buNone/>
              <a:defRPr/>
            </a:lvl4pPr>
            <a:lvl5pPr marL="1825684" indent="0" algn="ctr">
              <a:buNone/>
              <a:defRPr/>
            </a:lvl5pPr>
            <a:lvl6pPr marL="2282103" indent="0" algn="ctr">
              <a:buNone/>
              <a:defRPr/>
            </a:lvl6pPr>
            <a:lvl7pPr marL="2738528" indent="0" algn="ctr">
              <a:buNone/>
              <a:defRPr/>
            </a:lvl7pPr>
            <a:lvl8pPr marL="3194944" indent="0" algn="ctr">
              <a:buNone/>
              <a:defRPr/>
            </a:lvl8pPr>
            <a:lvl9pPr marL="365136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78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54" y="4801197"/>
            <a:ext cx="5943600" cy="566739"/>
          </a:xfrm>
          <a:prstGeom prst="rect">
            <a:avLst/>
          </a:prstGeom>
        </p:spPr>
        <p:txBody>
          <a:bodyPr lIns="91282" tIns="45640" rIns="91282" bIns="4564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454" y="612775"/>
            <a:ext cx="5943600" cy="4114800"/>
          </a:xfrm>
          <a:prstGeom prst="rect">
            <a:avLst/>
          </a:prstGeom>
        </p:spPr>
        <p:txBody>
          <a:bodyPr lIns="91282" tIns="45640" rIns="91282" bIns="45640"/>
          <a:lstStyle>
            <a:lvl1pPr marL="0" indent="0">
              <a:buNone/>
              <a:defRPr sz="3200"/>
            </a:lvl1pPr>
            <a:lvl2pPr marL="456420" indent="0">
              <a:buNone/>
              <a:defRPr sz="2800"/>
            </a:lvl2pPr>
            <a:lvl3pPr marL="912843" indent="0">
              <a:buNone/>
              <a:defRPr sz="2300"/>
            </a:lvl3pPr>
            <a:lvl4pPr marL="1369260" indent="0">
              <a:buNone/>
              <a:defRPr sz="2000"/>
            </a:lvl4pPr>
            <a:lvl5pPr marL="1825684" indent="0">
              <a:buNone/>
              <a:defRPr sz="2000"/>
            </a:lvl5pPr>
            <a:lvl6pPr marL="2282103" indent="0">
              <a:buNone/>
              <a:defRPr sz="2000"/>
            </a:lvl6pPr>
            <a:lvl7pPr marL="2738528" indent="0">
              <a:buNone/>
              <a:defRPr sz="2000"/>
            </a:lvl7pPr>
            <a:lvl8pPr marL="3194944" indent="0">
              <a:buNone/>
              <a:defRPr sz="2000"/>
            </a:lvl8pPr>
            <a:lvl9pPr marL="3651364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454" y="5367953"/>
            <a:ext cx="5943600" cy="804863"/>
          </a:xfrm>
          <a:prstGeom prst="rect">
            <a:avLst/>
          </a:prstGeom>
        </p:spPr>
        <p:txBody>
          <a:bodyPr lIns="91282" tIns="45640" rIns="91282" bIns="45640"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3" indent="0">
              <a:buNone/>
              <a:defRPr sz="1100"/>
            </a:lvl3pPr>
            <a:lvl4pPr marL="1369260" indent="0">
              <a:buNone/>
              <a:defRPr sz="900"/>
            </a:lvl4pPr>
            <a:lvl5pPr marL="1825684" indent="0">
              <a:buNone/>
              <a:defRPr sz="900"/>
            </a:lvl5pPr>
            <a:lvl6pPr marL="2282103" indent="0">
              <a:buNone/>
              <a:defRPr sz="900"/>
            </a:lvl6pPr>
            <a:lvl7pPr marL="2738528" indent="0">
              <a:buNone/>
              <a:defRPr sz="900"/>
            </a:lvl7pPr>
            <a:lvl8pPr marL="3194944" indent="0">
              <a:buNone/>
              <a:defRPr sz="900"/>
            </a:lvl8pPr>
            <a:lvl9pPr marL="365136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8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91282" tIns="45640" rIns="91282" bIns="45640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 lIns="91282" tIns="45640" rIns="91282" bIns="456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981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5344"/>
            <a:ext cx="2228850" cy="5851525"/>
          </a:xfrm>
          <a:prstGeom prst="rect">
            <a:avLst/>
          </a:prstGeom>
        </p:spPr>
        <p:txBody>
          <a:bodyPr vert="eaVert" lIns="91282" tIns="45640" rIns="91282" bIns="45640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8" y="275344"/>
            <a:ext cx="6539794" cy="5851525"/>
          </a:xfrm>
          <a:prstGeom prst="rect">
            <a:avLst/>
          </a:prstGeom>
        </p:spPr>
        <p:txBody>
          <a:bodyPr vert="eaVert" lIns="91282" tIns="45640" rIns="91282" bIns="456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52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40284" indent="0" algn="ctr">
              <a:buNone/>
              <a:defRPr/>
            </a:lvl2pPr>
            <a:lvl3pPr marL="880567" indent="0" algn="ctr">
              <a:buNone/>
              <a:defRPr/>
            </a:lvl3pPr>
            <a:lvl4pPr marL="1320851" indent="0" algn="ctr">
              <a:buNone/>
              <a:defRPr/>
            </a:lvl4pPr>
            <a:lvl5pPr marL="1761134" indent="0" algn="ctr">
              <a:buNone/>
              <a:defRPr/>
            </a:lvl5pPr>
            <a:lvl6pPr marL="2201418" indent="0" algn="ctr">
              <a:buNone/>
              <a:defRPr/>
            </a:lvl6pPr>
            <a:lvl7pPr marL="2641702" indent="0" algn="ctr">
              <a:buNone/>
              <a:defRPr/>
            </a:lvl7pPr>
            <a:lvl8pPr marL="3081985" indent="0" algn="ctr">
              <a:buNone/>
              <a:defRPr/>
            </a:lvl8pPr>
            <a:lvl9pPr marL="352226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63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10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9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852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9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26"/>
            </a:lvl1pPr>
            <a:lvl2pPr marL="440284" indent="0">
              <a:buNone/>
              <a:defRPr sz="1733"/>
            </a:lvl2pPr>
            <a:lvl3pPr marL="880567" indent="0">
              <a:buNone/>
              <a:defRPr sz="1541"/>
            </a:lvl3pPr>
            <a:lvl4pPr marL="1320851" indent="0">
              <a:buNone/>
              <a:defRPr sz="1348"/>
            </a:lvl4pPr>
            <a:lvl5pPr marL="1761134" indent="0">
              <a:buNone/>
              <a:defRPr sz="1348"/>
            </a:lvl5pPr>
            <a:lvl6pPr marL="2201418" indent="0">
              <a:buNone/>
              <a:defRPr sz="1348"/>
            </a:lvl6pPr>
            <a:lvl7pPr marL="2641702" indent="0">
              <a:buNone/>
              <a:defRPr sz="1348"/>
            </a:lvl7pPr>
            <a:lvl8pPr marL="3081985" indent="0">
              <a:buNone/>
              <a:defRPr sz="1348"/>
            </a:lvl8pPr>
            <a:lvl9pPr marL="3522269" indent="0">
              <a:buNone/>
              <a:defRPr sz="13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75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4322" cy="4525963"/>
          </a:xfrm>
          <a:prstGeom prst="rect">
            <a:avLst/>
          </a:prstGeom>
        </p:spPr>
        <p:txBody>
          <a:bodyPr/>
          <a:lstStyle>
            <a:lvl1pPr>
              <a:defRPr sz="2696"/>
            </a:lvl1pPr>
            <a:lvl2pPr>
              <a:defRPr sz="2311"/>
            </a:lvl2pPr>
            <a:lvl3pPr>
              <a:defRPr sz="1926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378" y="1600201"/>
            <a:ext cx="4384322" cy="4525963"/>
          </a:xfrm>
          <a:prstGeom prst="rect">
            <a:avLst/>
          </a:prstGeom>
        </p:spPr>
        <p:txBody>
          <a:bodyPr/>
          <a:lstStyle>
            <a:lvl1pPr>
              <a:defRPr sz="2696"/>
            </a:lvl1pPr>
            <a:lvl2pPr>
              <a:defRPr sz="2311"/>
            </a:lvl2pPr>
            <a:lvl3pPr>
              <a:defRPr sz="1926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1483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67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11" b="1"/>
            </a:lvl1pPr>
            <a:lvl2pPr marL="440284" indent="0">
              <a:buNone/>
              <a:defRPr sz="1926" b="1"/>
            </a:lvl2pPr>
            <a:lvl3pPr marL="880567" indent="0">
              <a:buNone/>
              <a:defRPr sz="1733" b="1"/>
            </a:lvl3pPr>
            <a:lvl4pPr marL="1320851" indent="0">
              <a:buNone/>
              <a:defRPr sz="1541" b="1"/>
            </a:lvl4pPr>
            <a:lvl5pPr marL="1761134" indent="0">
              <a:buNone/>
              <a:defRPr sz="1541" b="1"/>
            </a:lvl5pPr>
            <a:lvl6pPr marL="2201418" indent="0">
              <a:buNone/>
              <a:defRPr sz="1541" b="1"/>
            </a:lvl6pPr>
            <a:lvl7pPr marL="2641702" indent="0">
              <a:buNone/>
              <a:defRPr sz="1541" b="1"/>
            </a:lvl7pPr>
            <a:lvl8pPr marL="3081985" indent="0">
              <a:buNone/>
              <a:defRPr sz="1541" b="1"/>
            </a:lvl8pPr>
            <a:lvl9pPr marL="3522269" indent="0">
              <a:buNone/>
              <a:defRPr sz="15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679" cy="3951288"/>
          </a:xfrm>
          <a:prstGeom prst="rect">
            <a:avLst/>
          </a:prstGeom>
        </p:spPr>
        <p:txBody>
          <a:bodyPr/>
          <a:lstStyle>
            <a:lvl1pPr>
              <a:defRPr sz="2311"/>
            </a:lvl1pPr>
            <a:lvl2pPr>
              <a:defRPr sz="1926"/>
            </a:lvl2pPr>
            <a:lvl3pPr>
              <a:defRPr sz="1733"/>
            </a:lvl3pPr>
            <a:lvl4pPr>
              <a:defRPr sz="1541"/>
            </a:lvl4pPr>
            <a:lvl5pPr>
              <a:defRPr sz="1541"/>
            </a:lvl5pPr>
            <a:lvl6pPr>
              <a:defRPr sz="1541"/>
            </a:lvl6pPr>
            <a:lvl7pPr>
              <a:defRPr sz="1541"/>
            </a:lvl7pPr>
            <a:lvl8pPr>
              <a:defRPr sz="1541"/>
            </a:lvl8pPr>
            <a:lvl9pPr>
              <a:defRPr sz="15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93" y="1535113"/>
            <a:ext cx="437820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11" b="1"/>
            </a:lvl1pPr>
            <a:lvl2pPr marL="440284" indent="0">
              <a:buNone/>
              <a:defRPr sz="1926" b="1"/>
            </a:lvl2pPr>
            <a:lvl3pPr marL="880567" indent="0">
              <a:buNone/>
              <a:defRPr sz="1733" b="1"/>
            </a:lvl3pPr>
            <a:lvl4pPr marL="1320851" indent="0">
              <a:buNone/>
              <a:defRPr sz="1541" b="1"/>
            </a:lvl4pPr>
            <a:lvl5pPr marL="1761134" indent="0">
              <a:buNone/>
              <a:defRPr sz="1541" b="1"/>
            </a:lvl5pPr>
            <a:lvl6pPr marL="2201418" indent="0">
              <a:buNone/>
              <a:defRPr sz="1541" b="1"/>
            </a:lvl6pPr>
            <a:lvl7pPr marL="2641702" indent="0">
              <a:buNone/>
              <a:defRPr sz="1541" b="1"/>
            </a:lvl7pPr>
            <a:lvl8pPr marL="3081985" indent="0">
              <a:buNone/>
              <a:defRPr sz="1541" b="1"/>
            </a:lvl8pPr>
            <a:lvl9pPr marL="3522269" indent="0">
              <a:buNone/>
              <a:defRPr sz="15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93" y="2174875"/>
            <a:ext cx="4378207" cy="3951288"/>
          </a:xfrm>
          <a:prstGeom prst="rect">
            <a:avLst/>
          </a:prstGeom>
        </p:spPr>
        <p:txBody>
          <a:bodyPr/>
          <a:lstStyle>
            <a:lvl1pPr>
              <a:defRPr sz="2311"/>
            </a:lvl1pPr>
            <a:lvl2pPr>
              <a:defRPr sz="1926"/>
            </a:lvl2pPr>
            <a:lvl3pPr>
              <a:defRPr sz="1733"/>
            </a:lvl3pPr>
            <a:lvl4pPr>
              <a:defRPr sz="1541"/>
            </a:lvl4pPr>
            <a:lvl5pPr>
              <a:defRPr sz="1541"/>
            </a:lvl5pPr>
            <a:lvl6pPr>
              <a:defRPr sz="1541"/>
            </a:lvl6pPr>
            <a:lvl7pPr>
              <a:defRPr sz="1541"/>
            </a:lvl7pPr>
            <a:lvl8pPr>
              <a:defRPr sz="1541"/>
            </a:lvl8pPr>
            <a:lvl9pPr>
              <a:defRPr sz="15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2032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6178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534" y="6543769"/>
            <a:ext cx="1127232" cy="240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8805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3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Angsana New" pitchFamily="18" charset="-34"/>
              </a:rPr>
              <a:t>Version 20210701</a:t>
            </a:r>
            <a:endParaRPr kumimoji="0" lang="th-TH" sz="963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7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91282" tIns="45640" rIns="91282" bIns="45640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lIns="91282" tIns="45640" rIns="91282" bIns="456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7313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78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96" cy="1162050"/>
          </a:xfrm>
          <a:prstGeom prst="rect">
            <a:avLst/>
          </a:prstGeom>
        </p:spPr>
        <p:txBody>
          <a:bodyPr anchor="b"/>
          <a:lstStyle>
            <a:lvl1pPr algn="l">
              <a:defRPr sz="1926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736" y="273051"/>
            <a:ext cx="5536965" cy="5853113"/>
          </a:xfrm>
          <a:prstGeom prst="rect">
            <a:avLst/>
          </a:prstGeom>
        </p:spPr>
        <p:txBody>
          <a:bodyPr/>
          <a:lstStyle>
            <a:lvl1pPr>
              <a:defRPr sz="3082"/>
            </a:lvl1pPr>
            <a:lvl2pPr>
              <a:defRPr sz="2696"/>
            </a:lvl2pPr>
            <a:lvl3pPr>
              <a:defRPr sz="2311"/>
            </a:lvl3pPr>
            <a:lvl4pPr>
              <a:defRPr sz="1926"/>
            </a:lvl4pPr>
            <a:lvl5pPr>
              <a:defRPr sz="1926"/>
            </a:lvl5pPr>
            <a:lvl6pPr>
              <a:defRPr sz="1926"/>
            </a:lvl6pPr>
            <a:lvl7pPr>
              <a:defRPr sz="1926"/>
            </a:lvl7pPr>
            <a:lvl8pPr>
              <a:defRPr sz="1926"/>
            </a:lvl8pPr>
            <a:lvl9pPr>
              <a:defRPr sz="19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9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48"/>
            </a:lvl1pPr>
            <a:lvl2pPr marL="440284" indent="0">
              <a:buNone/>
              <a:defRPr sz="1156"/>
            </a:lvl2pPr>
            <a:lvl3pPr marL="880567" indent="0">
              <a:buNone/>
              <a:defRPr sz="963"/>
            </a:lvl3pPr>
            <a:lvl4pPr marL="1320851" indent="0">
              <a:buNone/>
              <a:defRPr sz="867"/>
            </a:lvl4pPr>
            <a:lvl5pPr marL="1761134" indent="0">
              <a:buNone/>
              <a:defRPr sz="867"/>
            </a:lvl5pPr>
            <a:lvl6pPr marL="2201418" indent="0">
              <a:buNone/>
              <a:defRPr sz="867"/>
            </a:lvl6pPr>
            <a:lvl7pPr marL="2641702" indent="0">
              <a:buNone/>
              <a:defRPr sz="867"/>
            </a:lvl7pPr>
            <a:lvl8pPr marL="3081985" indent="0">
              <a:buNone/>
              <a:defRPr sz="867"/>
            </a:lvl8pPr>
            <a:lvl9pPr marL="3522269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172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54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926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454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82"/>
            </a:lvl1pPr>
            <a:lvl2pPr marL="440284" indent="0">
              <a:buNone/>
              <a:defRPr sz="2696"/>
            </a:lvl2pPr>
            <a:lvl3pPr marL="880567" indent="0">
              <a:buNone/>
              <a:defRPr sz="2311"/>
            </a:lvl3pPr>
            <a:lvl4pPr marL="1320851" indent="0">
              <a:buNone/>
              <a:defRPr sz="1926"/>
            </a:lvl4pPr>
            <a:lvl5pPr marL="1761134" indent="0">
              <a:buNone/>
              <a:defRPr sz="1926"/>
            </a:lvl5pPr>
            <a:lvl6pPr marL="2201418" indent="0">
              <a:buNone/>
              <a:defRPr sz="1926"/>
            </a:lvl6pPr>
            <a:lvl7pPr marL="2641702" indent="0">
              <a:buNone/>
              <a:defRPr sz="1926"/>
            </a:lvl7pPr>
            <a:lvl8pPr marL="3081985" indent="0">
              <a:buNone/>
              <a:defRPr sz="1926"/>
            </a:lvl8pPr>
            <a:lvl9pPr marL="3522269" indent="0">
              <a:buNone/>
              <a:defRPr sz="1926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454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48"/>
            </a:lvl1pPr>
            <a:lvl2pPr marL="440284" indent="0">
              <a:buNone/>
              <a:defRPr sz="1156"/>
            </a:lvl2pPr>
            <a:lvl3pPr marL="880567" indent="0">
              <a:buNone/>
              <a:defRPr sz="963"/>
            </a:lvl3pPr>
            <a:lvl4pPr marL="1320851" indent="0">
              <a:buNone/>
              <a:defRPr sz="867"/>
            </a:lvl4pPr>
            <a:lvl5pPr marL="1761134" indent="0">
              <a:buNone/>
              <a:defRPr sz="867"/>
            </a:lvl5pPr>
            <a:lvl6pPr marL="2201418" indent="0">
              <a:buNone/>
              <a:defRPr sz="867"/>
            </a:lvl6pPr>
            <a:lvl7pPr marL="2641702" indent="0">
              <a:buNone/>
              <a:defRPr sz="867"/>
            </a:lvl7pPr>
            <a:lvl8pPr marL="3081985" indent="0">
              <a:buNone/>
              <a:defRPr sz="867"/>
            </a:lvl8pPr>
            <a:lvl9pPr marL="3522269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548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769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3979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7023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3368"/>
            <a:ext cx="9916866" cy="69181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483088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058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5"/>
          <p:cNvSpPr>
            <a:spLocks noChangeArrowheads="1"/>
          </p:cNvSpPr>
          <p:nvPr userDrawn="1"/>
        </p:nvSpPr>
        <p:spPr bwMode="auto">
          <a:xfrm>
            <a:off x="0" y="-1"/>
            <a:ext cx="9906001" cy="68580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733" dirty="0"/>
          </a:p>
        </p:txBody>
      </p:sp>
      <p:pic>
        <p:nvPicPr>
          <p:cNvPr id="5" name="Picture 4" descr="Final Kasikorn Logo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61" y="1845208"/>
            <a:ext cx="3669166" cy="352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843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08720"/>
            <a:ext cx="8915400" cy="432048"/>
          </a:xfrm>
          <a:prstGeom prst="rect">
            <a:avLst/>
          </a:prstGeom>
        </p:spPr>
        <p:txBody>
          <a:bodyPr anchor="ctr"/>
          <a:lstStyle>
            <a:lvl1pPr algn="l">
              <a:defRPr sz="1926" b="1">
                <a:solidFill>
                  <a:schemeClr val="bg1"/>
                </a:solidFill>
                <a:latin typeface="Arial" panose="020B0604020202020204" pitchFamily="34" charset="0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sz="1733">
                <a:latin typeface="Arial" panose="020B0604020202020204" pitchFamily="34" charset="0"/>
                <a:cs typeface="Cordia New" panose="020B0304020202020204" pitchFamily="34" charset="-34"/>
              </a:defRPr>
            </a:lvl1pPr>
            <a:lvl2pPr>
              <a:defRPr sz="1541">
                <a:latin typeface="Arial" panose="020B0604020202020204" pitchFamily="34" charset="0"/>
                <a:cs typeface="Cordia New" panose="020B0304020202020204" pitchFamily="34" charset="-34"/>
              </a:defRPr>
            </a:lvl2pPr>
            <a:lvl3pPr>
              <a:defRPr sz="1348">
                <a:latin typeface="Arial" panose="020B0604020202020204" pitchFamily="34" charset="0"/>
                <a:cs typeface="Cordia New" panose="020B0304020202020204" pitchFamily="34" charset="-34"/>
              </a:defRPr>
            </a:lvl3pPr>
            <a:lvl4pPr>
              <a:defRPr sz="1156">
                <a:latin typeface="Arial" panose="020B0604020202020204" pitchFamily="34" charset="0"/>
                <a:cs typeface="Cordia New" panose="020B0304020202020204" pitchFamily="34" charset="-34"/>
              </a:defRPr>
            </a:lvl4pPr>
            <a:lvl5pPr>
              <a:defRPr sz="1156">
                <a:latin typeface="Arial" panose="020B0604020202020204" pitchFamily="34" charset="0"/>
                <a:cs typeface="Cordia New" panose="020B0304020202020204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076096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96" y="4407605"/>
            <a:ext cx="8420100" cy="1362075"/>
          </a:xfrm>
          <a:prstGeom prst="rect">
            <a:avLst/>
          </a:prstGeom>
        </p:spPr>
        <p:txBody>
          <a:bodyPr lIns="91282" tIns="45640" rIns="91282" bIns="4564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96" y="2906713"/>
            <a:ext cx="8420100" cy="1500187"/>
          </a:xfrm>
          <a:prstGeom prst="rect">
            <a:avLst/>
          </a:prstGeom>
        </p:spPr>
        <p:txBody>
          <a:bodyPr lIns="91282" tIns="45640" rIns="91282" bIns="45640" anchor="b"/>
          <a:lstStyle>
            <a:lvl1pPr marL="0" indent="0">
              <a:buNone/>
              <a:defRPr sz="2000"/>
            </a:lvl1pPr>
            <a:lvl2pPr marL="456420" indent="0">
              <a:buNone/>
              <a:defRPr sz="1800"/>
            </a:lvl2pPr>
            <a:lvl3pPr marL="912843" indent="0">
              <a:buNone/>
              <a:defRPr sz="1600"/>
            </a:lvl3pPr>
            <a:lvl4pPr marL="1369260" indent="0">
              <a:buNone/>
              <a:defRPr sz="1400"/>
            </a:lvl4pPr>
            <a:lvl5pPr marL="1825684" indent="0">
              <a:buNone/>
              <a:defRPr sz="1400"/>
            </a:lvl5pPr>
            <a:lvl6pPr marL="2282103" indent="0">
              <a:buNone/>
              <a:defRPr sz="1400"/>
            </a:lvl6pPr>
            <a:lvl7pPr marL="2738528" indent="0">
              <a:buNone/>
              <a:defRPr sz="1400"/>
            </a:lvl7pPr>
            <a:lvl8pPr marL="3194944" indent="0">
              <a:buNone/>
              <a:defRPr sz="1400"/>
            </a:lvl8pPr>
            <a:lvl9pPr marL="365136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2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91282" tIns="45640" rIns="91282" bIns="45640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6"/>
            <a:ext cx="4384322" cy="4525963"/>
          </a:xfrm>
          <a:prstGeom prst="rect">
            <a:avLst/>
          </a:prstGeom>
        </p:spPr>
        <p:txBody>
          <a:bodyPr lIns="91282" tIns="45640" rIns="91282" bIns="45640"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378" y="1600206"/>
            <a:ext cx="4384322" cy="4525963"/>
          </a:xfrm>
          <a:prstGeom prst="rect">
            <a:avLst/>
          </a:prstGeom>
        </p:spPr>
        <p:txBody>
          <a:bodyPr lIns="91282" tIns="45640" rIns="91282" bIns="45640"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801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91282" tIns="45640" rIns="91282" bIns="4564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572" y="1535117"/>
            <a:ext cx="4376679" cy="639763"/>
          </a:xfrm>
          <a:prstGeom prst="rect">
            <a:avLst/>
          </a:prstGeom>
        </p:spPr>
        <p:txBody>
          <a:bodyPr lIns="91282" tIns="45640" rIns="91282" bIns="45640" anchor="b"/>
          <a:lstStyle>
            <a:lvl1pPr marL="0" indent="0">
              <a:buNone/>
              <a:defRPr sz="2300" b="1"/>
            </a:lvl1pPr>
            <a:lvl2pPr marL="456420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4" indent="0">
              <a:buNone/>
              <a:defRPr sz="1600" b="1"/>
            </a:lvl5pPr>
            <a:lvl6pPr marL="2282103" indent="0">
              <a:buNone/>
              <a:defRPr sz="1600" b="1"/>
            </a:lvl6pPr>
            <a:lvl7pPr marL="2738528" indent="0">
              <a:buNone/>
              <a:defRPr sz="1600" b="1"/>
            </a:lvl7pPr>
            <a:lvl8pPr marL="3194944" indent="0">
              <a:buNone/>
              <a:defRPr sz="1600" b="1"/>
            </a:lvl8pPr>
            <a:lvl9pPr marL="365136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72" y="2174875"/>
            <a:ext cx="4376679" cy="3951288"/>
          </a:xfrm>
          <a:prstGeom prst="rect">
            <a:avLst/>
          </a:prstGeom>
        </p:spPr>
        <p:txBody>
          <a:bodyPr lIns="91282" tIns="45640" rIns="91282" bIns="45640"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509" y="1535117"/>
            <a:ext cx="4378207" cy="639763"/>
          </a:xfrm>
          <a:prstGeom prst="rect">
            <a:avLst/>
          </a:prstGeom>
        </p:spPr>
        <p:txBody>
          <a:bodyPr lIns="91282" tIns="45640" rIns="91282" bIns="45640" anchor="b"/>
          <a:lstStyle>
            <a:lvl1pPr marL="0" indent="0">
              <a:buNone/>
              <a:defRPr sz="2300" b="1"/>
            </a:lvl1pPr>
            <a:lvl2pPr marL="456420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4" indent="0">
              <a:buNone/>
              <a:defRPr sz="1600" b="1"/>
            </a:lvl5pPr>
            <a:lvl6pPr marL="2282103" indent="0">
              <a:buNone/>
              <a:defRPr sz="1600" b="1"/>
            </a:lvl6pPr>
            <a:lvl7pPr marL="2738528" indent="0">
              <a:buNone/>
              <a:defRPr sz="1600" b="1"/>
            </a:lvl7pPr>
            <a:lvl8pPr marL="3194944" indent="0">
              <a:buNone/>
              <a:defRPr sz="1600" b="1"/>
            </a:lvl8pPr>
            <a:lvl9pPr marL="365136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509" y="2174875"/>
            <a:ext cx="4378207" cy="3951288"/>
          </a:xfrm>
          <a:prstGeom prst="rect">
            <a:avLst/>
          </a:prstGeom>
        </p:spPr>
        <p:txBody>
          <a:bodyPr lIns="91282" tIns="45640" rIns="91282" bIns="45640"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62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91282" tIns="45640" rIns="91282" bIns="45640"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19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91282" tIns="45640" rIns="91282" bIns="45640"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9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5" y="273645"/>
            <a:ext cx="3259196" cy="1162051"/>
          </a:xfrm>
          <a:prstGeom prst="rect">
            <a:avLst/>
          </a:prstGeom>
        </p:spPr>
        <p:txBody>
          <a:bodyPr lIns="91282" tIns="45640" rIns="91282" bIns="4564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893" y="273776"/>
            <a:ext cx="5536965" cy="5853113"/>
          </a:xfrm>
          <a:prstGeom prst="rect">
            <a:avLst/>
          </a:prstGeom>
        </p:spPr>
        <p:txBody>
          <a:bodyPr lIns="91282" tIns="45640" rIns="91282" bIns="45640"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5" y="1435104"/>
            <a:ext cx="3259196" cy="4691063"/>
          </a:xfrm>
          <a:prstGeom prst="rect">
            <a:avLst/>
          </a:prstGeom>
        </p:spPr>
        <p:txBody>
          <a:bodyPr lIns="91282" tIns="45640" rIns="91282" bIns="45640"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3" indent="0">
              <a:buNone/>
              <a:defRPr sz="1100"/>
            </a:lvl3pPr>
            <a:lvl4pPr marL="1369260" indent="0">
              <a:buNone/>
              <a:defRPr sz="900"/>
            </a:lvl4pPr>
            <a:lvl5pPr marL="1825684" indent="0">
              <a:buNone/>
              <a:defRPr sz="900"/>
            </a:lvl5pPr>
            <a:lvl6pPr marL="2282103" indent="0">
              <a:buNone/>
              <a:defRPr sz="900"/>
            </a:lvl6pPr>
            <a:lvl7pPr marL="2738528" indent="0">
              <a:buNone/>
              <a:defRPr sz="900"/>
            </a:lvl7pPr>
            <a:lvl8pPr marL="3194944" indent="0">
              <a:buNone/>
              <a:defRPr sz="900"/>
            </a:lvl8pPr>
            <a:lvl9pPr marL="365136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59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white">
          <a:xfrm>
            <a:off x="0" y="22228"/>
            <a:ext cx="9906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2" tIns="45640" rIns="91282" bIns="45640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defTabSz="9128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th-TH" altLang="th-TH">
              <a:solidFill>
                <a:srgbClr val="000000"/>
              </a:solidFill>
            </a:endParaRPr>
          </a:p>
        </p:txBody>
      </p:sp>
      <p:pic>
        <p:nvPicPr>
          <p:cNvPr id="6147" name="Picture 34" descr="KB H to powv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73" y="168277"/>
            <a:ext cx="215547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1"/>
          <p:cNvSpPr>
            <a:spLocks noChangeArrowheads="1"/>
          </p:cNvSpPr>
          <p:nvPr/>
        </p:nvSpPr>
        <p:spPr bwMode="black">
          <a:xfrm>
            <a:off x="9372869" y="6092842"/>
            <a:ext cx="400443" cy="30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5" tIns="44375" rIns="90335" bIns="44375">
            <a:spAutoFit/>
          </a:bodyPr>
          <a:lstStyle/>
          <a:p>
            <a:pPr algn="r" defTabSz="912843" eaLnBrk="0" fontAlgn="base" hangingPunct="0">
              <a:spcBef>
                <a:spcPct val="0"/>
              </a:spcBef>
              <a:spcAft>
                <a:spcPct val="0"/>
              </a:spcAft>
            </a:pPr>
            <a:fld id="{565A59CD-0D16-4217-8612-7F7CD6867581}" type="slidenum">
              <a:rPr lang="en-US" altLang="th-TH" sz="1400" b="1">
                <a:solidFill>
                  <a:srgbClr val="000000"/>
                </a:solidFill>
                <a:latin typeface="Arial" pitchFamily="34" charset="0"/>
                <a:cs typeface="FreesiaUPC" pitchFamily="34" charset="-34"/>
              </a:rPr>
              <a:pPr algn="r" defTabSz="912843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h-TH" sz="1400" b="1">
              <a:solidFill>
                <a:srgbClr val="000000"/>
              </a:solidFill>
              <a:latin typeface="Arial" pitchFamily="34" charset="0"/>
              <a:cs typeface="FreesiaUPC" pitchFamily="34" charset="-34"/>
            </a:endParaRPr>
          </a:p>
        </p:txBody>
      </p:sp>
      <p:pic>
        <p:nvPicPr>
          <p:cNvPr id="6149" name="Picture 46" descr="Tab_2013B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8061"/>
            <a:ext cx="990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6"/>
          <p:cNvSpPr>
            <a:spLocks noChangeArrowheads="1"/>
          </p:cNvSpPr>
          <p:nvPr userDrawn="1"/>
        </p:nvSpPr>
        <p:spPr bwMode="auto">
          <a:xfrm>
            <a:off x="29100" y="14288"/>
            <a:ext cx="9847910" cy="681831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282" tIns="45640" rIns="91282" bIns="45640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defTabSz="9128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th-TH" altLang="th-TH">
              <a:solidFill>
                <a:srgbClr val="000000"/>
              </a:solidFill>
            </a:endParaRPr>
          </a:p>
        </p:txBody>
      </p:sp>
      <p:pic>
        <p:nvPicPr>
          <p:cNvPr id="6151" name="Picture 62" descr="Final Kasikorn Logo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" y="161925"/>
            <a:ext cx="762824" cy="59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9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7" r:id="rId1"/>
    <p:sldLayoutId id="2147484708" r:id="rId2"/>
    <p:sldLayoutId id="2147484709" r:id="rId3"/>
    <p:sldLayoutId id="2147484710" r:id="rId4"/>
    <p:sldLayoutId id="2147484711" r:id="rId5"/>
    <p:sldLayoutId id="2147484712" r:id="rId6"/>
    <p:sldLayoutId id="2147484713" r:id="rId7"/>
    <p:sldLayoutId id="2147484714" r:id="rId8"/>
    <p:sldLayoutId id="2147484715" r:id="rId9"/>
    <p:sldLayoutId id="2147484716" r:id="rId10"/>
    <p:sldLayoutId id="2147484717" r:id="rId11"/>
    <p:sldLayoutId id="214748471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6420" algn="ctr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2843" algn="ctr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69260" algn="ctr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5684" algn="ctr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314" indent="-342314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3" indent="-28526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053" indent="-228205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cs typeface="+mn-cs"/>
        </a:defRPr>
      </a:lvl3pPr>
      <a:lvl4pPr marL="1597470" indent="-22820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3896" indent="-22820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0313" indent="-2282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6732" indent="-2282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3154" indent="-2282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9575" indent="-2282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4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3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8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4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4" algn="l" defTabSz="91284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white">
          <a:xfrm>
            <a:off x="0" y="22226"/>
            <a:ext cx="9906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endParaRPr lang="th-TH" altLang="th-TH" sz="2696"/>
          </a:p>
        </p:txBody>
      </p:sp>
      <p:pic>
        <p:nvPicPr>
          <p:cNvPr id="1027" name="Picture 34" descr="KB H to powv1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71" y="168276"/>
            <a:ext cx="215547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1"/>
          <p:cNvSpPr>
            <a:spLocks noChangeArrowheads="1"/>
          </p:cNvSpPr>
          <p:nvPr/>
        </p:nvSpPr>
        <p:spPr bwMode="black">
          <a:xfrm>
            <a:off x="9385432" y="6092826"/>
            <a:ext cx="387572" cy="29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137" tIns="42804" rIns="87137" bIns="42804">
            <a:spAutoFit/>
          </a:bodyPr>
          <a:lstStyle/>
          <a:p>
            <a:pPr algn="r"/>
            <a:fld id="{B951B158-2BA4-4868-9BD8-4B52AF93D785}" type="slidenum">
              <a:rPr lang="en-US" altLang="th-TH" sz="1348" b="1">
                <a:latin typeface="Arial" pitchFamily="34" charset="0"/>
                <a:cs typeface="FreesiaUPC" pitchFamily="34" charset="-34"/>
              </a:rPr>
              <a:pPr algn="r"/>
              <a:t>‹#›</a:t>
            </a:fld>
            <a:endParaRPr lang="en-US" altLang="th-TH" sz="1348" b="1">
              <a:latin typeface="Arial" pitchFamily="34" charset="0"/>
              <a:cs typeface="FreesiaUPC" pitchFamily="34" charset="-34"/>
            </a:endParaRPr>
          </a:p>
        </p:txBody>
      </p:sp>
      <p:pic>
        <p:nvPicPr>
          <p:cNvPr id="1029" name="Picture 46" descr="Tab_2013B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7463"/>
            <a:ext cx="990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6"/>
          <p:cNvSpPr>
            <a:spLocks noChangeArrowheads="1"/>
          </p:cNvSpPr>
          <p:nvPr userDrawn="1"/>
        </p:nvSpPr>
        <p:spPr bwMode="auto">
          <a:xfrm>
            <a:off x="29046" y="14288"/>
            <a:ext cx="9847909" cy="681831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endParaRPr lang="th-TH" altLang="th-TH" sz="2696"/>
          </a:p>
        </p:txBody>
      </p:sp>
      <p:pic>
        <p:nvPicPr>
          <p:cNvPr id="1031" name="Picture 62" descr="Final Kasikorn Logo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6" y="161925"/>
            <a:ext cx="762824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21" r:id="rId2"/>
    <p:sldLayoutId id="2147484722" r:id="rId3"/>
    <p:sldLayoutId id="2147484723" r:id="rId4"/>
    <p:sldLayoutId id="2147484724" r:id="rId5"/>
    <p:sldLayoutId id="2147484725" r:id="rId6"/>
    <p:sldLayoutId id="2147484726" r:id="rId7"/>
    <p:sldLayoutId id="2147484727" r:id="rId8"/>
    <p:sldLayoutId id="2147484728" r:id="rId9"/>
    <p:sldLayoutId id="2147484729" r:id="rId10"/>
    <p:sldLayoutId id="2147484730" r:id="rId11"/>
    <p:sldLayoutId id="2147484731" r:id="rId12"/>
    <p:sldLayoutId id="2147484736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40284" algn="ctr" rtl="0" fontAlgn="base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880567" algn="ctr" rtl="0" fontAlgn="base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20851" algn="ctr" rtl="0" fontAlgn="base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761134" algn="ctr" rtl="0" fontAlgn="base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30213" indent="-330213" algn="l" rtl="0" eaLnBrk="0" fontAlgn="base" hangingPunct="0">
        <a:spcBef>
          <a:spcPct val="20000"/>
        </a:spcBef>
        <a:spcAft>
          <a:spcPct val="0"/>
        </a:spcAft>
        <a:buChar char="•"/>
        <a:defRPr sz="3082">
          <a:solidFill>
            <a:schemeClr val="tx1"/>
          </a:solidFill>
          <a:latin typeface="+mn-lt"/>
          <a:ea typeface="+mn-ea"/>
          <a:cs typeface="+mn-cs"/>
        </a:defRPr>
      </a:lvl1pPr>
      <a:lvl2pPr marL="715461" indent="-275177" algn="l" rtl="0" eaLnBrk="0" fontAlgn="base" hangingPunct="0">
        <a:spcBef>
          <a:spcPct val="20000"/>
        </a:spcBef>
        <a:spcAft>
          <a:spcPct val="0"/>
        </a:spcAft>
        <a:buChar char="–"/>
        <a:defRPr sz="2696">
          <a:solidFill>
            <a:schemeClr val="tx1"/>
          </a:solidFill>
          <a:latin typeface="+mn-lt"/>
          <a:cs typeface="+mn-cs"/>
        </a:defRPr>
      </a:lvl2pPr>
      <a:lvl3pPr marL="1100709" indent="-220142" algn="l" rtl="0" eaLnBrk="0" fontAlgn="base" hangingPunct="0">
        <a:spcBef>
          <a:spcPct val="20000"/>
        </a:spcBef>
        <a:spcAft>
          <a:spcPct val="0"/>
        </a:spcAft>
        <a:buChar char="•"/>
        <a:defRPr sz="2311">
          <a:solidFill>
            <a:schemeClr val="tx1"/>
          </a:solidFill>
          <a:latin typeface="+mn-lt"/>
          <a:cs typeface="+mn-cs"/>
        </a:defRPr>
      </a:lvl3pPr>
      <a:lvl4pPr marL="1540993" indent="-220142" algn="l" rtl="0" eaLnBrk="0" fontAlgn="base" hangingPunct="0">
        <a:spcBef>
          <a:spcPct val="20000"/>
        </a:spcBef>
        <a:spcAft>
          <a:spcPct val="0"/>
        </a:spcAft>
        <a:buChar char="–"/>
        <a:defRPr sz="1926">
          <a:solidFill>
            <a:schemeClr val="tx1"/>
          </a:solidFill>
          <a:latin typeface="+mn-lt"/>
          <a:cs typeface="+mn-cs"/>
        </a:defRPr>
      </a:lvl4pPr>
      <a:lvl5pPr marL="1981276" indent="-220142" algn="l" rtl="0" eaLnBrk="0" fontAlgn="base" hangingPunct="0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5pPr>
      <a:lvl6pPr marL="2421560" indent="-220142" algn="l" rtl="0" fontAlgn="base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6pPr>
      <a:lvl7pPr marL="2861843" indent="-220142" algn="l" rtl="0" fontAlgn="base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7pPr>
      <a:lvl8pPr marL="3302127" indent="-220142" algn="l" rtl="0" fontAlgn="base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8pPr>
      <a:lvl9pPr marL="3742411" indent="-220142" algn="l" rtl="0" fontAlgn="base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1pPr>
      <a:lvl2pPr marL="440284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2pPr>
      <a:lvl3pPr marL="880567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3pPr>
      <a:lvl4pPr marL="1320851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4pPr>
      <a:lvl5pPr marL="1761134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5pPr>
      <a:lvl6pPr marL="2201418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6pPr>
      <a:lvl7pPr marL="2641702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7pPr>
      <a:lvl8pPr marL="3081985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8pPr>
      <a:lvl9pPr marL="3522269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"/>
          <p:cNvGrpSpPr>
            <a:grpSpLocks/>
          </p:cNvGrpSpPr>
          <p:nvPr/>
        </p:nvGrpSpPr>
        <p:grpSpPr bwMode="auto">
          <a:xfrm>
            <a:off x="13759" y="9"/>
            <a:ext cx="9906000" cy="836613"/>
            <a:chOff x="14287" y="1"/>
            <a:chExt cx="10287000" cy="836613"/>
          </a:xfrm>
        </p:grpSpPr>
        <p:sp>
          <p:nvSpPr>
            <p:cNvPr id="3083" name="Rectangle 28"/>
            <p:cNvSpPr>
              <a:spLocks noChangeArrowheads="1"/>
            </p:cNvSpPr>
            <p:nvPr/>
          </p:nvSpPr>
          <p:spPr bwMode="white">
            <a:xfrm>
              <a:off x="14287" y="1"/>
              <a:ext cx="10287000" cy="836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alibri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defRPr/>
              </a:pPr>
              <a:endParaRPr lang="en-US" altLang="en-US" sz="2696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2059" name="Picture 34" descr="KB H to powv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588" y="146051"/>
              <a:ext cx="2237783" cy="58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62" descr="Final Kasikorn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03" y="146049"/>
              <a:ext cx="792957" cy="59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56"/>
          <p:cNvSpPr>
            <a:spLocks noChangeArrowheads="1"/>
          </p:cNvSpPr>
          <p:nvPr userDrawn="1"/>
        </p:nvSpPr>
        <p:spPr bwMode="auto">
          <a:xfrm>
            <a:off x="13759" y="8"/>
            <a:ext cx="9892240" cy="683259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defRPr sz="1400" b="1">
                <a:solidFill>
                  <a:schemeClr val="bg1"/>
                </a:solidFill>
                <a:latin typeface="Arial" pitchFamily="34" charset="0"/>
                <a:cs typeface="Tahoma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rgbClr val="FFFFFF"/>
              </a:buClr>
              <a:defRPr/>
            </a:pPr>
            <a:endParaRPr lang="th-TH" altLang="th-TH" sz="1348">
              <a:solidFill>
                <a:srgbClr val="000000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092" y="2161045"/>
            <a:ext cx="9919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2" name="MSIPCMContentMarking" descr="{&quot;HashCode&quot;:-851339654,&quot;Placement&quot;:&quot;Footer&quot;,&quot;Top&quot;:520.68866,&quot;Left&quot;:725.501648,&quot;SlideWidth&quot;:810,&quot;SlideHeight&quot;:540}"/>
          <p:cNvSpPr txBox="1"/>
          <p:nvPr userDrawn="1"/>
        </p:nvSpPr>
        <p:spPr>
          <a:xfrm>
            <a:off x="8872617" y="6668656"/>
            <a:ext cx="1033383" cy="13343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867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  <a:endParaRPr lang="th-TH" sz="867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52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Arial" pitchFamily="34" charset="0"/>
          <a:cs typeface="Cordia New" pitchFamily="34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Arial" pitchFamily="34" charset="0"/>
          <a:cs typeface="Cordia New" pitchFamily="34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Arial" pitchFamily="34" charset="0"/>
          <a:cs typeface="Cordia New" pitchFamily="34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Arial" pitchFamily="34" charset="0"/>
          <a:cs typeface="Cordia New" pitchFamily="34" charset="-34"/>
        </a:defRPr>
      </a:lvl5pPr>
      <a:lvl6pPr marL="440284" algn="ctr" rtl="0" eaLnBrk="1" fontAlgn="base" hangingPunct="1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880567" algn="ctr" rtl="0" eaLnBrk="1" fontAlgn="base" hangingPunct="1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20851" algn="ctr" rtl="0" eaLnBrk="1" fontAlgn="base" hangingPunct="1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761134" algn="ctr" rtl="0" eaLnBrk="1" fontAlgn="base" hangingPunct="1">
        <a:spcBef>
          <a:spcPct val="0"/>
        </a:spcBef>
        <a:spcAft>
          <a:spcPct val="0"/>
        </a:spcAft>
        <a:defRPr sz="4237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30213" indent="-330213" algn="l" rtl="0" eaLnBrk="0" fontAlgn="base" hangingPunct="0">
        <a:spcBef>
          <a:spcPct val="20000"/>
        </a:spcBef>
        <a:spcAft>
          <a:spcPct val="0"/>
        </a:spcAft>
        <a:buChar char="•"/>
        <a:defRPr sz="3082">
          <a:solidFill>
            <a:schemeClr val="tx1"/>
          </a:solidFill>
          <a:latin typeface="+mn-lt"/>
          <a:ea typeface="+mn-ea"/>
          <a:cs typeface="+mn-cs"/>
        </a:defRPr>
      </a:lvl1pPr>
      <a:lvl2pPr marL="715461" indent="-275177" algn="l" rtl="0" eaLnBrk="0" fontAlgn="base" hangingPunct="0">
        <a:spcBef>
          <a:spcPct val="20000"/>
        </a:spcBef>
        <a:spcAft>
          <a:spcPct val="0"/>
        </a:spcAft>
        <a:buChar char="–"/>
        <a:defRPr sz="2696">
          <a:solidFill>
            <a:schemeClr val="tx1"/>
          </a:solidFill>
          <a:latin typeface="+mn-lt"/>
          <a:cs typeface="+mn-cs"/>
        </a:defRPr>
      </a:lvl2pPr>
      <a:lvl3pPr marL="1100709" indent="-220142" algn="l" rtl="0" eaLnBrk="0" fontAlgn="base" hangingPunct="0">
        <a:spcBef>
          <a:spcPct val="20000"/>
        </a:spcBef>
        <a:spcAft>
          <a:spcPct val="0"/>
        </a:spcAft>
        <a:buChar char="•"/>
        <a:defRPr sz="2311">
          <a:solidFill>
            <a:schemeClr val="tx1"/>
          </a:solidFill>
          <a:latin typeface="+mn-lt"/>
          <a:cs typeface="+mn-cs"/>
        </a:defRPr>
      </a:lvl3pPr>
      <a:lvl4pPr marL="1540993" indent="-220142" algn="l" rtl="0" eaLnBrk="0" fontAlgn="base" hangingPunct="0">
        <a:spcBef>
          <a:spcPct val="20000"/>
        </a:spcBef>
        <a:spcAft>
          <a:spcPct val="0"/>
        </a:spcAft>
        <a:buChar char="–"/>
        <a:defRPr sz="1926">
          <a:solidFill>
            <a:schemeClr val="tx1"/>
          </a:solidFill>
          <a:latin typeface="+mn-lt"/>
          <a:cs typeface="+mn-cs"/>
        </a:defRPr>
      </a:lvl4pPr>
      <a:lvl5pPr marL="1981276" indent="-220142" algn="l" rtl="0" eaLnBrk="0" fontAlgn="base" hangingPunct="0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5pPr>
      <a:lvl6pPr marL="2421560" indent="-220142" algn="l" rtl="0" eaLnBrk="1" fontAlgn="base" hangingPunct="1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6pPr>
      <a:lvl7pPr marL="2861843" indent="-220142" algn="l" rtl="0" eaLnBrk="1" fontAlgn="base" hangingPunct="1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7pPr>
      <a:lvl8pPr marL="3302127" indent="-220142" algn="l" rtl="0" eaLnBrk="1" fontAlgn="base" hangingPunct="1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8pPr>
      <a:lvl9pPr marL="3742411" indent="-220142" algn="l" rtl="0" eaLnBrk="1" fontAlgn="base" hangingPunct="1">
        <a:spcBef>
          <a:spcPct val="20000"/>
        </a:spcBef>
        <a:spcAft>
          <a:spcPct val="0"/>
        </a:spcAft>
        <a:buChar char="»"/>
        <a:defRPr sz="192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1pPr>
      <a:lvl2pPr marL="440284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2pPr>
      <a:lvl3pPr marL="880567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3pPr>
      <a:lvl4pPr marL="1320851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4pPr>
      <a:lvl5pPr marL="1761134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5pPr>
      <a:lvl6pPr marL="2201418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6pPr>
      <a:lvl7pPr marL="2641702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7pPr>
      <a:lvl8pPr marL="3081985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8pPr>
      <a:lvl9pPr marL="3522269" algn="l" defTabSz="880567" rtl="0" eaLnBrk="1" latinLnBrk="0" hangingPunct="1">
        <a:defRPr sz="2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57200" y="1898488"/>
            <a:ext cx="8987246" cy="141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A95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Team’s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Performance Evaluation Framework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27497" y="5301208"/>
            <a:ext cx="2892023" cy="72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880567" fontAlgn="base">
              <a:spcBef>
                <a:spcPct val="20000"/>
              </a:spcBef>
              <a:spcAft>
                <a:spcPct val="0"/>
              </a:spcAft>
            </a:pPr>
            <a:endParaRPr lang="en-US" altLang="th-TH" sz="1926" b="1" dirty="0">
              <a:solidFill>
                <a:srgbClr val="00B05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EDEBD-F8C8-4793-A161-041CF26CC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133" y="5215483"/>
            <a:ext cx="6163733" cy="72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926" b="1" dirty="0">
                <a:solidFill>
                  <a:srgbClr val="FF0000"/>
                </a:solidFill>
                <a:latin typeface="Arial" pitchFamily="34" charset="0"/>
                <a:cs typeface="Angsana New" pitchFamily="18" charset="-34"/>
              </a:rPr>
              <a:t>- DRAFT -</a:t>
            </a:r>
          </a:p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541" b="1" dirty="0">
                <a:solidFill>
                  <a:srgbClr val="FF0000"/>
                </a:solidFill>
                <a:latin typeface="Arial" pitchFamily="34" charset="0"/>
                <a:cs typeface="Angsana New" pitchFamily="18" charset="-34"/>
              </a:rPr>
              <a:t>Subject to change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187" y="6460960"/>
            <a:ext cx="1167061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8FE2E0-063A-1875-06C9-486CCBE4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04" y="4207354"/>
            <a:ext cx="2499360" cy="141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 / ERM</a:t>
            </a:r>
          </a:p>
          <a:p>
            <a:pPr algn="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June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Project Manager - Ranking and Examples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D5E4DC-22BB-4887-B858-A847BDF5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56979"/>
              </p:ext>
            </p:extLst>
          </p:nvPr>
        </p:nvGraphicFramePr>
        <p:xfrm>
          <a:off x="180474" y="1441421"/>
          <a:ext cx="9565709" cy="532032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19007">
                  <a:extLst>
                    <a:ext uri="{9D8B030D-6E8A-4147-A177-3AD203B41FA5}">
                      <a16:colId xmlns:a16="http://schemas.microsoft.com/office/drawing/2014/main" val="1487022663"/>
                    </a:ext>
                  </a:extLst>
                </a:gridCol>
                <a:gridCol w="2141756">
                  <a:extLst>
                    <a:ext uri="{9D8B030D-6E8A-4147-A177-3AD203B41FA5}">
                      <a16:colId xmlns:a16="http://schemas.microsoft.com/office/drawing/2014/main" val="3109856098"/>
                    </a:ext>
                  </a:extLst>
                </a:gridCol>
                <a:gridCol w="3140441">
                  <a:extLst>
                    <a:ext uri="{9D8B030D-6E8A-4147-A177-3AD203B41FA5}">
                      <a16:colId xmlns:a16="http://schemas.microsoft.com/office/drawing/2014/main" val="1595721739"/>
                    </a:ext>
                  </a:extLst>
                </a:gridCol>
                <a:gridCol w="3164505">
                  <a:extLst>
                    <a:ext uri="{9D8B030D-6E8A-4147-A177-3AD203B41FA5}">
                      <a16:colId xmlns:a16="http://schemas.microsoft.com/office/drawing/2014/main" val="3360918001"/>
                    </a:ext>
                  </a:extLst>
                </a:gridCol>
              </a:tblGrid>
              <a:tr h="27440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Ranking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86824"/>
                  </a:ext>
                </a:extLst>
              </a:tr>
              <a:tr h="292425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4549"/>
                  </a:ext>
                </a:extLst>
              </a:tr>
              <a:tr h="741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goal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defTabSz="625475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Projects delivered as planned and meet business KPIs/milestones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Projects managed delivered per milestones with insignificant delays 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+ projects managed achieved higher biz outcomes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4108"/>
                  </a:ext>
                </a:extLst>
              </a:tr>
              <a:tr h="758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Performance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5113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Accountability </a:t>
                      </a:r>
                    </a:p>
                    <a:p>
                      <a:pPr marL="265113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</a:p>
                    <a:p>
                      <a:pPr marL="265113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 solving</a:t>
                      </a:r>
                    </a:p>
                    <a:p>
                      <a:pPr marL="265113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Discipline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punctuality</a:t>
                      </a:r>
                    </a:p>
                    <a:p>
                      <a:pPr marL="265113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Innovation </a:t>
                      </a:r>
                    </a:p>
                    <a:p>
                      <a:pPr marL="265113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 improvement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runs according to plan. Demonstrate ability to solve problems.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runs smoothly.  Drive and demonstrate initiatives and identify problems and solutions that contribute to and improve project performance.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96874"/>
                  </a:ext>
                </a:extLst>
              </a:tr>
              <a:tr h="79169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 most assignments timely with reasonable quality. Be a valued member in a project team.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 all assignments timely with very good quality. Be a key member in a project team that drives project to success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82346"/>
                  </a:ext>
                </a:extLst>
              </a:tr>
              <a:tr h="63582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 some new things and improve skills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 new things fast and continuously. Share with team.  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50565"/>
                  </a:ext>
                </a:extLst>
              </a:tr>
              <a:tr h="830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work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0975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 well with others and make valued contributions to team</a:t>
                      </a:r>
                    </a:p>
                    <a:p>
                      <a:pPr marL="180975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strong relationships within and across teams.</a:t>
                      </a:r>
                    </a:p>
                    <a:p>
                      <a:pPr marL="180975" indent="-1809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project in an agile way.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 fair feedback from key stakeholders on project managed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 great feedback from key stakeholders on project managed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3457"/>
                  </a:ext>
                </a:extLst>
              </a:tr>
              <a:tr h="995100">
                <a:tc vMerge="1">
                  <a:txBody>
                    <a:bodyPr/>
                    <a:lstStyle/>
                    <a:p>
                      <a:pPr algn="ctr" fontAlgn="ctr"/>
                      <a:endParaRPr 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 a member people would like to work with.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+ Often volunteer to help others and share with team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6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6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1306" y="4287253"/>
            <a:ext cx="76841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rgbClr val="0066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672174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Management Data Analysis Specialist - R&amp;R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742A58-D089-4C37-ADC8-9870BBE0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2" y="1593787"/>
            <a:ext cx="8999621" cy="368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/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เข้าใจโจทย์ธุรกิจ และรูปแบบของการทุจริต รวมทั้งข้อจำกัดในอดีต เพื่อออกแบบแนวทางการพัฒนาเพื่อตอบโจทย์ธุรกิจ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พัฒนาแบบจำลองการจัดการการทุจริต เช่น </a:t>
            </a:r>
            <a:r>
              <a:rPr lang="en-US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Customer Transactional Frauds, Internal Fraud Transactions, New Applications Fraud detection , etc. </a:t>
            </a: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และนำขึ้นใช้งานได้อย่างมีประสิทธิภาพและประสิทธิผล ตามเวลาที่กำหนด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ดำเนินการตามกระบวนการพัฒนาแบบจำลองการบริหารความเสี่ยงด้านการจัดการการทุจริตที่มีประสิทธิภาพและเป็นมาตรฐานสากล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นำข้อมูลด้านการทุจริตมาวิเคราะห์และพัฒนาเงื่อนไขในระบบเพื่อให้สามารถตรวจสอบการทุจริตได้ทันเวลา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เป็นผู้นำในการประสานกับหน่วยงานที่เกี่ยวข้อง พัฒนาขีดความสามารถของโมเดลที่เกี่ยวข้องกับการจัดการการทุจริตเพื่อให้แน่ใจว่าขีดความสามารถของโมเดลใหม่ ที่สร้างขึ้นจะสามารถตอบโจทย์ธุรกิจได้จริง โดยพิจารณาปัจจัยด้านความเสี่ยงควบคู่กัน รวมทั้งปรับปรุงขีดความสำมารถของโมเดลอย่ำงสม่ำเสมอในสภาวะแวดล้อมที่เปลี่ยนแปลง</a:t>
            </a:r>
          </a:p>
        </p:txBody>
      </p:sp>
    </p:spTree>
    <p:extLst>
      <p:ext uri="{BB962C8B-B14F-4D97-AF65-F5344CB8AC3E}">
        <p14:creationId xmlns:p14="http://schemas.microsoft.com/office/powerpoint/2010/main" val="326801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5"/>
            <a:ext cx="9778408" cy="76186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76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Management Data Analysis Specialist </a:t>
            </a:r>
          </a:p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– Performance Measures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A70A6C-53C2-4B44-B404-49B32220C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18593"/>
              </p:ext>
            </p:extLst>
          </p:nvPr>
        </p:nvGraphicFramePr>
        <p:xfrm>
          <a:off x="971738" y="2012671"/>
          <a:ext cx="7983785" cy="39188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6023">
                  <a:extLst>
                    <a:ext uri="{9D8B030D-6E8A-4147-A177-3AD203B41FA5}">
                      <a16:colId xmlns:a16="http://schemas.microsoft.com/office/drawing/2014/main" val="3877284378"/>
                    </a:ext>
                  </a:extLst>
                </a:gridCol>
                <a:gridCol w="1134311">
                  <a:extLst>
                    <a:ext uri="{9D8B030D-6E8A-4147-A177-3AD203B41FA5}">
                      <a16:colId xmlns:a16="http://schemas.microsoft.com/office/drawing/2014/main" val="3926846852"/>
                    </a:ext>
                  </a:extLst>
                </a:gridCol>
                <a:gridCol w="1367619">
                  <a:extLst>
                    <a:ext uri="{9D8B030D-6E8A-4147-A177-3AD203B41FA5}">
                      <a16:colId xmlns:a16="http://schemas.microsoft.com/office/drawing/2014/main" val="3060053634"/>
                    </a:ext>
                  </a:extLst>
                </a:gridCol>
                <a:gridCol w="1776525">
                  <a:extLst>
                    <a:ext uri="{9D8B030D-6E8A-4147-A177-3AD203B41FA5}">
                      <a16:colId xmlns:a16="http://schemas.microsoft.com/office/drawing/2014/main" val="1607160597"/>
                    </a:ext>
                  </a:extLst>
                </a:gridCol>
                <a:gridCol w="1919307">
                  <a:extLst>
                    <a:ext uri="{9D8B030D-6E8A-4147-A177-3AD203B41FA5}">
                      <a16:colId xmlns:a16="http://schemas.microsoft.com/office/drawing/2014/main" val="710046060"/>
                    </a:ext>
                  </a:extLst>
                </a:gridCol>
              </a:tblGrid>
              <a:tr h="7456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(W)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Quantity (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 (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Qlt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781533"/>
                  </a:ext>
                </a:extLst>
              </a:tr>
              <a:tr h="74563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Junior-Senior, completeness,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correctness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Qlt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50154"/>
                  </a:ext>
                </a:extLst>
              </a:tr>
              <a:tr h="6036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Initiative 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done/Max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74206"/>
                  </a:ext>
                </a:extLst>
              </a:tr>
              <a:tr h="642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 hoc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28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done/Max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50842"/>
                  </a:ext>
                </a:extLst>
              </a:tr>
              <a:tr h="620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Reporting/Tasks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28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done/Max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291367"/>
                  </a:ext>
                </a:extLst>
              </a:tr>
              <a:tr h="56120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[0,1]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[0,1]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[0,1]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7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80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Management Data Analysis Specialist – Ranking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D5E4DC-22BB-4887-B858-A847BDF5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38282"/>
              </p:ext>
            </p:extLst>
          </p:nvPr>
        </p:nvGraphicFramePr>
        <p:xfrm>
          <a:off x="1157974" y="3076135"/>
          <a:ext cx="7611313" cy="105087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18863">
                  <a:extLst>
                    <a:ext uri="{9D8B030D-6E8A-4147-A177-3AD203B41FA5}">
                      <a16:colId xmlns:a16="http://schemas.microsoft.com/office/drawing/2014/main" val="638798332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1487022663"/>
                    </a:ext>
                  </a:extLst>
                </a:gridCol>
                <a:gridCol w="2194585">
                  <a:extLst>
                    <a:ext uri="{9D8B030D-6E8A-4147-A177-3AD203B41FA5}">
                      <a16:colId xmlns:a16="http://schemas.microsoft.com/office/drawing/2014/main" val="3109856098"/>
                    </a:ext>
                  </a:extLst>
                </a:gridCol>
                <a:gridCol w="1579002">
                  <a:extLst>
                    <a:ext uri="{9D8B030D-6E8A-4147-A177-3AD203B41FA5}">
                      <a16:colId xmlns:a16="http://schemas.microsoft.com/office/drawing/2014/main" val="864153343"/>
                    </a:ext>
                  </a:extLst>
                </a:gridCol>
              </a:tblGrid>
              <a:tr h="48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Sorted</a:t>
                      </a:r>
                      <a:r>
                        <a:rPr lang="en-US" sz="18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Final Scores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86824"/>
                  </a:ext>
                </a:extLst>
              </a:tr>
              <a:tr h="564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1 and [0.85,1]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 and not</a:t>
                      </a:r>
                      <a:r>
                        <a:rPr lang="en-US" sz="16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[0,0.7)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33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9411" y="4447673"/>
            <a:ext cx="83900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rgbClr val="0066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21154855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87542"/>
              </p:ext>
            </p:extLst>
          </p:nvPr>
        </p:nvGraphicFramePr>
        <p:xfrm>
          <a:off x="252663" y="1878387"/>
          <a:ext cx="9408695" cy="3465430"/>
        </p:xfrm>
        <a:graphic>
          <a:graphicData uri="http://schemas.openxmlformats.org/drawingml/2006/table">
            <a:tbl>
              <a:tblPr/>
              <a:tblGrid>
                <a:gridCol w="9408695">
                  <a:extLst>
                    <a:ext uri="{9D8B030D-6E8A-4147-A177-3AD203B41FA5}">
                      <a16:colId xmlns:a16="http://schemas.microsoft.com/office/drawing/2014/main" val="1585350813"/>
                    </a:ext>
                  </a:extLst>
                </a:gridCol>
              </a:tblGrid>
              <a:tr h="3465430">
                <a:tc>
                  <a:txBody>
                    <a:bodyPr/>
                    <a:lstStyle/>
                    <a:p>
                      <a:endParaRPr lang="th-TH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D9D9D9"/>
                      </a:solidFill>
                      <a:prstDash val="solid"/>
                    </a:lnL>
                    <a:lnR w="12700" cmpd="sng">
                      <a:solidFill>
                        <a:srgbClr val="D9D9D9"/>
                      </a:solidFill>
                      <a:prstDash val="solid"/>
                    </a:lnR>
                    <a:lnT w="12700" cmpd="sng">
                      <a:solidFill>
                        <a:srgbClr val="D9D9D9"/>
                      </a:solidFill>
                      <a:prstDash val="solid"/>
                    </a:lnT>
                    <a:lnB w="12700" cmpd="sng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495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16395" y="1018805"/>
            <a:ext cx="6273210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System &amp; Innovation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37650"/>
              </p:ext>
            </p:extLst>
          </p:nvPr>
        </p:nvGraphicFramePr>
        <p:xfrm>
          <a:off x="252663" y="1889415"/>
          <a:ext cx="9408695" cy="34544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1923">
                  <a:extLst>
                    <a:ext uri="{9D8B030D-6E8A-4147-A177-3AD203B41FA5}">
                      <a16:colId xmlns:a16="http://schemas.microsoft.com/office/drawing/2014/main" val="1923125966"/>
                    </a:ext>
                  </a:extLst>
                </a:gridCol>
                <a:gridCol w="2958707">
                  <a:extLst>
                    <a:ext uri="{9D8B030D-6E8A-4147-A177-3AD203B41FA5}">
                      <a16:colId xmlns:a16="http://schemas.microsoft.com/office/drawing/2014/main" val="1621768013"/>
                    </a:ext>
                  </a:extLst>
                </a:gridCol>
                <a:gridCol w="4438065">
                  <a:extLst>
                    <a:ext uri="{9D8B030D-6E8A-4147-A177-3AD203B41FA5}">
                      <a16:colId xmlns:a16="http://schemas.microsoft.com/office/drawing/2014/main" val="1236641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880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System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System Development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ออกแบบและพัฒนาระบบเทคโนโลยีสารสนเทศ รวมถึงเครื่องมือต่างๆในการจัดการการทุจริต</a:t>
                      </a:r>
                    </a:p>
                    <a:p>
                      <a:pPr marL="180975" marR="0" lvl="0" indent="-180975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จัดทำเงื่อนไขของระบบตรวจจับการทุจริตอย่างมีประสิทธิภาพ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1162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880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Innovation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67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3D6765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Fraud Innovation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หาข้อมูล,เครื่องมือและแนวทางใหม่ในการช่วยการป้องกัน, ตรวจจับ หรือ การทำงานให้มีประสิทธิภาพ และประสิทธิผล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289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3D6765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Experts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kern="120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รับผิดชอบงานด้าน </a:t>
                      </a:r>
                      <a:r>
                        <a:rPr lang="en-US" sz="1850" b="0" kern="120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MIS </a:t>
                      </a:r>
                      <a:r>
                        <a:rPr lang="th-TH" sz="1850" b="0" kern="120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และเป็นที่ปรึกษาด้านข้อมูล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844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3D6765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Fraud Experts</a:t>
                      </a:r>
                      <a:endParaRPr lang="th-TH" sz="1300" b="1" dirty="0">
                        <a:solidFill>
                          <a:srgbClr val="3D6765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เป็นที่ปรึกษาความเสี่ยงด้านทุจริตและ ร่วมประเมินความเสี่ยงของผลิตภัณฑ์และบริการใหม่ที่เข้ามาปรึกษาในคณะทำงานต่างๆ เช่น 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RCWG, Credit, Payment , Wealth, WBG</a:t>
                      </a:r>
                    </a:p>
                    <a:p>
                      <a:pPr marL="180975" marR="0" lvl="0" indent="-180975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ออกแบบและปรับปรุงกระบวนการทำงานภายในฝ่าย ให้สอดคล้องกับธุรกิจ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8666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3E1760-CF71-9B6C-3572-99FEE0678B45}"/>
              </a:ext>
            </a:extLst>
          </p:cNvPr>
          <p:cNvSpPr txBox="1"/>
          <p:nvPr/>
        </p:nvSpPr>
        <p:spPr>
          <a:xfrm>
            <a:off x="2253793" y="1446162"/>
            <a:ext cx="26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Scope</a:t>
            </a:r>
            <a:endParaRPr lang="th-TH" b="1" dirty="0">
              <a:solidFill>
                <a:srgbClr val="0099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AC3D7-4A0E-C02D-CC37-F5593539F287}"/>
              </a:ext>
            </a:extLst>
          </p:cNvPr>
          <p:cNvSpPr txBox="1"/>
          <p:nvPr/>
        </p:nvSpPr>
        <p:spPr>
          <a:xfrm>
            <a:off x="5200940" y="1446162"/>
            <a:ext cx="26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Description</a:t>
            </a:r>
            <a:endParaRPr lang="th-TH" b="1" dirty="0">
              <a:solidFill>
                <a:srgbClr val="0099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46FB57-2257-5DA0-8C41-8AC9F85C9BC3}"/>
              </a:ext>
            </a:extLst>
          </p:cNvPr>
          <p:cNvCxnSpPr>
            <a:cxnSpLocks/>
          </p:cNvCxnSpPr>
          <p:nvPr/>
        </p:nvCxnSpPr>
        <p:spPr>
          <a:xfrm>
            <a:off x="5200940" y="1799872"/>
            <a:ext cx="4159628" cy="0"/>
          </a:xfrm>
          <a:prstGeom prst="line">
            <a:avLst/>
          </a:prstGeom>
          <a:ln>
            <a:solidFill>
              <a:srgbClr val="9C8A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78CEF5-AD6A-8976-AA3B-17A7E139CC4F}"/>
              </a:ext>
            </a:extLst>
          </p:cNvPr>
          <p:cNvCxnSpPr>
            <a:cxnSpLocks/>
          </p:cNvCxnSpPr>
          <p:nvPr/>
        </p:nvCxnSpPr>
        <p:spPr>
          <a:xfrm>
            <a:off x="2253793" y="1799872"/>
            <a:ext cx="2661711" cy="0"/>
          </a:xfrm>
          <a:prstGeom prst="line">
            <a:avLst/>
          </a:prstGeom>
          <a:ln>
            <a:solidFill>
              <a:srgbClr val="9C8A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8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Management System Development Manager </a:t>
            </a:r>
          </a:p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- Roles and Responsibilities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27" y="1018805"/>
            <a:ext cx="9778408" cy="76186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76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Management System Development Manager </a:t>
            </a:r>
          </a:p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- Roles and Responsibilities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5D72DE-5B23-41FE-915E-84EA78AF9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92296"/>
              </p:ext>
            </p:extLst>
          </p:nvPr>
        </p:nvGraphicFramePr>
        <p:xfrm>
          <a:off x="168441" y="1828799"/>
          <a:ext cx="9589169" cy="494497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03159">
                  <a:extLst>
                    <a:ext uri="{9D8B030D-6E8A-4147-A177-3AD203B41FA5}">
                      <a16:colId xmlns:a16="http://schemas.microsoft.com/office/drawing/2014/main" val="1487022663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524242055"/>
                    </a:ext>
                  </a:extLst>
                </a:gridCol>
                <a:gridCol w="4414877">
                  <a:extLst>
                    <a:ext uri="{9D8B030D-6E8A-4147-A177-3AD203B41FA5}">
                      <a16:colId xmlns:a16="http://schemas.microsoft.com/office/drawing/2014/main" val="2227830719"/>
                    </a:ext>
                  </a:extLst>
                </a:gridCol>
                <a:gridCol w="2419059">
                  <a:extLst>
                    <a:ext uri="{9D8B030D-6E8A-4147-A177-3AD203B41FA5}">
                      <a16:colId xmlns:a16="http://schemas.microsoft.com/office/drawing/2014/main" val="864153343"/>
                    </a:ext>
                  </a:extLst>
                </a:gridCol>
              </a:tblGrid>
              <a:tr h="6258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Measurement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4549"/>
                  </a:ext>
                </a:extLst>
              </a:tr>
              <a:tr h="5629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Health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Stability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 system key health indicators to ensure that they are</a:t>
                      </a:r>
                      <a:r>
                        <a:rPr lang="th-TH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always within policy threshold;.</a:t>
                      </a:r>
                    </a:p>
                    <a:p>
                      <a:pPr marL="265113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Coordinate with KBTG to solve the problems once occurred</a:t>
                      </a:r>
                      <a:endParaRPr lang="en-US" sz="1200" b="0" i="0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65113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Regular system health checks reports</a:t>
                      </a: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4108"/>
                  </a:ext>
                </a:extLst>
              </a:tr>
              <a:tr h="8985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Availability &amp; Performance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 system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availability and performance to en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sure that system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is ready to use and having performance satisfying business operations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65113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Coordinate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with KBTG to solve the problems once occurred 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49535"/>
                  </a:ext>
                </a:extLst>
              </a:tr>
              <a:tr h="1253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Impacts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540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Efficient</a:t>
                      </a:r>
                      <a:r>
                        <a:rPr lang="en-US" sz="1200" b="1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System/Successful Project Implementation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Analyze business requirements to design proper solutions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6511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Configure rules or work with KBTG for developments</a:t>
                      </a:r>
                    </a:p>
                    <a:p>
                      <a:pPr marL="26511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Produce system-generated reports as per business requirements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6511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Participate in Project under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responsibility and deliver assigned activities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Accurate and timely rules configuration, development and report generation</a:t>
                      </a:r>
                    </a:p>
                    <a:p>
                      <a:pPr marL="265113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Deliver assigned tasks as per 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activities plan on time with good quality</a:t>
                      </a: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41502"/>
                  </a:ext>
                </a:extLst>
              </a:tr>
              <a:tr h="668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and Growth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Learning &amp; Sharing</a:t>
                      </a:r>
                      <a:endParaRPr lang="th-TH" sz="1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Gain new fraud technology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and patterns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Share knowledge to team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member</a:t>
                      </a:r>
                      <a:endParaRPr lang="th-TH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 initiative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or innovation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Successor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responsible system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3457"/>
                  </a:ext>
                </a:extLst>
              </a:tr>
              <a:tr h="935159">
                <a:tc>
                  <a:txBody>
                    <a:bodyPr/>
                    <a:lstStyle/>
                    <a:p>
                      <a:pPr algn="ctr" fontAlgn="ctr"/>
                      <a:endParaRPr lang="en-US" sz="1200" b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Special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Assignments</a:t>
                      </a:r>
                    </a:p>
                    <a:p>
                      <a:pPr algn="ctr" fontAlgn="ctr"/>
                      <a:endParaRPr lang="en-US" sz="1200" b="1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200" b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Other Assignment</a:t>
                      </a:r>
                    </a:p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th-TH" sz="12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Manage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complete assigned special tasks</a:t>
                      </a:r>
                      <a:endParaRPr lang="th-TH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Deliver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assigned tasks on time with good quality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65320"/>
                  </a:ext>
                </a:extLst>
              </a:tr>
            </a:tbl>
          </a:graphicData>
        </a:graphic>
      </p:graphicFrame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9210942" y="6275762"/>
            <a:ext cx="378831" cy="376391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6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27" y="1018805"/>
            <a:ext cx="9778408" cy="76186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76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Management System Development Manager </a:t>
            </a:r>
          </a:p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– Measurement and Weighting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A70A6C-53C2-4B44-B404-49B32220C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00088"/>
              </p:ext>
            </p:extLst>
          </p:nvPr>
        </p:nvGraphicFramePr>
        <p:xfrm>
          <a:off x="859915" y="2044176"/>
          <a:ext cx="8207432" cy="420021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9901">
                  <a:extLst>
                    <a:ext uri="{9D8B030D-6E8A-4147-A177-3AD203B41FA5}">
                      <a16:colId xmlns:a16="http://schemas.microsoft.com/office/drawing/2014/main" val="3877284378"/>
                    </a:ext>
                  </a:extLst>
                </a:gridCol>
                <a:gridCol w="4762330">
                  <a:extLst>
                    <a:ext uri="{9D8B030D-6E8A-4147-A177-3AD203B41FA5}">
                      <a16:colId xmlns:a16="http://schemas.microsoft.com/office/drawing/2014/main" val="3926846852"/>
                    </a:ext>
                  </a:extLst>
                </a:gridCol>
                <a:gridCol w="988910">
                  <a:extLst>
                    <a:ext uri="{9D8B030D-6E8A-4147-A177-3AD203B41FA5}">
                      <a16:colId xmlns:a16="http://schemas.microsoft.com/office/drawing/2014/main" val="3060053634"/>
                    </a:ext>
                  </a:extLst>
                </a:gridCol>
                <a:gridCol w="856291">
                  <a:extLst>
                    <a:ext uri="{9D8B030D-6E8A-4147-A177-3AD203B41FA5}">
                      <a16:colId xmlns:a16="http://schemas.microsoft.com/office/drawing/2014/main" val="1607160597"/>
                    </a:ext>
                  </a:extLst>
                </a:gridCol>
              </a:tblGrid>
              <a:tr h="4249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1533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Junior-Senior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UM-AVP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50154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 min. 80%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to solve 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74206"/>
                  </a:ext>
                </a:extLst>
              </a:tr>
              <a:tr h="120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Impacts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Strive to contribute to Department’s Goals</a:t>
                      </a:r>
                    </a:p>
                    <a:p>
                      <a:pPr marL="74217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Quantity / Complexity / Quality of works</a:t>
                      </a:r>
                    </a:p>
                    <a:p>
                      <a:pPr marL="74217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Successful project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50842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and Growth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Self-improvement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Contribute in sharing with team (give &amp; take)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291367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Special Assignments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Quantity / Complexity / Quality of works</a:t>
                      </a:r>
                    </a:p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2843" rtl="0" eaLnBrk="1" latinLnBrk="0" hangingPunct="1"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algn="ctr" defTabSz="912843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2843" rtl="0" eaLnBrk="1" latinLnBrk="0" hangingPunct="1"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algn="ctr" defTabSz="912843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040047"/>
                  </a:ext>
                </a:extLst>
              </a:tr>
              <a:tr h="42497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7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1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Fraud Management System Development Manager - Ranking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D5E4DC-22BB-4887-B858-A847BDF5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54141"/>
              </p:ext>
            </p:extLst>
          </p:nvPr>
        </p:nvGraphicFramePr>
        <p:xfrm>
          <a:off x="173864" y="1515932"/>
          <a:ext cx="9547651" cy="455725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33909">
                  <a:extLst>
                    <a:ext uri="{9D8B030D-6E8A-4147-A177-3AD203B41FA5}">
                      <a16:colId xmlns:a16="http://schemas.microsoft.com/office/drawing/2014/main" val="1487022663"/>
                    </a:ext>
                  </a:extLst>
                </a:gridCol>
                <a:gridCol w="1787487">
                  <a:extLst>
                    <a:ext uri="{9D8B030D-6E8A-4147-A177-3AD203B41FA5}">
                      <a16:colId xmlns:a16="http://schemas.microsoft.com/office/drawing/2014/main" val="3109856098"/>
                    </a:ext>
                  </a:extLst>
                </a:gridCol>
                <a:gridCol w="729071">
                  <a:extLst>
                    <a:ext uri="{9D8B030D-6E8A-4147-A177-3AD203B41FA5}">
                      <a16:colId xmlns:a16="http://schemas.microsoft.com/office/drawing/2014/main" val="864153343"/>
                    </a:ext>
                  </a:extLst>
                </a:gridCol>
                <a:gridCol w="2853600">
                  <a:extLst>
                    <a:ext uri="{9D8B030D-6E8A-4147-A177-3AD203B41FA5}">
                      <a16:colId xmlns:a16="http://schemas.microsoft.com/office/drawing/2014/main" val="1595721739"/>
                    </a:ext>
                  </a:extLst>
                </a:gridCol>
                <a:gridCol w="2943584">
                  <a:extLst>
                    <a:ext uri="{9D8B030D-6E8A-4147-A177-3AD203B41FA5}">
                      <a16:colId xmlns:a16="http://schemas.microsoft.com/office/drawing/2014/main" val="3360918001"/>
                    </a:ext>
                  </a:extLst>
                </a:gridCol>
              </a:tblGrid>
              <a:tr h="28788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Ranking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86824"/>
                  </a:ext>
                </a:extLst>
              </a:tr>
              <a:tr h="306796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4549"/>
                  </a:ext>
                </a:extLst>
              </a:tr>
              <a:tr h="7728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Health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having s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tability, availability and performance as required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Regular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 health status reports </a:t>
                      </a:r>
                    </a:p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Quick response time to solve problems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Analyze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system health status to provide practical prevention measurements or solutions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43589"/>
                  </a:ext>
                </a:extLst>
              </a:tr>
              <a:tr h="10202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Impact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Strive to achieve Department’s Goals</a:t>
                      </a:r>
                    </a:p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Implement solutions to meet requirements within timeline and having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quality</a:t>
                      </a:r>
                    </a:p>
                    <a:p>
                      <a:pPr marL="26511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Deliver tasks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assigned in the Project within expected timeline and quality</a:t>
                      </a:r>
                    </a:p>
                    <a:p>
                      <a:pPr marL="228600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Provide value-added on solutions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faster implementation and superb quality with greater benefits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4108"/>
                  </a:ext>
                </a:extLst>
              </a:tr>
              <a:tr h="1044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and Growth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Continuously improve required skills and contribute in sharing with team (give &amp; take)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 and participate in learning and sharing s  sessions</a:t>
                      </a: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Actively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participate and 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pply knowledge to improve job performance significantly</a:t>
                      </a:r>
                    </a:p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Constantly sharing and advising members. Well accepted as a valued member of the team</a:t>
                      </a: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69636"/>
                  </a:ext>
                </a:extLst>
              </a:tr>
              <a:tr h="1044006">
                <a:tc>
                  <a:txBody>
                    <a:bodyPr/>
                    <a:lstStyle/>
                    <a:p>
                      <a:pPr marL="0" marR="0" indent="0" algn="ctr" defTabSz="91284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Special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Assignments</a:t>
                      </a:r>
                    </a:p>
                    <a:p>
                      <a:pPr algn="ctr" fontAlgn="ctr"/>
                      <a:endParaRPr lang="en-US" sz="1200" b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Strive</a:t>
                      </a:r>
                      <a:r>
                        <a:rPr lang="en-US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achieve assignments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Deliver tasks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assigned within timeline and having quality</a:t>
                      </a: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Provide value-added on assignments to achieve superb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quality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6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FA5D82-B8F2-6DDB-03DB-B9FFAE6E3B51}"/>
              </a:ext>
            </a:extLst>
          </p:cNvPr>
          <p:cNvSpPr/>
          <p:nvPr/>
        </p:nvSpPr>
        <p:spPr>
          <a:xfrm>
            <a:off x="3738880" y="5212080"/>
            <a:ext cx="24282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A4BF3E-1B8F-9695-79EA-2AC519A83C83}"/>
              </a:ext>
            </a:extLst>
          </p:cNvPr>
          <p:cNvSpPr/>
          <p:nvPr/>
        </p:nvSpPr>
        <p:spPr>
          <a:xfrm>
            <a:off x="9432906" y="4907974"/>
            <a:ext cx="33560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9D9F61-70B9-290A-BB4E-CC0A75987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00"/>
          <a:stretch/>
        </p:blipFill>
        <p:spPr>
          <a:xfrm>
            <a:off x="74427" y="1945759"/>
            <a:ext cx="9778408" cy="39340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16395" y="1048175"/>
            <a:ext cx="6273210" cy="3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4 Elements of 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19440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Fraud Expert &amp; Innovation - Roles and Responsibilities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5D72DE-5B23-41FE-915E-84EA78AF9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6135"/>
              </p:ext>
            </p:extLst>
          </p:nvPr>
        </p:nvGraphicFramePr>
        <p:xfrm>
          <a:off x="174622" y="1476152"/>
          <a:ext cx="9546894" cy="465024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56148">
                  <a:extLst>
                    <a:ext uri="{9D8B030D-6E8A-4147-A177-3AD203B41FA5}">
                      <a16:colId xmlns:a16="http://schemas.microsoft.com/office/drawing/2014/main" val="1487022663"/>
                    </a:ext>
                  </a:extLst>
                </a:gridCol>
                <a:gridCol w="997722">
                  <a:extLst>
                    <a:ext uri="{9D8B030D-6E8A-4147-A177-3AD203B41FA5}">
                      <a16:colId xmlns:a16="http://schemas.microsoft.com/office/drawing/2014/main" val="2524242055"/>
                    </a:ext>
                  </a:extLst>
                </a:gridCol>
                <a:gridCol w="5655940">
                  <a:extLst>
                    <a:ext uri="{9D8B030D-6E8A-4147-A177-3AD203B41FA5}">
                      <a16:colId xmlns:a16="http://schemas.microsoft.com/office/drawing/2014/main" val="2227830719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864153343"/>
                    </a:ext>
                  </a:extLst>
                </a:gridCol>
              </a:tblGrid>
              <a:tr h="44997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</a:t>
                      </a: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</a:t>
                      </a: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of Measurement</a:t>
                      </a: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4549"/>
                  </a:ext>
                </a:extLst>
              </a:tr>
              <a:tr h="11252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Fraud Expert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Consultant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เป็นที่ปรึกษาความเสี่ยงด้านทุจริตให้กับหน่วยงานต่างๆ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ร่วมแก้ไขเหตุการณ์ทุจริตทั้ง</a:t>
                      </a:r>
                      <a:r>
                        <a:rPr lang="en-US" sz="1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th-TH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การป้องกัน</a:t>
                      </a:r>
                      <a:r>
                        <a:rPr lang="en-US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, </a:t>
                      </a:r>
                      <a:r>
                        <a:rPr lang="th-TH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ตรวจจับ</a:t>
                      </a:r>
                      <a:r>
                        <a:rPr lang="en-US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th-TH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และขยายผล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สนับสนุนการป้องกันความเสี่ยงจากการทุจริตแก่หน่วยงานต่างๆ เพื่อเพิ่มขีดความสามารถในการแข่งขันทางธุรกิจให้กับธนาคาร</a:t>
                      </a:r>
                    </a:p>
                  </a:txBody>
                  <a:tcPr marL="69333" marR="4283" marT="4284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จำนวนงานที่สำเสร็จ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จำนวนงานที่ช่วยป้องกันความเสี่ยง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จำนวน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Prevention/ Loss</a:t>
                      </a:r>
                    </a:p>
                  </a:txBody>
                  <a:tcPr marL="69333" marR="4283" marT="4284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4108"/>
                  </a:ext>
                </a:extLst>
              </a:tr>
              <a:tr h="1875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Fraud Risk Assessments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FreesiaUPC" panose="020B0604020202020204" pitchFamily="34" charset="-34"/>
                      </a:endParaRP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การประเมินความเสี่ยงด้านการทุจริต ในการระบุและประเมินความเสี่ยงด้านการทุจริต จนถึงแนวทางการจัดการว่ามีความรัดกุมเพียงพอหรือไม่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ร่วมประเมินความเสี่ยงของผลิตภัณฑ์และบริการใหม่ที่เข้ามาปรึกษาในคณะทำงานต่างๆ</a:t>
                      </a:r>
                      <a:r>
                        <a:rPr lang="th-TH" sz="1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 เช่น </a:t>
                      </a:r>
                      <a:r>
                        <a:rPr lang="en-US" sz="1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RCWG, Credit Tower, Payment Tower, Wealth Tower</a:t>
                      </a:r>
                      <a:endParaRPr lang="th-TH" sz="1900" b="0" i="0" kern="1200" dirty="0">
                        <a:solidFill>
                          <a:schemeClr val="tx1"/>
                        </a:solidFill>
                        <a:effectLst/>
                        <a:latin typeface="FreesiaUPC" panose="020B0604020202020204" pitchFamily="34" charset="-34"/>
                        <a:ea typeface="+mn-ea"/>
                        <a:cs typeface="FreesiaUPC" panose="020B0604020202020204" pitchFamily="34" charset="-34"/>
                      </a:endParaRP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ติดตามประเด็นการทุจริตทั้งในและนอกธนาคาร</a:t>
                      </a:r>
                      <a:r>
                        <a:rPr lang="th-TH" sz="1900" b="0" i="0" kern="1200" baseline="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th-TH" sz="1900" b="0" i="0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เพื่อนำมาวางแผนและจัดทำแผนในการป้องกันและจัดการการทุจริตเพื่อลดความเสี่ยงที่จะเกิดขึ้นกับธนาคาร</a:t>
                      </a:r>
                      <a:endParaRPr lang="en-US" sz="1900" b="0" i="0" kern="1200" dirty="0">
                        <a:solidFill>
                          <a:schemeClr val="tx1"/>
                        </a:solidFill>
                        <a:effectLst/>
                        <a:latin typeface="FreesiaUPC" panose="020B0604020202020204" pitchFamily="34" charset="-34"/>
                        <a:ea typeface="+mn-ea"/>
                        <a:cs typeface="FreesiaUPC" panose="020B0604020202020204" pitchFamily="34" charset="-34"/>
                      </a:endParaRPr>
                    </a:p>
                  </a:txBody>
                  <a:tcPr marL="69333" marR="4283" marT="4284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49535"/>
                  </a:ext>
                </a:extLst>
              </a:tr>
              <a:tr h="112526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Innovation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Initiative&amp; Enhancement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FreesiaUPC" panose="020B0604020202020204" pitchFamily="34" charset="-34"/>
                      </a:endParaRPr>
                    </a:p>
                  </a:txBody>
                  <a:tcPr marL="4283" marR="4283" marT="428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หาเครื่องมือหรือกระบวนการใหม่</a:t>
                      </a:r>
                      <a:r>
                        <a:rPr lang="th-TH" sz="1900" b="0" i="0" kern="1200" baseline="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 ในการช่วยการป้องกัน</a:t>
                      </a:r>
                      <a:r>
                        <a:rPr lang="en-US" sz="1900" b="0" i="0" kern="1200" baseline="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,</a:t>
                      </a:r>
                      <a:r>
                        <a:rPr lang="th-TH" sz="1900" b="0" i="0" kern="1200" baseline="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 ตรวจจับ หรือ ช่วยการทำงานให้มีประสิทธิภาพ และประสิทธิผล</a:t>
                      </a:r>
                      <a:endParaRPr lang="en-US" sz="1900" b="0" i="0" kern="1200" baseline="0" dirty="0">
                        <a:solidFill>
                          <a:schemeClr val="tx1"/>
                        </a:solidFill>
                        <a:effectLst/>
                        <a:latin typeface="FreesiaUPC" panose="020B0604020202020204" pitchFamily="34" charset="-34"/>
                        <a:ea typeface="+mn-ea"/>
                        <a:cs typeface="FreesiaUPC" panose="020B0604020202020204" pitchFamily="34" charset="-34"/>
                      </a:endParaRP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b="0" i="0" kern="1200" dirty="0">
                          <a:solidFill>
                            <a:schemeClr val="tx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ปรับปรุงกระบวนการที่มีอยู่ให้สามารถ ป้องกัน, ตรวจจับ หรือ ช่วยการทำงานให้มีประสิทธิภาพ และประสิทธิผล</a:t>
                      </a:r>
                      <a:endParaRPr lang="en-US" sz="1900" b="0" i="0" kern="1200" dirty="0">
                        <a:solidFill>
                          <a:schemeClr val="tx1"/>
                        </a:solidFill>
                        <a:effectLst/>
                        <a:latin typeface="FreesiaUPC" panose="020B0604020202020204" pitchFamily="34" charset="-34"/>
                        <a:ea typeface="+mn-ea"/>
                        <a:cs typeface="FreesiaUPC" panose="020B0604020202020204" pitchFamily="34" charset="-34"/>
                      </a:endParaRPr>
                    </a:p>
                  </a:txBody>
                  <a:tcPr marL="69333" marR="4283" marT="4284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จำนวนงานที่สำเร็จ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จำนวน</a:t>
                      </a:r>
                      <a:r>
                        <a:rPr lang="th-TH" sz="19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FTE</a:t>
                      </a:r>
                      <a:r>
                        <a:rPr lang="en-US" sz="19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h-TH" sz="19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ที่ลดได้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9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จำนวน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Prevention/ Loss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9333" marR="4283" marT="4284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56683"/>
                  </a:ext>
                </a:extLst>
              </a:tr>
            </a:tbl>
          </a:graphicData>
        </a:graphic>
      </p:graphicFrame>
      <p:sp>
        <p:nvSpPr>
          <p:cNvPr id="7" name="Up Arrow 6">
            <a:hlinkClick r:id="rId2" action="ppaction://hlinksldjump"/>
          </p:cNvPr>
          <p:cNvSpPr/>
          <p:nvPr/>
        </p:nvSpPr>
        <p:spPr>
          <a:xfrm>
            <a:off x="9044379" y="6197223"/>
            <a:ext cx="440267" cy="366889"/>
          </a:xfrm>
          <a:prstGeom prst="upArrow">
            <a:avLst/>
          </a:prstGeom>
          <a:solidFill>
            <a:srgbClr val="9BBB5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80567">
              <a:defRPr/>
            </a:pPr>
            <a:endParaRPr lang="th-TH" sz="1733" kern="0">
              <a:solidFill>
                <a:prstClr val="white"/>
              </a:solidFill>
              <a:latin typeface="Times New Roman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27308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Fraud expert &amp; Innovation – Measurement and Weighting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A70A6C-53C2-4B44-B404-49B32220C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61651"/>
              </p:ext>
            </p:extLst>
          </p:nvPr>
        </p:nvGraphicFramePr>
        <p:xfrm>
          <a:off x="1143601" y="1743385"/>
          <a:ext cx="7640057" cy="40197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9302">
                  <a:extLst>
                    <a:ext uri="{9D8B030D-6E8A-4147-A177-3AD203B41FA5}">
                      <a16:colId xmlns:a16="http://schemas.microsoft.com/office/drawing/2014/main" val="3877284378"/>
                    </a:ext>
                  </a:extLst>
                </a:gridCol>
                <a:gridCol w="3515839">
                  <a:extLst>
                    <a:ext uri="{9D8B030D-6E8A-4147-A177-3AD203B41FA5}">
                      <a16:colId xmlns:a16="http://schemas.microsoft.com/office/drawing/2014/main" val="3926846852"/>
                    </a:ext>
                  </a:extLst>
                </a:gridCol>
                <a:gridCol w="1359569">
                  <a:extLst>
                    <a:ext uri="{9D8B030D-6E8A-4147-A177-3AD203B41FA5}">
                      <a16:colId xmlns:a16="http://schemas.microsoft.com/office/drawing/2014/main" val="3060053634"/>
                    </a:ext>
                  </a:extLst>
                </a:gridCol>
                <a:gridCol w="1275347">
                  <a:extLst>
                    <a:ext uri="{9D8B030D-6E8A-4147-A177-3AD203B41FA5}">
                      <a16:colId xmlns:a16="http://schemas.microsoft.com/office/drawing/2014/main" val="1607160597"/>
                    </a:ext>
                  </a:extLst>
                </a:gridCol>
              </a:tblGrid>
              <a:tr h="4661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1533"/>
                  </a:ext>
                </a:extLst>
              </a:tr>
              <a:tr h="46613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Junior-Senior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UM-AVP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50154"/>
                  </a:ext>
                </a:extLst>
              </a:tr>
              <a:tr h="4661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Goal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28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Fraud rate</a:t>
                      </a:r>
                      <a:endParaRPr lang="th-TH" sz="1400" dirty="0"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946496"/>
                  </a:ext>
                </a:extLst>
              </a:tr>
              <a:tr h="1040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Fraud 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จำนวนงานที่สำเสร็จ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จำนวนงานที่ช่วยป้องกันความเสี่ยง</a:t>
                      </a:r>
                    </a:p>
                    <a:p>
                      <a:pPr marL="285750" marR="0" lvl="0" indent="-285750" algn="l" defTabSz="9128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จำนวน</a:t>
                      </a:r>
                      <a:r>
                        <a:rPr lang="th-TH" sz="14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Prevention/ Loss</a:t>
                      </a:r>
                      <a:endParaRPr lang="th-TH" sz="1400" dirty="0"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h-TH" sz="140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74206"/>
                  </a:ext>
                </a:extLst>
              </a:tr>
              <a:tr h="11151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Innovation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จำนวนงานที่สำเร็จ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จำนวน</a:t>
                      </a:r>
                      <a:r>
                        <a:rPr lang="th-TH" sz="140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FTE </a:t>
                      </a: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ที่ลดได้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จำนวน</a:t>
                      </a:r>
                      <a:r>
                        <a:rPr lang="th-TH" sz="140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Prevention/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h-TH" sz="140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50842"/>
                  </a:ext>
                </a:extLst>
              </a:tr>
              <a:tr h="46613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7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0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Fraud expert &amp; Innovation - Ranking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D5E4DC-22BB-4887-B858-A847BDF5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52228"/>
              </p:ext>
            </p:extLst>
          </p:nvPr>
        </p:nvGraphicFramePr>
        <p:xfrm>
          <a:off x="164303" y="1501493"/>
          <a:ext cx="9581277" cy="372021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38255">
                  <a:extLst>
                    <a:ext uri="{9D8B030D-6E8A-4147-A177-3AD203B41FA5}">
                      <a16:colId xmlns:a16="http://schemas.microsoft.com/office/drawing/2014/main" val="1487022663"/>
                    </a:ext>
                  </a:extLst>
                </a:gridCol>
                <a:gridCol w="1202795">
                  <a:extLst>
                    <a:ext uri="{9D8B030D-6E8A-4147-A177-3AD203B41FA5}">
                      <a16:colId xmlns:a16="http://schemas.microsoft.com/office/drawing/2014/main" val="3109856098"/>
                    </a:ext>
                  </a:extLst>
                </a:gridCol>
                <a:gridCol w="1114811">
                  <a:extLst>
                    <a:ext uri="{9D8B030D-6E8A-4147-A177-3AD203B41FA5}">
                      <a16:colId xmlns:a16="http://schemas.microsoft.com/office/drawing/2014/main" val="864153343"/>
                    </a:ext>
                  </a:extLst>
                </a:gridCol>
                <a:gridCol w="3071465">
                  <a:extLst>
                    <a:ext uri="{9D8B030D-6E8A-4147-A177-3AD203B41FA5}">
                      <a16:colId xmlns:a16="http://schemas.microsoft.com/office/drawing/2014/main" val="1595721739"/>
                    </a:ext>
                  </a:extLst>
                </a:gridCol>
                <a:gridCol w="2953951">
                  <a:extLst>
                    <a:ext uri="{9D8B030D-6E8A-4147-A177-3AD203B41FA5}">
                      <a16:colId xmlns:a16="http://schemas.microsoft.com/office/drawing/2014/main" val="3360918001"/>
                    </a:ext>
                  </a:extLst>
                </a:gridCol>
              </a:tblGrid>
              <a:tr h="21919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Ranking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86824"/>
                  </a:ext>
                </a:extLst>
              </a:tr>
              <a:tr h="219190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4549"/>
                  </a:ext>
                </a:extLst>
              </a:tr>
              <a:tr h="52509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Fraud Expert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Consultant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UM-AVP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100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110%</a:t>
                      </a:r>
                      <a:b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</a:b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อันดับ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 ในทีม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4108"/>
                  </a:ext>
                </a:extLst>
              </a:tr>
              <a:tr h="52509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Junior-Senior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th-T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100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105%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อันดับ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 ในทีม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55175"/>
                  </a:ext>
                </a:extLst>
              </a:tr>
              <a:tr h="52509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Fraud Risk Assessments</a:t>
                      </a:r>
                    </a:p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UM-AVP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th-T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100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110%</a:t>
                      </a:r>
                      <a:b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</a:b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อันดับ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 ในทีม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96874"/>
                  </a:ext>
                </a:extLst>
              </a:tr>
              <a:tr h="52509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Junior-Senior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th-T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100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90500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105%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อันดับ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 ในทีม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82346"/>
                  </a:ext>
                </a:extLst>
              </a:tr>
              <a:tr h="5498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Innovation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Initiative&amp; Enhancement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UM-AVP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th-T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100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110%</a:t>
                      </a:r>
                      <a:b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</a:b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อันดับ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 ในทีม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3457"/>
                  </a:ext>
                </a:extLst>
              </a:tr>
              <a:tr h="631592">
                <a:tc vMerge="1">
                  <a:txBody>
                    <a:bodyPr/>
                    <a:lstStyle/>
                    <a:p>
                      <a:pPr algn="ctr" fontAlgn="ctr"/>
                      <a:endParaRPr 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Junior-Senior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01613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100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ทำได้มากกว่าแผน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&gt;= 105%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อันดับ</a:t>
                      </a:r>
                      <a:r>
                        <a:rPr lang="en-US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  <a:r>
                        <a:rPr lang="th-TH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FreesiaUPC" panose="020B0604020202020204" pitchFamily="34" charset="-34"/>
                        </a:rPr>
                        <a:t> ในทีม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6963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6" y="5221704"/>
            <a:ext cx="8618329" cy="15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6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5453" y="4271211"/>
            <a:ext cx="83900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rgbClr val="0066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FRAUD MONITORING</a:t>
            </a:r>
          </a:p>
        </p:txBody>
      </p:sp>
    </p:spTree>
    <p:extLst>
      <p:ext uri="{BB962C8B-B14F-4D97-AF65-F5344CB8AC3E}">
        <p14:creationId xmlns:p14="http://schemas.microsoft.com/office/powerpoint/2010/main" val="29059489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27" y="1018805"/>
            <a:ext cx="9778408" cy="76186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76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Monitoring and Detection Specialist - R&amp;R (Internal Fraud)</a:t>
            </a:r>
          </a:p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(Senior)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742A58-D089-4C37-ADC8-9870BBE0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2" y="1891418"/>
            <a:ext cx="8999621" cy="379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/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ศึกษาวิเคราะห์ข้อมูลเกี่ยวกับการเกิดกรณีการทุจริตและการปฏิบัติงานผิดพลาดที่อาจเป็นผลให้เกิดการทุจริตที่ผ่านมา 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นำเสนอแนวทางและกระบวนการตรวจสอบ/ตรวจจับกรณีต้องสงสัยและมีความเสี่ยงที่จะกระทำทุจริตและปฏิบัติงานผิดพลาดที่อาจเป็นผลให้เกิดการทุจริตกับผู้เกี่ยวข้อง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ดำเนินการจัดทำข้อมูลที่ผ่าน </a:t>
            </a:r>
            <a:r>
              <a:rPr lang="en-US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Alert </a:t>
            </a: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และให้คำปรึกษาการปฏิบัติงานของพนักงานในทีม ให้เป็นไปอย่างถูกต้องครบถ้วนสมบูรณ์ มีประสิทธิภาพ และมีคุณภาพ 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จัดการผลักดันและให้คำปรึกษางานที่มีความซับซ้อนในการตรวจสอบโดยให้มีความถูกต้องของงาน และชิ้นงานให้ปฏิบัติตามมาตรฐานและระเบียบปฏิบัติที่กำหนดและบรรลุผลสำเร็จตามเป้าหมายที่กำหนดมีประสิทธิภาพสูงสุด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ตรวจสอบคุณภาพการปฏิบัติงานของพนักงานในความดูแล ให้เป็นไปตามขั้นตอนการปฏิบัติงานที่ได้วางไว้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ควบคุมคุณภาพงาน และส่งมอบงานทั้งในระบบ,นอกระบบ และงานเร่งด่วน ที่ได้รับมอบหมายตามกำหนด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9042494" y="6035130"/>
            <a:ext cx="378831" cy="376391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83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27" y="1018805"/>
            <a:ext cx="9778408" cy="76186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76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Monitoring and Detection Specialist - R&amp;R (Internal Fraud)</a:t>
            </a:r>
          </a:p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	(Junior)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742A58-D089-4C37-ADC8-9870BBE0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2" y="1891418"/>
            <a:ext cx="8999621" cy="379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/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ดำเนินการตรวจจับกรณีรายการต้องสงสัยและมีความเสี่ยงที่จะกระทำทุจริตโดยพนักงานธนาคารผ่านทางระบบ ให้เป็นไปอย่างถูกต้อง มีประสิทธิภาพมาตรฐาน และมีคุณภาพ 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ตรวจสอบและรวบรวมข้อมูลหรือหลักฐานเบื้องต้น จากผู้เกี่ยวข้องในจุดที่พบการกระทำทุจริตและเกิดการปฏิบัติงานผิดพลาดที่อาจก่อให้เกิดการทุจริต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จัดการเคลียร์ </a:t>
            </a:r>
            <a:r>
              <a:rPr lang="en-US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Alert </a:t>
            </a: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ให้จบภายในวันโดยต้องมีคุณภาพแม่นยำ  ยกเว้นบางกรณีต้องรอคำตอบจากหน่วยงานอื่น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จัดการงานที่ไม่มีความซับซ้อนและมีความซับซ้อนในการตรวจสอบโดยให้มีความถูกต้องของงานและชิ้นงานให้ปฏิบัติตามมาตรฐานและระเบียบปฏิบัติที่กำหนดและบรรลุผลสำเร็จตามเป้าหมายที่กำหนดมีประสิทธิภาพสูงสุด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รับผิดชอบงานพิเศษ , งานเร่งด่วน ตรวจสอบวิเคราะห์และส่งมอบตามกำหนด 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sz="2000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สนับสนุนและส่งมอบงานให้กับหน่วยงานต่าง ๆ ที่ขอสนับสนุนข้อมูล ตามสิทธิการเข้าถึงข้อมูล ของหน่วยงานที่ร้องขอ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9042494" y="6035130"/>
            <a:ext cx="378831" cy="376391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0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Fraud Monitoring and Detection Specialist – KPIs (Internal Fraud)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A70A6C-53C2-4B44-B404-49B32220C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6915"/>
              </p:ext>
            </p:extLst>
          </p:nvPr>
        </p:nvGraphicFramePr>
        <p:xfrm>
          <a:off x="698435" y="1728814"/>
          <a:ext cx="8530390" cy="410951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8938">
                  <a:extLst>
                    <a:ext uri="{9D8B030D-6E8A-4147-A177-3AD203B41FA5}">
                      <a16:colId xmlns:a16="http://schemas.microsoft.com/office/drawing/2014/main" val="3877284378"/>
                    </a:ext>
                  </a:extLst>
                </a:gridCol>
                <a:gridCol w="5329385">
                  <a:extLst>
                    <a:ext uri="{9D8B030D-6E8A-4147-A177-3AD203B41FA5}">
                      <a16:colId xmlns:a16="http://schemas.microsoft.com/office/drawing/2014/main" val="3926846852"/>
                    </a:ext>
                  </a:extLst>
                </a:gridCol>
                <a:gridCol w="1192082">
                  <a:extLst>
                    <a:ext uri="{9D8B030D-6E8A-4147-A177-3AD203B41FA5}">
                      <a16:colId xmlns:a16="http://schemas.microsoft.com/office/drawing/2014/main" val="3060053634"/>
                    </a:ext>
                  </a:extLst>
                </a:gridCol>
                <a:gridCol w="889985">
                  <a:extLst>
                    <a:ext uri="{9D8B030D-6E8A-4147-A177-3AD203B41FA5}">
                      <a16:colId xmlns:a16="http://schemas.microsoft.com/office/drawing/2014/main" val="1607160597"/>
                    </a:ext>
                  </a:extLst>
                </a:gridCol>
              </a:tblGrid>
              <a:tr h="3266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1533"/>
                  </a:ext>
                </a:extLst>
              </a:tr>
              <a:tr h="46849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Junior-Senior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UM-AVP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50154"/>
                  </a:ext>
                </a:extLst>
              </a:tr>
              <a:tr h="104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ผลงานที่เกิดจากการทำงานในระบบ</a:t>
                      </a:r>
                      <a:r>
                        <a:rPr lang="th-TH" sz="140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Intellinx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(Items X  P-Time)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74206"/>
                  </a:ext>
                </a:extLst>
              </a:tr>
              <a:tr h="85430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28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ผลงานที่เกิดจาก จับ</a:t>
                      </a:r>
                      <a:r>
                        <a:rPr lang="th-TH" sz="1800" baseline="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</a:t>
                      </a:r>
                      <a:r>
                        <a:rPr lang="th-TH" sz="1800" baseline="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ทุจริตได้ </a:t>
                      </a: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การทำงานในระบบ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Intellinx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h-TH" sz="140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 X  P-Time)</a:t>
                      </a:r>
                      <a:endParaRPr lang="th-TH" sz="1400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  <a:p>
                      <a:pPr marL="285750" marR="0" indent="-285750" algn="l" defTabSz="9128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ผลงานที่เกิดจากการทำงานนอกระบบ</a:t>
                      </a:r>
                      <a:r>
                        <a:rPr lang="th-TH" sz="1800" baseline="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4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Intellinx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h-TH" sz="1400" baseline="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 X P – Time</a:t>
                      </a:r>
                      <a:r>
                        <a:rPr lang="th-TH" sz="1400" baseline="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21249"/>
                  </a:ext>
                </a:extLst>
              </a:tr>
              <a:tr h="1047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assignments well delivered with none or minimal mistakes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behaviors such as teamwork, collaboration within and across teams?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50842"/>
                  </a:ext>
                </a:extLst>
              </a:tr>
              <a:tr h="32665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7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17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6885FD-13E8-4186-AE58-BD1302B4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64" y="144379"/>
            <a:ext cx="4259180" cy="8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926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Example -</a:t>
            </a:r>
          </a:p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926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to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Internal Fraud – Grading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D5E4DC-22BB-4887-B858-A847BDF5D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0420"/>
              </p:ext>
            </p:extLst>
          </p:nvPr>
        </p:nvGraphicFramePr>
        <p:xfrm>
          <a:off x="116021" y="1447224"/>
          <a:ext cx="9671153" cy="532526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55336">
                  <a:extLst>
                    <a:ext uri="{9D8B030D-6E8A-4147-A177-3AD203B41FA5}">
                      <a16:colId xmlns:a16="http://schemas.microsoft.com/office/drawing/2014/main" val="1487022663"/>
                    </a:ext>
                  </a:extLst>
                </a:gridCol>
                <a:gridCol w="1094327">
                  <a:extLst>
                    <a:ext uri="{9D8B030D-6E8A-4147-A177-3AD203B41FA5}">
                      <a16:colId xmlns:a16="http://schemas.microsoft.com/office/drawing/2014/main" val="3109856098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864153343"/>
                    </a:ext>
                  </a:extLst>
                </a:gridCol>
                <a:gridCol w="2389669">
                  <a:extLst>
                    <a:ext uri="{9D8B030D-6E8A-4147-A177-3AD203B41FA5}">
                      <a16:colId xmlns:a16="http://schemas.microsoft.com/office/drawing/2014/main" val="1595721739"/>
                    </a:ext>
                  </a:extLst>
                </a:gridCol>
                <a:gridCol w="2279026">
                  <a:extLst>
                    <a:ext uri="{9D8B030D-6E8A-4147-A177-3AD203B41FA5}">
                      <a16:colId xmlns:a16="http://schemas.microsoft.com/office/drawing/2014/main" val="3360918001"/>
                    </a:ext>
                  </a:extLst>
                </a:gridCol>
                <a:gridCol w="2279026">
                  <a:extLst>
                    <a:ext uri="{9D8B030D-6E8A-4147-A177-3AD203B41FA5}">
                      <a16:colId xmlns:a16="http://schemas.microsoft.com/office/drawing/2014/main" val="2572907867"/>
                    </a:ext>
                  </a:extLst>
                </a:gridCol>
              </a:tblGrid>
              <a:tr h="21179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86824"/>
                  </a:ext>
                </a:extLst>
              </a:tr>
              <a:tr h="225703">
                <a:tc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C?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4549"/>
                  </a:ext>
                </a:extLst>
              </a:tr>
              <a:tr h="9706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Impact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15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ผลบรรลุ</a:t>
                      </a:r>
                      <a:r>
                        <a:rPr lang="th-TH" sz="1150" baseline="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KPI </a:t>
                      </a:r>
                      <a:r>
                        <a:rPr lang="th-TH" sz="1150" baseline="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ของทีม</a:t>
                      </a:r>
                      <a:endParaRPr lang="en-US" sz="11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สามารถจัดการ</a:t>
                      </a: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Alert </a:t>
                      </a: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ได้ตามกำหนดและจับ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 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ทุจริต</a:t>
                      </a:r>
                      <a:r>
                        <a:rPr lang="en-US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ได้ อาจยอมรับความผิดพลาดได้เล็กน้อย</a:t>
                      </a: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สามารถจัดการ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Alert 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ได้ตามกำหนดและจับ </a:t>
                      </a:r>
                      <a:r>
                        <a:rPr lang="en-US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ทุจริตได้อย่างแม่นยำ</a:t>
                      </a: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สามารพจัดการ </a:t>
                      </a: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Alert 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ได้ทั้งปริมาณและคุณภาพ ได้เกินมาตรฐานที่กำหนดและจับ </a:t>
                      </a:r>
                      <a:r>
                        <a:rPr lang="en-US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ทุจริตได้อย่างแม่นยำและรวดเร็ว</a:t>
                      </a: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24108"/>
                  </a:ext>
                </a:extLst>
              </a:tr>
              <a:tr h="97068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28600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จัดการวิเคราะห์งาน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ที่ได้รับมอบหมาย เช่น </a:t>
                      </a:r>
                      <a:r>
                        <a:rPr lang="en-US" sz="115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Anomary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ได้ตามเป้าหมายหรือยอดรับความล่าช้าได้เล็กน้อย</a:t>
                      </a: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จัดการวิเคราะห์งาน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ที่ได้รับมอบหมาย เช่น </a:t>
                      </a:r>
                      <a:r>
                        <a:rPr lang="en-US" sz="115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Anomary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ได้ตามเป้าหมาย และมีความแม่นยำ</a:t>
                      </a: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จัดการวิเคราะห์งาน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ที่ได้รับมอบหมาย เช่น </a:t>
                      </a:r>
                      <a:r>
                        <a:rPr lang="en-US" sz="115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Anomary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ได้เร็วว่าเป้าหมาย และมีความแม่นยำสูง</a:t>
                      </a: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55175"/>
                  </a:ext>
                </a:extLst>
              </a:tr>
              <a:tr h="14588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Performance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ทีมดำเนินการ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และติดตามผล ได้อย่างมีประสิทธิและคุณภาพ ตาม</a:t>
                      </a:r>
                      <a:r>
                        <a:rPr lang="en-US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SLA </a:t>
                      </a:r>
                      <a:r>
                        <a:rPr lang="th-TH" sz="11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ที่ได้ระบุไว้</a:t>
                      </a: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</a:p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50" b="0" i="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80975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สามารถดำเนินงานบรรลุเป้าหมายที่ได้กำหนดไว้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905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สามารถดำเนินงานบรรลุเป้าหมาย</a:t>
                      </a:r>
                      <a:r>
                        <a:rPr lang="th-TH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และมีความคิดริเริ่ม ตลอดจนสามารถระบุปัญหา และแนวทางแก้ไขที่มีส่วนช่วยและปรับปรุงกระบวนการต่าง ๆ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190500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สามารถดำเนินงานบรรลุเป้าหมาย</a:t>
                      </a:r>
                      <a:r>
                        <a:rPr lang="th-TH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และมีความคิดริเริ่ม ตลอดจนสามารถระบุปัญหา และแนวทางแก้ไขที่มีส่วนช่วยและปรับปรุงกระบวนการต่าง ๆ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h-TH" sz="11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ได้อย่างโดดเด่น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96874"/>
                  </a:ext>
                </a:extLst>
              </a:tr>
              <a:tr h="522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and Growth</a:t>
                      </a: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th-TH" sz="1150" dirty="0"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การพัฒนทักษะที่จำเป็น</a:t>
                      </a:r>
                      <a:endParaRPr lang="en-US" sz="11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VP and above</a:t>
                      </a:r>
                    </a:p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5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905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มีส่วนร่วมในการเรียรู้และแบ่งปันประสบการณ์อย่างสม่าเสมอ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905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แบ่งปันและให้คำแนะนำกับเพื่อนในทีม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190500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แบ่งปันและให้คำแนะนำกับเพื่อนในทีม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3457"/>
                  </a:ext>
                </a:extLst>
              </a:tr>
              <a:tr h="906660">
                <a:tc vMerge="1">
                  <a:txBody>
                    <a:bodyPr/>
                    <a:lstStyle/>
                    <a:p>
                      <a:pPr algn="ctr" fontAlgn="ctr"/>
                      <a:endParaRPr 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8" marR="4448" marT="444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Junior-AVP</a:t>
                      </a:r>
                    </a:p>
                  </a:txBody>
                  <a:tcPr marL="4448" marR="4448" marT="4449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190500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มีส่วนร่วมในการเรียรู้และแบ่งปันประสบการณ์อย่างสม่าเสมอ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9050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สามารถนำสิ้งที่เรียนรู้มาปรับปรุงประสิทธิภาพการทำงาน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marR="0" indent="-190500" algn="l" defTabSz="91284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สามารถนำสิ้งที่เรียนรู้มาปรับปรุงประสิทธิภาพการทำงาน และสามารถแนะนำเพื่อร่วมงานได้ดี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6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2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5">
            <a:extLst>
              <a:ext uri="{FF2B5EF4-FFF2-40B4-BE49-F238E27FC236}">
                <a16:creationId xmlns:a16="http://schemas.microsoft.com/office/drawing/2014/main" id="{339D4BF6-2395-40C4-2489-1199F7304110}"/>
              </a:ext>
            </a:extLst>
          </p:cNvPr>
          <p:cNvGrpSpPr>
            <a:grpSpLocks/>
          </p:cNvGrpSpPr>
          <p:nvPr/>
        </p:nvGrpSpPr>
        <p:grpSpPr bwMode="auto">
          <a:xfrm>
            <a:off x="96310" y="102002"/>
            <a:ext cx="9661302" cy="6671777"/>
            <a:chOff x="36000" y="36000"/>
            <a:chExt cx="10188000" cy="6768000"/>
          </a:xfrm>
        </p:grpSpPr>
        <p:sp>
          <p:nvSpPr>
            <p:cNvPr id="76804" name="Rectangle 1026">
              <a:extLst>
                <a:ext uri="{FF2B5EF4-FFF2-40B4-BE49-F238E27FC236}">
                  <a16:creationId xmlns:a16="http://schemas.microsoft.com/office/drawing/2014/main" id="{1AB98481-2E9E-70D8-6FC3-18D04CBD6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0" y="36000"/>
              <a:ext cx="10188000" cy="67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endParaRPr lang="en-US" altLang="th-TH" sz="2696"/>
            </a:p>
          </p:txBody>
        </p:sp>
        <p:pic>
          <p:nvPicPr>
            <p:cNvPr id="76805" name="Picture 4" descr="Final Kasikorn Logo Green.png">
              <a:extLst>
                <a:ext uri="{FF2B5EF4-FFF2-40B4-BE49-F238E27FC236}">
                  <a16:creationId xmlns:a16="http://schemas.microsoft.com/office/drawing/2014/main" id="{649DEC6B-39D9-DF1B-EA82-054FBAEBE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049" y="1844824"/>
              <a:ext cx="3810667" cy="3528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4222" y="794041"/>
            <a:ext cx="9722650" cy="6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>
              <a:defRPr/>
            </a:pPr>
            <a:r>
              <a:rPr lang="th-TH" altLang="th-TH" sz="2277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ผังภารกิจและความรับผิดชอบ</a:t>
            </a:r>
            <a:r>
              <a:rPr lang="en-US" altLang="th-TH" sz="2277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 </a:t>
            </a:r>
            <a:endParaRPr lang="th-TH" altLang="th-TH" sz="2277" b="1" dirty="0">
              <a:solidFill>
                <a:srgbClr val="000099"/>
              </a:solidFill>
              <a:latin typeface="FreesiaUPC" panose="020B0604020202020204" pitchFamily="34" charset="-34"/>
              <a:ea typeface="Arial Unicode MS" pitchFamily="34" charset="-128"/>
              <a:cs typeface="FreesiaUPC" panose="020B0604020202020204" pitchFamily="34" charset="-34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26350" y="1348770"/>
            <a:ext cx="3253301" cy="625056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60000"/>
              </a:lnSpc>
              <a:defRPr/>
            </a:pPr>
            <a:r>
              <a:rPr lang="th-TH" altLang="th-TH" sz="20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ฝ่ายจัดการการทุจริต </a:t>
            </a:r>
            <a:r>
              <a:rPr lang="en-US" altLang="th-TH" sz="20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(</a:t>
            </a:r>
            <a:r>
              <a:rPr lang="th-TH" altLang="th-TH" sz="20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ทจ</a:t>
            </a:r>
            <a:r>
              <a:rPr lang="en-US" altLang="th-TH" sz="20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.)</a:t>
            </a:r>
            <a:r>
              <a:rPr lang="th-TH" altLang="th-TH" sz="20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 </a:t>
            </a:r>
          </a:p>
          <a:p>
            <a:pPr algn="ctr" defTabSz="880567">
              <a:lnSpc>
                <a:spcPct val="60000"/>
              </a:lnSpc>
              <a:defRPr/>
            </a:pPr>
            <a:r>
              <a:rPr lang="en-US" altLang="th-TH" sz="1300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Fraud Management Department (FR)</a:t>
            </a:r>
            <a:endParaRPr lang="en-US" altLang="th-TH" sz="1300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95944" y="2258253"/>
            <a:ext cx="2253333" cy="589333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0" rIns="0" bIns="0" anchor="ctr"/>
          <a:lstStyle/>
          <a:p>
            <a:pPr algn="ctr" defTabSz="880567">
              <a:lnSpc>
                <a:spcPct val="70000"/>
              </a:lnSpc>
              <a:defRPr/>
            </a:pPr>
            <a:r>
              <a:rPr lang="th-TH" sz="16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ส่วนติดตามและสืบค้นการทุจริต</a:t>
            </a:r>
            <a:endParaRPr lang="en-US" sz="1600" b="1" dirty="0">
              <a:solidFill>
                <a:srgbClr val="000099"/>
              </a:solidFill>
              <a:latin typeface="FreesiaUPC" panose="020B0604020202020204" pitchFamily="34" charset="-34"/>
              <a:ea typeface="Arial Unicode MS" pitchFamily="34" charset="-128"/>
              <a:cs typeface="FreesiaUPC" panose="020B0604020202020204" pitchFamily="34" charset="-34"/>
            </a:endParaRPr>
          </a:p>
          <a:p>
            <a:pPr algn="ctr" defTabSz="880567">
              <a:lnSpc>
                <a:spcPct val="70000"/>
              </a:lnSpc>
              <a:defRPr/>
            </a:pPr>
            <a:r>
              <a:rPr lang="en-US" sz="11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Fraud Monitoring and Detection Unit</a:t>
            </a:r>
            <a:endParaRPr lang="en-US" sz="1100" dirty="0">
              <a:solidFill>
                <a:srgbClr val="000099"/>
              </a:solidFill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091682" y="2874272"/>
            <a:ext cx="235759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marL="82550" indent="-82550" eaLnBrk="1" fontAlgn="auto" hangingPunct="1">
              <a:spcBef>
                <a:spcPts val="0"/>
              </a:spcBef>
              <a:spcAft>
                <a:spcPts val="0"/>
              </a:spcAft>
              <a:buFont typeface="Cordia New" pitchFamily="34" charset="-34"/>
              <a:buChar char="o"/>
              <a:defRPr sz="1400">
                <a:solidFill>
                  <a:srgbClr val="2D2D8A"/>
                </a:solidFill>
                <a:latin typeface="Cordia New" pitchFamily="34" charset="-34"/>
                <a:cs typeface="Cordia New" pitchFamily="34" charset="-34"/>
              </a:defRPr>
            </a:lvl1pPr>
            <a:lvl2pPr marL="742950" indent="-285750" eaLnBrk="0" hangingPunct="0">
              <a:defRPr sz="2800"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itchFamily="18" charset="0"/>
                <a:cs typeface="Angsana New" pitchFamily="18" charset="-34"/>
              </a:defRPr>
            </a:lvl9pPr>
          </a:lstStyle>
          <a:p>
            <a:pPr marL="79496" indent="-79496" defTabSz="880567"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ดำเนินการตรวจจับกรณีต้องสงสัยและมีความเสี่ยงที่จะกระทำทุจริตผ่านทางระบบรวมทั้งตรวจสอบและรวบรวมข้อมูลหรือหลักฐานเบื้องต้น จากผู้เกี่ยวข้องในจุดที่พบการกระทำทุจริตและเกิดการปฏิบัติงานผิดพลาดที่อาจก่อให้เกิดการทุจริต</a:t>
            </a:r>
          </a:p>
          <a:p>
            <a:pPr marL="79496" indent="-79496" defTabSz="880567"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ศึกษาวิเคราะห์ข้อมูลเกี่ยวกับการเกิดกรณีการทุจริตและการปฏิบัติงานผิดพลาดที่อาจเป็นผลให้เกิดการทุจริตที่ผ่านมา ทั้งในส่วนที่ระบบตรวจไม่พบและส่วนที่ระบบมีการแจ้งเตือน</a:t>
            </a:r>
          </a:p>
          <a:p>
            <a:pPr marL="79496" indent="-79496" defTabSz="880567"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วิเคราะห์รูปแบบการทุจริตและจัดทำพอร์ตโฟลิโอของการทุจริตที่เป็นการทุจริตผ่านการทำธุรกรรมและการสมัครสินเชื่อ</a:t>
            </a:r>
            <a:endParaRPr lang="th-TH" sz="12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79496" indent="-79496" defTabSz="880567"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นำเสนอแนวทางและกระบวนการตรวจสอบ/ตรวจจับกรณีต้องสงสัยและมีความเสี่ยงที่จะกระทำทุจริตและปฏิบัติงานผิดพลาดที่อาจเป็นผลให้เกิดการทุจริตกับผู้เกี่ยวข้อง</a:t>
            </a:r>
          </a:p>
          <a:p>
            <a:pPr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สร้างองค์ความรู้ในเรื่องการจัดการการทุจริตผ่านการทำธุรกรรมและการสมัครสินเชื่อ</a:t>
            </a:r>
            <a:endParaRPr lang="en-US" sz="1200" dirty="0">
              <a:solidFill>
                <a:srgbClr val="000099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553539" y="2250202"/>
            <a:ext cx="2253333" cy="589333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0" rIns="0" bIns="0" anchor="ctr"/>
          <a:lstStyle/>
          <a:p>
            <a:pPr algn="ctr" defTabSz="880567">
              <a:lnSpc>
                <a:spcPct val="70000"/>
              </a:lnSpc>
              <a:defRPr/>
            </a:pPr>
            <a:r>
              <a:rPr lang="th-TH" altLang="th-TH" sz="16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ส่วนพัฒนาการจัดการการทุจริต </a:t>
            </a:r>
          </a:p>
          <a:p>
            <a:pPr algn="ctr" defTabSz="880567">
              <a:lnSpc>
                <a:spcPct val="70000"/>
              </a:lnSpc>
              <a:defRPr/>
            </a:pPr>
            <a:r>
              <a:rPr lang="en-US" altLang="th-TH" sz="11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Fraud Management Development Unit</a:t>
            </a:r>
            <a:endParaRPr lang="en-US" altLang="th-TH" sz="1100" dirty="0">
              <a:solidFill>
                <a:srgbClr val="000099"/>
              </a:solidFill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449277" y="2874272"/>
            <a:ext cx="2366175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marL="82550" marR="0" lvl="0" indent="-825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rdia New" pitchFamily="34" charset="-34"/>
              <a:buChar char="o"/>
              <a:tabLst/>
              <a:defRPr kumimoji="0" sz="1250" b="0" i="0" u="none" strike="noStrike" cap="none" spc="0" normalizeH="0" baseline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rdia New" pitchFamily="34" charset="-34"/>
                <a:cs typeface="Cordia New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ออกแบบและพัฒนาระบบเทคโนโลยีสารสนเทศ รวมถึงเครื่องมือต่างๆในการจัดการการทุจริตอย่างมีประสิทธิภาพ</a:t>
            </a:r>
          </a:p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จัดทำเงื่อนไขของระบบตรวจจับการทุจริตเพื่อให้การตรวจจับการทุจริตมีประสิทธิภาพยิ่งขึ้น</a:t>
            </a:r>
          </a:p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จัดทำวิธีการรับมือร่วมกับหน่วยงานที่เกี่ยวข้อง ในกรณีที่ระบบป้องกันการทุจริตแจ้งเตือนความผิดปกติ หรือระบุว่ามีการทุจริตเกิดขึ้น</a:t>
            </a:r>
          </a:p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สนับสนุนการป้องกันความเสี่ยงจากการทุจริตแก่หน่วยงานต่างๆ เพื่อเพิ่มขีดความสามารถในการแข่งขันทางธุรกิจให้กับธนาคาร</a:t>
            </a:r>
          </a:p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ร่วมมือกับผู้จัดการผลิตภัณฑ์และหน่วยงานที่เกี่ยวข้องในการออกแบบและพัฒนาเครื่องมือ ฐานข้อมูลและการจัดทำรายงาน รวมไปถึงกำหนดกระบวนการเกี่ยวกับการบริหารจัดการเรื่องทุจริตและการปฏิบัติงานผิดพลาดที่อาจเป็นผลให้เกิดการทุจริตผ่านการทำธุรกรรมและการสมัครสินเชื่อ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579651" y="888455"/>
            <a:ext cx="3210652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2550" indent="-825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marL="79496" indent="-79496" algn="thaiDist" defTabSz="880567" eaLnBrk="1" hangingPunct="1">
              <a:buFont typeface="Cordia New" pitchFamily="34" charset="-34"/>
              <a:buChar char="o"/>
              <a:defRPr/>
            </a:pPr>
            <a:r>
              <a:rPr lang="th-TH" altLang="th-TH" sz="13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วางแผนและกำหนดกลยุทธ์ นโยบาย แนวทาง และกระบวนการในการจัดการการทุจริต</a:t>
            </a:r>
          </a:p>
          <a:p>
            <a:pPr marL="79496" indent="-79496" algn="thaiDist" defTabSz="880567" eaLnBrk="1" hangingPunct="1">
              <a:buFont typeface="Cordia New" pitchFamily="34" charset="-34"/>
              <a:buChar char="o"/>
              <a:defRPr/>
            </a:pPr>
            <a:r>
              <a:rPr lang="th-TH" altLang="th-TH" sz="13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บริหารจัดการและดำเนินการตรวจจับกรณีต้องสงสัยและมีความเสี่ยงที่จะกระทำทุจริต รวมทั้งตรวจสอบและรวบรวมข้อมูลหรือหลักฐาน และประสานงานเพื่อบรรเทาความเสียหาย</a:t>
            </a:r>
          </a:p>
        </p:txBody>
      </p:sp>
      <p:cxnSp>
        <p:nvCxnSpPr>
          <p:cNvPr id="9" name="Elbow Connector 8"/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5495593" y="1431234"/>
            <a:ext cx="284427" cy="136961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78415" y="248411"/>
            <a:ext cx="276376" cy="37272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7810" y="2250202"/>
            <a:ext cx="2253333" cy="589333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0" rIns="0" bIns="0" anchor="ctr"/>
          <a:lstStyle/>
          <a:p>
            <a:pPr algn="ctr" defTabSz="880567">
              <a:lnSpc>
                <a:spcPct val="70000"/>
              </a:lnSpc>
              <a:defRPr/>
            </a:pPr>
            <a:r>
              <a:rPr lang="th-TH" sz="16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ส่วนวางแผนการจัดการการทุจริต</a:t>
            </a:r>
            <a:endParaRPr lang="en-US" sz="1600" b="1" dirty="0">
              <a:solidFill>
                <a:srgbClr val="000099"/>
              </a:solidFill>
              <a:latin typeface="FreesiaUPC" panose="020B0604020202020204" pitchFamily="34" charset="-34"/>
              <a:ea typeface="Arial Unicode MS" pitchFamily="34" charset="-128"/>
              <a:cs typeface="FreesiaUPC" panose="020B0604020202020204" pitchFamily="34" charset="-34"/>
            </a:endParaRPr>
          </a:p>
          <a:p>
            <a:pPr algn="ctr" defTabSz="880567">
              <a:lnSpc>
                <a:spcPct val="70000"/>
              </a:lnSpc>
              <a:defRPr/>
            </a:pPr>
            <a:r>
              <a:rPr lang="en-US" sz="12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Fraud Management Planning Unit</a:t>
            </a:r>
            <a:endParaRPr lang="en-US" sz="1200" dirty="0">
              <a:solidFill>
                <a:srgbClr val="000099"/>
              </a:solidFill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3586" y="2874272"/>
            <a:ext cx="233755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marL="82550" marR="0" lvl="0" indent="-825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rdia New" pitchFamily="34" charset="-34"/>
              <a:buChar char="o"/>
              <a:tabLst/>
              <a:defRPr kumimoji="0" sz="1250" b="0" i="0" u="none" strike="noStrike" cap="none" spc="0" normalizeH="0" baseline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ติดตามประเด็นการทุจริตทั้งในและนอกธนาคารเพื่อนำมาวางแผนและจัดทำแผนในการป้องกันและจัดการการทุจริตเพื่อลดความเสี่ยงที่จะเกิดขึ้นกับธนาคาร</a:t>
            </a:r>
            <a:endParaRPr lang="en-US" sz="1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ร่วมออกแบบ จัดทำรายงานเพื่อระบุปัญหาพร้อมแนวทางการแก้ไขและนำเสนอต่อผู้บริหารหน่วยงานด้านความเสี่ยงและหน่วยงานด้านธุรกิจ เพื่อให้การจัดการการทุจริตมีประสิทธิภาพยิ่งขึ้น</a:t>
            </a:r>
            <a:endParaRPr lang="en-US" sz="1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กำหนด ติดตาม และวัดผล ตัววัดคุณภาพและเวลามาตรฐานในการติดตามและสืบคนการทุจริต (</a:t>
            </a:r>
            <a:r>
              <a:rPr lang="en-US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SLA) </a:t>
            </a:r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รวมถึงเสนอแนะแนวทางการปรับปรุงเพื่อให้สามารถจัดการการทุจิรตได้ทันเวลาและเกิดความเสี่ยงหายต่อธนาคารน้อยที่สุด</a:t>
            </a:r>
          </a:p>
          <a:p>
            <a:r>
              <a:rPr lang="th-TH" sz="1200" dirty="0">
                <a:latin typeface="FreesiaUPC" panose="020B0604020202020204" pitchFamily="34" charset="-34"/>
                <a:cs typeface="FreesiaUPC" panose="020B0604020202020204" pitchFamily="34" charset="-34"/>
              </a:rPr>
              <a:t>รับผิดชอบด้านงานบริหารทรัพยากรของฝ่ายฯ เช่น บุคคลากร งบประมาณ อุปกรณ์และเครื่องมือที่ใช้ในการทำงานให้เพียงพอต่อการดำเนินงาน และเป็นไปตามเป้าหมายและแผนการใช้ทรัพยากรที่กำหนด</a:t>
            </a:r>
          </a:p>
        </p:txBody>
      </p:sp>
      <p:cxnSp>
        <p:nvCxnSpPr>
          <p:cNvPr id="13" name="Elbow Connector 12"/>
          <p:cNvCxnSpPr>
            <a:cxnSpLocks/>
            <a:stCxn id="3" idx="2"/>
            <a:endCxn id="11" idx="0"/>
          </p:cNvCxnSpPr>
          <p:nvPr/>
        </p:nvCxnSpPr>
        <p:spPr>
          <a:xfrm rot="5400000">
            <a:off x="3020551" y="317752"/>
            <a:ext cx="276376" cy="358852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7528617" y="6318996"/>
            <a:ext cx="1571264" cy="27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th-TH" sz="1156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อนุมัติใช้เมื่อ</a:t>
            </a:r>
            <a:r>
              <a:rPr lang="en-US" sz="1156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: 1</a:t>
            </a:r>
            <a:r>
              <a:rPr lang="th-TH" sz="1156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มิถุนายน </a:t>
            </a:r>
            <a:r>
              <a:rPr lang="en-US" sz="1156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2565</a:t>
            </a:r>
            <a:endParaRPr lang="th-TH" sz="1156" dirty="0">
              <a:solidFill>
                <a:srgbClr val="000099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F2652ED-155E-47E2-99E0-0C197C24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405" y="2250202"/>
            <a:ext cx="2496277" cy="589333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0" rIns="0" bIns="0" anchor="ctr"/>
          <a:lstStyle/>
          <a:p>
            <a:pPr algn="ctr" defTabSz="880567">
              <a:lnSpc>
                <a:spcPct val="70000"/>
              </a:lnSpc>
              <a:defRPr/>
            </a:pPr>
            <a:r>
              <a:rPr lang="th-TH" sz="1600" b="1" dirty="0">
                <a:solidFill>
                  <a:srgbClr val="000099"/>
                </a:solidFill>
                <a:latin typeface="FreesiaUPC" panose="020B0604020202020204" pitchFamily="34" charset="-34"/>
                <a:ea typeface="Arial Unicode MS" pitchFamily="34" charset="-128"/>
                <a:cs typeface="FreesiaUPC" panose="020B0604020202020204" pitchFamily="34" charset="-34"/>
              </a:rPr>
              <a:t>ส่วนวิเคราะห์ข้อมูลการจัดการการทุจริต</a:t>
            </a:r>
            <a:endParaRPr lang="en-US" sz="1600" b="1" dirty="0">
              <a:solidFill>
                <a:srgbClr val="000099"/>
              </a:solidFill>
              <a:latin typeface="FreesiaUPC" panose="020B0604020202020204" pitchFamily="34" charset="-34"/>
              <a:ea typeface="Arial Unicode MS" pitchFamily="34" charset="-128"/>
              <a:cs typeface="FreesiaUPC" panose="020B0604020202020204" pitchFamily="34" charset="-34"/>
            </a:endParaRPr>
          </a:p>
          <a:p>
            <a:pPr algn="ctr" defTabSz="880567">
              <a:lnSpc>
                <a:spcPct val="70000"/>
              </a:lnSpc>
              <a:defRPr/>
            </a:pPr>
            <a:r>
              <a:rPr lang="en-US" sz="12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Fraud Management Data Analysis Unit</a:t>
            </a:r>
            <a:endParaRPr lang="en-US" sz="1200" dirty="0">
              <a:solidFill>
                <a:srgbClr val="000099"/>
              </a:solidFill>
              <a:latin typeface="Calibri" panose="020F0502020204030204" pitchFamily="34" charset="0"/>
              <a:ea typeface="Arial Unicode MS" pitchFamily="34" charset="-128"/>
              <a:cs typeface="Calibri" panose="020F0502020204030204" pitchFamily="34" charset="0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C79580E6-1C4A-4A17-A3A2-F391C4A93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143" y="2874272"/>
            <a:ext cx="260053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2550" indent="-825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marL="79496" indent="-79496" defTabSz="880567" eaLnBrk="1" hangingPunct="1">
              <a:buFont typeface="Cordia New" pitchFamily="34" charset="-34"/>
              <a:buChar char="o"/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เข้าใจโจทย์ธุรกิจ และรูปแบบของการทุจริต รวมทั้งข้อจำกัดในอดีต เพื่อออกแบบแนวทางการพัฒนาเพื่อตอบโจทย์ธุรกิจ</a:t>
            </a:r>
          </a:p>
          <a:p>
            <a:pPr marL="79496" indent="-79496" defTabSz="880567" eaLnBrk="1" hangingPunct="1">
              <a:buFont typeface="Cordia New" pitchFamily="34" charset="-34"/>
              <a:buChar char="o"/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พัฒนาแบบจำลองการจัดการการทุจริต เช่น </a:t>
            </a:r>
            <a:r>
              <a:rPr lang="en-US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Customer Transactional Frauds, Internal Fraud Transactions, New Applications Fraud detection,</a:t>
            </a: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etc. </a:t>
            </a: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และนำขึ้นใช้งานได้อย่างมีประสิทธิภาพและประสิทธิผล ตามเวลาที่กำหนด</a:t>
            </a:r>
          </a:p>
          <a:p>
            <a:pPr marL="79496" indent="-79496" defTabSz="880567" eaLnBrk="1" hangingPunct="1">
              <a:buFont typeface="Cordia New" pitchFamily="34" charset="-34"/>
              <a:buChar char="o"/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ดำเนินการตามกระบวนการพัฒนาแบบจำลองการบริหารความเสี่ยงด้านการจัดการการทุจริตที่มีประสิทธิภาพและเป็นมาตรฐานสากล</a:t>
            </a:r>
            <a:endParaRPr lang="en-US" sz="1200" dirty="0">
              <a:solidFill>
                <a:srgbClr val="000099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79496" indent="-79496" defTabSz="880567" eaLnBrk="1" hangingPunct="1">
              <a:buFont typeface="Cordia New" pitchFamily="34" charset="-34"/>
              <a:buChar char="o"/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นำข้อมูลด้านการทุจริตมาวิเคราะห์และพัฒนาเงื่อนไขในระบบเพื่อให้สามารถตรวจสอบการทุจริตได้ทันเวลา</a:t>
            </a:r>
            <a:endParaRPr lang="en-US" sz="1200" dirty="0">
              <a:solidFill>
                <a:srgbClr val="000099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79496" indent="-79496" defTabSz="880567" eaLnBrk="1" hangingPunct="1">
              <a:buFont typeface="Cordia New" pitchFamily="34" charset="-34"/>
              <a:buChar char="o"/>
              <a:defRPr/>
            </a:pPr>
            <a:r>
              <a:rPr lang="th-TH" sz="1200" dirty="0">
                <a:solidFill>
                  <a:srgbClr val="000099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เป็นผู้นำในการประสานกับหน่วยงานที่เกี่ยวข้อง พัฒนาขีดความสามารถของโมเดลที่เกี่ยวข้องกับการจัดการการทุจริต เพื่อให้แน่ใจว่าขีดความสามารถของโมเดลใหม่ ที่สร้างขึ้นจะสามารถตอบโจทย์ธุรกิจได้จริง โดยพิจารณาปัจจัยด้านความเสี่ยงควบคู่กัน รวมทั้งปรับปรุงขีดความสามารถของโมเดลอย่างสม่ำเสมอในสภาวะแวดล้อมที่เปลี่ยนแปลง</a:t>
            </a:r>
          </a:p>
        </p:txBody>
      </p:sp>
      <p:cxnSp>
        <p:nvCxnSpPr>
          <p:cNvPr id="17" name="Elbow Connector 8">
            <a:extLst>
              <a:ext uri="{FF2B5EF4-FFF2-40B4-BE49-F238E27FC236}">
                <a16:creationId xmlns:a16="http://schemas.microsoft.com/office/drawing/2014/main" id="{028753BC-9642-4B10-8CC5-3A0C31A93FDA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5400000">
            <a:off x="4260085" y="1557286"/>
            <a:ext cx="276376" cy="11094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5">
            <a:hlinkClick r:id="rId2" action="ppaction://hlinksldjump"/>
            <a:extLst>
              <a:ext uri="{FF2B5EF4-FFF2-40B4-BE49-F238E27FC236}">
                <a16:creationId xmlns:a16="http://schemas.microsoft.com/office/drawing/2014/main" id="{534DFFE0-CC59-1664-9327-672284EC7ABE}"/>
              </a:ext>
            </a:extLst>
          </p:cNvPr>
          <p:cNvSpPr/>
          <p:nvPr/>
        </p:nvSpPr>
        <p:spPr>
          <a:xfrm rot="16200000">
            <a:off x="9162818" y="6228920"/>
            <a:ext cx="220832" cy="346706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80567">
              <a:defRPr/>
            </a:pPr>
            <a:endParaRPr lang="th-TH" sz="1733" kern="0">
              <a:solidFill>
                <a:srgbClr val="FFFFFF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06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Proposed Timeline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794566" y="1405326"/>
          <a:ext cx="8338128" cy="478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12" y="3933886"/>
            <a:ext cx="585595" cy="53575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65" y="3933886"/>
            <a:ext cx="637751" cy="535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179" y="4114800"/>
            <a:ext cx="417825" cy="3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1394" y="1018806"/>
            <a:ext cx="9324473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Our Approach for Performance Evaluation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8248" y="1663366"/>
            <a:ext cx="9249967" cy="4267198"/>
            <a:chOff x="375900" y="1555082"/>
            <a:chExt cx="9249967" cy="42671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F35E36-E230-4705-87C8-C5026B7537CE}"/>
                </a:ext>
              </a:extLst>
            </p:cNvPr>
            <p:cNvSpPr/>
            <p:nvPr/>
          </p:nvSpPr>
          <p:spPr>
            <a:xfrm>
              <a:off x="2510693" y="3850260"/>
              <a:ext cx="6743700" cy="1972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dirty="0">
                <a:latin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D9E03-A160-4562-A88A-642F8ADBF9B8}"/>
                </a:ext>
              </a:extLst>
            </p:cNvPr>
            <p:cNvSpPr/>
            <p:nvPr/>
          </p:nvSpPr>
          <p:spPr>
            <a:xfrm>
              <a:off x="2510693" y="1630936"/>
              <a:ext cx="6743700" cy="1972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Calibri" panose="020F0502020204030204" pitchFamily="34" charset="0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78AA7DE-45E9-40A7-867A-B42726D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583" y="1555082"/>
              <a:ext cx="6847284" cy="204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 anchorCtr="0">
              <a:no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th-TH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E6D6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Clearly define roles and responsibilities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altLang="th-TH" sz="2000" b="1" dirty="0">
                  <a:solidFill>
                    <a:srgbClr val="7E6D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Agree on measurement / KPIs and weighting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altLang="th-TH" sz="2000" b="1" dirty="0">
                  <a:solidFill>
                    <a:srgbClr val="7E6D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Understand grading differentiation</a:t>
              </a:r>
              <a:endParaRPr kumimoji="0" lang="th-TH" alt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7E6D61"/>
                </a:solidFill>
                <a:effectLst/>
                <a:uLnTx/>
                <a:uFillTx/>
                <a:latin typeface="Calibri" panose="020F0502020204030204" pitchFamily="34" charset="0"/>
                <a:cs typeface="Angsana New" pitchFamily="18" charset="-34"/>
              </a:endParaRP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D33F911A-A3B8-402E-A6DD-8CBF670B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583" y="3774405"/>
              <a:ext cx="6847284" cy="204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 anchorCtr="0">
              <a:no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US" altLang="th-TH" sz="2000" b="1" dirty="0">
                  <a:solidFill>
                    <a:srgbClr val="7E6D6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Encourage team members to do self-evaluation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kumimoji="0" lang="en-US" altLang="th-TH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E6D6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Discuss regularly and share feedback</a:t>
              </a:r>
              <a:endParaRPr kumimoji="0" lang="th-TH" alt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7E6D61"/>
                </a:solidFill>
                <a:effectLst/>
                <a:uLnTx/>
                <a:uFillTx/>
                <a:latin typeface="Calibri" panose="020F0502020204030204" pitchFamily="34" charset="0"/>
                <a:cs typeface="Angsana New" pitchFamily="18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BD216-677F-49C0-A30A-A47C0049848F}"/>
                </a:ext>
              </a:extLst>
            </p:cNvPr>
            <p:cNvSpPr/>
            <p:nvPr/>
          </p:nvSpPr>
          <p:spPr>
            <a:xfrm>
              <a:off x="375901" y="1621758"/>
              <a:ext cx="2134791" cy="198119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  <a:endParaRPr lang="th-TH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D6F2B4-76F7-45FE-8C35-9777A72C0E70}"/>
                </a:ext>
              </a:extLst>
            </p:cNvPr>
            <p:cNvSpPr/>
            <p:nvPr/>
          </p:nvSpPr>
          <p:spPr>
            <a:xfrm>
              <a:off x="375900" y="3827936"/>
              <a:ext cx="2134791" cy="19943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Ongoing</a:t>
              </a:r>
              <a:endParaRPr lang="th-TH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92E2C1-76F0-4540-8EB1-36C211D89148}"/>
                </a:ext>
              </a:extLst>
            </p:cNvPr>
            <p:cNvCxnSpPr>
              <a:cxnSpLocks/>
            </p:cNvCxnSpPr>
            <p:nvPr/>
          </p:nvCxnSpPr>
          <p:spPr>
            <a:xfrm>
              <a:off x="2510693" y="1638450"/>
              <a:ext cx="0" cy="197202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DC5462-61F7-4C3B-A7CB-17907FDCDB5B}"/>
                </a:ext>
              </a:extLst>
            </p:cNvPr>
            <p:cNvCxnSpPr>
              <a:cxnSpLocks/>
            </p:cNvCxnSpPr>
            <p:nvPr/>
          </p:nvCxnSpPr>
          <p:spPr>
            <a:xfrm>
              <a:off x="2510694" y="3745485"/>
              <a:ext cx="0" cy="197202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24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5">
            <a:extLst>
              <a:ext uri="{FF2B5EF4-FFF2-40B4-BE49-F238E27FC236}">
                <a16:creationId xmlns:a16="http://schemas.microsoft.com/office/drawing/2014/main" id="{339D4BF6-2395-40C4-2489-1199F7304110}"/>
              </a:ext>
            </a:extLst>
          </p:cNvPr>
          <p:cNvGrpSpPr>
            <a:grpSpLocks/>
          </p:cNvGrpSpPr>
          <p:nvPr/>
        </p:nvGrpSpPr>
        <p:grpSpPr bwMode="auto">
          <a:xfrm>
            <a:off x="96310" y="102002"/>
            <a:ext cx="9661302" cy="6671777"/>
            <a:chOff x="36000" y="36000"/>
            <a:chExt cx="10188000" cy="6768000"/>
          </a:xfrm>
        </p:grpSpPr>
        <p:sp>
          <p:nvSpPr>
            <p:cNvPr id="76804" name="Rectangle 1026">
              <a:extLst>
                <a:ext uri="{FF2B5EF4-FFF2-40B4-BE49-F238E27FC236}">
                  <a16:creationId xmlns:a16="http://schemas.microsoft.com/office/drawing/2014/main" id="{1AB98481-2E9E-70D8-6FC3-18D04CBD6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0" y="36000"/>
              <a:ext cx="10188000" cy="67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endParaRPr lang="en-US" altLang="th-TH" sz="2696"/>
            </a:p>
          </p:txBody>
        </p:sp>
        <p:pic>
          <p:nvPicPr>
            <p:cNvPr id="76805" name="Picture 4" descr="Final Kasikorn Logo Green.png">
              <a:extLst>
                <a:ext uri="{FF2B5EF4-FFF2-40B4-BE49-F238E27FC236}">
                  <a16:creationId xmlns:a16="http://schemas.microsoft.com/office/drawing/2014/main" id="{649DEC6B-39D9-DF1B-EA82-054FBAEBE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049" y="1844824"/>
              <a:ext cx="3810667" cy="3528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05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16395" y="1016544"/>
            <a:ext cx="6273210" cy="37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 Organization Chart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E83F8C-D9F4-B218-6E79-A40E925F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18" y="1491956"/>
            <a:ext cx="9398425" cy="33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>
              <a:defRPr/>
            </a:pPr>
            <a:r>
              <a:rPr lang="en-US" altLang="th-TH" sz="16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Fraud Management Department (FR)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02E10B-9480-B6FC-93B6-946D5BFA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861" y="2043975"/>
            <a:ext cx="1776278" cy="542808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20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 Head(s)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82" y="3306081"/>
            <a:ext cx="1399663" cy="47339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7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Planning</a:t>
            </a:r>
          </a:p>
        </p:txBody>
      </p:sp>
      <p:cxnSp>
        <p:nvCxnSpPr>
          <p:cNvPr id="8" name="Elbow Connector 28">
            <a:extLst>
              <a:ext uri="{FF2B5EF4-FFF2-40B4-BE49-F238E27FC236}">
                <a16:creationId xmlns:a16="http://schemas.microsoft.com/office/drawing/2014/main" id="{3EFECD26-A2A6-BDBD-FBA0-D39D6415F01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921908" y="1274989"/>
            <a:ext cx="719298" cy="334288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11D86B4-02B8-A561-4F6F-B5FB1FD9C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788" y="3306081"/>
            <a:ext cx="1399663" cy="47339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7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Data Science</a:t>
            </a:r>
            <a:endParaRPr lang="th-TH" altLang="th-TH" sz="1700" b="1" dirty="0">
              <a:solidFill>
                <a:srgbClr val="000099"/>
              </a:solidFill>
              <a:latin typeface="Calibri" panose="020F0502020204030204" pitchFamily="34" charset="0"/>
              <a:ea typeface="Arial Unicode MS" pitchFamily="34" charset="-128"/>
              <a:cs typeface="Cordia New" pitchFamily="34" charset="-34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164371D-5F48-3382-908D-25AE76582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4" y="3291896"/>
            <a:ext cx="1399663" cy="47339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7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 Monitoring</a:t>
            </a:r>
            <a:endParaRPr lang="th-TH" altLang="th-TH" sz="1700" b="1" dirty="0">
              <a:solidFill>
                <a:srgbClr val="000099"/>
              </a:solidFill>
              <a:latin typeface="Calibri" panose="020F0502020204030204" pitchFamily="34" charset="0"/>
              <a:ea typeface="Arial Unicode MS" pitchFamily="34" charset="-128"/>
              <a:cs typeface="Cordia New" pitchFamily="34" charset="-34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892268C-CC1A-C521-426D-9FC65795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60" y="3291896"/>
            <a:ext cx="1409633" cy="47339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7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System &amp; </a:t>
            </a:r>
          </a:p>
          <a:p>
            <a:pPr algn="ctr" defTabSz="880567">
              <a:lnSpc>
                <a:spcPct val="80000"/>
              </a:lnSpc>
              <a:defRPr/>
            </a:pPr>
            <a:r>
              <a:rPr lang="en-US" altLang="th-TH" sz="17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Innovation</a:t>
            </a:r>
          </a:p>
        </p:txBody>
      </p:sp>
      <p:cxnSp>
        <p:nvCxnSpPr>
          <p:cNvPr id="12" name="Elbow Connector 28">
            <a:extLst>
              <a:ext uri="{FF2B5EF4-FFF2-40B4-BE49-F238E27FC236}">
                <a16:creationId xmlns:a16="http://schemas.microsoft.com/office/drawing/2014/main" id="{B35C244F-0886-4AAB-5667-5E240D8BF73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072661" y="2425742"/>
            <a:ext cx="719298" cy="1041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585218C9-DB26-AA3C-675B-BFC45CC1E3D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340712" y="1199071"/>
            <a:ext cx="705113" cy="3480536"/>
          </a:xfrm>
          <a:prstGeom prst="bentConnector3">
            <a:avLst>
              <a:gd name="adj1" fmla="val 515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8">
            <a:extLst>
              <a:ext uri="{FF2B5EF4-FFF2-40B4-BE49-F238E27FC236}">
                <a16:creationId xmlns:a16="http://schemas.microsoft.com/office/drawing/2014/main" id="{2D94D6AB-B9A0-4130-40FD-905DBC06E1C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5225132" y="2314650"/>
            <a:ext cx="705113" cy="1249377"/>
          </a:xfrm>
          <a:prstGeom prst="bentConnector3">
            <a:avLst>
              <a:gd name="adj1" fmla="val 515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94" y="3912921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Project Mngt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94" y="4442910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Quality Mngt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038" y="3912922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49" y="4442911"/>
            <a:ext cx="115268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Innovation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038" y="4967213"/>
            <a:ext cx="1157792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MIS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479" y="5491515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FR Expert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6" y="3914466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5" y="4442911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Card &amp; </a:t>
            </a:r>
          </a:p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Merchant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4" y="4967213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Digital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5491515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451" y="3912921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Model </a:t>
            </a:r>
          </a:p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Development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05" y="4442910"/>
            <a:ext cx="1159351" cy="443955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Insight </a:t>
            </a:r>
          </a:p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Analytics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7B1EB82F-289E-89B3-B02D-4414C7C7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965" y="4964449"/>
            <a:ext cx="1159351" cy="971022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102466" rIns="0" anchor="ctr"/>
          <a:lstStyle/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Monitoring &amp;</a:t>
            </a:r>
          </a:p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 Investigation </a:t>
            </a:r>
          </a:p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Data Tool </a:t>
            </a:r>
          </a:p>
          <a:p>
            <a:pPr algn="ctr" defTabSz="880567">
              <a:lnSpc>
                <a:spcPct val="80000"/>
              </a:lnSpc>
              <a:defRPr/>
            </a:pPr>
            <a:r>
              <a:rPr lang="en-US" altLang="th-TH" sz="1300" b="1" dirty="0">
                <a:solidFill>
                  <a:srgbClr val="000099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Development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C14371-DEEE-2ED1-1B63-FE088F2728B8}"/>
              </a:ext>
            </a:extLst>
          </p:cNvPr>
          <p:cNvGrpSpPr/>
          <p:nvPr/>
        </p:nvGrpSpPr>
        <p:grpSpPr>
          <a:xfrm>
            <a:off x="6584805" y="1527743"/>
            <a:ext cx="2088294" cy="276999"/>
            <a:chOff x="6147943" y="2044373"/>
            <a:chExt cx="2168614" cy="321225"/>
          </a:xfrm>
        </p:grpSpPr>
        <p:sp>
          <p:nvSpPr>
            <p:cNvPr id="46" name="Isosceles Triangle 45">
              <a:hlinkClick r:id="rId2" action="ppaction://hlinksldjump"/>
              <a:extLst>
                <a:ext uri="{FF2B5EF4-FFF2-40B4-BE49-F238E27FC236}">
                  <a16:creationId xmlns:a16="http://schemas.microsoft.com/office/drawing/2014/main" id="{91291610-D320-4B8C-0865-BA9D9AFF8BD0}"/>
                </a:ext>
              </a:extLst>
            </p:cNvPr>
            <p:cNvSpPr/>
            <p:nvPr/>
          </p:nvSpPr>
          <p:spPr>
            <a:xfrm rot="5400000">
              <a:off x="6076965" y="2116728"/>
              <a:ext cx="300392" cy="15843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200" b="1">
                <a:latin typeface="Calibri" panose="020F0502020204030204" pitchFamily="34" charset="0"/>
              </a:endParaRPr>
            </a:p>
          </p:txBody>
        </p:sp>
        <p:sp>
          <p:nvSpPr>
            <p:cNvPr id="47" name="TextBox 46">
              <a:hlinkClick r:id="rId3" action="ppaction://hlinksldjump"/>
              <a:extLst>
                <a:ext uri="{FF2B5EF4-FFF2-40B4-BE49-F238E27FC236}">
                  <a16:creationId xmlns:a16="http://schemas.microsoft.com/office/drawing/2014/main" id="{EF8DC111-3D97-6F9F-BF3E-4C11AF229B46}"/>
                </a:ext>
              </a:extLst>
            </p:cNvPr>
            <p:cNvSpPr txBox="1"/>
            <p:nvPr/>
          </p:nvSpPr>
          <p:spPr>
            <a:xfrm>
              <a:off x="6275487" y="2044373"/>
              <a:ext cx="2041070" cy="32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Mission and responsibilities</a:t>
              </a:r>
              <a:endParaRPr lang="th-TH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7837067" y="3779476"/>
            <a:ext cx="0" cy="19340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837067" y="5189190"/>
            <a:ext cx="13746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837067" y="4664887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7837067" y="4175041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7837581" y="5711228"/>
            <a:ext cx="13746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06429" y="3777212"/>
            <a:ext cx="0" cy="19340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5606429" y="5186926"/>
            <a:ext cx="13746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5606429" y="4662623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606429" y="4172777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5606943" y="5708964"/>
            <a:ext cx="13746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3304941" y="5449958"/>
            <a:ext cx="137462" cy="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3309854" y="4662623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3309854" y="4172777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304941" y="3777212"/>
            <a:ext cx="0" cy="16727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1003875" y="4660357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1003875" y="4170511"/>
            <a:ext cx="143152" cy="22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03875" y="3765291"/>
            <a:ext cx="0" cy="8950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CCA6445-0FDD-7743-0605-AF9E7FF24F0C}"/>
              </a:ext>
            </a:extLst>
          </p:cNvPr>
          <p:cNvSpPr txBox="1"/>
          <p:nvPr/>
        </p:nvSpPr>
        <p:spPr>
          <a:xfrm>
            <a:off x="4295481" y="6160338"/>
            <a:ext cx="13150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Effective: 1/6/22</a:t>
            </a:r>
            <a:endParaRPr lang="th-TH" sz="1300" dirty="0"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014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1305" y="4271211"/>
            <a:ext cx="76841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dirty="0"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solidFill>
                  <a:srgbClr val="0066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endParaRPr lang="th-TH" sz="6200" b="1" dirty="0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olidFill>
                <a:srgbClr val="0066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228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20123"/>
              </p:ext>
            </p:extLst>
          </p:nvPr>
        </p:nvGraphicFramePr>
        <p:xfrm>
          <a:off x="252663" y="1889415"/>
          <a:ext cx="9408695" cy="38667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1923">
                  <a:extLst>
                    <a:ext uri="{9D8B030D-6E8A-4147-A177-3AD203B41FA5}">
                      <a16:colId xmlns:a16="http://schemas.microsoft.com/office/drawing/2014/main" val="1923125966"/>
                    </a:ext>
                  </a:extLst>
                </a:gridCol>
                <a:gridCol w="2958707">
                  <a:extLst>
                    <a:ext uri="{9D8B030D-6E8A-4147-A177-3AD203B41FA5}">
                      <a16:colId xmlns:a16="http://schemas.microsoft.com/office/drawing/2014/main" val="1621768013"/>
                    </a:ext>
                  </a:extLst>
                </a:gridCol>
                <a:gridCol w="4438065">
                  <a:extLst>
                    <a:ext uri="{9D8B030D-6E8A-4147-A177-3AD203B41FA5}">
                      <a16:colId xmlns:a16="http://schemas.microsoft.com/office/drawing/2014/main" val="123664193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880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Mngt</a:t>
                      </a:r>
                      <a:endParaRPr lang="th-TH" sz="2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Strategic planning &amp; KPI setting</a:t>
                      </a:r>
                      <a:endParaRPr lang="th-TH" sz="1700" dirty="0"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8053" marR="88053" marT="44027" marB="44027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thaiDist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ผลักดันและประสานงานให้เกิดการวางแผนกลยุทธ์ของฝ่ายงาน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1162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Key Task Tracking / PMO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thaiDist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ติดตามงานให้ดำเนินการตามแผนงาน บริหารโครงการให้สำเร็จตามแผนที่กำหนดไว้และผลักดันให้ไปในทิศทางเดียวกัน</a:t>
                      </a:r>
                      <a:endParaRPr lang="en-US" sz="1850" b="0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ea typeface="Tahoma" panose="020B0604030504040204" pitchFamily="34" charset="0"/>
                        <a:cs typeface="FreesiaUPC" panose="020B0604020202020204" pitchFamily="34" charset="-34"/>
                      </a:endParaRPr>
                    </a:p>
                  </a:txBody>
                  <a:tcPr marL="88053" marR="88053" marT="44027" marB="44027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57627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ctr" defTabSz="880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Quality </a:t>
                      </a:r>
                      <a:r>
                        <a:rPr lang="en-US" sz="22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Mngt</a:t>
                      </a:r>
                      <a:endParaRPr lang="th-TH" sz="2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67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rgbClr val="3D6765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Quality Management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thaiDist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กำหนดแนวทางการควบคุม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/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ตรวจสอบคุณภาพของงานในแต่ละกระบวนการ รวมถึงสุ่มตรวจคุณภาพในแต่ละกระบวนการตามที่กำหนดไว้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289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>
                          <a:solidFill>
                            <a:srgbClr val="3D6765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Dashboard Analysis </a:t>
                      </a:r>
                      <a:endParaRPr lang="th-TH" sz="1700" b="1" kern="1200" dirty="0">
                        <a:solidFill>
                          <a:srgbClr val="3D6765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thaiDist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kern="120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กำหนดและติดตามตัวชี้วัดในการทำงานแต่ละกระบวนการ วิเคราะห์ และระบุข้อสังเกตในการพัฒนา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844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rgbClr val="3D6765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Resource Management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thaiDist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บริหาร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/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จัดการ 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resource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(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คน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/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งบประมาณ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/IT/Non-IT)</a:t>
                      </a:r>
                      <a:r>
                        <a:rPr lang="th-TH" sz="1850" b="0" baseline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      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ให้สอดคล้องกับงาน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/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งบประมาณของฝ่าย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866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80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rgbClr val="3D6765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Demand &amp; Supply Forecast</a:t>
                      </a:r>
                      <a:endParaRPr lang="th-TH" sz="1700" dirty="0">
                        <a:solidFill>
                          <a:srgbClr val="3D6765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EA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thaiDist" defTabSz="77157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บริหาร </a:t>
                      </a:r>
                      <a:r>
                        <a:rPr lang="en-US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resource </a:t>
                      </a:r>
                      <a:r>
                        <a:rPr lang="th-TH" sz="1850" b="0" dirty="0">
                          <a:solidFill>
                            <a:srgbClr val="3D6765"/>
                          </a:solidFill>
                          <a:latin typeface="FreesiaUPC" panose="020B0604020202020204" pitchFamily="34" charset="-34"/>
                          <a:ea typeface="Tahoma" panose="020B0604030504040204" pitchFamily="34" charset="0"/>
                          <a:cs typeface="FreesiaUPC" panose="020B0604020202020204" pitchFamily="34" charset="-34"/>
                        </a:rPr>
                        <a:t>ให้สอดคล้องกับปริมาณงาน</a:t>
                      </a:r>
                    </a:p>
                  </a:txBody>
                  <a:tcPr marL="88053" marR="88053" marT="44027" marB="440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513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96871"/>
              </p:ext>
            </p:extLst>
          </p:nvPr>
        </p:nvGraphicFramePr>
        <p:xfrm>
          <a:off x="252663" y="1878387"/>
          <a:ext cx="9408695" cy="3877758"/>
        </p:xfrm>
        <a:graphic>
          <a:graphicData uri="http://schemas.openxmlformats.org/drawingml/2006/table">
            <a:tbl>
              <a:tblPr/>
              <a:tblGrid>
                <a:gridCol w="9408695">
                  <a:extLst>
                    <a:ext uri="{9D8B030D-6E8A-4147-A177-3AD203B41FA5}">
                      <a16:colId xmlns:a16="http://schemas.microsoft.com/office/drawing/2014/main" val="1585350813"/>
                    </a:ext>
                  </a:extLst>
                </a:gridCol>
              </a:tblGrid>
              <a:tr h="3877758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12700" cmpd="sng">
                      <a:solidFill>
                        <a:srgbClr val="D9D9D9"/>
                      </a:solidFill>
                      <a:prstDash val="solid"/>
                    </a:lnL>
                    <a:lnR w="12700" cmpd="sng">
                      <a:solidFill>
                        <a:srgbClr val="D9D9D9"/>
                      </a:solidFill>
                      <a:prstDash val="solid"/>
                    </a:lnR>
                    <a:lnT w="12700" cmpd="sng">
                      <a:solidFill>
                        <a:srgbClr val="D9D9D9"/>
                      </a:solidFill>
                      <a:prstDash val="solid"/>
                    </a:lnT>
                    <a:lnB w="12700" cmpd="sng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495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16395" y="1018805"/>
            <a:ext cx="6273210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Fraud Management Planning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760-CF71-9B6C-3572-99FEE0678B45}"/>
              </a:ext>
            </a:extLst>
          </p:cNvPr>
          <p:cNvSpPr txBox="1"/>
          <p:nvPr/>
        </p:nvSpPr>
        <p:spPr>
          <a:xfrm>
            <a:off x="2253793" y="1446162"/>
            <a:ext cx="26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Scope</a:t>
            </a:r>
            <a:endParaRPr lang="th-TH" b="1" dirty="0">
              <a:solidFill>
                <a:srgbClr val="0099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AC3D7-4A0E-C02D-CC37-F5593539F287}"/>
              </a:ext>
            </a:extLst>
          </p:cNvPr>
          <p:cNvSpPr txBox="1"/>
          <p:nvPr/>
        </p:nvSpPr>
        <p:spPr>
          <a:xfrm>
            <a:off x="5200940" y="1446162"/>
            <a:ext cx="26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Description</a:t>
            </a:r>
            <a:endParaRPr lang="th-TH" b="1" dirty="0">
              <a:solidFill>
                <a:srgbClr val="00990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46FB57-2257-5DA0-8C41-8AC9F85C9BC3}"/>
              </a:ext>
            </a:extLst>
          </p:cNvPr>
          <p:cNvCxnSpPr>
            <a:cxnSpLocks/>
          </p:cNvCxnSpPr>
          <p:nvPr/>
        </p:nvCxnSpPr>
        <p:spPr>
          <a:xfrm>
            <a:off x="5200940" y="1799872"/>
            <a:ext cx="4159628" cy="0"/>
          </a:xfrm>
          <a:prstGeom prst="line">
            <a:avLst/>
          </a:prstGeom>
          <a:ln>
            <a:solidFill>
              <a:srgbClr val="9C8A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78CEF5-AD6A-8976-AA3B-17A7E139CC4F}"/>
              </a:ext>
            </a:extLst>
          </p:cNvPr>
          <p:cNvCxnSpPr>
            <a:cxnSpLocks/>
          </p:cNvCxnSpPr>
          <p:nvPr/>
        </p:nvCxnSpPr>
        <p:spPr>
          <a:xfrm>
            <a:off x="2253793" y="1799872"/>
            <a:ext cx="2661711" cy="0"/>
          </a:xfrm>
          <a:prstGeom prst="line">
            <a:avLst/>
          </a:prstGeom>
          <a:ln>
            <a:solidFill>
              <a:srgbClr val="9C8A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10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Project Manager – Roles and Responsibilities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742A58-D089-4C37-ADC8-9870BBE0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2" y="1404397"/>
            <a:ext cx="8999621" cy="44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/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วางแผนและกำหนดกลยุทธ์ นโยบาย แนวทาง และกระบวนการในการจัดการการทุจริต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กำหนดทิศทางการทำงาน ขอบเขต และแผนการดำเนินงาน (</a:t>
            </a:r>
            <a:r>
              <a:rPr lang="en-US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Roadmap)</a:t>
            </a: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 ของฝ่าย ทั้งในระยะสั้นและระยะยาว โดยให้สอดคล้องกับทิศทางเป้าหมายของธนาคาร และสายงาน 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บริหารโครงการ </a:t>
            </a: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และผลักดันการดำเนินงานของฝ่ายงานให้มีประสิทธิภาพ และเป็นไปตามเป้าหมาย 	ร่วมประเมินและแก้ไปปัญหาเพื่อให้โครงการสำเร็จตามเป้าหมายที่กำหนด		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ติดตามประเด็นการทุจริตทั้งในและนอกธนาคารเพื่อนำมาวางแผนและจัดทำแผนในการป้องกันและจัดการการทุจริตเพื่อลดความเสี่ยงที่จะเกิดขึ้นกับธนาคาร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จัดทำและนำเสนอ </a:t>
            </a:r>
            <a:r>
              <a:rPr lang="en-US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KPIs</a:t>
            </a: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 ของฝ่ายงาน/ควบคุมติดตามผลการปฏิบัติงานของฝ่ายฯที่กำหนดไว้ พร้อมทั้งร่วมเสนอแนะแนวทางเพื่อให้สามารถบรรลุตาม </a:t>
            </a:r>
            <a:r>
              <a:rPr lang="en-US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KPIs </a:t>
            </a: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ที่กำหนด ให้สอดคล้องกับเป้าหมายของฝ่ายงาน และตัววัดความสำเร็จรวมทั้งผลักดันการดำเนินงานให้ได้ตามเป้าหมาย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วิเคราะห์ จัดทำรายงาน </a:t>
            </a: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เพื่อนำเสนอความคืบหน้าในการดำเนินงาน รวมทั้งเสนอแนวทางการปรับปรุงการทำงานของฝ่าย</a:t>
            </a: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			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885FD-13E8-4186-AE58-BD1302B4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64" y="144379"/>
            <a:ext cx="4259180" cy="8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926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DRAFT -</a:t>
            </a:r>
          </a:p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541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to change</a:t>
            </a: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9126718" y="6035130"/>
            <a:ext cx="378831" cy="376391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0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3B742A58-D089-4C37-ADC8-9870BBE0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21" y="1419576"/>
            <a:ext cx="9240252" cy="516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/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กำหนด ติดตาม และวัดผล ตัววัดคุณภาพและเวลามาตรฐานในการติดตามและสืบคนการทุจริต (</a:t>
            </a:r>
            <a:r>
              <a:rPr lang="en-US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SLA)</a:t>
            </a: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 รวมถึงเสนอแนะแนวทางการปรับปรุงเพื่อให้สามารถจัดการการทุจิรตได้ทันเวลาและเกิดความเสี่ยงหายต่อธนาคารน้อยที่สุด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วางแผนแนวทางในเชิงการควบคุมตรวจสอบ และการประกันคุณภาพ ดูแลความพร้อมของการปฏิบัติงานของส่วนงานต่างๆ เพื่อให้มั่นใจว่าการให้บริการงานเป็นไปตามขั้นตอนมาตรฐานที่กำหนดอย่างมีคุณภาพ 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คิดและกำหนดเครื่องมือในการตรวจวัดคุณภาพการปฏิบัติงานพร้อมทั้งสอบทานการทำงาน 	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จัดการ </a:t>
            </a:r>
            <a:r>
              <a:rPr lang="en-US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Incident</a:t>
            </a: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 ปัญหาและข้อผิดพลาดที่เกิดขึ้นของฝ่ายฯ  และทำการวิเคราะห์พร้อมทั้งเสนอแนวทางป้องกัน  กำหนดเกณฑ์มาตราฐานผลตอบแทนของพนักงานตามคุณภาพของงาน และวิธีการเพื่อลดความเสี่ยงด้านปฏิบัติการที่อาจเกิดขึ้นกับการปฏิบัติงานในฝ่ายฯ  		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ร่วมจัดการการวางแผนและการจัดสรรอัตรากำลัง (</a:t>
            </a:r>
            <a:r>
              <a:rPr lang="en-US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Demand &amp;Supply) </a:t>
            </a: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การจัดการต้นทุนในการดำเนินงาน (</a:t>
            </a:r>
            <a:r>
              <a:rPr lang="en-US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Cost Management) </a:t>
            </a: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เพื่อให้การดำเนินการในฝ่ายงานเป็นไปตาม </a:t>
            </a:r>
            <a:r>
              <a:rPr lang="en-US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KPIs </a:t>
            </a: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ที่กำหนดไว้				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จัดทำข้อมูล รายงาน วิเคราะห์ผลดำเนินงานรายผลิตภัณฑ์ ตรงตามความต้องการของผู้ใช้งานและตอบสนอง </a:t>
            </a:r>
            <a:r>
              <a:rPr lang="en-US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Dashboard </a:t>
            </a: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ของฝ่ายงานให้เป็นไปตามคุณภาพ ข้อตกลง และมาตรฐานการปฏิบัติงานที่ฝ่ายกำหนด				</a:t>
            </a:r>
          </a:p>
          <a:p>
            <a:pPr marL="342900" lvl="0" indent="-342900" algn="thaiDi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h-TH" dirty="0"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จัดการสื่อสารภายในฝ่ายงานเพื่อแจ้งข้อมูลข่าวสาร /ประสานงานกับฝ่ายงานที่เกี่ยวข้องในเรื่องที่เกี่ยวกับความเสี่ยงด้านปฏิบัติการ ทำการวิเคราะห์ คาดการณ์ และร่วมเสนอแนวทางป้องกัน / แก้ไขความเสี่ยงด้านปฏิบัติการที่อาจเกิดขึ้นกับการปฏิบัติงานในฝ่ายฯ อย่างสม่ำเสมอ</a:t>
            </a:r>
            <a:r>
              <a:rPr lang="th-TH" dirty="0">
                <a:effectLst/>
                <a:latin typeface="FreesiaUPC" panose="020B0604020202020204" pitchFamily="34" charset="-34"/>
                <a:ea typeface="Tahoma" panose="020B0604030504040204" pitchFamily="34" charset="0"/>
                <a:cs typeface="FreesiaUPC" panose="020B0604020202020204" pitchFamily="34" charset="-34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Quality Manager – Roles and Responsibilities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885FD-13E8-4186-AE58-BD1302B4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64" y="144379"/>
            <a:ext cx="4259180" cy="8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926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DRAFT -</a:t>
            </a:r>
          </a:p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541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to change</a:t>
            </a: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9114686" y="6282945"/>
            <a:ext cx="378831" cy="376391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27" y="1018806"/>
            <a:ext cx="9778408" cy="386520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489" y="1018806"/>
            <a:ext cx="9252284" cy="3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Project Manager - Measurement and Weighting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885FD-13E8-4186-AE58-BD1302B4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664" y="144379"/>
            <a:ext cx="4259180" cy="8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926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DRAFT -</a:t>
            </a:r>
          </a:p>
          <a:p>
            <a:pPr algn="ctr" defTabSz="880567" fontAlgn="base">
              <a:spcBef>
                <a:spcPct val="20000"/>
              </a:spcBef>
              <a:spcAft>
                <a:spcPct val="0"/>
              </a:spcAft>
            </a:pPr>
            <a:r>
              <a:rPr lang="en-US" altLang="th-TH" sz="1541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to change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A70A6C-53C2-4B44-B404-49B32220C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67184"/>
              </p:ext>
            </p:extLst>
          </p:nvPr>
        </p:nvGraphicFramePr>
        <p:xfrm>
          <a:off x="485775" y="1647133"/>
          <a:ext cx="8467725" cy="44908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19325">
                  <a:extLst>
                    <a:ext uri="{9D8B030D-6E8A-4147-A177-3AD203B41FA5}">
                      <a16:colId xmlns:a16="http://schemas.microsoft.com/office/drawing/2014/main" val="3877284378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3926846852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607160597"/>
                    </a:ext>
                  </a:extLst>
                </a:gridCol>
              </a:tblGrid>
              <a:tr h="4098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2843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Weighting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781533"/>
                  </a:ext>
                </a:extLst>
              </a:tr>
              <a:tr h="409833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50154"/>
                  </a:ext>
                </a:extLst>
              </a:tr>
              <a:tr h="409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goal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(Business impact)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Projects delivered as planned and meet business KPIs/milestones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74206"/>
                  </a:ext>
                </a:extLst>
              </a:tr>
              <a:tr h="13137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Accountability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 solving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Discipline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punctuality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Innovation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 improvement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50842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 well with others and make valued contributions to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strong relationships within and across teams.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project in an agile way.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291367"/>
                  </a:ext>
                </a:extLst>
              </a:tr>
              <a:tr h="40983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71351"/>
                  </a:ext>
                </a:extLst>
              </a:tr>
            </a:tbl>
          </a:graphicData>
        </a:graphic>
      </p:graphicFrame>
      <p:sp>
        <p:nvSpPr>
          <p:cNvPr id="7" name="Isosceles Triangle 6">
            <a:hlinkClick r:id="" action="ppaction://noaction"/>
            <a:extLst>
              <a:ext uri="{FF2B5EF4-FFF2-40B4-BE49-F238E27FC236}">
                <a16:creationId xmlns:a16="http://schemas.microsoft.com/office/drawing/2014/main" id="{283E6918-DA66-4011-8430-8DE8F05D4FC5}"/>
              </a:ext>
            </a:extLst>
          </p:cNvPr>
          <p:cNvSpPr/>
          <p:nvPr/>
        </p:nvSpPr>
        <p:spPr>
          <a:xfrm rot="5400000">
            <a:off x="9027427" y="2673150"/>
            <a:ext cx="21336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7337360"/>
      </p:ext>
    </p:extLst>
  </p:cSld>
  <p:clrMapOvr>
    <a:masterClrMapping/>
  </p:clrMapOvr>
</p:sld>
</file>

<file path=ppt/theme/theme1.xml><?xml version="1.0" encoding="utf-8"?>
<a:theme xmlns:a="http://schemas.openxmlformats.org/drawingml/2006/main" name="5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">
  <a:themeElements>
    <a:clrScheme name="WBS 2015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14B2A"/>
      </a:accent1>
      <a:accent2>
        <a:srgbClr val="72A376"/>
      </a:accent2>
      <a:accent3>
        <a:srgbClr val="AAC8AD"/>
      </a:accent3>
      <a:accent4>
        <a:srgbClr val="C0BEAF"/>
      </a:accent4>
      <a:accent5>
        <a:srgbClr val="CEC597"/>
      </a:accent5>
      <a:accent6>
        <a:srgbClr val="C6EB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37969</TotalTime>
  <Words>3712</Words>
  <Application>Microsoft Office PowerPoint</Application>
  <PresentationFormat>A4 Paper (210x297 mm)</PresentationFormat>
  <Paragraphs>485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Cordia New</vt:lpstr>
      <vt:lpstr>FreesiaUPC</vt:lpstr>
      <vt:lpstr>Raleway Light</vt:lpstr>
      <vt:lpstr>Tahoma</vt:lpstr>
      <vt:lpstr>Times New Roman</vt:lpstr>
      <vt:lpstr>Wingdings</vt:lpstr>
      <vt:lpstr>5_Default Design</vt:lpstr>
      <vt:lpstr>Default Design</vt:lpstr>
      <vt:lpstr>3_blank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 Satiravorakul</dc:creator>
  <cp:lastModifiedBy>Salin Supapruksapong</cp:lastModifiedBy>
  <cp:revision>2882</cp:revision>
  <cp:lastPrinted>2020-02-12T08:48:13Z</cp:lastPrinted>
  <dcterms:created xsi:type="dcterms:W3CDTF">2017-12-08T03:03:22Z</dcterms:created>
  <dcterms:modified xsi:type="dcterms:W3CDTF">2022-06-21T08:34:01Z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b69f84-6297-413e-8898-68c80577aad3_Enabled">
    <vt:lpwstr>true</vt:lpwstr>
  </property>
  <property fmtid="{D5CDD505-2E9C-101B-9397-08002B2CF9AE}" pid="3" name="MSIP_Label_efb69f84-6297-413e-8898-68c80577aad3_SetDate">
    <vt:lpwstr>2021-01-12T10:17:34Z</vt:lpwstr>
  </property>
  <property fmtid="{D5CDD505-2E9C-101B-9397-08002B2CF9AE}" pid="4" name="MSIP_Label_efb69f84-6297-413e-8898-68c80577aad3_Method">
    <vt:lpwstr>Privileged</vt:lpwstr>
  </property>
  <property fmtid="{D5CDD505-2E9C-101B-9397-08002B2CF9AE}" pid="5" name="MSIP_Label_efb69f84-6297-413e-8898-68c80577aad3_Name">
    <vt:lpwstr>Internal Use Only</vt:lpwstr>
  </property>
  <property fmtid="{D5CDD505-2E9C-101B-9397-08002B2CF9AE}" pid="6" name="MSIP_Label_efb69f84-6297-413e-8898-68c80577aad3_SiteId">
    <vt:lpwstr>8e11df9f-4615-434f-a6c6-8a0cb4ffeb6c</vt:lpwstr>
  </property>
  <property fmtid="{D5CDD505-2E9C-101B-9397-08002B2CF9AE}" pid="7" name="MSIP_Label_efb69f84-6297-413e-8898-68c80577aad3_ActionId">
    <vt:lpwstr>da58db19-84d5-4dca-ac54-cfb3a1bf51a8</vt:lpwstr>
  </property>
  <property fmtid="{D5CDD505-2E9C-101B-9397-08002B2CF9AE}" pid="8" name="MSIP_Label_efb69f84-6297-413e-8898-68c80577aad3_ContentBits">
    <vt:lpwstr>2</vt:lpwstr>
  </property>
</Properties>
</file>