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7" r:id="rId5"/>
    <p:sldId id="258" r:id="rId6"/>
    <p:sldId id="256" r:id="rId7"/>
    <p:sldId id="262" r:id="rId8"/>
    <p:sldId id="264" r:id="rId9"/>
    <p:sldId id="265" r:id="rId10"/>
    <p:sldId id="259" r:id="rId11"/>
    <p:sldId id="261" r:id="rId12"/>
    <p:sldId id="263" r:id="rId13"/>
    <p:sldId id="268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32" autoAdjust="0"/>
    <p:restoredTop sz="94660"/>
  </p:normalViewPr>
  <p:slideViewPr>
    <p:cSldViewPr snapToGrid="0">
      <p:cViewPr varScale="1">
        <p:scale>
          <a:sx n="72" d="100"/>
          <a:sy n="72" d="100"/>
        </p:scale>
        <p:origin x="7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usorn Sitdhirasdr" userId="8e67ab53-f5b1-4c85-9e14-3adaa1819edc" providerId="ADAL" clId="{1AD15862-9068-4A7B-BDD5-696B2E696CF6}"/>
    <pc:docChg chg="modSld">
      <pc:chgData name="Danusorn Sitdhirasdr" userId="8e67ab53-f5b1-4c85-9e14-3adaa1819edc" providerId="ADAL" clId="{1AD15862-9068-4A7B-BDD5-696B2E696CF6}" dt="2022-08-22T01:18:14.920" v="0" actId="14100"/>
      <pc:docMkLst>
        <pc:docMk/>
      </pc:docMkLst>
      <pc:sldChg chg="modSp mod">
        <pc:chgData name="Danusorn Sitdhirasdr" userId="8e67ab53-f5b1-4c85-9e14-3adaa1819edc" providerId="ADAL" clId="{1AD15862-9068-4A7B-BDD5-696B2E696CF6}" dt="2022-08-22T01:18:14.920" v="0" actId="14100"/>
        <pc:sldMkLst>
          <pc:docMk/>
          <pc:sldMk cId="1034911176" sldId="265"/>
        </pc:sldMkLst>
        <pc:picChg chg="mod">
          <ac:chgData name="Danusorn Sitdhirasdr" userId="8e67ab53-f5b1-4c85-9e14-3adaa1819edc" providerId="ADAL" clId="{1AD15862-9068-4A7B-BDD5-696B2E696CF6}" dt="2022-08-22T01:18:14.920" v="0" actId="14100"/>
          <ac:picMkLst>
            <pc:docMk/>
            <pc:sldMk cId="1034911176" sldId="265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D5991B-5E0D-486C-98A0-361FE73768EE}" type="datetimeFigureOut">
              <a:rPr lang="th-TH" smtClean="0"/>
              <a:t>22/08/65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8A1CC-7262-46CF-A79F-31B8E9FE8F3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59137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FF"/>
                </a:solidFill>
              </a:rPr>
              <a:t>Fraud screening </a:t>
            </a:r>
            <a:r>
              <a:rPr lang="th-TH" sz="1800" dirty="0">
                <a:solidFill>
                  <a:srgbClr val="0000FF"/>
                </a:solidFill>
              </a:rPr>
              <a:t>ตาม </a:t>
            </a:r>
            <a:r>
              <a:rPr lang="en-US" sz="1800" dirty="0">
                <a:solidFill>
                  <a:srgbClr val="0000FF"/>
                </a:solidFill>
              </a:rPr>
              <a:t>3 steps</a:t>
            </a:r>
            <a:endParaRPr lang="th-TH" sz="1800" dirty="0">
              <a:solidFill>
                <a:srgbClr val="0000FF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rgbClr val="0000FF"/>
                </a:solidFill>
              </a:rPr>
              <a:t>ต้องมี </a:t>
            </a:r>
            <a:r>
              <a:rPr lang="en-US" sz="1800" dirty="0">
                <a:solidFill>
                  <a:srgbClr val="0000FF"/>
                </a:solidFill>
              </a:rPr>
              <a:t>CIC </a:t>
            </a:r>
            <a:r>
              <a:rPr lang="th-TH" sz="1800" dirty="0">
                <a:solidFill>
                  <a:srgbClr val="0000FF"/>
                </a:solidFill>
              </a:rPr>
              <a:t>เราถึงมั่นใจว่าไม่ </a:t>
            </a:r>
            <a:r>
              <a:rPr lang="en-US" sz="1800" dirty="0">
                <a:solidFill>
                  <a:srgbClr val="0000FF"/>
                </a:solidFill>
              </a:rPr>
              <a:t>fraud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1800" dirty="0">
                <a:solidFill>
                  <a:srgbClr val="0000FF"/>
                </a:solidFill>
              </a:rPr>
              <a:t>ช่วงแรกระวังไม่รับลูกค้าที่ไม่รู้จัก ต้องมีข้อมูลบูโร หรือ</a:t>
            </a:r>
            <a:r>
              <a:rPr lang="en-US" sz="1800" dirty="0">
                <a:solidFill>
                  <a:srgbClr val="0000FF"/>
                </a:solidFill>
              </a:rPr>
              <a:t> Partner</a:t>
            </a: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9F01D-4090-4B0B-A716-EDB99B72D928}" type="slidenum">
              <a:rPr lang="th-TH" smtClean="0"/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95053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9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486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264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278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135467" y="809501"/>
            <a:ext cx="1192106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2600" b="1" kern="1200" dirty="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marL="0" lvl="0" defTabSz="914400" latinLnBrk="0"/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 hasCustomPrompt="1"/>
          </p:nvPr>
        </p:nvSpPr>
        <p:spPr>
          <a:xfrm>
            <a:off x="135467" y="1242950"/>
            <a:ext cx="11921067" cy="585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Slide Spin</a:t>
            </a:r>
          </a:p>
        </p:txBody>
      </p:sp>
    </p:spTree>
    <p:extLst>
      <p:ext uri="{BB962C8B-B14F-4D97-AF65-F5344CB8AC3E}">
        <p14:creationId xmlns:p14="http://schemas.microsoft.com/office/powerpoint/2010/main" val="113995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0034A-148E-4519-A370-FF5E5843F704}" type="datetimeFigureOut">
              <a:rPr lang="th-TH" smtClean="0"/>
              <a:t>22/08/65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34B693-BE15-400D-9AE9-3711A017B52F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435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1413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F7F7F7"/>
            </a:gs>
            <a:gs pos="0">
              <a:srgbClr val="F8F8F8"/>
            </a:gs>
          </a:gsLst>
          <a:path path="circle">
            <a:fillToRect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Line 44"/>
          <p:cNvSpPr>
            <a:spLocks noChangeShapeType="1"/>
          </p:cNvSpPr>
          <p:nvPr/>
        </p:nvSpPr>
        <p:spPr bwMode="auto">
          <a:xfrm>
            <a:off x="0" y="831850"/>
            <a:ext cx="0" cy="602615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th-TH" sz="1800">
              <a:solidFill>
                <a:srgbClr val="000000"/>
              </a:solidFill>
            </a:endParaRPr>
          </a:p>
        </p:txBody>
      </p:sp>
      <p:pic>
        <p:nvPicPr>
          <p:cNvPr id="1030" name="Picture 46" descr="Tab_2013B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96038"/>
            <a:ext cx="121920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7" name="Group 16"/>
          <p:cNvGrpSpPr/>
          <p:nvPr/>
        </p:nvGrpSpPr>
        <p:grpSpPr>
          <a:xfrm>
            <a:off x="-3763" y="3"/>
            <a:ext cx="12192000" cy="836613"/>
            <a:chOff x="-3175" y="2"/>
            <a:chExt cx="10287000" cy="836613"/>
          </a:xfrm>
        </p:grpSpPr>
        <p:sp>
          <p:nvSpPr>
            <p:cNvPr id="18" name="Rectangle 28"/>
            <p:cNvSpPr>
              <a:spLocks noChangeArrowheads="1"/>
            </p:cNvSpPr>
            <p:nvPr/>
          </p:nvSpPr>
          <p:spPr bwMode="white">
            <a:xfrm>
              <a:off x="-3175" y="2"/>
              <a:ext cx="10287000" cy="83661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cs typeface="Angsana New" pitchFamily="18" charset="-34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cs typeface="Angsana New" pitchFamily="18" charset="-34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cs typeface="Angsana New" pitchFamily="18" charset="-34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cs typeface="Angsana New" pitchFamily="18" charset="-34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Times New Roman" pitchFamily="18" charset="0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Times New Roman" pitchFamily="18" charset="0"/>
                  <a:cs typeface="Angsana New" pitchFamily="18" charset="-34"/>
                </a:defRPr>
              </a:lvl9pPr>
            </a:lstStyle>
            <a:p>
              <a:pPr eaLnBrk="1" hangingPunct="1"/>
              <a:endParaRPr lang="en-US" altLang="en-US" sz="2800">
                <a:solidFill>
                  <a:srgbClr val="000000"/>
                </a:solidFill>
              </a:endParaRPr>
            </a:p>
          </p:txBody>
        </p:sp>
        <p:pic>
          <p:nvPicPr>
            <p:cNvPr id="19" name="Picture 34" descr="KB H to powv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7394" y="152091"/>
              <a:ext cx="2238375" cy="582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62" descr="Final Kasikorn Logo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756" y="145648"/>
              <a:ext cx="792163" cy="592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382679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cs typeface="Angsana New" pitchFamily="18" charset="-34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8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jpe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Picture 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606" y="2294290"/>
            <a:ext cx="1725318" cy="1079086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164797" y="789643"/>
            <a:ext cx="10121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indent="0" fontAlgn="base">
              <a:spcBef>
                <a:spcPct val="20000"/>
              </a:spcBef>
              <a:spcAft>
                <a:spcPct val="0"/>
              </a:spcAft>
              <a:buNone/>
              <a:defRPr lang="en-US" sz="2400" b="1" dirty="0"/>
            </a:lvl1pPr>
            <a:lvl2pPr marL="880501" indent="-338654" fontAlgn="base">
              <a:spcBef>
                <a:spcPct val="20000"/>
              </a:spcBef>
              <a:spcAft>
                <a:spcPct val="0"/>
              </a:spcAft>
              <a:buChar char="–"/>
              <a:defRPr sz="3319"/>
            </a:lvl2pPr>
            <a:lvl3pPr marL="1354617" indent="-270924" fontAlgn="base">
              <a:spcBef>
                <a:spcPct val="20000"/>
              </a:spcBef>
              <a:spcAft>
                <a:spcPct val="0"/>
              </a:spcAft>
              <a:buChar char="•"/>
              <a:defRPr sz="2844"/>
            </a:lvl3pPr>
            <a:lvl4pPr marL="1896463" indent="-270924" fontAlgn="base">
              <a:spcBef>
                <a:spcPct val="20000"/>
              </a:spcBef>
              <a:spcAft>
                <a:spcPct val="0"/>
              </a:spcAft>
              <a:buChar char="–"/>
              <a:defRPr sz="2369"/>
            </a:lvl4pPr>
            <a:lvl5pPr marL="2438310" indent="-270924" fontAlgn="base">
              <a:spcBef>
                <a:spcPct val="20000"/>
              </a:spcBef>
              <a:spcAft>
                <a:spcPct val="0"/>
              </a:spcAft>
              <a:buChar char="»"/>
              <a:defRPr sz="2369"/>
            </a:lvl5pPr>
            <a:lvl6pPr marL="2980155" indent="-270924" fontAlgn="base">
              <a:spcBef>
                <a:spcPct val="20000"/>
              </a:spcBef>
              <a:spcAft>
                <a:spcPct val="0"/>
              </a:spcAft>
              <a:buChar char="»"/>
              <a:defRPr sz="2369"/>
            </a:lvl6pPr>
            <a:lvl7pPr marL="3522001" indent="-270924" fontAlgn="base">
              <a:spcBef>
                <a:spcPct val="20000"/>
              </a:spcBef>
              <a:spcAft>
                <a:spcPct val="0"/>
              </a:spcAft>
              <a:buChar char="»"/>
              <a:defRPr sz="2369"/>
            </a:lvl7pPr>
            <a:lvl8pPr marL="4063848" indent="-270924" fontAlgn="base">
              <a:spcBef>
                <a:spcPct val="20000"/>
              </a:spcBef>
              <a:spcAft>
                <a:spcPct val="0"/>
              </a:spcAft>
              <a:buChar char="»"/>
              <a:defRPr sz="2369"/>
            </a:lvl8pPr>
            <a:lvl9pPr marL="4605694" indent="-270924" fontAlgn="base">
              <a:spcBef>
                <a:spcPct val="20000"/>
              </a:spcBef>
              <a:spcAft>
                <a:spcPct val="0"/>
              </a:spcAft>
              <a:buChar char="»"/>
              <a:defRPr sz="2369"/>
            </a:lvl9pPr>
          </a:lstStyle>
          <a:p>
            <a:r>
              <a:rPr lang="en-US" dirty="0"/>
              <a:t>Fraud Screening (High-level Operating Model)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547216" y="1474648"/>
            <a:ext cx="0" cy="4933699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1315420" y="1410989"/>
            <a:ext cx="9584109" cy="499735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grpSp>
        <p:nvGrpSpPr>
          <p:cNvPr id="108" name="Group 107"/>
          <p:cNvGrpSpPr/>
          <p:nvPr/>
        </p:nvGrpSpPr>
        <p:grpSpPr>
          <a:xfrm>
            <a:off x="7929362" y="1528952"/>
            <a:ext cx="2593075" cy="744669"/>
            <a:chOff x="7907589" y="1387762"/>
            <a:chExt cx="3324954" cy="876800"/>
          </a:xfrm>
        </p:grpSpPr>
        <p:pic>
          <p:nvPicPr>
            <p:cNvPr id="110" name="Picture 10" descr="Project management Information technology Computer Icons Marketing,  manager, hand, logo, black png | PNGWi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752" r="21939"/>
            <a:stretch/>
          </p:blipFill>
          <p:spPr bwMode="auto">
            <a:xfrm>
              <a:off x="9181698" y="1387762"/>
              <a:ext cx="697425" cy="598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1" name="Rectangle 110"/>
            <p:cNvSpPr/>
            <p:nvPr/>
          </p:nvSpPr>
          <p:spPr>
            <a:xfrm>
              <a:off x="7907589" y="1938413"/>
              <a:ext cx="3324954" cy="3261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Fraud team-Local ERM staff 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2956779" y="1506796"/>
            <a:ext cx="2339917" cy="769182"/>
            <a:chOff x="3545296" y="2888592"/>
            <a:chExt cx="2339917" cy="769182"/>
          </a:xfrm>
        </p:grpSpPr>
        <p:pic>
          <p:nvPicPr>
            <p:cNvPr id="114" name="Picture 11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74408" y="2888592"/>
              <a:ext cx="622342" cy="548416"/>
            </a:xfrm>
            <a:prstGeom prst="rect">
              <a:avLst/>
            </a:prstGeom>
          </p:spPr>
        </p:pic>
        <p:sp>
          <p:nvSpPr>
            <p:cNvPr id="115" name="Rectangle 114"/>
            <p:cNvSpPr/>
            <p:nvPr/>
          </p:nvSpPr>
          <p:spPr>
            <a:xfrm>
              <a:off x="3545296" y="3380775"/>
              <a:ext cx="2339917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Arial" panose="020B0604020202020204" pitchFamily="34" charset="0"/>
                  <a:cs typeface="Arial" panose="020B0604020202020204" pitchFamily="34" charset="0"/>
                </a:rPr>
                <a:t>Branch Credit Operation (BO)</a:t>
              </a:r>
            </a:p>
          </p:txBody>
        </p:sp>
      </p:grpSp>
      <p:sp>
        <p:nvSpPr>
          <p:cNvPr id="51" name="Diamond 50"/>
          <p:cNvSpPr/>
          <p:nvPr/>
        </p:nvSpPr>
        <p:spPr>
          <a:xfrm>
            <a:off x="5522519" y="2245916"/>
            <a:ext cx="1083008" cy="91887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pic>
        <p:nvPicPr>
          <p:cNvPr id="118" name="Picture 11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99556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90359" y="3594317"/>
            <a:ext cx="757864" cy="757864"/>
          </a:xfrm>
          <a:prstGeom prst="rect">
            <a:avLst/>
          </a:prstGeom>
        </p:spPr>
      </p:pic>
      <p:sp>
        <p:nvSpPr>
          <p:cNvPr id="119" name="TextBox 118"/>
          <p:cNvSpPr txBox="1"/>
          <p:nvPr/>
        </p:nvSpPr>
        <p:spPr>
          <a:xfrm>
            <a:off x="3307963" y="3650208"/>
            <a:ext cx="221512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Verify Document</a:t>
            </a:r>
          </a:p>
          <a:p>
            <a:pPr marL="266700" indent="-171450">
              <a:buFontTx/>
              <a:buChar char="-"/>
            </a:pPr>
            <a:r>
              <a:rPr lang="en-US" sz="1200" dirty="0"/>
              <a:t>Bank statement</a:t>
            </a:r>
          </a:p>
          <a:p>
            <a:pPr marL="266700" indent="-171450">
              <a:buFontTx/>
              <a:buChar char="-"/>
            </a:pPr>
            <a:r>
              <a:rPr lang="en-US" sz="1200" dirty="0"/>
              <a:t>Pay slip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3134394" y="4304985"/>
            <a:ext cx="22910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(Refer to Operation Handbook)</a:t>
            </a:r>
            <a:endParaRPr lang="th-TH" sz="1200" dirty="0"/>
          </a:p>
        </p:txBody>
      </p:sp>
      <p:sp>
        <p:nvSpPr>
          <p:cNvPr id="121" name="Oval 120"/>
          <p:cNvSpPr/>
          <p:nvPr/>
        </p:nvSpPr>
        <p:spPr>
          <a:xfrm>
            <a:off x="2949253" y="2490679"/>
            <a:ext cx="315311" cy="2679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th-TH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33979" y="2557452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Pass </a:t>
            </a:r>
            <a:endParaRPr lang="th-TH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242796" y="3719789"/>
            <a:ext cx="2043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Investigation</a:t>
            </a:r>
            <a:endParaRPr lang="th-TH" sz="1400" dirty="0"/>
          </a:p>
        </p:txBody>
      </p:sp>
      <p:sp>
        <p:nvSpPr>
          <p:cNvPr id="76" name="Rectangle 75"/>
          <p:cNvSpPr/>
          <p:nvPr/>
        </p:nvSpPr>
        <p:spPr>
          <a:xfrm>
            <a:off x="8243262" y="3583571"/>
            <a:ext cx="2019869" cy="520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3" name="TextBox 82"/>
          <p:cNvSpPr txBox="1"/>
          <p:nvPr/>
        </p:nvSpPr>
        <p:spPr>
          <a:xfrm>
            <a:off x="5606482" y="3152963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Yes</a:t>
            </a:r>
            <a:endParaRPr lang="th-TH" sz="1200" dirty="0">
              <a:solidFill>
                <a:srgbClr val="0000FF"/>
              </a:solidFill>
            </a:endParaRPr>
          </a:p>
        </p:txBody>
      </p:sp>
      <p:cxnSp>
        <p:nvCxnSpPr>
          <p:cNvPr id="86" name="Straight Arrow Connector 85"/>
          <p:cNvCxnSpPr/>
          <p:nvPr/>
        </p:nvCxnSpPr>
        <p:spPr>
          <a:xfrm flipH="1">
            <a:off x="6559304" y="3981126"/>
            <a:ext cx="1637734" cy="0"/>
          </a:xfrm>
          <a:prstGeom prst="straightConnector1">
            <a:avLst/>
          </a:prstGeom>
          <a:ln w="28575">
            <a:solidFill>
              <a:srgbClr val="FF616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039216" y="376397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Result</a:t>
            </a:r>
            <a:endParaRPr lang="th-TH" sz="1200" dirty="0">
              <a:solidFill>
                <a:srgbClr val="0000FF"/>
              </a:solidFill>
            </a:endParaRPr>
          </a:p>
        </p:txBody>
      </p:sp>
      <p:cxnSp>
        <p:nvCxnSpPr>
          <p:cNvPr id="89" name="Elbow Connector 88"/>
          <p:cNvCxnSpPr/>
          <p:nvPr/>
        </p:nvCxnSpPr>
        <p:spPr>
          <a:xfrm>
            <a:off x="6605061" y="3783910"/>
            <a:ext cx="1637735" cy="577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Diamond 140"/>
          <p:cNvSpPr/>
          <p:nvPr/>
        </p:nvSpPr>
        <p:spPr>
          <a:xfrm>
            <a:off x="5524791" y="3394605"/>
            <a:ext cx="1083008" cy="91887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91" name="Elbow Connector 90"/>
          <p:cNvCxnSpPr>
            <a:stCxn id="51" idx="2"/>
            <a:endCxn id="141" idx="0"/>
          </p:cNvCxnSpPr>
          <p:nvPr/>
        </p:nvCxnSpPr>
        <p:spPr>
          <a:xfrm rot="16200000" flipH="1">
            <a:off x="5950252" y="3278562"/>
            <a:ext cx="229814" cy="227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6879188" y="3545509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Suspicious</a:t>
            </a:r>
            <a:endParaRPr lang="th-TH" sz="1200" dirty="0">
              <a:solidFill>
                <a:srgbClr val="0000FF"/>
              </a:solidFill>
            </a:endParaRPr>
          </a:p>
        </p:txBody>
      </p:sp>
      <p:sp>
        <p:nvSpPr>
          <p:cNvPr id="146" name="Oval 145"/>
          <p:cNvSpPr/>
          <p:nvPr/>
        </p:nvSpPr>
        <p:spPr>
          <a:xfrm>
            <a:off x="2992862" y="3673596"/>
            <a:ext cx="315311" cy="2679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th-TH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3295533" y="2466593"/>
            <a:ext cx="221512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Check Negative List</a:t>
            </a:r>
          </a:p>
          <a:p>
            <a:pPr marL="266700" indent="-171450">
              <a:buFontTx/>
              <a:buChar char="-"/>
            </a:pPr>
            <a:r>
              <a:rPr lang="en-US" sz="1200" dirty="0"/>
              <a:t>ID no</a:t>
            </a:r>
          </a:p>
          <a:p>
            <a:pPr marL="266700" indent="-171450">
              <a:buFontTx/>
              <a:buChar char="-"/>
            </a:pPr>
            <a:r>
              <a:rPr lang="en-US" sz="1200" dirty="0"/>
              <a:t>Mobile phone no.</a:t>
            </a:r>
          </a:p>
          <a:p>
            <a:pPr marL="266700" indent="-171450">
              <a:buFontTx/>
              <a:buChar char="-"/>
            </a:pPr>
            <a:r>
              <a:rPr lang="en-US" sz="1200" dirty="0"/>
              <a:t>E-mail address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777195" y="3719789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Pass </a:t>
            </a:r>
            <a:endParaRPr lang="th-TH" sz="14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1739067" y="4730415"/>
            <a:ext cx="1229824" cy="1048648"/>
            <a:chOff x="4225443" y="2629433"/>
            <a:chExt cx="2009746" cy="1392774"/>
          </a:xfrm>
        </p:grpSpPr>
        <p:pic>
          <p:nvPicPr>
            <p:cNvPr id="151" name="Picture 2" descr="15 Business Application Icons Images - Employee Profile Icon, Business Icons  Flat and Free Business Icons Flat / Newdesignfile.com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5322" y="2629433"/>
              <a:ext cx="1140091" cy="98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2" name="TextBox 151"/>
            <p:cNvSpPr txBox="1"/>
            <p:nvPr/>
          </p:nvSpPr>
          <p:spPr>
            <a:xfrm>
              <a:off x="4225443" y="3613429"/>
              <a:ext cx="2009746" cy="40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Fraud Score</a:t>
              </a:r>
              <a:endParaRPr lang="th-TH" sz="1400" b="1" dirty="0"/>
            </a:p>
          </p:txBody>
        </p:sp>
      </p:grpSp>
      <p:sp>
        <p:nvSpPr>
          <p:cNvPr id="156" name="Oval 155"/>
          <p:cNvSpPr/>
          <p:nvPr/>
        </p:nvSpPr>
        <p:spPr>
          <a:xfrm>
            <a:off x="3017445" y="4873912"/>
            <a:ext cx="315311" cy="267902"/>
          </a:xfrm>
          <a:prstGeom prst="ellipse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th-TH" sz="1400" b="1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57" name="Rounded Rectangle 156"/>
          <p:cNvSpPr/>
          <p:nvPr/>
        </p:nvSpPr>
        <p:spPr>
          <a:xfrm>
            <a:off x="7155346" y="2487226"/>
            <a:ext cx="951309" cy="433463"/>
          </a:xfrm>
          <a:prstGeom prst="roundRect">
            <a:avLst>
              <a:gd name="adj" fmla="val 13223"/>
            </a:avLst>
          </a:prstGeom>
          <a:solidFill>
            <a:srgbClr val="C000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Reject App</a:t>
            </a:r>
            <a:endParaRPr lang="th-TH" sz="1200" b="1" dirty="0">
              <a:solidFill>
                <a:schemeClr val="bg1"/>
              </a:solidFill>
            </a:endParaRPr>
          </a:p>
        </p:txBody>
      </p:sp>
      <p:cxnSp>
        <p:nvCxnSpPr>
          <p:cNvPr id="95" name="Elbow Connector 94"/>
          <p:cNvCxnSpPr>
            <a:stCxn id="51" idx="3"/>
            <a:endCxn id="157" idx="1"/>
          </p:cNvCxnSpPr>
          <p:nvPr/>
        </p:nvCxnSpPr>
        <p:spPr>
          <a:xfrm flipV="1">
            <a:off x="6605527" y="2703958"/>
            <a:ext cx="549819" cy="139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Diamond 164"/>
          <p:cNvSpPr/>
          <p:nvPr/>
        </p:nvSpPr>
        <p:spPr>
          <a:xfrm>
            <a:off x="5524792" y="4690541"/>
            <a:ext cx="1083008" cy="91887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66" name="TextBox 165"/>
          <p:cNvSpPr txBox="1"/>
          <p:nvPr/>
        </p:nvSpPr>
        <p:spPr>
          <a:xfrm>
            <a:off x="5588842" y="4450294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Yes</a:t>
            </a:r>
            <a:endParaRPr lang="th-TH" sz="1200" dirty="0">
              <a:solidFill>
                <a:srgbClr val="0000FF"/>
              </a:solidFill>
            </a:endParaRPr>
          </a:p>
        </p:txBody>
      </p:sp>
      <p:cxnSp>
        <p:nvCxnSpPr>
          <p:cNvPr id="130" name="Elbow Connector 129"/>
          <p:cNvCxnSpPr>
            <a:stCxn id="141" idx="2"/>
            <a:endCxn id="165" idx="0"/>
          </p:cNvCxnSpPr>
          <p:nvPr/>
        </p:nvCxnSpPr>
        <p:spPr>
          <a:xfrm rot="16200000" flipH="1">
            <a:off x="5877765" y="4502009"/>
            <a:ext cx="377061" cy="1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/>
          <p:cNvSpPr txBox="1"/>
          <p:nvPr/>
        </p:nvSpPr>
        <p:spPr>
          <a:xfrm>
            <a:off x="3316553" y="4827493"/>
            <a:ext cx="24258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Check Fraud Score</a:t>
            </a:r>
          </a:p>
          <a:p>
            <a:pPr marL="285750" indent="-190500">
              <a:buFontTx/>
              <a:buChar char="-"/>
            </a:pPr>
            <a:r>
              <a:rPr lang="en-US" sz="1200" dirty="0"/>
              <a:t>Application (consistency)</a:t>
            </a:r>
          </a:p>
          <a:p>
            <a:pPr marL="285750" indent="-190500">
              <a:buFontTx/>
              <a:buChar char="-"/>
            </a:pPr>
            <a:r>
              <a:rPr lang="en-US" sz="1200" dirty="0"/>
              <a:t>Credit bureau (frequency)</a:t>
            </a:r>
          </a:p>
          <a:p>
            <a:pPr marL="285750" indent="-190500">
              <a:buFontTx/>
              <a:buChar char="-"/>
            </a:pPr>
            <a:r>
              <a:rPr lang="en-US" sz="1200" dirty="0"/>
              <a:t>History data (reject history)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5755262" y="5009993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Pass </a:t>
            </a:r>
            <a:endParaRPr lang="th-TH" sz="1400" b="1" dirty="0"/>
          </a:p>
        </p:txBody>
      </p:sp>
      <p:cxnSp>
        <p:nvCxnSpPr>
          <p:cNvPr id="197" name="Elbow Connector 196"/>
          <p:cNvCxnSpPr>
            <a:stCxn id="165" idx="2"/>
            <a:endCxn id="219" idx="0"/>
          </p:cNvCxnSpPr>
          <p:nvPr/>
        </p:nvCxnSpPr>
        <p:spPr>
          <a:xfrm rot="16200000" flipH="1">
            <a:off x="5936037" y="5739675"/>
            <a:ext cx="261010" cy="492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Box 200"/>
          <p:cNvSpPr txBox="1"/>
          <p:nvPr/>
        </p:nvSpPr>
        <p:spPr>
          <a:xfrm>
            <a:off x="6652771" y="2445492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C0007"/>
                </a:solidFill>
              </a:rPr>
              <a:t>No</a:t>
            </a:r>
            <a:endParaRPr lang="th-TH" sz="1200" dirty="0">
              <a:solidFill>
                <a:srgbClr val="FC0007"/>
              </a:solidFill>
            </a:endParaRPr>
          </a:p>
        </p:txBody>
      </p:sp>
      <p:sp>
        <p:nvSpPr>
          <p:cNvPr id="213" name="Rounded Rectangle 212"/>
          <p:cNvSpPr/>
          <p:nvPr/>
        </p:nvSpPr>
        <p:spPr>
          <a:xfrm>
            <a:off x="7123416" y="4938398"/>
            <a:ext cx="951309" cy="433463"/>
          </a:xfrm>
          <a:prstGeom prst="roundRect">
            <a:avLst>
              <a:gd name="adj" fmla="val 13223"/>
            </a:avLst>
          </a:prstGeom>
          <a:solidFill>
            <a:srgbClr val="C00000"/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Reject App</a:t>
            </a:r>
            <a:endParaRPr lang="th-TH" sz="1200" b="1" dirty="0">
              <a:solidFill>
                <a:schemeClr val="bg1"/>
              </a:solidFill>
            </a:endParaRPr>
          </a:p>
        </p:txBody>
      </p:sp>
      <p:cxnSp>
        <p:nvCxnSpPr>
          <p:cNvPr id="215" name="Elbow Connector 214"/>
          <p:cNvCxnSpPr>
            <a:stCxn id="165" idx="3"/>
            <a:endCxn id="213" idx="1"/>
          </p:cNvCxnSpPr>
          <p:nvPr/>
        </p:nvCxnSpPr>
        <p:spPr>
          <a:xfrm>
            <a:off x="6607800" y="5149979"/>
            <a:ext cx="515616" cy="5151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6686401" y="4901064"/>
            <a:ext cx="380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C0007"/>
                </a:solidFill>
              </a:rPr>
              <a:t>No</a:t>
            </a:r>
            <a:endParaRPr lang="th-TH" sz="1200" dirty="0">
              <a:solidFill>
                <a:srgbClr val="FC0007"/>
              </a:solidFill>
            </a:endParaRPr>
          </a:p>
        </p:txBody>
      </p:sp>
      <p:sp>
        <p:nvSpPr>
          <p:cNvPr id="219" name="Rounded Rectangle 218"/>
          <p:cNvSpPr/>
          <p:nvPr/>
        </p:nvSpPr>
        <p:spPr>
          <a:xfrm>
            <a:off x="5254388" y="5870426"/>
            <a:ext cx="1624799" cy="433463"/>
          </a:xfrm>
          <a:prstGeom prst="roundRect">
            <a:avLst>
              <a:gd name="adj" fmla="val 13223"/>
            </a:avLst>
          </a:prstGeom>
          <a:solidFill>
            <a:schemeClr val="accent3">
              <a:lumMod val="50000"/>
            </a:schemeClr>
          </a:solidFill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Credit Approval Process</a:t>
            </a:r>
            <a:endParaRPr lang="th-TH" sz="1200" b="1" dirty="0">
              <a:solidFill>
                <a:schemeClr val="bg1"/>
              </a:solidFill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5619600" y="5584679"/>
            <a:ext cx="435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</a:rPr>
              <a:t>Yes</a:t>
            </a:r>
            <a:endParaRPr lang="th-TH" sz="1200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58599" y="5443992"/>
            <a:ext cx="27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Further explore reject reason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Improve fraud rule &amp; score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199375" y="4124163"/>
            <a:ext cx="2700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Cross check income from bank statement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242530" y="4868243"/>
            <a:ext cx="2019869" cy="5206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64" name="TextBox 63"/>
          <p:cNvSpPr txBox="1"/>
          <p:nvPr/>
        </p:nvSpPr>
        <p:spPr>
          <a:xfrm>
            <a:off x="8215245" y="5002858"/>
            <a:ext cx="21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Reject Analysis</a:t>
            </a:r>
            <a:endParaRPr lang="th-TH" sz="1400" dirty="0"/>
          </a:p>
        </p:txBody>
      </p:sp>
      <p:sp>
        <p:nvSpPr>
          <p:cNvPr id="4" name="Rounded Rectangle 3"/>
          <p:cNvSpPr/>
          <p:nvPr/>
        </p:nvSpPr>
        <p:spPr>
          <a:xfrm>
            <a:off x="1484606" y="2263652"/>
            <a:ext cx="6712432" cy="1014372"/>
          </a:xfrm>
          <a:prstGeom prst="roundRect">
            <a:avLst>
              <a:gd name="adj" fmla="val 10104"/>
            </a:avLst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5" name="Rounded Rectangle 54"/>
          <p:cNvSpPr/>
          <p:nvPr/>
        </p:nvSpPr>
        <p:spPr>
          <a:xfrm>
            <a:off x="1484606" y="4686644"/>
            <a:ext cx="6689863" cy="1107326"/>
          </a:xfrm>
          <a:prstGeom prst="roundRect">
            <a:avLst>
              <a:gd name="adj" fmla="val 10104"/>
            </a:avLst>
          </a:prstGeom>
          <a:solidFill>
            <a:srgbClr val="FF0000">
              <a:alpha val="1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cxnSp>
        <p:nvCxnSpPr>
          <p:cNvPr id="6" name="Elbow Connector 5"/>
          <p:cNvCxnSpPr>
            <a:stCxn id="4" idx="1"/>
            <a:endCxn id="55" idx="1"/>
          </p:cNvCxnSpPr>
          <p:nvPr/>
        </p:nvCxnSpPr>
        <p:spPr>
          <a:xfrm rot="10800000" flipV="1">
            <a:off x="1484606" y="2770837"/>
            <a:ext cx="12700" cy="2469469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664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340496" y="1639130"/>
          <a:ext cx="11221963" cy="4206240"/>
        </p:xfrm>
        <a:graphic>
          <a:graphicData uri="http://schemas.openxmlformats.org/drawingml/2006/table">
            <a:tbl>
              <a:tblPr/>
              <a:tblGrid>
                <a:gridCol w="465701">
                  <a:extLst>
                    <a:ext uri="{9D8B030D-6E8A-4147-A177-3AD203B41FA5}">
                      <a16:colId xmlns:a16="http://schemas.microsoft.com/office/drawing/2014/main" val="1991955171"/>
                    </a:ext>
                  </a:extLst>
                </a:gridCol>
                <a:gridCol w="794003">
                  <a:extLst>
                    <a:ext uri="{9D8B030D-6E8A-4147-A177-3AD203B41FA5}">
                      <a16:colId xmlns:a16="http://schemas.microsoft.com/office/drawing/2014/main" val="1866123190"/>
                    </a:ext>
                  </a:extLst>
                </a:gridCol>
                <a:gridCol w="5305425">
                  <a:extLst>
                    <a:ext uri="{9D8B030D-6E8A-4147-A177-3AD203B41FA5}">
                      <a16:colId xmlns:a16="http://schemas.microsoft.com/office/drawing/2014/main" val="18569192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370903786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970202065"/>
                    </a:ext>
                  </a:extLst>
                </a:gridCol>
                <a:gridCol w="2370834">
                  <a:extLst>
                    <a:ext uri="{9D8B030D-6E8A-4147-A177-3AD203B41FA5}">
                      <a16:colId xmlns:a16="http://schemas.microsoft.com/office/drawing/2014/main" val="255519775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Rule Code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Description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852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X001USL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Number on Criminal Database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Criminal_ID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/>
                        <a:t>National ID No.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9237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H032USL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Email Address on Criminal Database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Criminal_Email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Email address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7561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H039USL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Mobile Phone on Criminal Database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Criminal_Phone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Phone 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936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N005USL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Age &gt;= 40 and No NCB account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200" u="none" strike="noStrike" dirty="0">
                          <a:effectLst/>
                        </a:rPr>
                        <a:t> Rank (very good 1-10 bad)</a:t>
                      </a:r>
                      <a:endParaRPr lang="th-TH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0482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N011USL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Age &gt;= 40 and Age of Earliest Credit Bureau Enquiry &lt; 6 months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200" u="none" strike="noStrike" dirty="0">
                          <a:effectLst/>
                        </a:rPr>
                        <a:t> Number of request in last 6 months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2072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N012USL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High frequency of credit request L6M (no. of requests &gt;= 6)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Number of request in last 6 months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638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C002USL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Current occupation is Business owner but previously applied as an 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employee Last 6 months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Fraud_DB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National ID No., </a:t>
                      </a:r>
                      <a:r>
                        <a:rPr lang="en-US" sz="1200" u="none" strike="noStrike" dirty="0">
                          <a:effectLst/>
                        </a:rPr>
                        <a:t>App-in time, Main occupation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7315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I001USL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Individual (salary earner): Monthly Income Increase &gt; 50% in the last 6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Months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Fraud_DB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National ID No., </a:t>
                      </a:r>
                      <a:r>
                        <a:rPr lang="en-US" sz="1200" u="none" strike="noStrike" dirty="0">
                          <a:effectLst/>
                        </a:rPr>
                        <a:t>App-in time,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Main occupation,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Salary or monthly income of freelancer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9537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I049USL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Business Owner: Monthly Income Increase &gt; 100% in the last 6 Months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Fraud_DB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National ID No., </a:t>
                      </a:r>
                      <a:r>
                        <a:rPr lang="en-US" sz="1200" u="none" strike="noStrike" dirty="0">
                          <a:effectLst/>
                        </a:rPr>
                        <a:t>App-in time,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Main occupation,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Salary or monthly income of freelancer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8517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M015USL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Multiple Applications from Same Employer Last 6 Month (Matches &gt;5)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Fraud_DB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Office name,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</a:rPr>
                        <a:t>App-in time,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Main occupation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2145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VN00001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Rejected at least 4 times in last 6 months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Fraud_DB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/>
                        <a:t>National ID No., </a:t>
                      </a:r>
                      <a:r>
                        <a:rPr lang="en-US" sz="1200" u="none" strike="noStrike" dirty="0">
                          <a:effectLst/>
                        </a:rPr>
                        <a:t>App-in 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9094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-1" y="952419"/>
            <a:ext cx="6605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/>
              <a:t>Fraud (ML) MVP Rule</a:t>
            </a:r>
            <a:endParaRPr lang="th-TH" sz="2400" b="1" dirty="0"/>
          </a:p>
        </p:txBody>
      </p:sp>
    </p:spTree>
    <p:extLst>
      <p:ext uri="{BB962C8B-B14F-4D97-AF65-F5344CB8AC3E}">
        <p14:creationId xmlns:p14="http://schemas.microsoft.com/office/powerpoint/2010/main" val="2806460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636" y="1824479"/>
            <a:ext cx="3751604" cy="1657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Data_prep</a:t>
            </a:r>
            <a:r>
              <a:rPr lang="en-US" dirty="0">
                <a:solidFill>
                  <a:schemeClr val="tx1"/>
                </a:solidFill>
              </a:rPr>
              <a:t> 1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Data_prep</a:t>
            </a:r>
            <a:r>
              <a:rPr lang="en-US" dirty="0">
                <a:solidFill>
                  <a:schemeClr val="tx1"/>
                </a:solidFill>
              </a:rPr>
              <a:t> 2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Data_prep</a:t>
            </a:r>
            <a:r>
              <a:rPr lang="en-US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5" name="Rectangle 4"/>
          <p:cNvSpPr/>
          <p:nvPr/>
        </p:nvSpPr>
        <p:spPr>
          <a:xfrm>
            <a:off x="1442636" y="3482363"/>
            <a:ext cx="3751604" cy="5127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Data_prep</a:t>
            </a:r>
            <a:r>
              <a:rPr lang="en-US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2636" y="4258173"/>
            <a:ext cx="3751604" cy="5127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Main Input 1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62699" y="4403067"/>
            <a:ext cx="281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Engine</a:t>
            </a:r>
            <a:endParaRPr lang="th-TH" dirty="0"/>
          </a:p>
        </p:txBody>
      </p:sp>
      <p:cxnSp>
        <p:nvCxnSpPr>
          <p:cNvPr id="17" name="Elbow Connector 16"/>
          <p:cNvCxnSpPr>
            <a:stCxn id="5" idx="3"/>
            <a:endCxn id="13" idx="1"/>
          </p:cNvCxnSpPr>
          <p:nvPr/>
        </p:nvCxnSpPr>
        <p:spPr>
          <a:xfrm>
            <a:off x="5194240" y="3738737"/>
            <a:ext cx="1168459" cy="92594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5191485" y="4500792"/>
            <a:ext cx="1168459" cy="15013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</p:cNvCxnSpPr>
          <p:nvPr/>
        </p:nvCxnSpPr>
        <p:spPr>
          <a:xfrm>
            <a:off x="9182100" y="4664677"/>
            <a:ext cx="2686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7536" y="1340452"/>
            <a:ext cx="89132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50756" y="1340452"/>
            <a:ext cx="0" cy="3324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7536" y="1315950"/>
            <a:ext cx="0" cy="23982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8486" y="3738737"/>
            <a:ext cx="83647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0" y="809544"/>
            <a:ext cx="4924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/>
              <a:t>Application</a:t>
            </a:r>
            <a:r>
              <a:rPr lang="en-US" b="1" dirty="0"/>
              <a:t> Fraud (ML)</a:t>
            </a:r>
            <a:endParaRPr lang="th-TH" b="1" dirty="0"/>
          </a:p>
        </p:txBody>
      </p:sp>
      <p:sp>
        <p:nvSpPr>
          <p:cNvPr id="46" name="Rectangle 45"/>
          <p:cNvSpPr/>
          <p:nvPr/>
        </p:nvSpPr>
        <p:spPr>
          <a:xfrm>
            <a:off x="9622564" y="2361033"/>
            <a:ext cx="2303362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Send Data Result</a:t>
            </a:r>
            <a:endParaRPr lang="th-TH" sz="3200" b="1" dirty="0"/>
          </a:p>
        </p:txBody>
      </p:sp>
      <p:sp>
        <p:nvSpPr>
          <p:cNvPr id="23" name="Rectangle 22"/>
          <p:cNvSpPr/>
          <p:nvPr/>
        </p:nvSpPr>
        <p:spPr>
          <a:xfrm>
            <a:off x="1442636" y="4949936"/>
            <a:ext cx="3751604" cy="5127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Main Input 2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14" name="Elbow Connector 13"/>
          <p:cNvCxnSpPr>
            <a:stCxn id="13" idx="2"/>
          </p:cNvCxnSpPr>
          <p:nvPr/>
        </p:nvCxnSpPr>
        <p:spPr>
          <a:xfrm rot="16200000" flipH="1">
            <a:off x="8265018" y="4433669"/>
            <a:ext cx="864928" cy="1850164"/>
          </a:xfrm>
          <a:prstGeom prst="bentConnector2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686658" y="5573810"/>
            <a:ext cx="1345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</a:t>
            </a:r>
            <a:endParaRPr lang="th-TH" dirty="0"/>
          </a:p>
        </p:txBody>
      </p:sp>
      <p:sp>
        <p:nvSpPr>
          <p:cNvPr id="33" name="Rectangle 32"/>
          <p:cNvSpPr/>
          <p:nvPr/>
        </p:nvSpPr>
        <p:spPr>
          <a:xfrm>
            <a:off x="1442636" y="5529605"/>
            <a:ext cx="3751604" cy="512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Additional Input 3</a:t>
            </a:r>
            <a:endParaRPr lang="th-TH" sz="1200" dirty="0">
              <a:solidFill>
                <a:schemeClr val="tx1"/>
              </a:solidFill>
            </a:endParaRPr>
          </a:p>
        </p:txBody>
      </p:sp>
      <p:cxnSp>
        <p:nvCxnSpPr>
          <p:cNvPr id="40" name="Elbow Connector 39"/>
          <p:cNvCxnSpPr/>
          <p:nvPr/>
        </p:nvCxnSpPr>
        <p:spPr>
          <a:xfrm flipV="1">
            <a:off x="5191486" y="4659440"/>
            <a:ext cx="1168458" cy="1126539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442636" y="6109274"/>
            <a:ext cx="3748850" cy="512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Additional Input 4</a:t>
            </a:r>
            <a:endParaRPr lang="th-TH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23" idx="3"/>
            <a:endCxn id="13" idx="1"/>
          </p:cNvCxnSpPr>
          <p:nvPr/>
        </p:nvCxnSpPr>
        <p:spPr>
          <a:xfrm flipV="1">
            <a:off x="5194240" y="4664677"/>
            <a:ext cx="1168459" cy="54163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7" idx="3"/>
            <a:endCxn id="13" idx="1"/>
          </p:cNvCxnSpPr>
          <p:nvPr/>
        </p:nvCxnSpPr>
        <p:spPr>
          <a:xfrm flipV="1">
            <a:off x="5191486" y="4664677"/>
            <a:ext cx="1171213" cy="1700971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High Technology Icon - Decision Engines, HD Png Download - kind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413" y="3272810"/>
            <a:ext cx="1997359" cy="1161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91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2636" y="1824479"/>
            <a:ext cx="3751604" cy="1657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Criminal_Email</a:t>
            </a:r>
            <a:endParaRPr lang="en-US" dirty="0">
              <a:solidFill>
                <a:schemeClr val="tx1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Criminal_ID</a:t>
            </a:r>
            <a:endParaRPr lang="en-US" dirty="0">
              <a:solidFill>
                <a:schemeClr val="tx1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Criminal_Phone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2636" y="3482363"/>
            <a:ext cx="3751604" cy="5127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Fraud_DB</a:t>
            </a:r>
            <a:endParaRPr lang="th-TH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42636" y="4258173"/>
            <a:ext cx="3751604" cy="5127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PII (FPT file) app-in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1026" name="Picture 2" descr="มาทำความรู้จักโปรแกรม Microsoft Excel กันเถอะ - เทพเอ็กเซล : Thep Exce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9" t="12272" r="23591" b="12468"/>
          <a:stretch/>
        </p:blipFill>
        <p:spPr bwMode="auto">
          <a:xfrm>
            <a:off x="830580" y="1864749"/>
            <a:ext cx="509091" cy="48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มาทำความรู้จักโปรแกรม Microsoft Excel กันเถอะ - เทพเอ็กเซล : Thep Exce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9" t="12272" r="23591" b="12468"/>
          <a:stretch/>
        </p:blipFill>
        <p:spPr bwMode="auto">
          <a:xfrm>
            <a:off x="830580" y="2835019"/>
            <a:ext cx="509091" cy="48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มาทำความรู้จักโปรแกรม Microsoft Excel กันเถอะ - เทพเอ็กเซล : Thep Exce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9" t="12272" r="23591" b="12468"/>
          <a:stretch/>
        </p:blipFill>
        <p:spPr bwMode="auto">
          <a:xfrm>
            <a:off x="830580" y="2349884"/>
            <a:ext cx="509091" cy="48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มาทำความรู้จักโปรแกรม Microsoft Excel กันเถอะ - เทพเอ็กเซล : Thep Exce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9" t="12272" r="23591" b="12468"/>
          <a:stretch/>
        </p:blipFill>
        <p:spPr bwMode="auto">
          <a:xfrm>
            <a:off x="830580" y="3509975"/>
            <a:ext cx="509091" cy="48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sv file - Free files and folders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7" y="4240783"/>
            <a:ext cx="558274" cy="55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Do excel vba, macros and task automatization by Pakustudio | Fiver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274" y="3190652"/>
            <a:ext cx="1670483" cy="112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62699" y="4403067"/>
            <a:ext cx="2819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Engine</a:t>
            </a:r>
            <a:endParaRPr lang="th-TH" dirty="0"/>
          </a:p>
        </p:txBody>
      </p:sp>
      <p:cxnSp>
        <p:nvCxnSpPr>
          <p:cNvPr id="17" name="Elbow Connector 16"/>
          <p:cNvCxnSpPr>
            <a:stCxn id="5" idx="3"/>
            <a:endCxn id="13" idx="1"/>
          </p:cNvCxnSpPr>
          <p:nvPr/>
        </p:nvCxnSpPr>
        <p:spPr>
          <a:xfrm>
            <a:off x="5194240" y="3738737"/>
            <a:ext cx="1168459" cy="92594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5191485" y="4500792"/>
            <a:ext cx="1168459" cy="150130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3" idx="3"/>
          </p:cNvCxnSpPr>
          <p:nvPr/>
        </p:nvCxnSpPr>
        <p:spPr>
          <a:xfrm>
            <a:off x="9182100" y="4664677"/>
            <a:ext cx="2686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37536" y="1340452"/>
            <a:ext cx="89132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9450756" y="1340452"/>
            <a:ext cx="0" cy="332422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37536" y="1315950"/>
            <a:ext cx="0" cy="239828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18486" y="3738737"/>
            <a:ext cx="3600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-1" y="809544"/>
            <a:ext cx="66058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/>
              <a:t>Application</a:t>
            </a:r>
            <a:r>
              <a:rPr lang="en-US" b="1" dirty="0"/>
              <a:t> Fraud (ML) MVP stage</a:t>
            </a:r>
            <a:endParaRPr lang="th-TH" b="1" dirty="0"/>
          </a:p>
        </p:txBody>
      </p:sp>
      <p:sp>
        <p:nvSpPr>
          <p:cNvPr id="46" name="Rectangle 45"/>
          <p:cNvSpPr/>
          <p:nvPr/>
        </p:nvSpPr>
        <p:spPr>
          <a:xfrm>
            <a:off x="9450756" y="1435363"/>
            <a:ext cx="2976964" cy="286232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Application ID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National ID No.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Main occupation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Main occupation type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Company Employer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3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Estimated Income </a:t>
            </a:r>
            <a:r>
              <a:rPr lang="en-US" sz="2000" dirty="0">
                <a:solidFill>
                  <a:srgbClr val="00B05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	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Credit Approval Checker Result</a:t>
            </a:r>
            <a:r>
              <a:rPr lang="en-US" sz="2000" dirty="0">
                <a:solidFill>
                  <a:srgbClr val="0070C0"/>
                </a:solidFill>
              </a:rPr>
              <a:t>*</a:t>
            </a:r>
            <a:endParaRPr lang="en-US" sz="2000" b="1" dirty="0">
              <a:solidFill>
                <a:srgbClr val="0070C0"/>
              </a:solidFill>
            </a:endParaRP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Credit Approval GD Result</a:t>
            </a:r>
            <a:r>
              <a:rPr lang="en-US" sz="2000" dirty="0">
                <a:solidFill>
                  <a:srgbClr val="0070C0"/>
                </a:solidFill>
              </a:rPr>
              <a:t>*</a:t>
            </a:r>
            <a:r>
              <a:rPr lang="en-US" sz="2000" dirty="0"/>
              <a:t> </a:t>
            </a:r>
          </a:p>
          <a:p>
            <a:pPr marL="180975" indent="-180975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accent3">
                    <a:lumMod val="75000"/>
                  </a:schemeClr>
                </a:solidFill>
                <a:latin typeface="Cordia New" panose="020B0304020202020204" pitchFamily="34" charset="-34"/>
                <a:cs typeface="Cordia New" panose="020B0304020202020204" pitchFamily="34" charset="-34"/>
              </a:rPr>
              <a:t>App_Date</a:t>
            </a:r>
            <a:r>
              <a:rPr lang="en-US" sz="2000" dirty="0"/>
              <a:t> </a:t>
            </a:r>
            <a:endParaRPr lang="th-TH" sz="2000" dirty="0"/>
          </a:p>
        </p:txBody>
      </p:sp>
      <p:sp>
        <p:nvSpPr>
          <p:cNvPr id="51" name="Rectangle 50"/>
          <p:cNvSpPr/>
          <p:nvPr/>
        </p:nvSpPr>
        <p:spPr>
          <a:xfrm>
            <a:off x="10327322" y="4529676"/>
            <a:ext cx="1864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</a:rPr>
              <a:t>*</a:t>
            </a:r>
            <a:r>
              <a:rPr lang="en-US" sz="1800" dirty="0"/>
              <a:t> Approval result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42636" y="4949936"/>
            <a:ext cx="3751604" cy="5127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CIC Report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11" name="Picture 2" descr="รูปแบบเอกสารใช้ได้หลายระบบ - วิกิพีเดีย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56" y="4924863"/>
            <a:ext cx="438674" cy="5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Elbow Connector 13"/>
          <p:cNvCxnSpPr>
            <a:stCxn id="13" idx="2"/>
          </p:cNvCxnSpPr>
          <p:nvPr/>
        </p:nvCxnSpPr>
        <p:spPr>
          <a:xfrm rot="16200000" flipH="1">
            <a:off x="8265018" y="4433669"/>
            <a:ext cx="864928" cy="1850164"/>
          </a:xfrm>
          <a:prstGeom prst="bentConnector2">
            <a:avLst/>
          </a:prstGeom>
          <a:ln w="571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9686658" y="5573810"/>
            <a:ext cx="1345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Report</a:t>
            </a:r>
            <a:endParaRPr lang="th-TH" dirty="0"/>
          </a:p>
        </p:txBody>
      </p:sp>
      <p:sp>
        <p:nvSpPr>
          <p:cNvPr id="33" name="Rectangle 32"/>
          <p:cNvSpPr/>
          <p:nvPr/>
        </p:nvSpPr>
        <p:spPr>
          <a:xfrm>
            <a:off x="1442636" y="5529605"/>
            <a:ext cx="3751604" cy="512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Partner Data</a:t>
            </a:r>
            <a:endParaRPr lang="th-TH" sz="1200" dirty="0">
              <a:solidFill>
                <a:schemeClr val="tx1"/>
              </a:solidFill>
            </a:endParaRPr>
          </a:p>
        </p:txBody>
      </p:sp>
      <p:pic>
        <p:nvPicPr>
          <p:cNvPr id="37" name="Picture 10" descr="Csv file - Free files and folders icon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89" y="5556283"/>
            <a:ext cx="558274" cy="55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Elbow Connector 39"/>
          <p:cNvCxnSpPr/>
          <p:nvPr/>
        </p:nvCxnSpPr>
        <p:spPr>
          <a:xfrm flipV="1">
            <a:off x="5191486" y="4659440"/>
            <a:ext cx="1168458" cy="1126539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1442636" y="6109274"/>
            <a:ext cx="3748850" cy="51274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Bank Statement/Pay Slip</a:t>
            </a:r>
            <a:br>
              <a:rPr lang="en-US" sz="2400" dirty="0">
                <a:solidFill>
                  <a:schemeClr val="tx1"/>
                </a:solidFill>
              </a:rPr>
            </a:br>
            <a:endParaRPr lang="th-TH" sz="900" dirty="0">
              <a:solidFill>
                <a:schemeClr val="tx1"/>
              </a:solidFill>
            </a:endParaRPr>
          </a:p>
        </p:txBody>
      </p:sp>
      <p:cxnSp>
        <p:nvCxnSpPr>
          <p:cNvPr id="55" name="Elbow Connector 54"/>
          <p:cNvCxnSpPr>
            <a:stCxn id="23" idx="3"/>
            <a:endCxn id="13" idx="1"/>
          </p:cNvCxnSpPr>
          <p:nvPr/>
        </p:nvCxnSpPr>
        <p:spPr>
          <a:xfrm flipV="1">
            <a:off x="5194240" y="4664677"/>
            <a:ext cx="1168459" cy="541633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47" idx="3"/>
            <a:endCxn id="13" idx="1"/>
          </p:cNvCxnSpPr>
          <p:nvPr/>
        </p:nvCxnSpPr>
        <p:spPr>
          <a:xfrm flipV="1">
            <a:off x="5191486" y="4664677"/>
            <a:ext cx="1171213" cy="1700971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Free Icon | Jpg file format variant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" y="6163962"/>
            <a:ext cx="528713" cy="5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014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324396"/>
              </p:ext>
            </p:extLst>
          </p:nvPr>
        </p:nvGraphicFramePr>
        <p:xfrm>
          <a:off x="340496" y="1639130"/>
          <a:ext cx="11221963" cy="4206240"/>
        </p:xfrm>
        <a:graphic>
          <a:graphicData uri="http://schemas.openxmlformats.org/drawingml/2006/table">
            <a:tbl>
              <a:tblPr/>
              <a:tblGrid>
                <a:gridCol w="465701">
                  <a:extLst>
                    <a:ext uri="{9D8B030D-6E8A-4147-A177-3AD203B41FA5}">
                      <a16:colId xmlns:a16="http://schemas.microsoft.com/office/drawing/2014/main" val="1991955171"/>
                    </a:ext>
                  </a:extLst>
                </a:gridCol>
                <a:gridCol w="794003">
                  <a:extLst>
                    <a:ext uri="{9D8B030D-6E8A-4147-A177-3AD203B41FA5}">
                      <a16:colId xmlns:a16="http://schemas.microsoft.com/office/drawing/2014/main" val="1866123190"/>
                    </a:ext>
                  </a:extLst>
                </a:gridCol>
                <a:gridCol w="5305425">
                  <a:extLst>
                    <a:ext uri="{9D8B030D-6E8A-4147-A177-3AD203B41FA5}">
                      <a16:colId xmlns:a16="http://schemas.microsoft.com/office/drawing/2014/main" val="1856919200"/>
                    </a:ext>
                  </a:extLst>
                </a:gridCol>
                <a:gridCol w="1171575">
                  <a:extLst>
                    <a:ext uri="{9D8B030D-6E8A-4147-A177-3AD203B41FA5}">
                      <a16:colId xmlns:a16="http://schemas.microsoft.com/office/drawing/2014/main" val="2370903786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970202065"/>
                    </a:ext>
                  </a:extLst>
                </a:gridCol>
                <a:gridCol w="2370834">
                  <a:extLst>
                    <a:ext uri="{9D8B030D-6E8A-4147-A177-3AD203B41FA5}">
                      <a16:colId xmlns:a16="http://schemas.microsoft.com/office/drawing/2014/main" val="2555197755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No.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Rule Code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Rule Description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8528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X001USL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ID Number on Criminal Database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Criminal_ID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/>
                        <a:t>National ID No.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592375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H032USL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Email Address on Criminal Database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Criminal_Email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Email address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7561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H039USL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Mobile Phone on Criminal Database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Criminal_Phone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Phone number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76936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N005USL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Age &gt;= 40 and No NCB account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200" u="none" strike="noStrike" dirty="0">
                          <a:effectLst/>
                        </a:rPr>
                        <a:t> Rank (very good 1-10 bad)</a:t>
                      </a:r>
                      <a:endParaRPr lang="th-TH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04822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N011USL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Age &gt;= 40 and Age of Earliest Credit Bureau Enquiry &lt; 6 months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Age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en-US" sz="1200" u="none" strike="noStrike" dirty="0">
                          <a:effectLst/>
                        </a:rPr>
                        <a:t> Number of request in last 6 months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20724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N012USL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High frequency of credit request L6M (no. of requests &gt;= 6)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Number of request in last 6 months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6385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C002USL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Current occupation is Business owner but previously applied as an 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employee Last 6 months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Fraud_DB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National ID No., </a:t>
                      </a:r>
                      <a:r>
                        <a:rPr lang="en-US" sz="1200" u="none" strike="noStrike" dirty="0">
                          <a:effectLst/>
                        </a:rPr>
                        <a:t>App-in time, Main occupation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73151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I001USL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Individual (salary earner): Monthly Income Increase &gt; 50% in the last 6 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Months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Fraud_DB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National ID No., </a:t>
                      </a:r>
                      <a:r>
                        <a:rPr lang="en-US" sz="1200" u="none" strike="noStrike" dirty="0">
                          <a:effectLst/>
                        </a:rPr>
                        <a:t>App-in time,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Main occupation,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Salary or monthly income of freelancer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95376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I049USL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Business Owner: Monthly Income Increase &gt; 100% in the last 6 Months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Fraud_DB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National ID No., </a:t>
                      </a:r>
                      <a:r>
                        <a:rPr lang="en-US" sz="1200" u="none" strike="noStrike" dirty="0">
                          <a:effectLst/>
                        </a:rPr>
                        <a:t>App-in time,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Main occupation, 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Salary or monthly income of freelancer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085172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M015USL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Multiple Applications from Same Employer Last 6 Month (Matches &gt;5)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Fraud_DB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Office name,</a:t>
                      </a:r>
                      <a:r>
                        <a:rPr lang="en-US" sz="12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</a:rPr>
                        <a:t>App-in time,</a:t>
                      </a:r>
                      <a:br>
                        <a:rPr lang="en-US" sz="1200" u="none" strike="noStrike" dirty="0">
                          <a:effectLst/>
                        </a:rPr>
                      </a:br>
                      <a:r>
                        <a:rPr lang="en-US" sz="1200" u="none" strike="noStrike" dirty="0">
                          <a:effectLst/>
                        </a:rPr>
                        <a:t>Main occupation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21450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VN00001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Rejected at least 4 times in last 6 months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Fraud_DB</a:t>
                      </a:r>
                      <a:endParaRPr lang="th-TH" sz="12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dirty="0"/>
                        <a:t>National ID No., </a:t>
                      </a:r>
                      <a:r>
                        <a:rPr lang="en-US" sz="1200" u="none" strike="noStrike" dirty="0">
                          <a:effectLst/>
                        </a:rPr>
                        <a:t>App-in time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09094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-1" y="952419"/>
            <a:ext cx="6605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/>
              <a:t>Fraud (ML) MVP Rule</a:t>
            </a:r>
            <a:endParaRPr lang="th-TH" sz="2400" b="1" dirty="0"/>
          </a:p>
        </p:txBody>
      </p:sp>
    </p:spTree>
    <p:extLst>
      <p:ext uri="{BB962C8B-B14F-4D97-AF65-F5344CB8AC3E}">
        <p14:creationId xmlns:p14="http://schemas.microsoft.com/office/powerpoint/2010/main" val="327095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2636" y="2131772"/>
            <a:ext cx="3751604" cy="16578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Criminal_Email</a:t>
            </a:r>
            <a:endParaRPr lang="en-US" dirty="0">
              <a:solidFill>
                <a:schemeClr val="tx1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Criminal_ID</a:t>
            </a:r>
            <a:endParaRPr lang="en-US" dirty="0">
              <a:solidFill>
                <a:schemeClr val="tx1"/>
              </a:solidFill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Criminal_Phone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3" name="Picture 2" descr="มาทำความรู้จักโปรแกรม Microsoft Excel กันเถอะ - เทพเอ็กเซล : Thep Exce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9" t="12272" r="23591" b="12468"/>
          <a:stretch/>
        </p:blipFill>
        <p:spPr bwMode="auto">
          <a:xfrm>
            <a:off x="830580" y="2172042"/>
            <a:ext cx="509091" cy="48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มาทำความรู้จักโปรแกรม Microsoft Excel กันเถอะ - เทพเอ็กเซล : Thep Exce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9" t="12272" r="23591" b="12468"/>
          <a:stretch/>
        </p:blipFill>
        <p:spPr bwMode="auto">
          <a:xfrm>
            <a:off x="830580" y="3142312"/>
            <a:ext cx="509091" cy="48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มาทำความรู้จักโปรแกรม Microsoft Excel กันเถอะ - เทพเอ็กเซล : Thep Exce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9" t="12272" r="23591" b="12468"/>
          <a:stretch/>
        </p:blipFill>
        <p:spPr bwMode="auto">
          <a:xfrm>
            <a:off x="830580" y="2657177"/>
            <a:ext cx="509091" cy="48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5" y="2174665"/>
            <a:ext cx="2905125" cy="48251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2767536"/>
            <a:ext cx="2905125" cy="4758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2225" y="3372190"/>
            <a:ext cx="2905125" cy="46905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6372225" y="1242323"/>
            <a:ext cx="2905125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Data list for NG DB</a:t>
            </a:r>
            <a:endParaRPr lang="th-TH" sz="3200" b="1" dirty="0"/>
          </a:p>
        </p:txBody>
      </p:sp>
      <p:sp>
        <p:nvSpPr>
          <p:cNvPr id="14" name="Rectangle 13"/>
          <p:cNvSpPr/>
          <p:nvPr/>
        </p:nvSpPr>
        <p:spPr>
          <a:xfrm>
            <a:off x="857596" y="4386793"/>
            <a:ext cx="4336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* Update List Manually (Monthly)</a:t>
            </a:r>
            <a:endParaRPr lang="th-TH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466" y="969989"/>
            <a:ext cx="1725318" cy="1079086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1681917" y="963994"/>
            <a:ext cx="1229824" cy="1048648"/>
            <a:chOff x="4225443" y="2629433"/>
            <a:chExt cx="2009746" cy="1392774"/>
          </a:xfrm>
        </p:grpSpPr>
        <p:pic>
          <p:nvPicPr>
            <p:cNvPr id="17" name="Picture 2" descr="15 Business Application Icons Images - Employee Profile Icon, Business Icons  Flat and Free Business Icons Flat / Newdesignfile.com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5322" y="2629433"/>
              <a:ext cx="1140091" cy="98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4225443" y="3613429"/>
              <a:ext cx="2009746" cy="40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Fraud Score</a:t>
              </a:r>
              <a:endParaRPr lang="th-TH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9509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66863" y="1347638"/>
            <a:ext cx="3751604" cy="51274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Fraud_DB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3" name="Picture 2" descr="มาทำความรู้จักโปรแกรม Microsoft Excel กันเถอะ - เทพเอ็กเซล : Thep Exce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9" t="12272" r="23591" b="12468"/>
          <a:stretch/>
        </p:blipFill>
        <p:spPr bwMode="auto">
          <a:xfrm>
            <a:off x="1554807" y="1351425"/>
            <a:ext cx="509091" cy="48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49" y="2988181"/>
            <a:ext cx="5618118" cy="21043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66998" y="508958"/>
            <a:ext cx="14854467" cy="4300781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5999285" y="3920302"/>
            <a:ext cx="437883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7" name="Rectangle 6"/>
          <p:cNvSpPr/>
          <p:nvPr/>
        </p:nvSpPr>
        <p:spPr>
          <a:xfrm>
            <a:off x="300349" y="2301213"/>
            <a:ext cx="3468346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Data Result from DE</a:t>
            </a:r>
            <a:endParaRPr lang="th-TH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6489433" y="2302196"/>
            <a:ext cx="3468346" cy="5847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Data for </a:t>
            </a:r>
            <a:r>
              <a:rPr lang="en-US" sz="3200" b="1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Fraud_DB</a:t>
            </a:r>
            <a:r>
              <a:rPr lang="en-US" sz="3200" b="1" dirty="0">
                <a:latin typeface="Cordia New" panose="020B0304020202020204" pitchFamily="34" charset="-34"/>
                <a:cs typeface="Cordia New" panose="020B0304020202020204" pitchFamily="34" charset="-34"/>
              </a:rPr>
              <a:t> check</a:t>
            </a:r>
            <a:endParaRPr lang="th-TH" sz="3200" b="1" dirty="0"/>
          </a:p>
        </p:txBody>
      </p:sp>
      <p:sp>
        <p:nvSpPr>
          <p:cNvPr id="10" name="Rectangle 9"/>
          <p:cNvSpPr/>
          <p:nvPr/>
        </p:nvSpPr>
        <p:spPr>
          <a:xfrm>
            <a:off x="300349" y="5472643"/>
            <a:ext cx="4336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* Update Daily by EOD</a:t>
            </a:r>
            <a:endParaRPr lang="th-TH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194240" y="5194687"/>
            <a:ext cx="20479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Calculate in Excel</a:t>
            </a:r>
            <a:endParaRPr lang="th-TH" sz="18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157917" y="1062491"/>
            <a:ext cx="1229824" cy="1048648"/>
            <a:chOff x="4225443" y="2629433"/>
            <a:chExt cx="2009746" cy="1392774"/>
          </a:xfrm>
        </p:grpSpPr>
        <p:pic>
          <p:nvPicPr>
            <p:cNvPr id="13" name="Picture 2" descr="15 Business Application Icons Images - Employee Profile Icon, Business Icons  Flat and Free Business Icons Flat / Newdesignfile.com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85322" y="2629433"/>
              <a:ext cx="1140091" cy="9895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4225443" y="3613429"/>
              <a:ext cx="2009746" cy="4087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Fraud Score</a:t>
              </a:r>
              <a:endParaRPr lang="th-TH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34911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2636" y="1232962"/>
            <a:ext cx="3751604" cy="5127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PII (FPT file) app-in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3" name="Picture 10" descr="Csv file - Free files and folders icon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97" y="1215572"/>
            <a:ext cx="558274" cy="558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1570"/>
              </p:ext>
            </p:extLst>
          </p:nvPr>
        </p:nvGraphicFramePr>
        <p:xfrm>
          <a:off x="857597" y="1939126"/>
          <a:ext cx="521881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3137380967"/>
                    </a:ext>
                  </a:extLst>
                </a:gridCol>
                <a:gridCol w="4275835">
                  <a:extLst>
                    <a:ext uri="{9D8B030D-6E8A-4147-A177-3AD203B41FA5}">
                      <a16:colId xmlns:a16="http://schemas.microsoft.com/office/drawing/2014/main" val="949073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Field Name</a:t>
                      </a:r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052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National ID No.*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266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Email address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554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Phone number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899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Age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239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App-in time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054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Main occupation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1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Salary or monthly income of freelancer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2823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 dirty="0">
                          <a:effectLst/>
                        </a:rPr>
                        <a:t>Office name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39145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57597" y="5605993"/>
            <a:ext cx="5339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* Need to be verify by BO team in Decision Engine</a:t>
            </a:r>
            <a:endParaRPr lang="th-TH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7118" y="893259"/>
            <a:ext cx="2971800" cy="537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6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2636" y="1164149"/>
            <a:ext cx="3751604" cy="51274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CIC Report</a:t>
            </a:r>
            <a:endParaRPr lang="th-TH" dirty="0">
              <a:solidFill>
                <a:schemeClr val="tx1"/>
              </a:solidFill>
            </a:endParaRPr>
          </a:p>
        </p:txBody>
      </p:sp>
      <p:pic>
        <p:nvPicPr>
          <p:cNvPr id="3" name="Picture 2" descr="รูปแบบเอกสารใช้ได้หลายระบบ - วิกิพีเดีย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056" y="1139076"/>
            <a:ext cx="438674" cy="5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153594"/>
              </p:ext>
            </p:extLst>
          </p:nvPr>
        </p:nvGraphicFramePr>
        <p:xfrm>
          <a:off x="838200" y="1825625"/>
          <a:ext cx="5218810" cy="107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2975">
                  <a:extLst>
                    <a:ext uri="{9D8B030D-6E8A-4147-A177-3AD203B41FA5}">
                      <a16:colId xmlns:a16="http://schemas.microsoft.com/office/drawing/2014/main" val="1085146560"/>
                    </a:ext>
                  </a:extLst>
                </a:gridCol>
                <a:gridCol w="4275835">
                  <a:extLst>
                    <a:ext uri="{9D8B030D-6E8A-4147-A177-3AD203B41FA5}">
                      <a16:colId xmlns:a16="http://schemas.microsoft.com/office/drawing/2014/main" val="13760394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No.</a:t>
                      </a:r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Field Name</a:t>
                      </a:r>
                      <a:endParaRPr lang="th-TH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639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u="none" strike="noStrike" dirty="0">
                          <a:effectLst/>
                        </a:rPr>
                        <a:t>Rank (very good 1-10 bad)*</a:t>
                      </a:r>
                      <a:endParaRPr lang="th-TH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71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th-TH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Number of request in last 6 months**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07070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57597" y="3050296"/>
            <a:ext cx="55419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* Use to imply having NCB account or Not</a:t>
            </a:r>
          </a:p>
          <a:p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** Need to be verify by BO team in Decision Engine</a:t>
            </a:r>
            <a:endParaRPr lang="th-TH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74" y="4085088"/>
            <a:ext cx="6336642" cy="160534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2166" y="1139076"/>
            <a:ext cx="3983327" cy="19811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2165" y="3114873"/>
            <a:ext cx="3983327" cy="265082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7552164" y="5765699"/>
            <a:ext cx="3882985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* QHTD = Report No.6 (Loan and General Information) </a:t>
            </a:r>
            <a:br>
              <a:rPr lang="en-US" sz="11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 The TD = Report No.21 (Card)</a:t>
            </a:r>
            <a:endParaRPr lang="th-TH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69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02491"/>
              </p:ext>
            </p:extLst>
          </p:nvPr>
        </p:nvGraphicFramePr>
        <p:xfrm>
          <a:off x="876299" y="1866897"/>
          <a:ext cx="6448426" cy="3057522"/>
        </p:xfrm>
        <a:graphic>
          <a:graphicData uri="http://schemas.openxmlformats.org/drawingml/2006/table">
            <a:tbl>
              <a:tblPr/>
              <a:tblGrid>
                <a:gridCol w="558037">
                  <a:extLst>
                    <a:ext uri="{9D8B030D-6E8A-4147-A177-3AD203B41FA5}">
                      <a16:colId xmlns:a16="http://schemas.microsoft.com/office/drawing/2014/main" val="4074632619"/>
                    </a:ext>
                  </a:extLst>
                </a:gridCol>
                <a:gridCol w="4070558">
                  <a:extLst>
                    <a:ext uri="{9D8B030D-6E8A-4147-A177-3AD203B41FA5}">
                      <a16:colId xmlns:a16="http://schemas.microsoft.com/office/drawing/2014/main" val="2705721599"/>
                    </a:ext>
                  </a:extLst>
                </a:gridCol>
                <a:gridCol w="1819831">
                  <a:extLst>
                    <a:ext uri="{9D8B030D-6E8A-4147-A177-3AD203B41FA5}">
                      <a16:colId xmlns:a16="http://schemas.microsoft.com/office/drawing/2014/main" val="1346114445"/>
                    </a:ext>
                  </a:extLst>
                </a:gridCol>
              </a:tblGrid>
              <a:tr h="235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No.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A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AB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CAB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6691555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No.1 - Government Officer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Salary earner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263865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No.2 - State Enterprise Employee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Salary earner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034149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No.3 - Private Enterprise Employee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Salary earner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0653779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No.4 - Business Proprietor/Business Management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owner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643354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No.5 - Stay-at-Home Spouse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2361163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No.6 – Student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3662388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No.7 - Self-Employed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owner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6222348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No.8 – Farmer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Business owner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15589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No.9 - Hired Worker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Salary earner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4182456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No.10 - Monk/ Priest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89017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No.11 – Retiree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3391333"/>
                  </a:ext>
                </a:extLst>
              </a:tr>
              <a:tr h="2351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99</a:t>
                      </a:r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No.99 - Others (Please Specify)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th-TH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246604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523874" y="1216220"/>
            <a:ext cx="90773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Main occupation type mapping (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owner or Salary earner)</a:t>
            </a:r>
          </a:p>
        </p:txBody>
      </p:sp>
    </p:spTree>
    <p:extLst>
      <p:ext uri="{BB962C8B-B14F-4D97-AF65-F5344CB8AC3E}">
        <p14:creationId xmlns:p14="http://schemas.microsoft.com/office/powerpoint/2010/main" val="3919745561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Custom 1">
      <a:dk1>
        <a:srgbClr val="1C1C1C"/>
      </a:dk1>
      <a:lt1>
        <a:srgbClr val="FFFFFF"/>
      </a:lt1>
      <a:dk2>
        <a:srgbClr val="199749"/>
      </a:dk2>
      <a:lt2>
        <a:srgbClr val="7FCAE1"/>
      </a:lt2>
      <a:accent1>
        <a:srgbClr val="ABD5D1"/>
      </a:accent1>
      <a:accent2>
        <a:srgbClr val="1B3F55"/>
      </a:accent2>
      <a:accent3>
        <a:srgbClr val="53C558"/>
      </a:accent3>
      <a:accent4>
        <a:srgbClr val="90DF49"/>
      </a:accent4>
      <a:accent5>
        <a:srgbClr val="F9F97F"/>
      </a:accent5>
      <a:accent6>
        <a:srgbClr val="C1A24B"/>
      </a:accent6>
      <a:hlink>
        <a:srgbClr val="ABD5D1"/>
      </a:hlink>
      <a:folHlink>
        <a:srgbClr val="1B3F5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bankTemplate" id="{43512619-6523-4F43-821C-648B9CAB738B}" vid="{1117EFEE-6837-40B1-919A-A50A5B7CC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7f3048e-b5b0-4813-92cc-61b295891430" xsi:nil="true"/>
    <lcf76f155ced4ddcb4097134ff3c332f xmlns="62478ccd-4c04-41ed-abcb-7ffb7eba2ea5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เอกสาร" ma:contentTypeID="0x0101008577DD70D81E1E4F876BEF8C947DA552" ma:contentTypeVersion="13" ma:contentTypeDescription="สร้างเอกสารใหม่" ma:contentTypeScope="" ma:versionID="01ea7997579839e8f38b8dfab98bb723">
  <xsd:schema xmlns:xsd="http://www.w3.org/2001/XMLSchema" xmlns:xs="http://www.w3.org/2001/XMLSchema" xmlns:p="http://schemas.microsoft.com/office/2006/metadata/properties" xmlns:ns2="62478ccd-4c04-41ed-abcb-7ffb7eba2ea5" xmlns:ns3="57f3048e-b5b0-4813-92cc-61b295891430" targetNamespace="http://schemas.microsoft.com/office/2006/metadata/properties" ma:root="true" ma:fieldsID="791af9bb4852648ad6615b72b09c9d00" ns2:_="" ns3:_="">
    <xsd:import namespace="62478ccd-4c04-41ed-abcb-7ffb7eba2ea5"/>
    <xsd:import namespace="57f3048e-b5b0-4813-92cc-61b2958914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478ccd-4c04-41ed-abcb-7ffb7eba2e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แท็กรูป" ma:readOnly="false" ma:fieldId="{5cf76f15-5ced-4ddc-b409-7134ff3c332f}" ma:taxonomyMulti="true" ma:sspId="a5cb27d5-2ecb-4528-aa23-d948d3502bb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3048e-b5b0-4813-92cc-61b295891430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dab5f810-eb7f-4068-8854-5a613e13bab2}" ma:internalName="TaxCatchAll" ma:showField="CatchAllData" ma:web="57f3048e-b5b0-4813-92cc-61b2958914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แชร์กับ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แชร์พร้อมกับรายละเอียด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ชนิดเนื้อหา"/>
        <xsd:element ref="dc:title" minOccurs="0" maxOccurs="1" ma:index="4" ma:displayName="ชื่อเรื่อง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9FC190-8A34-486E-B478-1EED22F4D4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268854-A394-4643-AE0B-E504887F2DC6}">
  <ds:schemaRefs>
    <ds:schemaRef ds:uri="http://schemas.microsoft.com/office/2006/metadata/properties"/>
    <ds:schemaRef ds:uri="http://schemas.microsoft.com/office/infopath/2007/PartnerControls"/>
    <ds:schemaRef ds:uri="57f3048e-b5b0-4813-92cc-61b295891430"/>
    <ds:schemaRef ds:uri="62478ccd-4c04-41ed-abcb-7ffb7eba2ea5"/>
  </ds:schemaRefs>
</ds:datastoreItem>
</file>

<file path=customXml/itemProps3.xml><?xml version="1.0" encoding="utf-8"?>
<ds:datastoreItem xmlns:ds="http://schemas.openxmlformats.org/officeDocument/2006/customXml" ds:itemID="{B9C4ACE3-4C55-4EB6-9C9A-7CC0B81844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478ccd-4c04-41ed-abcb-7ffb7eba2ea5"/>
    <ds:schemaRef ds:uri="57f3048e-b5b0-4813-92cc-61b295891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KbankTemplate</Template>
  <TotalTime>254</TotalTime>
  <Words>1130</Words>
  <Application>Microsoft Office PowerPoint</Application>
  <PresentationFormat>Widescreen</PresentationFormat>
  <Paragraphs>297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Cordia New</vt:lpstr>
      <vt:lpstr>Tahoma</vt:lpstr>
      <vt:lpstr>Times New Roman</vt:lpstr>
      <vt:lpstr>blank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Kasikorn Bank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Witaya Bamrungpong</dc:creator>
  <cp:lastModifiedBy>Danusorn Sitdhirasdr</cp:lastModifiedBy>
  <cp:revision>62</cp:revision>
  <dcterms:created xsi:type="dcterms:W3CDTF">2022-05-25T04:56:38Z</dcterms:created>
  <dcterms:modified xsi:type="dcterms:W3CDTF">2022-08-22T01:18:25Z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0x0101008577DD70D81E1E4F876BEF8C947DA552</vt:lpwstr>
  </property>
  <property fmtid="{D5CDD505-2E9C-101B-9397-08002B2CF9AE}" pid="3" name="MediaServiceImageTags">
    <vt:lpwstr/>
  </property>
</Properties>
</file>