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20" r:id="rId4"/>
    <p:sldId id="321" r:id="rId5"/>
    <p:sldId id="295" r:id="rId6"/>
    <p:sldId id="297" r:id="rId7"/>
    <p:sldId id="257" r:id="rId8"/>
    <p:sldId id="269" r:id="rId9"/>
    <p:sldId id="260" r:id="rId10"/>
    <p:sldId id="261" r:id="rId11"/>
    <p:sldId id="262" r:id="rId12"/>
    <p:sldId id="263" r:id="rId13"/>
    <p:sldId id="264" r:id="rId14"/>
    <p:sldId id="265" r:id="rId15"/>
    <p:sldId id="266" r:id="rId16"/>
    <p:sldId id="267" r:id="rId17"/>
    <p:sldId id="268" r:id="rId18"/>
    <p:sldId id="270" r:id="rId19"/>
    <p:sldId id="288" r:id="rId20"/>
    <p:sldId id="271" r:id="rId21"/>
    <p:sldId id="272" r:id="rId22"/>
    <p:sldId id="274" r:id="rId23"/>
    <p:sldId id="273" r:id="rId24"/>
    <p:sldId id="291" r:id="rId25"/>
    <p:sldId id="290" r:id="rId26"/>
    <p:sldId id="292"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fld>
            <a:endParaRPr lang="en-US"/>
          </a:p>
        </p:txBody>
      </p:sp>
      <p:cxnSp>
        <p:nvCxnSpPr>
          <p:cNvPr id="16" name="Straight Connector 15"/>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6CCBF3A-D7FB-4B97-8FD5-6FFB20CB1E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838199"/>
            <a:ext cx="7734300" cy="53387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6CCBF3A-D7FB-4B97-8FD5-6FFB20CB1E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fld>
            <a:endParaRPr lang="en-US"/>
          </a:p>
        </p:txBody>
      </p:sp>
      <p:cxnSp>
        <p:nvCxnSpPr>
          <p:cNvPr id="7" name="Straight Connector 6"/>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6CCBF3A-D7FB-4B97-8FD5-6FFB20CB1E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CCBF3A-D7FB-4B97-8FD5-6FFB20CB1E8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2011679"/>
            <a:ext cx="5181600" cy="41652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011679"/>
            <a:ext cx="5181600" cy="416528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6CCBF3A-D7FB-4B97-8FD5-6FFB20CB1E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9" y="2505075"/>
            <a:ext cx="4997132"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55080" y="2505075"/>
            <a:ext cx="500030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6CCBF3A-D7FB-4B97-8FD5-6FFB20CB1E8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9D357-8067-4A1F-97B2-93C5160B78D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CCBF3A-D7FB-4B97-8FD5-6FFB20CB1E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fld>
            <a:endParaRPr lang="en-US"/>
          </a:p>
        </p:txBody>
      </p:sp>
      <p:cxnSp>
        <p:nvCxnSpPr>
          <p:cNvPr id="8" name="Straight Connector 7"/>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CCBF3A-D7FB-4B97-8FD5-6FFB20CB1E8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fld>
            <a:endParaRPr lang="en-US"/>
          </a:p>
        </p:txBody>
      </p:sp>
      <p:cxnSp>
        <p:nvCxnSpPr>
          <p:cNvPr id="8" name="Straight Connector 7"/>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fld>
            <a:endParaRPr lang="en-US"/>
          </a:p>
        </p:txBody>
      </p:sp>
      <p:sp>
        <p:nvSpPr>
          <p:cNvPr id="5" name="Footer Placeholder 4"/>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fld>
            <a:endParaRPr lang="en-US"/>
          </a:p>
        </p:txBody>
      </p:sp>
      <p:cxnSp>
        <p:nvCxnSpPr>
          <p:cNvPr id="13" name="Straight Connector 12"/>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1">
            <a:alphaModFix amt="60000"/>
          </a:blip>
          <a:srcRect r="9250" b="-1"/>
          <a:stretch>
            <a:fillRect/>
          </a:stretch>
        </p:blipFill>
        <p:spPr>
          <a:xfrm>
            <a:off x="3424139" y="786029"/>
            <a:ext cx="5343722" cy="4357473"/>
          </a:xfrm>
          <a:custGeom>
            <a:avLst/>
            <a:gdLst/>
            <a:ahLst/>
            <a:cxnLst/>
            <a:rect l="l" t="t" r="r" b="b"/>
            <a:pathLst>
              <a:path w="5343722" h="4357473">
                <a:moveTo>
                  <a:pt x="2671861" y="0"/>
                </a:moveTo>
                <a:cubicBezTo>
                  <a:pt x="4147489" y="0"/>
                  <a:pt x="5343722" y="1196233"/>
                  <a:pt x="5343722" y="2671861"/>
                </a:cubicBezTo>
                <a:lnTo>
                  <a:pt x="5343721" y="4357473"/>
                </a:lnTo>
                <a:lnTo>
                  <a:pt x="0" y="4357473"/>
                </a:lnTo>
                <a:lnTo>
                  <a:pt x="0" y="2671861"/>
                </a:lnTo>
                <a:cubicBezTo>
                  <a:pt x="0" y="1196233"/>
                  <a:pt x="1196233" y="0"/>
                  <a:pt x="2671861" y="0"/>
                </a:cubicBezTo>
                <a:close/>
              </a:path>
            </a:pathLst>
          </a:custGeom>
        </p:spPr>
      </p:pic>
      <p:sp>
        <p:nvSpPr>
          <p:cNvPr id="2" name="Tiêu đề 1"/>
          <p:cNvSpPr>
            <a:spLocks noGrp="1"/>
          </p:cNvSpPr>
          <p:nvPr>
            <p:ph type="ctrTitle"/>
          </p:nvPr>
        </p:nvSpPr>
        <p:spPr>
          <a:xfrm>
            <a:off x="1727200" y="1524000"/>
            <a:ext cx="8737600" cy="3230880"/>
          </a:xfrm>
        </p:spPr>
        <p:txBody>
          <a:bodyPr anchor="ctr">
            <a:normAutofit/>
          </a:bodyPr>
          <a:lstStyle/>
          <a:p>
            <a:pPr algn="ctr"/>
            <a:r>
              <a:rPr lang="en-US" sz="6600" dirty="0" err="1">
                <a:latin typeface="Segoe UI" panose="020B0502040204020203" pitchFamily="34" charset="0"/>
                <a:cs typeface="Segoe UI" panose="020B0502040204020203" pitchFamily="34" charset="0"/>
              </a:rPr>
              <a:t>Nhóm</a:t>
            </a:r>
            <a:r>
              <a:rPr lang="en-US" sz="6600" dirty="0">
                <a:latin typeface="Segoe UI" panose="020B0502040204020203" pitchFamily="34" charset="0"/>
                <a:cs typeface="Segoe UI" panose="020B0502040204020203" pitchFamily="34" charset="0"/>
              </a:rPr>
              <a:t> 6</a:t>
            </a:r>
            <a:endParaRPr lang="en-US" sz="6600" dirty="0">
              <a:latin typeface="Segoe UI" panose="020B0502040204020203" pitchFamily="34" charset="0"/>
              <a:cs typeface="Segoe UI" panose="020B0502040204020203" pitchFamily="34" charset="0"/>
            </a:endParaRPr>
          </a:p>
        </p:txBody>
      </p:sp>
      <p:sp>
        <p:nvSpPr>
          <p:cNvPr id="3" name="Tiêu đề phụ 2"/>
          <p:cNvSpPr>
            <a:spLocks noGrp="1"/>
          </p:cNvSpPr>
          <p:nvPr>
            <p:ph type="subTitle" idx="1"/>
          </p:nvPr>
        </p:nvSpPr>
        <p:spPr>
          <a:xfrm>
            <a:off x="1584960" y="4249882"/>
            <a:ext cx="9032240" cy="2069638"/>
          </a:xfrm>
        </p:spPr>
        <p:txBody>
          <a:bodyPr anchor="ctr">
            <a:noAutofit/>
          </a:bodyPr>
          <a:lstStyle/>
          <a:p>
            <a:pPr algn="ctr"/>
            <a:r>
              <a:rPr lang="en-US" sz="3600" dirty="0">
                <a:latin typeface="Segoe UI" panose="020B0502040204020203" pitchFamily="34" charset="0"/>
                <a:cs typeface="Segoe UI" panose="020B0502040204020203" pitchFamily="34" charset="0"/>
              </a:rPr>
              <a:t>Môn: </a:t>
            </a:r>
            <a:r>
              <a:rPr lang="en-US" sz="3600" dirty="0" err="1">
                <a:latin typeface="Segoe UI" panose="020B0502040204020203" pitchFamily="34" charset="0"/>
                <a:cs typeface="Segoe UI" panose="020B0502040204020203" pitchFamily="34" charset="0"/>
              </a:rPr>
              <a:t>Phát</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triển</a:t>
            </a:r>
            <a:r>
              <a:rPr lang="en-US" sz="3600" dirty="0">
                <a:latin typeface="Segoe UI" panose="020B0502040204020203" pitchFamily="34" charset="0"/>
                <a:cs typeface="Segoe UI" panose="020B0502040204020203" pitchFamily="34" charset="0"/>
              </a:rPr>
              <a:t> phần mềm </a:t>
            </a:r>
            <a:r>
              <a:rPr lang="en-US" sz="3600" dirty="0" err="1">
                <a:latin typeface="Segoe UI" panose="020B0502040204020203" pitchFamily="34" charset="0"/>
                <a:cs typeface="Segoe UI" panose="020B0502040204020203" pitchFamily="34" charset="0"/>
              </a:rPr>
              <a:t>mã</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nguồn</a:t>
            </a:r>
            <a:r>
              <a:rPr lang="en-US" sz="3600" dirty="0">
                <a:latin typeface="Segoe UI" panose="020B0502040204020203" pitchFamily="34" charset="0"/>
                <a:cs typeface="Segoe UI" panose="020B0502040204020203" pitchFamily="34" charset="0"/>
              </a:rPr>
              <a:t> mở</a:t>
            </a:r>
            <a:endParaRPr lang="en-US" sz="3600" dirty="0">
              <a:latin typeface="Segoe UI" panose="020B0502040204020203" pitchFamily="34" charset="0"/>
              <a:cs typeface="Segoe UI" panose="020B0502040204020203" pitchFamily="34" charset="0"/>
            </a:endParaRPr>
          </a:p>
          <a:p>
            <a:pPr algn="ctr"/>
            <a:r>
              <a:rPr lang="en-US" sz="3600" dirty="0">
                <a:latin typeface="Segoe UI" panose="020B0502040204020203" pitchFamily="34" charset="0"/>
                <a:cs typeface="Segoe UI" panose="020B0502040204020203" pitchFamily="34" charset="0"/>
              </a:rPr>
              <a:t>Đề </a:t>
            </a:r>
            <a:r>
              <a:rPr lang="en-US" sz="3600" dirty="0" err="1">
                <a:latin typeface="Segoe UI" panose="020B0502040204020203" pitchFamily="34" charset="0"/>
                <a:cs typeface="Segoe UI" panose="020B0502040204020203" pitchFamily="34" charset="0"/>
              </a:rPr>
              <a:t>tài</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Xây</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dựng</a:t>
            </a:r>
            <a:r>
              <a:rPr lang="en-US" sz="3600" dirty="0">
                <a:latin typeface="Segoe UI" panose="020B0502040204020203" pitchFamily="34" charset="0"/>
                <a:cs typeface="Segoe UI" panose="020B0502040204020203" pitchFamily="34" charset="0"/>
              </a:rPr>
              <a:t> game </a:t>
            </a:r>
            <a:r>
              <a:rPr lang="en-US" sz="3600" dirty="0" err="1">
                <a:latin typeface="Segoe UI" panose="020B0502040204020203" pitchFamily="34" charset="0"/>
                <a:cs typeface="Segoe UI" panose="020B0502040204020203" pitchFamily="34" charset="0"/>
              </a:rPr>
              <a:t>caro</a:t>
            </a:r>
            <a:r>
              <a:rPr lang="en-US" sz="3600" dirty="0">
                <a:latin typeface="Segoe UI" panose="020B0502040204020203" pitchFamily="34" charset="0"/>
                <a:cs typeface="Segoe UI" panose="020B0502040204020203" pitchFamily="34" charset="0"/>
              </a:rPr>
              <a:t> và chat in game.</a:t>
            </a:r>
            <a:endParaRPr lang="en-US" sz="36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31"/>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1242061"/>
            <a:ext cx="3680458" cy="2613660"/>
          </a:xfrm>
        </p:spPr>
        <p:txBody>
          <a:bodyPr vert="horz" lIns="91440" tIns="45720" rIns="91440" bIns="45720" rtlCol="0" anchor="b">
            <a:normAutofit/>
          </a:bodyPr>
          <a:lstStyle/>
          <a:p>
            <a:pPr algn="ctr"/>
            <a:r>
              <a:rPr lang="en-US" sz="2600" dirty="0">
                <a:latin typeface="Segoe UI" panose="020B0502040204020203" pitchFamily="34" charset="0"/>
                <a:cs typeface="Segoe UI" panose="020B0502040204020203" pitchFamily="34" charset="0"/>
              </a:rPr>
              <a:t>3. </a:t>
            </a:r>
            <a:r>
              <a:rPr lang="en-US" sz="2600" dirty="0" err="1">
                <a:effectLst/>
                <a:latin typeface="Segoe UI" panose="020B0502040204020203" pitchFamily="34" charset="0"/>
                <a:cs typeface="Segoe UI" panose="020B0502040204020203" pitchFamily="34" charset="0"/>
              </a:rPr>
              <a:t>Vẽ</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giao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diện</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dùng</a:t>
            </a:r>
            <a:r>
              <a:rPr lang="en-US" sz="2600" dirty="0">
                <a:effectLst/>
                <a:latin typeface="Segoe UI" panose="020B0502040204020203" pitchFamily="34" charset="0"/>
                <a:cs typeface="Segoe UI" panose="020B0502040204020203" pitchFamily="34" charset="0"/>
              </a:rPr>
              <a:t>: Có </a:t>
            </a:r>
            <a:r>
              <a:rPr lang="en-US" sz="2600" dirty="0" err="1">
                <a:effectLst/>
                <a:latin typeface="Segoe UI" panose="020B0502040204020203" pitchFamily="34" charset="0"/>
                <a:cs typeface="Segoe UI" panose="020B0502040204020203" pitchFamily="34" charset="0"/>
              </a:rPr>
              <a:t>hàm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redrawWindow</a:t>
            </a:r>
            <a:r>
              <a:rPr lang="en-US" sz="2600" dirty="0">
                <a:effectLst/>
                <a:latin typeface="Segoe UI" panose="020B0502040204020203" pitchFamily="34" charset="0"/>
                <a:cs typeface="Segoe UI" panose="020B0502040204020203" pitchFamily="34" charset="0"/>
              </a:rPr>
              <a:t>() để </a:t>
            </a:r>
            <a:r>
              <a:rPr lang="en-US" sz="2600" dirty="0" err="1">
                <a:effectLst/>
                <a:latin typeface="Segoe UI" panose="020B0502040204020203" pitchFamily="34" charset="0"/>
                <a:cs typeface="Segoe UI" panose="020B0502040204020203" pitchFamily="34" charset="0"/>
              </a:rPr>
              <a:t>vẽ</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giao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diện</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dùng</a:t>
            </a:r>
            <a:r>
              <a:rPr lang="en-US" sz="2600" dirty="0">
                <a:effectLst/>
                <a:latin typeface="Segoe UI" panose="020B0502040204020203" pitchFamily="34" charset="0"/>
                <a:cs typeface="Segoe UI" panose="020B0502040204020203" pitchFamily="34" charset="0"/>
              </a:rPr>
              <a:t>, bao </a:t>
            </a:r>
            <a:r>
              <a:rPr lang="en-US" sz="2600" dirty="0" err="1">
                <a:effectLst/>
                <a:latin typeface="Segoe UI" panose="020B0502040204020203" pitchFamily="34" charset="0"/>
                <a:cs typeface="Segoe UI" panose="020B0502040204020203" pitchFamily="34" charset="0"/>
              </a:rPr>
              <a:t>gồm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bảng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cờ</a:t>
            </a:r>
            <a:r>
              <a:rPr lang="en-US" sz="2600" dirty="0">
                <a:effectLst/>
                <a:latin typeface="Segoe UI" panose="020B0502040204020203" pitchFamily="34" charset="0"/>
                <a:cs typeface="Segoe UI" panose="020B0502040204020203" pitchFamily="34" charset="0"/>
              </a:rPr>
              <a:t> và </a:t>
            </a:r>
            <a:r>
              <a:rPr lang="en-US" sz="2600" dirty="0" err="1">
                <a:effectLst/>
                <a:latin typeface="Segoe UI" panose="020B0502040204020203" pitchFamily="34" charset="0"/>
                <a:cs typeface="Segoe UI" panose="020B0502040204020203" pitchFamily="34" charset="0"/>
              </a:rPr>
              <a:t>hộp</a:t>
            </a:r>
            <a:r>
              <a:rPr lang="en-US" sz="2600" dirty="0">
                <a:effectLst/>
                <a:latin typeface="Segoe UI" panose="020B0502040204020203" pitchFamily="34" charset="0"/>
                <a:cs typeface="Segoe UI" panose="020B0502040204020203" pitchFamily="34" charset="0"/>
              </a:rPr>
              <a:t> chat</a:t>
            </a:r>
            <a:br>
              <a:rPr lang="en-US" sz="2600" dirty="0">
                <a:effectLst/>
                <a:latin typeface="Segoe UI" panose="020B0502040204020203" pitchFamily="34" charset="0"/>
                <a:cs typeface="Segoe UI" panose="020B0502040204020203" pitchFamily="34" charset="0"/>
              </a:rPr>
            </a:br>
            <a:endParaRPr lang="en-US" sz="2600" dirty="0">
              <a:latin typeface="Segoe UI" panose="020B0502040204020203" pitchFamily="34" charset="0"/>
              <a:cs typeface="Segoe UI" panose="020B0502040204020203" pitchFamily="34" charset="0"/>
            </a:endParaRPr>
          </a:p>
        </p:txBody>
      </p:sp>
      <p:pic>
        <p:nvPicPr>
          <p:cNvPr id="6" name="Chỗ dành sẵn cho Nội dung 5"/>
          <p:cNvPicPr>
            <a:picLocks noGrp="1" noChangeAspect="1"/>
          </p:cNvPicPr>
          <p:nvPr>
            <p:ph idx="1"/>
          </p:nvPr>
        </p:nvPicPr>
        <p:blipFill>
          <a:blip r:embed="rId1"/>
          <a:stretch>
            <a:fillRect/>
          </a:stretch>
        </p:blipFill>
        <p:spPr>
          <a:xfrm>
            <a:off x="166172" y="1807783"/>
            <a:ext cx="6816403" cy="2691827"/>
          </a:xfrm>
          <a:prstGeom prst="rect">
            <a:avLst/>
          </a:prstGeom>
        </p:spPr>
      </p:pic>
      <p:cxnSp>
        <p:nvCxnSpPr>
          <p:cNvPr id="36" name="Straight Connector 35"/>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1242061"/>
            <a:ext cx="3680458" cy="2613660"/>
          </a:xfrm>
        </p:spPr>
        <p:txBody>
          <a:bodyPr vert="horz" lIns="91440" tIns="45720" rIns="91440" bIns="45720" rtlCol="0" anchor="b">
            <a:normAutofit/>
          </a:bodyPr>
          <a:lstStyle/>
          <a:p>
            <a:pPr marL="342900" marR="0" lvl="0" indent="-342900" algn="ctr">
              <a:spcAft>
                <a:spcPts val="800"/>
              </a:spcAft>
            </a:pPr>
            <a:r>
              <a:rPr lang="en-US" sz="2600" dirty="0">
                <a:effectLst/>
                <a:latin typeface="Segoe UI" panose="020B0502040204020203" pitchFamily="34" charset="0"/>
                <a:cs typeface="Segoe UI" panose="020B0502040204020203" pitchFamily="34" charset="0"/>
              </a:rPr>
              <a:t>4. </a:t>
            </a:r>
            <a:r>
              <a:rPr lang="en-US" sz="2600" dirty="0" err="1">
                <a:effectLst/>
                <a:latin typeface="Segoe UI" panose="020B0502040204020203" pitchFamily="34" charset="0"/>
                <a:cs typeface="Segoe UI" panose="020B0502040204020203" pitchFamily="34" charset="0"/>
              </a:rPr>
              <a:t>Vẽ</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giao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diện</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khung</a:t>
            </a:r>
            <a:r>
              <a:rPr lang="en-US" sz="2600" dirty="0">
                <a:effectLst/>
                <a:latin typeface="Segoe UI" panose="020B0502040204020203" pitchFamily="34" charset="0"/>
                <a:cs typeface="Segoe UI" panose="020B0502040204020203" pitchFamily="34" charset="0"/>
              </a:rPr>
              <a:t> chat </a:t>
            </a:r>
            <a:r>
              <a:rPr lang="en-US" sz="2600" dirty="0" err="1">
                <a:effectLst/>
                <a:latin typeface="Segoe UI" panose="020B0502040204020203" pitchFamily="34" charset="0"/>
                <a:cs typeface="Segoe UI" panose="020B0502040204020203" pitchFamily="34" charset="0"/>
              </a:rPr>
              <a:t>nằm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bên</a:t>
            </a:r>
            <a:r>
              <a:rPr lang="en-US" sz="2600" dirty="0">
                <a:effectLst/>
                <a:latin typeface="Segoe UI" panose="020B0502040204020203" pitchFamily="34" charset="0"/>
                <a:cs typeface="Segoe UI" panose="020B0502040204020203" pitchFamily="34" charset="0"/>
              </a:rPr>
              <a:t> phải </a:t>
            </a:r>
            <a:r>
              <a:rPr lang="en-US" sz="2600" dirty="0" err="1">
                <a:effectLst/>
                <a:latin typeface="Segoe UI" panose="020B0502040204020203" pitchFamily="34" charset="0"/>
                <a:cs typeface="Segoe UI" panose="020B0502040204020203" pitchFamily="34" charset="0"/>
              </a:rPr>
              <a:t>màn</a:t>
            </a:r>
            <a:r>
              <a:rPr lang="en-US" sz="2600" dirty="0">
                <a:effectLst/>
                <a:latin typeface="Segoe UI" panose="020B0502040204020203" pitchFamily="34" charset="0"/>
                <a:cs typeface="Segoe UI" panose="020B0502040204020203" pitchFamily="34" charset="0"/>
              </a:rPr>
              <a:t> hình: </a:t>
            </a:r>
            <a:r>
              <a:rPr lang="en-US" sz="2600" dirty="0" err="1">
                <a:effectLst/>
                <a:latin typeface="Segoe UI" panose="020B0502040204020203" pitchFamily="34" charset="0"/>
                <a:cs typeface="Segoe UI" panose="020B0502040204020203" pitchFamily="34" charset="0"/>
              </a:rPr>
              <a:t>Hàm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draw_chat</a:t>
            </a:r>
            <a:r>
              <a:rPr lang="en-US" sz="2600" dirty="0">
                <a:effectLst/>
                <a:latin typeface="Segoe UI" panose="020B0502040204020203" pitchFamily="34" charset="0"/>
                <a:cs typeface="Segoe UI" panose="020B0502040204020203" pitchFamily="34" charset="0"/>
              </a:rPr>
              <a:t>()</a:t>
            </a:r>
            <a:endParaRPr lang="en-US" sz="2600" dirty="0">
              <a:effectLst/>
              <a:latin typeface="Segoe UI" panose="020B0502040204020203" pitchFamily="34" charset="0"/>
              <a:cs typeface="Segoe UI" panose="020B0502040204020203" pitchFamily="34" charset="0"/>
            </a:endParaRPr>
          </a:p>
        </p:txBody>
      </p:sp>
      <p:pic>
        <p:nvPicPr>
          <p:cNvPr id="7" name="Chỗ dành sẵn cho Nội dung 6"/>
          <p:cNvPicPr>
            <a:picLocks noGrp="1" noChangeAspect="1"/>
          </p:cNvPicPr>
          <p:nvPr>
            <p:ph idx="1"/>
          </p:nvPr>
        </p:nvPicPr>
        <p:blipFill>
          <a:blip r:embed="rId1"/>
          <a:stretch>
            <a:fillRect/>
          </a:stretch>
        </p:blipFill>
        <p:spPr>
          <a:xfrm>
            <a:off x="958476" y="838200"/>
            <a:ext cx="5238229" cy="5181600"/>
          </a:xfrm>
          <a:prstGeom prst="rect">
            <a:avLst/>
          </a:prstGeom>
        </p:spPr>
      </p:pic>
      <p:cxnSp>
        <p:nvCxnSpPr>
          <p:cNvPr id="16" name="Straight Connector 15"/>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1242061"/>
            <a:ext cx="3680458" cy="2613660"/>
          </a:xfrm>
        </p:spPr>
        <p:txBody>
          <a:bodyPr vert="horz" lIns="91440" tIns="45720" rIns="91440" bIns="45720" rtlCol="0" anchor="b">
            <a:normAutofit/>
          </a:bodyPr>
          <a:lstStyle/>
          <a:p>
            <a:pPr marL="342900" indent="-342900" algn="ctr">
              <a:spcAft>
                <a:spcPts val="800"/>
              </a:spcAft>
            </a:pPr>
            <a:r>
              <a:rPr lang="en-US" sz="2600" dirty="0">
                <a:latin typeface="Segoe UI" panose="020B0502040204020203" pitchFamily="34" charset="0"/>
                <a:cs typeface="Segoe UI" panose="020B0502040204020203" pitchFamily="34" charset="0"/>
              </a:rPr>
              <a:t>5</a:t>
            </a:r>
            <a:r>
              <a:rPr lang="en-US" sz="2600" dirty="0">
                <a:effectLst/>
                <a:latin typeface="Segoe UI" panose="020B0502040204020203"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Hiển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thị</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tin nhắn: Có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hàm</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display_message</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để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hiển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thị</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tin nhắn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trên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màn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hình.</a:t>
            </a:r>
            <a:br>
              <a:rPr lang="en-US" sz="2600" kern="100" dirty="0">
                <a:effectLst/>
                <a:latin typeface="Segoe UI" panose="020B0502040204020203" pitchFamily="34" charset="0"/>
                <a:ea typeface="Calibri" panose="020F0502020204030204" pitchFamily="34" charset="0"/>
                <a:cs typeface="Segoe UI" panose="020B0502040204020203" pitchFamily="34" charset="0"/>
              </a:rPr>
            </a:br>
            <a:endParaRPr lang="en-US" sz="2600" dirty="0">
              <a:effectLst/>
              <a:latin typeface="Segoe UI" panose="020B0502040204020203" pitchFamily="34" charset="0"/>
              <a:cs typeface="Segoe UI" panose="020B0502040204020203" pitchFamily="34" charset="0"/>
            </a:endParaRPr>
          </a:p>
        </p:txBody>
      </p:sp>
      <p:pic>
        <p:nvPicPr>
          <p:cNvPr id="6" name="Chỗ dành sẵn cho Nội dung 5"/>
          <p:cNvPicPr>
            <a:picLocks noGrp="1" noChangeAspect="1"/>
          </p:cNvPicPr>
          <p:nvPr>
            <p:ph idx="1"/>
          </p:nvPr>
        </p:nvPicPr>
        <p:blipFill>
          <a:blip r:embed="rId1"/>
          <a:stretch>
            <a:fillRect/>
          </a:stretch>
        </p:blipFill>
        <p:spPr>
          <a:xfrm>
            <a:off x="297427" y="2437003"/>
            <a:ext cx="6500498" cy="1983994"/>
          </a:xfrm>
          <a:prstGeom prst="rect">
            <a:avLst/>
          </a:prstGeom>
        </p:spPr>
      </p:pic>
      <p:cxnSp>
        <p:nvCxnSpPr>
          <p:cNvPr id="25" name="Straight Connector 24"/>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465060" y="-635"/>
            <a:ext cx="4535805" cy="5565140"/>
          </a:xfrm>
        </p:spPr>
        <p:txBody>
          <a:bodyPr vert="horz" lIns="91440" tIns="45720" rIns="91440" bIns="45720" rtlCol="0" anchor="b">
            <a:noAutofit/>
          </a:bodyPr>
          <a:lstStyle/>
          <a:p>
            <a:pPr marR="0" lvl="0">
              <a:spcAft>
                <a:spcPts val="0"/>
              </a:spcAft>
            </a:pPr>
            <a:r>
              <a:rPr lang="en-US" sz="2600" dirty="0">
                <a:effectLst/>
                <a:latin typeface="Segoe UI" panose="020B0502040204020203" pitchFamily="34" charset="0"/>
                <a:cs typeface="Segoe UI" panose="020B0502040204020203" pitchFamily="34" charset="0"/>
              </a:rPr>
              <a:t>6.</a:t>
            </a:r>
            <a:r>
              <a:rPr lang="en-US" sz="18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trực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tuyến</a:t>
            </a:r>
            <a:r>
              <a:rPr lang="en-US" sz="2600" dirty="0">
                <a:effectLst/>
                <a:latin typeface="Segoe UI" panose="020B0502040204020203" pitchFamily="34" charset="0"/>
                <a:cs typeface="Segoe UI" panose="020B0502040204020203" pitchFamily="34" charset="0"/>
              </a:rPr>
              <a:t> và gửi tin nhắn: </a:t>
            </a:r>
            <a:r>
              <a:rPr lang="en-US" sz="2600" dirty="0" err="1">
                <a:effectLst/>
                <a:latin typeface="Segoe UI" panose="020B0502040204020203" pitchFamily="34" charset="0"/>
                <a:cs typeface="Segoe UI" panose="020B0502040204020203" pitchFamily="34" charset="0"/>
              </a:rPr>
              <a:t>Hàm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PlayOnline</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cho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phép</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kết</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nối</a:t>
            </a:r>
            <a:r>
              <a:rPr lang="en-US" sz="2600" dirty="0">
                <a:effectLst/>
                <a:latin typeface="Segoe UI" panose="020B0502040204020203" pitchFamily="34" charset="0"/>
                <a:cs typeface="Segoe UI" panose="020B0502040204020203" pitchFamily="34" charset="0"/>
              </a:rPr>
              <a:t> và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trực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tuyến</a:t>
            </a:r>
            <a:r>
              <a:rPr lang="en-US" sz="2600" dirty="0">
                <a:effectLst/>
                <a:latin typeface="Segoe UI" panose="020B0502040204020203" pitchFamily="34" charset="0"/>
                <a:cs typeface="Segoe UI" panose="020B0502040204020203" pitchFamily="34" charset="0"/>
              </a:rPr>
              <a:t> với một người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khác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thông</a:t>
            </a:r>
            <a:r>
              <a:rPr lang="en-US" sz="2600" dirty="0">
                <a:effectLst/>
                <a:latin typeface="Segoe UI" panose="020B0502040204020203" pitchFamily="34" charset="0"/>
                <a:cs typeface="Segoe UI" panose="020B0502040204020203" pitchFamily="34" charset="0"/>
              </a:rPr>
              <a:t> qua </a:t>
            </a:r>
            <a:r>
              <a:rPr lang="en-US" sz="2600" dirty="0" err="1">
                <a:effectLst/>
                <a:latin typeface="Segoe UI" panose="020B0502040204020203" pitchFamily="34" charset="0"/>
                <a:cs typeface="Segoe UI" panose="020B0502040204020203" pitchFamily="34" charset="0"/>
              </a:rPr>
              <a:t>mạng</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có </a:t>
            </a:r>
            <a:r>
              <a:rPr lang="en-US" sz="2600" dirty="0" err="1">
                <a:effectLst/>
                <a:latin typeface="Segoe UI" panose="020B0502040204020203" pitchFamily="34" charset="0"/>
                <a:cs typeface="Segoe UI" panose="020B0502040204020203" pitchFamily="34" charset="0"/>
              </a:rPr>
              <a:t>thể</a:t>
            </a:r>
            <a:r>
              <a:rPr lang="en-US" sz="2600" dirty="0">
                <a:effectLst/>
                <a:latin typeface="Segoe UI" panose="020B0502040204020203" pitchFamily="34" charset="0"/>
                <a:cs typeface="Segoe UI" panose="020B0502040204020203" pitchFamily="34" charset="0"/>
              </a:rPr>
              <a:t> gửi tin nhắn trong quá trình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a:t>
            </a:r>
            <a:br>
              <a:rPr lang="en-US" sz="1800" dirty="0">
                <a:effectLst/>
                <a:latin typeface="Segoe UI" panose="020B0502040204020203" pitchFamily="34" charset="0"/>
                <a:cs typeface="Segoe UI" panose="020B0502040204020203" pitchFamily="34" charset="0"/>
              </a:rPr>
            </a:br>
            <a:r>
              <a:rPr lang="en-US" sz="1800" dirty="0">
                <a:effectLst/>
                <a:latin typeface="Segoe UI" panose="020B0502040204020203" pitchFamily="34" charset="0"/>
                <a:cs typeface="Segoe UI" panose="020B0502040204020203" pitchFamily="34" charset="0"/>
              </a:rPr>
              <a:t>- Đầu </a:t>
            </a:r>
            <a:r>
              <a:rPr lang="en-US" sz="1800" dirty="0" err="1">
                <a:effectLst/>
                <a:latin typeface="Segoe UI" panose="020B0502040204020203" pitchFamily="34" charset="0"/>
                <a:cs typeface="Segoe UI" panose="020B0502040204020203" pitchFamily="34" charset="0"/>
              </a:rPr>
              <a:t>tiên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kết</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nối</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đến</a:t>
            </a:r>
            <a:r>
              <a:rPr lang="en-US" sz="1800" dirty="0">
                <a:effectLst/>
                <a:latin typeface="Segoe UI" panose="020B0502040204020203" pitchFamily="34" charset="0"/>
                <a:cs typeface="Segoe UI" panose="020B0502040204020203" pitchFamily="34" charset="0"/>
              </a:rPr>
              <a:t> server để </a:t>
            </a:r>
            <a:r>
              <a:rPr lang="en-US" sz="1800" dirty="0" err="1">
                <a:effectLst/>
                <a:latin typeface="Segoe UI" panose="020B0502040204020203" pitchFamily="34" charset="0"/>
                <a:cs typeface="Segoe UI" panose="020B0502040204020203" pitchFamily="34" charset="0"/>
              </a:rPr>
              <a:t>xác</a:t>
            </a:r>
            <a:r>
              <a:rPr lang="en-US" sz="1800" dirty="0">
                <a:effectLst/>
                <a:latin typeface="Segoe UI" panose="020B0502040204020203" pitchFamily="34" charset="0"/>
                <a:cs typeface="Segoe UI" panose="020B0502040204020203" pitchFamily="34" charset="0"/>
              </a:rPr>
              <a:t> định xem người </a:t>
            </a:r>
            <a:r>
              <a:rPr lang="en-US" sz="1800" dirty="0" err="1">
                <a:effectLst/>
                <a:latin typeface="Segoe UI" panose="020B0502040204020203" pitchFamily="34" charset="0"/>
                <a:cs typeface="Segoe UI" panose="020B0502040204020203" pitchFamily="34" charset="0"/>
              </a:rPr>
              <a:t>chơi</a:t>
            </a:r>
            <a:r>
              <a:rPr lang="en-US" sz="1800" dirty="0">
                <a:effectLst/>
                <a:latin typeface="Segoe UI" panose="020B0502040204020203" pitchFamily="34" charset="0"/>
                <a:cs typeface="Segoe UI" panose="020B0502040204020203" pitchFamily="34" charset="0"/>
              </a:rPr>
              <a:t> hiện </a:t>
            </a:r>
            <a:r>
              <a:rPr lang="en-US" sz="1800" dirty="0" err="1">
                <a:effectLst/>
                <a:latin typeface="Segoe UI" panose="020B0502040204020203" pitchFamily="34" charset="0"/>
                <a:cs typeface="Segoe UI" panose="020B0502040204020203" pitchFamily="34" charset="0"/>
              </a:rPr>
              <a:t>tại</a:t>
            </a:r>
            <a:r>
              <a:rPr lang="en-US" sz="1800" dirty="0">
                <a:effectLst/>
                <a:latin typeface="Segoe UI" panose="020B0502040204020203" pitchFamily="34" charset="0"/>
                <a:cs typeface="Segoe UI" panose="020B0502040204020203" pitchFamily="34" charset="0"/>
              </a:rPr>
              <a:t> là X hay O</a:t>
            </a:r>
            <a:br>
              <a:rPr lang="en-US" sz="1800" dirty="0">
                <a:effectLst/>
                <a:latin typeface="Segoe UI" panose="020B0502040204020203" pitchFamily="34" charset="0"/>
                <a:cs typeface="Segoe UI" panose="020B0502040204020203" pitchFamily="34" charset="0"/>
              </a:rPr>
            </a:br>
            <a:r>
              <a:rPr lang="en-US" sz="1800" dirty="0">
                <a:effectLst/>
                <a:latin typeface="Segoe UI" panose="020B0502040204020203" pitchFamily="34" charset="0"/>
                <a:cs typeface="Segoe UI" panose="020B0502040204020203" pitchFamily="34" charset="0"/>
              </a:rPr>
              <a:t>- Sau </a:t>
            </a:r>
            <a:r>
              <a:rPr lang="en-US" sz="1800" dirty="0" err="1">
                <a:effectLst/>
                <a:latin typeface="Segoe UI" panose="020B0502040204020203" pitchFamily="34" charset="0"/>
                <a:cs typeface="Segoe UI" panose="020B0502040204020203" pitchFamily="34" charset="0"/>
              </a:rPr>
              <a:t>khi</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kết</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nối</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đến</a:t>
            </a:r>
            <a:r>
              <a:rPr lang="en-US" sz="1800" dirty="0">
                <a:effectLst/>
                <a:latin typeface="Segoe UI" panose="020B0502040204020203" pitchFamily="34" charset="0"/>
                <a:cs typeface="Segoe UI" panose="020B0502040204020203" pitchFamily="34" charset="0"/>
              </a:rPr>
              <a:t> server thì </a:t>
            </a:r>
            <a:r>
              <a:rPr lang="en-US" sz="1800" dirty="0" err="1">
                <a:effectLst/>
                <a:latin typeface="Segoe UI" panose="020B0502040204020203" pitchFamily="34" charset="0"/>
                <a:cs typeface="Segoe UI" panose="020B0502040204020203" pitchFamily="34" charset="0"/>
              </a:rPr>
              <a:t>cập</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nhật</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bàn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cờ</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liên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tục</a:t>
            </a:r>
            <a:r>
              <a:rPr lang="en-US" sz="1800" dirty="0">
                <a:effectLst/>
                <a:latin typeface="Segoe UI" panose="020B0502040204020203" pitchFamily="34" charset="0"/>
                <a:cs typeface="Segoe UI" panose="020B0502040204020203" pitchFamily="34" charset="0"/>
              </a:rPr>
              <a:t> bằng cách lấy </a:t>
            </a:r>
            <a:r>
              <a:rPr lang="en-US" sz="1800" dirty="0" err="1">
                <a:effectLst/>
                <a:latin typeface="Segoe UI" panose="020B0502040204020203" pitchFamily="34" charset="0"/>
                <a:cs typeface="Segoe UI" panose="020B0502040204020203" pitchFamily="34" charset="0"/>
              </a:rPr>
              <a:t>thông</a:t>
            </a:r>
            <a:r>
              <a:rPr lang="en-US" sz="1800" dirty="0">
                <a:effectLst/>
                <a:latin typeface="Segoe UI" panose="020B0502040204020203" pitchFamily="34" charset="0"/>
                <a:cs typeface="Segoe UI" panose="020B0502040204020203" pitchFamily="34" charset="0"/>
              </a:rPr>
              <a:t> tin </a:t>
            </a:r>
            <a:r>
              <a:rPr lang="en-US" sz="1800" dirty="0" err="1">
                <a:effectLst/>
                <a:latin typeface="Segoe UI" panose="020B0502040204020203" pitchFamily="34" charset="0"/>
                <a:cs typeface="Segoe UI" panose="020B0502040204020203" pitchFamily="34" charset="0"/>
              </a:rPr>
              <a:t>bàn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cờ</a:t>
            </a:r>
            <a:r>
              <a:rPr lang="en-US" sz="1800" dirty="0">
                <a:effectLst/>
                <a:latin typeface="Segoe UI" panose="020B0502040204020203" pitchFamily="34" charset="0"/>
                <a:cs typeface="Segoe UI" panose="020B0502040204020203" pitchFamily="34" charset="0"/>
              </a:rPr>
              <a:t> từ server</a:t>
            </a:r>
            <a:br>
              <a:rPr lang="en-US" sz="1800" dirty="0">
                <a:effectLst/>
                <a:latin typeface="Segoe UI" panose="020B0502040204020203" pitchFamily="34" charset="0"/>
                <a:cs typeface="Segoe UI" panose="020B0502040204020203" pitchFamily="34" charset="0"/>
              </a:rPr>
            </a:b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Chỉ</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khi</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đến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lượt</a:t>
            </a:r>
            <a:r>
              <a:rPr lang="en-US" sz="1800" dirty="0">
                <a:effectLst/>
                <a:latin typeface="Segoe UI" panose="020B0502040204020203" pitchFamily="34" charset="0"/>
                <a:cs typeface="Segoe UI" panose="020B0502040204020203" pitchFamily="34" charset="0"/>
              </a:rPr>
              <a:t> thì người </a:t>
            </a:r>
            <a:r>
              <a:rPr lang="en-US" sz="1800" dirty="0" err="1">
                <a:effectLst/>
                <a:latin typeface="Segoe UI" panose="020B0502040204020203" pitchFamily="34" charset="0"/>
                <a:cs typeface="Segoe UI" panose="020B0502040204020203" pitchFamily="34" charset="0"/>
              </a:rPr>
              <a:t>chơi</a:t>
            </a:r>
            <a:r>
              <a:rPr lang="en-US" sz="1800" dirty="0">
                <a:effectLst/>
                <a:latin typeface="Segoe UI" panose="020B0502040204020203" pitchFamily="34" charset="0"/>
                <a:cs typeface="Segoe UI" panose="020B0502040204020203" pitchFamily="34" charset="0"/>
              </a:rPr>
              <a:t> mới có </a:t>
            </a:r>
            <a:r>
              <a:rPr lang="en-US" sz="1800" dirty="0" err="1">
                <a:effectLst/>
                <a:latin typeface="Segoe UI" panose="020B0502040204020203" pitchFamily="34" charset="0"/>
                <a:cs typeface="Segoe UI" panose="020B0502040204020203" pitchFamily="34" charset="0"/>
              </a:rPr>
              <a:t>quyền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chọn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nước</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đi</a:t>
            </a:r>
            <a:r>
              <a:rPr lang="en-US" sz="1800" dirty="0">
                <a:effectLst/>
                <a:latin typeface="Segoe UI" panose="020B0502040204020203" pitchFamily="34" charset="0"/>
                <a:cs typeface="Segoe UI" panose="020B0502040204020203" pitchFamily="34" charset="0"/>
              </a:rPr>
              <a:t> và </a:t>
            </a:r>
            <a:r>
              <a:rPr lang="en-US" sz="1800" dirty="0" err="1">
                <a:effectLst/>
                <a:latin typeface="Segoe UI" panose="020B0502040204020203" pitchFamily="34" charset="0"/>
                <a:cs typeface="Segoe UI" panose="020B0502040204020203" pitchFamily="34" charset="0"/>
              </a:rPr>
              <a:t>thay</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đổi</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dữ</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liệu</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của</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bàn</a:t>
            </a:r>
            <a:r>
              <a:rPr lang="en-US" sz="1800" dirty="0">
                <a:effectLst/>
                <a:latin typeface="Segoe UI" panose="020B0502040204020203" pitchFamily="34" charset="0"/>
                <a:cs typeface="Segoe UI" panose="020B0502040204020203" pitchFamily="34" charset="0"/>
              </a:rPr>
              <a:t> </a:t>
            </a:r>
            <a:r>
              <a:rPr lang="en-US" sz="1800" dirty="0" err="1">
                <a:effectLst/>
                <a:latin typeface="Segoe UI" panose="020B0502040204020203" pitchFamily="34" charset="0"/>
                <a:cs typeface="Segoe UI" panose="020B0502040204020203" pitchFamily="34" charset="0"/>
              </a:rPr>
              <a:t>cờ</a:t>
            </a:r>
            <a:endParaRPr lang="en-US" sz="1800" dirty="0">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hỗ dành sẵn cho Nội dung 6"/>
          <p:cNvPicPr>
            <a:picLocks noGrp="1" noChangeAspect="1"/>
          </p:cNvPicPr>
          <p:nvPr>
            <p:ph idx="1"/>
          </p:nvPr>
        </p:nvPicPr>
        <p:blipFill>
          <a:blip r:embed="rId1"/>
          <a:stretch>
            <a:fillRect/>
          </a:stretch>
        </p:blipFill>
        <p:spPr>
          <a:xfrm>
            <a:off x="338455" y="268605"/>
            <a:ext cx="6471920" cy="3874135"/>
          </a:xfrm>
        </p:spPr>
      </p:pic>
      <p:pic>
        <p:nvPicPr>
          <p:cNvPr id="9" name="Hình ảnh 8"/>
          <p:cNvPicPr>
            <a:picLocks noChangeAspect="1"/>
          </p:cNvPicPr>
          <p:nvPr/>
        </p:nvPicPr>
        <p:blipFill>
          <a:blip r:embed="rId2"/>
          <a:stretch>
            <a:fillRect/>
          </a:stretch>
        </p:blipFill>
        <p:spPr>
          <a:xfrm>
            <a:off x="339090" y="4039870"/>
            <a:ext cx="6471285" cy="2552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pic>
        <p:nvPicPr>
          <p:cNvPr id="5" name="Chỗ dành sẵn cho Nội dung 4"/>
          <p:cNvPicPr>
            <a:picLocks noGrp="1" noChangeAspect="1"/>
          </p:cNvPicPr>
          <p:nvPr>
            <p:ph idx="1"/>
          </p:nvPr>
        </p:nvPicPr>
        <p:blipFill>
          <a:blip r:embed="rId1"/>
          <a:stretch>
            <a:fillRect/>
          </a:stretch>
        </p:blipFill>
        <p:spPr>
          <a:xfrm>
            <a:off x="3531789" y="438841"/>
            <a:ext cx="5128421" cy="598031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1" name="Straight Connector 10"/>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673341" y="2958249"/>
            <a:ext cx="3680458" cy="2613660"/>
          </a:xfrm>
        </p:spPr>
        <p:txBody>
          <a:bodyPr vert="horz" lIns="91440" tIns="45720" rIns="91440" bIns="45720" rtlCol="0" anchor="b">
            <a:noAutofit/>
          </a:bodyPr>
          <a:lstStyle/>
          <a:p>
            <a:pPr marL="342900" indent="-342900" algn="ctr">
              <a:spcAft>
                <a:spcPts val="800"/>
              </a:spcAft>
            </a:pPr>
            <a:r>
              <a:rPr lang="en-US" sz="2600" dirty="0">
                <a:latin typeface="Segoe UI" panose="020B0502040204020203" pitchFamily="34" charset="0"/>
                <a:cs typeface="Segoe UI" panose="020B0502040204020203" pitchFamily="34" charset="0"/>
              </a:rPr>
              <a:t>7.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với máy (bot): </a:t>
            </a:r>
            <a:r>
              <a:rPr lang="en-US" sz="2600" dirty="0" err="1">
                <a:effectLst/>
                <a:latin typeface="Segoe UI" panose="020B0502040204020203" pitchFamily="34" charset="0"/>
                <a:cs typeface="Segoe UI" panose="020B0502040204020203" pitchFamily="34" charset="0"/>
              </a:rPr>
              <a:t>Hàm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PlayWithBot</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cho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phép</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với một </a:t>
            </a:r>
            <a:r>
              <a:rPr lang="en-US" sz="2600" dirty="0" err="1">
                <a:effectLst/>
                <a:latin typeface="Segoe UI" panose="020B0502040204020203" pitchFamily="34" charset="0"/>
                <a:cs typeface="Segoe UI" panose="020B0502040204020203" pitchFamily="34" charset="0"/>
              </a:rPr>
              <a:t>trí</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tuệ</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nhân</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tạo</a:t>
            </a:r>
            <a:r>
              <a:rPr lang="en-US" sz="2600" dirty="0">
                <a:effectLst/>
                <a:latin typeface="Segoe UI" panose="020B0502040204020203" pitchFamily="34" charset="0"/>
                <a:cs typeface="Segoe UI" panose="020B0502040204020203" pitchFamily="34" charset="0"/>
              </a:rPr>
              <a:t> (bot) được </a:t>
            </a:r>
            <a:r>
              <a:rPr lang="en-US" sz="2600" dirty="0" err="1">
                <a:effectLst/>
                <a:latin typeface="Segoe UI" panose="020B0502040204020203" pitchFamily="34" charset="0"/>
                <a:cs typeface="Segoe UI" panose="020B0502040204020203" pitchFamily="34" charset="0"/>
              </a:rPr>
              <a:t>xây</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dựng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sẵn</a:t>
            </a:r>
            <a:r>
              <a:rPr lang="en-US" sz="2600" dirty="0">
                <a:effectLst/>
                <a:latin typeface="Segoe UI" panose="020B0502040204020203" pitchFamily="34" charset="0"/>
                <a:cs typeface="Segoe UI" panose="020B0502040204020203" pitchFamily="34" charset="0"/>
              </a:rPr>
              <a:t>. Bot </a:t>
            </a:r>
            <a:r>
              <a:rPr lang="en-US" sz="2600" dirty="0" err="1">
                <a:effectLst/>
                <a:latin typeface="Segoe UI" panose="020B0502040204020203" pitchFamily="34" charset="0"/>
                <a:cs typeface="Segoe UI" panose="020B0502040204020203" pitchFamily="34" charset="0"/>
              </a:rPr>
              <a:t>sẽ</a:t>
            </a:r>
            <a:r>
              <a:rPr lang="en-US" sz="2600" dirty="0">
                <a:effectLst/>
                <a:latin typeface="Segoe UI" panose="020B0502040204020203" pitchFamily="34" charset="0"/>
                <a:cs typeface="Segoe UI" panose="020B0502040204020203" pitchFamily="34" charset="0"/>
              </a:rPr>
              <a:t> tự </a:t>
            </a:r>
            <a:r>
              <a:rPr lang="en-US" sz="2600" dirty="0" err="1">
                <a:effectLst/>
                <a:latin typeface="Segoe UI" panose="020B0502040204020203" pitchFamily="34" charset="0"/>
                <a:cs typeface="Segoe UI" panose="020B0502040204020203" pitchFamily="34" charset="0"/>
              </a:rPr>
              <a:t>động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chọn</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nước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đi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của</a:t>
            </a:r>
            <a:r>
              <a:rPr lang="en-US" sz="2600" dirty="0">
                <a:effectLst/>
                <a:latin typeface="Segoe UI" panose="020B0502040204020203" pitchFamily="34" charset="0"/>
                <a:cs typeface="Segoe UI" panose="020B0502040204020203" pitchFamily="34" charset="0"/>
              </a:rPr>
              <a:t> mình </a:t>
            </a:r>
            <a:r>
              <a:rPr lang="en-US" sz="2600" dirty="0" err="1">
                <a:effectLst/>
                <a:latin typeface="Segoe UI" panose="020B0502040204020203" pitchFamily="34" charset="0"/>
                <a:cs typeface="Segoe UI" panose="020B0502040204020203" pitchFamily="34" charset="0"/>
              </a:rPr>
              <a:t>sau</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khi</a:t>
            </a:r>
            <a:r>
              <a:rPr lang="en-US" sz="2600" dirty="0">
                <a:effectLst/>
                <a:latin typeface="Segoe UI" panose="020B0502040204020203" pitchFamily="34" charset="0"/>
                <a:cs typeface="Segoe UI" panose="020B0502040204020203" pitchFamily="34" charset="0"/>
              </a:rPr>
              <a:t> người </a:t>
            </a:r>
            <a:r>
              <a:rPr lang="en-US" sz="2600" dirty="0" err="1">
                <a:effectLst/>
                <a:latin typeface="Segoe UI" panose="020B0502040204020203" pitchFamily="34" charset="0"/>
                <a:cs typeface="Segoe UI" panose="020B0502040204020203" pitchFamily="34" charset="0"/>
              </a:rPr>
              <a:t>chơi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đã</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đi</a:t>
            </a:r>
            <a:r>
              <a:rPr lang="en-US" sz="2600" dirty="0">
                <a:effectLst/>
                <a:latin typeface="Segoe UI" panose="020B0502040204020203" pitchFamily="34" charset="0"/>
                <a:cs typeface="Segoe UI" panose="020B0502040204020203" pitchFamily="34" charset="0"/>
              </a:rPr>
              <a:t>.</a:t>
            </a:r>
            <a:br>
              <a:rPr lang="en-US" sz="2600" dirty="0">
                <a:effectLst/>
                <a:latin typeface="Segoe UI" panose="020B0502040204020203" pitchFamily="34" charset="0"/>
                <a:cs typeface="Segoe UI" panose="020B0502040204020203" pitchFamily="34" charset="0"/>
              </a:rPr>
            </a:br>
            <a:endParaRPr lang="en-US" sz="2600" dirty="0">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hỗ dành sẵn cho Nội dung 3"/>
          <p:cNvSpPr>
            <a:spLocks noGrp="1"/>
          </p:cNvSpPr>
          <p:nvPr>
            <p:ph idx="1"/>
          </p:nvPr>
        </p:nvSpPr>
        <p:spPr/>
        <p:txBody>
          <a:bodyPr/>
          <a:lstStyle/>
          <a:p>
            <a:endParaRPr lang="en-US" dirty="0"/>
          </a:p>
        </p:txBody>
      </p:sp>
      <p:pic>
        <p:nvPicPr>
          <p:cNvPr id="7" name="Hình ảnh 6"/>
          <p:cNvPicPr>
            <a:picLocks noChangeAspect="1"/>
          </p:cNvPicPr>
          <p:nvPr/>
        </p:nvPicPr>
        <p:blipFill>
          <a:blip r:embed="rId1"/>
          <a:stretch>
            <a:fillRect/>
          </a:stretch>
        </p:blipFill>
        <p:spPr>
          <a:xfrm>
            <a:off x="838200" y="110725"/>
            <a:ext cx="5516690" cy="6636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2122170"/>
            <a:ext cx="3680458" cy="2613660"/>
          </a:xfrm>
        </p:spPr>
        <p:txBody>
          <a:bodyPr vert="horz" lIns="91440" tIns="45720" rIns="91440" bIns="45720" rtlCol="0" anchor="b">
            <a:noAutofit/>
          </a:bodyPr>
          <a:lstStyle/>
          <a:p>
            <a:pPr marL="342900" indent="-342900" algn="ctr">
              <a:spcAft>
                <a:spcPts val="800"/>
              </a:spcAft>
            </a:pPr>
            <a:r>
              <a:rPr lang="en-US" sz="2600" dirty="0">
                <a:latin typeface="Segoe UI" panose="020B0502040204020203" pitchFamily="34" charset="0"/>
                <a:cs typeface="Segoe UI" panose="020B0502040204020203" pitchFamily="34" charset="0"/>
              </a:rPr>
              <a:t>8. </a:t>
            </a:r>
            <a:r>
              <a:rPr lang="en-US" sz="2600" kern="100" dirty="0">
                <a:effectLst/>
                <a:latin typeface="Segoe UI" panose="020B0502040204020203" pitchFamily="34" charset="0"/>
                <a:ea typeface="Calibri" panose="020F0502020204030204" pitchFamily="34" charset="0"/>
                <a:cs typeface="Segoe UI" panose="020B0502040204020203" pitchFamily="34" charset="0"/>
              </a:rPr>
              <a:t>Giao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diện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menu: Có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hàm</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menu_win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để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hiển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thị</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giao</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diện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menu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cho</a:t>
            </a:r>
            <a:r>
              <a:rPr lang="en-US" sz="2600" kern="100" dirty="0">
                <a:effectLst/>
                <a:latin typeface="Segoe UI" panose="020B0502040204020203" pitchFamily="34" charset="0"/>
                <a:ea typeface="Calibri" panose="020F0502020204030204" pitchFamily="34" charset="0"/>
                <a:cs typeface="Segoe UI" panose="020B0502040204020203" pitchFamily="34" charset="0"/>
              </a:rPr>
              <a:t> người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chọn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chế</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độ</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trực</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tuyến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hoặc</a:t>
            </a:r>
            <a:r>
              <a:rPr lang="en-US" sz="2600" kern="100" dirty="0">
                <a:effectLst/>
                <a:latin typeface="Segoe UI" panose="020B0502040204020203" pitchFamily="34" charset="0"/>
                <a:ea typeface="Calibri" panose="020F0502020204030204" pitchFamily="34" charset="0"/>
                <a:cs typeface="Segoe UI" panose="020B0502040204020203" pitchFamily="34" charset="0"/>
              </a:rPr>
              <a:t> với bot).</a:t>
            </a:r>
            <a:br>
              <a:rPr lang="en-US" sz="2600" kern="100" dirty="0">
                <a:effectLst/>
                <a:latin typeface="Segoe UI" panose="020B0502040204020203" pitchFamily="34" charset="0"/>
                <a:ea typeface="Calibri" panose="020F0502020204030204" pitchFamily="34" charset="0"/>
                <a:cs typeface="Segoe UI" panose="020B0502040204020203" pitchFamily="34" charset="0"/>
              </a:rPr>
            </a:br>
            <a:br>
              <a:rPr lang="en-US" sz="2600" dirty="0">
                <a:effectLst/>
                <a:latin typeface="Segoe UI" panose="020B0502040204020203" pitchFamily="34" charset="0"/>
                <a:cs typeface="Segoe UI" panose="020B0502040204020203" pitchFamily="34" charset="0"/>
              </a:rPr>
            </a:br>
            <a:endParaRPr lang="en-US" sz="2600" dirty="0">
              <a:effectLst/>
              <a:latin typeface="Segoe UI" panose="020B0502040204020203" pitchFamily="34" charset="0"/>
              <a:cs typeface="Segoe UI" panose="020B0502040204020203" pitchFamily="34" charset="0"/>
            </a:endParaRPr>
          </a:p>
        </p:txBody>
      </p:sp>
      <p:cxnSp>
        <p:nvCxnSpPr>
          <p:cNvPr id="16" name="Straight Connector 15"/>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p:txBody>
          <a:bodyPr/>
          <a:lstStyle/>
          <a:p>
            <a:endParaRPr lang="en-US" dirty="0"/>
          </a:p>
        </p:txBody>
      </p:sp>
      <p:pic>
        <p:nvPicPr>
          <p:cNvPr id="10" name="Hình ảnh 9"/>
          <p:cNvPicPr>
            <a:picLocks noChangeAspect="1"/>
          </p:cNvPicPr>
          <p:nvPr/>
        </p:nvPicPr>
        <p:blipFill>
          <a:blip r:embed="rId1"/>
          <a:stretch>
            <a:fillRect/>
          </a:stretch>
        </p:blipFill>
        <p:spPr>
          <a:xfrm>
            <a:off x="449605" y="999778"/>
            <a:ext cx="6249537" cy="4858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199" y="243381"/>
            <a:ext cx="5257800" cy="689307"/>
          </a:xfrm>
        </p:spPr>
        <p:txBody>
          <a:bodyPr>
            <a:normAutofit/>
          </a:bodyPr>
          <a:lstStyle/>
          <a:p>
            <a:r>
              <a:rPr lang="en-US" sz="4000" b="1" i="1" dirty="0">
                <a:latin typeface="Segoe UI" panose="020B0502040204020203" pitchFamily="34" charset="0"/>
                <a:cs typeface="Segoe UI" panose="020B0502040204020203" pitchFamily="34" charset="0"/>
              </a:rPr>
              <a:t>Server</a:t>
            </a:r>
            <a:endParaRPr lang="en-US" sz="4000" b="1" i="1" dirty="0">
              <a:latin typeface="Segoe UI" panose="020B0502040204020203" pitchFamily="34" charset="0"/>
              <a:cs typeface="Segoe UI" panose="020B0502040204020203" pitchFamily="34" charset="0"/>
            </a:endParaRPr>
          </a:p>
        </p:txBody>
      </p:sp>
      <p:sp>
        <p:nvSpPr>
          <p:cNvPr id="3" name="Chỗ dành sẵn cho Nội dung 2"/>
          <p:cNvSpPr>
            <a:spLocks noGrp="1"/>
          </p:cNvSpPr>
          <p:nvPr>
            <p:ph idx="1"/>
          </p:nvPr>
        </p:nvSpPr>
        <p:spPr>
          <a:xfrm>
            <a:off x="911351" y="932688"/>
            <a:ext cx="10637521" cy="4114801"/>
          </a:xfrm>
        </p:spPr>
        <p:txBody>
          <a:bodyPr>
            <a:noAutofit/>
          </a:bodyPr>
          <a:lstStyle/>
          <a:p>
            <a:pPr marL="0">
              <a:lnSpc>
                <a:spcPct val="107000"/>
              </a:lnSpc>
              <a:spcBef>
                <a:spcPts val="0"/>
              </a:spcBef>
              <a:spcAft>
                <a:spcPts val="800"/>
              </a:spcAft>
            </a:pP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Thực</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hiện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chức</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năng</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server trong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Caro.</a:t>
            </a:r>
            <a:endParaRPr lang="en-US" sz="2600" dirty="0">
              <a:latin typeface="Segoe UI" panose="020B0502040204020203" pitchFamily="34" charset="0"/>
              <a:ea typeface="Calibri" panose="020F0502020204030204" pitchFamily="34" charset="0"/>
              <a:cs typeface="Segoe UI" panose="020B0502040204020203" pitchFamily="34" charset="0"/>
            </a:endParaRPr>
          </a:p>
          <a:p>
            <a:pPr marL="0">
              <a:lnSpc>
                <a:spcPct val="107000"/>
              </a:lnSpc>
              <a:spcBef>
                <a:spcPts val="0"/>
              </a:spcBef>
              <a:spcAft>
                <a:spcPts val="800"/>
              </a:spcAft>
            </a:pPr>
            <a:r>
              <a:rPr lang="en-US" sz="2600" dirty="0">
                <a:latin typeface="Segoe UI" panose="020B0502040204020203" pitchFamily="34" charset="0"/>
                <a:ea typeface="Calibri" panose="020F0502020204030204" pitchFamily="34" charset="0"/>
                <a:cs typeface="Segoe UI" panose="020B0502040204020203" pitchFamily="34" charset="0"/>
              </a:rPr>
              <a:t>C</a:t>
            </a:r>
            <a:r>
              <a:rPr lang="en-US" sz="2600" dirty="0">
                <a:effectLst/>
                <a:latin typeface="Segoe UI" panose="020B0502040204020203" pitchFamily="34" charset="0"/>
                <a:ea typeface="Calibri" panose="020F0502020204030204" pitchFamily="34" charset="0"/>
                <a:cs typeface="Segoe UI" panose="020B0502040204020203" pitchFamily="34" charset="0"/>
              </a:rPr>
              <a:t>hi </a:t>
            </a:r>
            <a:r>
              <a:rPr lang="en-US" sz="2600" dirty="0" err="1">
                <a:effectLst/>
                <a:latin typeface="Segoe UI" panose="020B0502040204020203" pitchFamily="34" charset="0"/>
                <a:ea typeface="Calibri" panose="020F0502020204030204" pitchFamily="34" charset="0"/>
                <a:cs typeface="Segoe UI" panose="020B0502040204020203" pitchFamily="34" charset="0"/>
              </a:rPr>
              <a:t>tiết</a:t>
            </a:r>
            <a:r>
              <a:rPr lang="en-US" sz="2600" dirty="0">
                <a:effectLst/>
                <a:latin typeface="Segoe UI" panose="020B0502040204020203" pitchFamily="34" charset="0"/>
                <a:ea typeface="Calibri" panose="020F0502020204030204" pitchFamily="34" charset="0"/>
                <a:cs typeface="Segoe UI" panose="020B0502040204020203" pitchFamily="34" charset="0"/>
              </a:rPr>
              <a:t> về </a:t>
            </a:r>
            <a:r>
              <a:rPr lang="en-US" sz="2600" dirty="0" err="1">
                <a:effectLst/>
                <a:latin typeface="Segoe UI" panose="020B0502040204020203" pitchFamily="34" charset="0"/>
                <a:ea typeface="Calibri" panose="020F0502020204030204" pitchFamily="34" charset="0"/>
                <a:cs typeface="Segoe UI" panose="020B0502040204020203" pitchFamily="34" charset="0"/>
              </a:rPr>
              <a:t>chức</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năng</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của</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từng</a:t>
            </a:r>
            <a:r>
              <a:rPr lang="en-US" sz="2600" dirty="0">
                <a:effectLst/>
                <a:latin typeface="Segoe UI" panose="020B0502040204020203" pitchFamily="34" charset="0"/>
                <a:ea typeface="Calibri" panose="020F0502020204030204" pitchFamily="34" charset="0"/>
                <a:cs typeface="Segoe UI" panose="020B0502040204020203" pitchFamily="34" charset="0"/>
              </a:rPr>
              <a:t> phần</a:t>
            </a:r>
            <a:r>
              <a:rPr lang="en-US" sz="2600" kern="100" dirty="0">
                <a:latin typeface="Segoe UI" panose="020B0502040204020203" pitchFamily="34" charset="0"/>
                <a:ea typeface="Calibri" panose="020F0502020204030204" pitchFamily="34" charset="0"/>
                <a:cs typeface="Segoe UI" panose="020B0502040204020203" pitchFamily="34" charset="0"/>
              </a:rPr>
              <a:t>.</a:t>
            </a:r>
            <a:endParaRPr lang="en-US" sz="2600" kern="1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Thiết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lập</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lắng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nghe</a:t>
            </a:r>
            <a:r>
              <a:rPr lang="en-US" sz="2600" kern="100" dirty="0">
                <a:effectLst/>
                <a:latin typeface="Segoe UI" panose="020B0502040204020203" pitchFamily="34" charset="0"/>
                <a:ea typeface="Calibri" panose="020F0502020204030204" pitchFamily="34" charset="0"/>
                <a:cs typeface="Segoe UI" panose="020B0502040204020203" pitchFamily="34" charset="0"/>
              </a:rPr>
              <a:t>: Server được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thiết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lập</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để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lắng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nghe</a:t>
            </a:r>
            <a:r>
              <a:rPr lang="en-US" sz="2600" kern="100" dirty="0">
                <a:effectLst/>
                <a:latin typeface="Segoe UI" panose="020B0502040204020203" pitchFamily="34" charset="0"/>
                <a:ea typeface="Calibri" panose="020F0502020204030204" pitchFamily="34" charset="0"/>
                <a:cs typeface="Segoe UI" panose="020B0502040204020203" pitchFamily="34" charset="0"/>
              </a:rPr>
              <a:t> các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từ client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trên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địa</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chỉ</a:t>
            </a:r>
            <a:r>
              <a:rPr lang="en-US" sz="2600" kern="100" dirty="0">
                <a:effectLst/>
                <a:latin typeface="Segoe UI" panose="020B0502040204020203" pitchFamily="34" charset="0"/>
                <a:ea typeface="Calibri" panose="020F0502020204030204" pitchFamily="34" charset="0"/>
                <a:cs typeface="Segoe UI" panose="020B0502040204020203" pitchFamily="34" charset="0"/>
              </a:rPr>
              <a:t> IP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cổng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cụ</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thể</a:t>
            </a:r>
            <a:r>
              <a:rPr lang="en-US" sz="26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các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từ client: Khi một client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sẽ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chấp</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đó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tạo</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luồng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mới để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đó.</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rPr>
              <a:t>Phân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biệt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từ client: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600" kern="100" dirty="0">
                <a:effectLst/>
                <a:latin typeface="Segoe UI" panose="020B0502040204020203" pitchFamily="34" charset="0"/>
                <a:ea typeface="Calibri" panose="020F0502020204030204" pitchFamily="34" charset="0"/>
                <a:cs typeface="Segoe UI" panose="020B0502040204020203" pitchFamily="34" charset="0"/>
              </a:rPr>
              <a:t> từ client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phân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biệt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xem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600" kern="100" dirty="0">
                <a:effectLst/>
                <a:latin typeface="Segoe UI" panose="020B0502040204020203" pitchFamily="34" charset="0"/>
                <a:ea typeface="Calibri" panose="020F0502020204030204" pitchFamily="34" charset="0"/>
                <a:cs typeface="Segoe UI" panose="020B0502040204020203" pitchFamily="34" charset="0"/>
              </a:rPr>
              <a:t> đó là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loại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gì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ví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dụ</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thông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điệp</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văn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bản,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hoặc</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bàn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cờ</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Dựa</a:t>
            </a:r>
            <a:r>
              <a:rPr lang="en-US" sz="2600" kern="100" dirty="0">
                <a:effectLst/>
                <a:latin typeface="Segoe UI" panose="020B0502040204020203" pitchFamily="34" charset="0"/>
                <a:ea typeface="Calibri" panose="020F0502020204030204" pitchFamily="34" charset="0"/>
                <a:cs typeface="Segoe UI" panose="020B0502040204020203" pitchFamily="34" charset="0"/>
              </a:rPr>
              <a:t> vào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loại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600" kern="100" dirty="0">
                <a:effectLst/>
                <a:latin typeface="Segoe UI" panose="020B0502040204020203" pitchFamily="34" charset="0"/>
                <a:ea typeface="Calibri" panose="020F0502020204030204" pitchFamily="34" charset="0"/>
                <a:cs typeface="Segoe UI" panose="020B0502040204020203" pitchFamily="34" charset="0"/>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sẽ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tương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ứng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ví</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dụ</a:t>
            </a:r>
            <a:r>
              <a:rPr lang="en-US" sz="2600" kern="100" dirty="0">
                <a:effectLst/>
                <a:latin typeface="Segoe UI" panose="020B0502040204020203" pitchFamily="34" charset="0"/>
                <a:ea typeface="Calibri" panose="020F0502020204030204" pitchFamily="34" charset="0"/>
                <a:cs typeface="Segoe UI" panose="020B0502040204020203" pitchFamily="34" charset="0"/>
              </a:rPr>
              <a:t> như reset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hoặc</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cập</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nhật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bàn</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cờ</a:t>
            </a:r>
            <a:r>
              <a:rPr lang="en-US" sz="2600" kern="100" dirty="0">
                <a:effectLst/>
                <a:latin typeface="Segoe UI" panose="020B0502040204020203" pitchFamily="34" charset="0"/>
                <a:ea typeface="Calibri" panose="020F0502020204030204" pitchFamily="34" charset="0"/>
                <a:cs typeface="Segoe UI" panose="020B0502040204020203" pitchFamily="34" charset="0"/>
              </a:rPr>
              <a:t> và gửi lại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cho</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tất</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cả</a:t>
            </a:r>
            <a:r>
              <a:rPr lang="en-US" sz="2600" kern="100" dirty="0">
                <a:effectLst/>
                <a:latin typeface="Segoe UI" panose="020B0502040204020203" pitchFamily="34" charset="0"/>
                <a:ea typeface="Calibri" panose="020F0502020204030204" pitchFamily="34" charset="0"/>
                <a:cs typeface="Segoe UI" panose="020B0502040204020203" pitchFamily="34" charset="0"/>
              </a:rPr>
              <a:t> client trong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cùng</a:t>
            </a:r>
            <a:r>
              <a:rPr lang="en-US" sz="2600" kern="100" dirty="0">
                <a:effectLst/>
                <a:latin typeface="Segoe UI" panose="020B0502040204020203" pitchFamily="34" charset="0"/>
                <a:ea typeface="Calibri" panose="020F0502020204030204" pitchFamily="34" charset="0"/>
                <a:cs typeface="Segoe UI" panose="020B0502040204020203" pitchFamily="34" charset="0"/>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18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endParaRPr lang="en-US" sz="18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Tiêu đề 1"/>
          <p:cNvSpPr txBox="1"/>
          <p:nvPr/>
        </p:nvSpPr>
        <p:spPr>
          <a:xfrm>
            <a:off x="5565058" y="584989"/>
            <a:ext cx="52578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i="1" dirty="0">
              <a:latin typeface="Segoe UI" panose="020B0502040204020203" pitchFamily="34" charset="0"/>
              <a:cs typeface="Segoe UI" panose="020B0502040204020203" pitchFamily="34" charset="0"/>
            </a:endParaRPr>
          </a:p>
        </p:txBody>
      </p:sp>
      <p:sp>
        <p:nvSpPr>
          <p:cNvPr id="5" name="Chỗ dành sẵn cho Nội dung 2"/>
          <p:cNvSpPr txBox="1"/>
          <p:nvPr/>
        </p:nvSpPr>
        <p:spPr>
          <a:xfrm>
            <a:off x="5565058" y="2061468"/>
            <a:ext cx="4726858" cy="411480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endParaRPr lang="en-US" sz="3000" kern="100" dirty="0">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47395" y="245745"/>
            <a:ext cx="10515600" cy="2014855"/>
          </a:xfrm>
        </p:spPr>
        <p:txBody>
          <a:bodyPr>
            <a:noAutofit/>
          </a:bodyPr>
          <a:p>
            <a:pPr marL="342900" marR="0" lvl="0" indent="-342900">
              <a:lnSpc>
                <a:spcPct val="107000"/>
              </a:lnSpc>
              <a:spcBef>
                <a:spcPts val="0"/>
              </a:spcBef>
              <a:spcAft>
                <a:spcPts val="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Quản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quản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các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đang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diễn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ra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trong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mỗi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Nó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lưu</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trữ</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thông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tin về các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trong một từ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điển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(dictionary), với key là id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và value là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tượng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Game.</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Tạo</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game mới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gán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Khi một client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sẽ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xác</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định xem client đó là người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thứ</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nhất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(X) hay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thứ</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hai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(O).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Nếu</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đó là người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thứ</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hai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sẽ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thêm client đó vào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có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sẵn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nếu</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có),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nếu</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không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sẽ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tạo</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ra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mới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chờ</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đợi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thứ</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hai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Gửi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thông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điệp</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cho</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client: Server gửi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thông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điệp</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cho</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tất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cả</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client trong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cùng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thông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qua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họ</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Font typeface="+mj-lt"/>
              <a:buAutoNum type="arabicPeriod"/>
            </a:pP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Quản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luồng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Server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sử</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dụng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luồng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để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xử</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lý</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nhiều</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từ client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cùng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một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lúc</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mà không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gây</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ra</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trễ</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hoặc</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đóng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không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mong</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kern="100" dirty="0" err="1">
                <a:effectLst/>
                <a:latin typeface="Segoe UI" panose="020B0502040204020203" pitchFamily="34" charset="0"/>
                <a:ea typeface="Calibri" panose="020F0502020204030204" pitchFamily="34" charset="0"/>
                <a:cs typeface="Segoe UI" panose="020B0502040204020203" pitchFamily="34" charset="0"/>
                <a:sym typeface="+mn-ea"/>
              </a:rPr>
              <a:t>muốn</a:t>
            </a:r>
            <a:r>
              <a:rPr lang="en-US" sz="2600"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a:p>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061835" y="4611485"/>
            <a:ext cx="4173417" cy="1744865"/>
          </a:xfrm>
        </p:spPr>
        <p:txBody>
          <a:bodyPr vert="horz" lIns="91440" tIns="45720" rIns="91440" bIns="45720" rtlCol="0" anchor="t">
            <a:normAutofit/>
          </a:bodyPr>
          <a:lstStyle/>
          <a:p>
            <a:pPr marL="342900" indent="-342900" algn="ctr">
              <a:spcAft>
                <a:spcPts val="800"/>
              </a:spcAft>
            </a:pPr>
            <a:br>
              <a:rPr lang="en-US" sz="1700" kern="100" dirty="0">
                <a:effectLst/>
                <a:latin typeface="Segoe UI" panose="020B0502040204020203" pitchFamily="34" charset="0"/>
                <a:ea typeface="Calibri" panose="020F0502020204030204" pitchFamily="34" charset="0"/>
                <a:cs typeface="Segoe UI" panose="020B0502040204020203" pitchFamily="34" charset="0"/>
              </a:rPr>
            </a:br>
            <a:br>
              <a:rPr lang="en-US" sz="1700" dirty="0">
                <a:effectLst/>
                <a:latin typeface="Segoe UI" panose="020B0502040204020203" pitchFamily="34" charset="0"/>
                <a:cs typeface="Segoe UI" panose="020B0502040204020203" pitchFamily="34" charset="0"/>
              </a:rPr>
            </a:br>
            <a:endParaRPr lang="en-US" sz="1700" dirty="0">
              <a:effectLst/>
              <a:latin typeface="Segoe UI" panose="020B0502040204020203" pitchFamily="34" charset="0"/>
              <a:cs typeface="Segoe UI" panose="020B0502040204020203" pitchFamily="34" charset="0"/>
            </a:endParaRPr>
          </a:p>
        </p:txBody>
      </p:sp>
      <p:cxnSp>
        <p:nvCxnSpPr>
          <p:cNvPr id="17" name="Straight Connector 16"/>
          <p:cNvCxnSpPr>
            <a:cxnSpLocks noGrp="1" noRot="1" noChangeAspect="1" noMove="1" noResize="1" noEditPoints="1" noAdjustHandles="1" noChangeArrowheads="1" noChangeShapeType="1"/>
          </p:cNvCxnSpPr>
          <p:nvPr/>
        </p:nvCxnSpPr>
        <p:spPr>
          <a:xfrm>
            <a:off x="629708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7138289" y="838200"/>
            <a:ext cx="4215510" cy="5265566"/>
          </a:xfrm>
        </p:spPr>
        <p:txBody>
          <a:bodyPr>
            <a:normAutofit/>
          </a:bodyPr>
          <a:lstStyle/>
          <a:p>
            <a:endParaRPr lang="en-US" dirty="0"/>
          </a:p>
        </p:txBody>
      </p:sp>
      <p:pic>
        <p:nvPicPr>
          <p:cNvPr id="7" name="Hình ảnh 6"/>
          <p:cNvPicPr>
            <a:picLocks noChangeAspect="1"/>
          </p:cNvPicPr>
          <p:nvPr/>
        </p:nvPicPr>
        <p:blipFill>
          <a:blip r:embed="rId1"/>
          <a:stretch>
            <a:fillRect/>
          </a:stretch>
        </p:blipFill>
        <p:spPr>
          <a:xfrm>
            <a:off x="766960" y="501650"/>
            <a:ext cx="4763165" cy="6315956"/>
          </a:xfrm>
          <a:prstGeom prst="rect">
            <a:avLst/>
          </a:prstGeom>
        </p:spPr>
      </p:pic>
      <p:pic>
        <p:nvPicPr>
          <p:cNvPr id="9" name="Hình ảnh 8"/>
          <p:cNvPicPr>
            <a:picLocks noChangeAspect="1"/>
          </p:cNvPicPr>
          <p:nvPr/>
        </p:nvPicPr>
        <p:blipFill>
          <a:blip r:embed="rId2"/>
          <a:stretch>
            <a:fillRect/>
          </a:stretch>
        </p:blipFill>
        <p:spPr>
          <a:xfrm>
            <a:off x="6858198" y="628259"/>
            <a:ext cx="4772691" cy="56014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435"/>
            <a:ext cx="10515600" cy="1116811"/>
          </a:xfrm>
        </p:spPr>
        <p:txBody>
          <a:bodyPr/>
          <a:p>
            <a:r>
              <a:rPr lang="en-US">
                <a:latin typeface="Segoe UI" panose="020B0502040204020203" pitchFamily="34" charset="0"/>
                <a:cs typeface="Segoe UI" panose="020B0502040204020203" pitchFamily="34" charset="0"/>
              </a:rPr>
              <a:t>Luật chơi</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304165" y="1567180"/>
            <a:ext cx="11049635" cy="4114800"/>
          </a:xfrm>
        </p:spPr>
        <p:txBody>
          <a:bodyPr>
            <a:noAutofit/>
          </a:bodyPr>
          <a:p>
            <a:r>
              <a:rPr lang="en-US">
                <a:latin typeface="Segoe UI" panose="020B0502040204020203" pitchFamily="34" charset="0"/>
                <a:cs typeface="Segoe UI" panose="020B0502040204020203" pitchFamily="34" charset="0"/>
              </a:rPr>
              <a:t>Bàn cờ: Bàn cờ có kích thước 3x3, có tổng cộng 9 ô.</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Người chơi: Hai người chơi, một người chơi các quân cờ "X" và một người chơi các quân cờ "O".</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Lượt đi: Hai người chơi thay phiên nhau đánh quân cờ trên bàn cờ.</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Mục tiêu: Mục tiêu của mỗi người chơi là sắp xếp 3 quân cờ của mình theo hàng ngang, hàng dọc hoặc đường chéo trên bàn cờ.</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Chiến thắng: Người chơi nào đầu tiên sắp xếp được 3 quân cờ của mình liên tiếp theo hàng ngang, hàng dọc hoặc đường chéo sẽ chiến thắng.</a:t>
            </a:r>
            <a:endParaRPr lang="en-US">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2695"/>
            <a:ext cx="5257800" cy="1116811"/>
          </a:xfrm>
        </p:spPr>
        <p:txBody>
          <a:bodyPr>
            <a:normAutofit/>
          </a:bodyPr>
          <a:lstStyle/>
          <a:p>
            <a:r>
              <a:rPr lang="en-US" sz="4000" b="1" i="1" dirty="0">
                <a:latin typeface="Segoe UI" panose="020B0502040204020203" pitchFamily="34" charset="0"/>
                <a:cs typeface="Segoe UI" panose="020B0502040204020203" pitchFamily="34" charset="0"/>
              </a:rPr>
              <a:t>Network</a:t>
            </a:r>
            <a:endParaRPr lang="en-US" sz="4000" b="1" i="1" dirty="0">
              <a:latin typeface="Segoe UI" panose="020B0502040204020203" pitchFamily="34" charset="0"/>
              <a:cs typeface="Segoe UI" panose="020B0502040204020203" pitchFamily="34" charset="0"/>
            </a:endParaRPr>
          </a:p>
        </p:txBody>
      </p:sp>
      <p:sp>
        <p:nvSpPr>
          <p:cNvPr id="3" name="Chỗ dành sẵn cho Nội dung 2"/>
          <p:cNvSpPr>
            <a:spLocks noGrp="1"/>
          </p:cNvSpPr>
          <p:nvPr>
            <p:ph idx="1"/>
          </p:nvPr>
        </p:nvSpPr>
        <p:spPr>
          <a:xfrm>
            <a:off x="838199" y="999749"/>
            <a:ext cx="10114935" cy="4114801"/>
          </a:xfrm>
        </p:spPr>
        <p:txBody>
          <a:bodyPr>
            <a:noAutofit/>
          </a:bodyPr>
          <a:lstStyle/>
          <a:p>
            <a:pPr marL="0">
              <a:lnSpc>
                <a:spcPct val="107000"/>
              </a:lnSpc>
              <a:spcBef>
                <a:spcPts val="0"/>
              </a:spcBef>
              <a:spcAft>
                <a:spcPts val="800"/>
              </a:spcAft>
            </a:pPr>
            <a:r>
              <a:rPr lang="en-US" sz="2200" dirty="0">
                <a:latin typeface="Segoe UI" panose="020B0502040204020203" pitchFamily="34" charset="0"/>
                <a:ea typeface="Calibri" panose="020F0502020204030204" pitchFamily="34" charset="0"/>
                <a:cs typeface="Segoe UI" panose="020B0502040204020203" pitchFamily="34" charset="0"/>
                <a:sym typeface="+mn-ea"/>
              </a:rPr>
              <a:t>Đ</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ược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sử</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dụng</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để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nối</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truyền</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dữ</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liệu</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giữa</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client và server trong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2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sz="2200" dirty="0">
                <a:effectLst/>
                <a:latin typeface="Segoe UI" panose="020B0502040204020203" pitchFamily="34" charset="0"/>
                <a:ea typeface="Calibri" panose="020F0502020204030204" pitchFamily="34" charset="0"/>
                <a:cs typeface="Segoe UI" panose="020B0502040204020203" pitchFamily="34" charset="0"/>
                <a:sym typeface="+mn-ea"/>
              </a:rPr>
              <a:t> Caro</a:t>
            </a:r>
            <a:r>
              <a:rPr lang="en-US" sz="2200"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sz="2200" dirty="0">
              <a:latin typeface="Segoe UI" panose="020B0502040204020203" pitchFamily="34" charset="0"/>
              <a:ea typeface="Calibri" panose="020F0502020204030204" pitchFamily="34" charset="0"/>
              <a:cs typeface="Segoe UI" panose="020B0502040204020203" pitchFamily="34" charset="0"/>
            </a:endParaRPr>
          </a:p>
          <a:p>
            <a:pPr marL="0">
              <a:lnSpc>
                <a:spcPct val="107000"/>
              </a:lnSpc>
              <a:spcBef>
                <a:spcPts val="0"/>
              </a:spcBef>
              <a:spcAft>
                <a:spcPts val="800"/>
              </a:spcAft>
            </a:pPr>
            <a:r>
              <a:rPr lang="en-US" sz="2200" dirty="0">
                <a:latin typeface="Segoe UI" panose="020B0502040204020203" pitchFamily="34" charset="0"/>
                <a:ea typeface="Calibri" panose="020F0502020204030204" pitchFamily="34" charset="0"/>
                <a:cs typeface="Segoe UI" panose="020B0502040204020203" pitchFamily="34" charset="0"/>
              </a:rPr>
              <a:t>C</a:t>
            </a:r>
            <a:r>
              <a:rPr lang="en-US" sz="2200" dirty="0">
                <a:effectLst/>
                <a:latin typeface="Segoe UI" panose="020B0502040204020203" pitchFamily="34" charset="0"/>
                <a:ea typeface="Calibri" panose="020F0502020204030204" pitchFamily="34" charset="0"/>
                <a:cs typeface="Segoe UI" panose="020B0502040204020203" pitchFamily="34" charset="0"/>
              </a:rPr>
              <a:t>hi </a:t>
            </a:r>
            <a:r>
              <a:rPr lang="en-US" sz="2200" dirty="0" err="1">
                <a:effectLst/>
                <a:latin typeface="Segoe UI" panose="020B0502040204020203" pitchFamily="34" charset="0"/>
                <a:ea typeface="Calibri" panose="020F0502020204030204" pitchFamily="34" charset="0"/>
                <a:cs typeface="Segoe UI" panose="020B0502040204020203" pitchFamily="34" charset="0"/>
              </a:rPr>
              <a:t>tiết</a:t>
            </a:r>
            <a:r>
              <a:rPr lang="en-US" sz="2200" dirty="0">
                <a:effectLst/>
                <a:latin typeface="Segoe UI" panose="020B0502040204020203" pitchFamily="34" charset="0"/>
                <a:ea typeface="Calibri" panose="020F0502020204030204" pitchFamily="34" charset="0"/>
                <a:cs typeface="Segoe UI" panose="020B0502040204020203" pitchFamily="34" charset="0"/>
              </a:rPr>
              <a:t> về </a:t>
            </a:r>
            <a:r>
              <a:rPr lang="en-US" sz="2200" dirty="0" err="1">
                <a:effectLst/>
                <a:latin typeface="Segoe UI" panose="020B0502040204020203" pitchFamily="34" charset="0"/>
                <a:ea typeface="Calibri" panose="020F0502020204030204" pitchFamily="34" charset="0"/>
                <a:cs typeface="Segoe UI" panose="020B0502040204020203" pitchFamily="34" charset="0"/>
              </a:rPr>
              <a:t>chức</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en-US" sz="2200" dirty="0" err="1">
                <a:effectLst/>
                <a:latin typeface="Segoe UI" panose="020B0502040204020203" pitchFamily="34" charset="0"/>
                <a:ea typeface="Calibri" panose="020F0502020204030204" pitchFamily="34" charset="0"/>
                <a:cs typeface="Segoe UI" panose="020B0502040204020203" pitchFamily="34" charset="0"/>
              </a:rPr>
              <a:t>năng</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en-US" sz="2200" dirty="0" err="1">
                <a:effectLst/>
                <a:latin typeface="Segoe UI" panose="020B0502040204020203" pitchFamily="34" charset="0"/>
                <a:ea typeface="Calibri" panose="020F0502020204030204" pitchFamily="34" charset="0"/>
                <a:cs typeface="Segoe UI" panose="020B0502040204020203" pitchFamily="34" charset="0"/>
              </a:rPr>
              <a:t>của</a:t>
            </a:r>
            <a:r>
              <a:rPr lang="en-US" sz="2200" dirty="0">
                <a:effectLst/>
                <a:latin typeface="Segoe UI" panose="020B0502040204020203" pitchFamily="34" charset="0"/>
                <a:ea typeface="Calibri" panose="020F0502020204030204" pitchFamily="34" charset="0"/>
                <a:cs typeface="Segoe UI" panose="020B0502040204020203" pitchFamily="34" charset="0"/>
              </a:rPr>
              <a:t> </a:t>
            </a:r>
            <a:r>
              <a:rPr lang="en-US" sz="2200" dirty="0" err="1">
                <a:effectLst/>
                <a:latin typeface="Segoe UI" panose="020B0502040204020203" pitchFamily="34" charset="0"/>
                <a:ea typeface="Calibri" panose="020F0502020204030204" pitchFamily="34" charset="0"/>
                <a:cs typeface="Segoe UI" panose="020B0502040204020203" pitchFamily="34" charset="0"/>
              </a:rPr>
              <a:t>từng</a:t>
            </a:r>
            <a:r>
              <a:rPr lang="en-US" sz="2200" dirty="0">
                <a:effectLst/>
                <a:latin typeface="Segoe UI" panose="020B0502040204020203" pitchFamily="34" charset="0"/>
                <a:ea typeface="Calibri" panose="020F0502020204030204" pitchFamily="34" charset="0"/>
                <a:cs typeface="Segoe UI" panose="020B0502040204020203" pitchFamily="34" charset="0"/>
              </a:rPr>
              <a:t> phần</a:t>
            </a:r>
            <a:r>
              <a:rPr lang="en-US" sz="2200" kern="100" dirty="0">
                <a:latin typeface="Segoe UI" panose="020B0502040204020203" pitchFamily="34" charset="0"/>
                <a:ea typeface="Calibri" panose="020F0502020204030204" pitchFamily="34" charset="0"/>
                <a:cs typeface="Segoe UI" panose="020B0502040204020203" pitchFamily="34" charset="0"/>
              </a:rPr>
              <a:t>.</a:t>
            </a:r>
            <a:endParaRPr lang="en-US" sz="2200" kern="100" dirty="0">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200" b="1" kern="100" dirty="0" err="1">
                <a:effectLst/>
                <a:latin typeface="Segoe UI" panose="020B0502040204020203" pitchFamily="34" charset="0"/>
                <a:ea typeface="Calibri" panose="020F0502020204030204" pitchFamily="34" charset="0"/>
                <a:cs typeface="Segoe UI" panose="020B0502040204020203" pitchFamily="34" charset="0"/>
              </a:rPr>
              <a:t>init</a:t>
            </a:r>
            <a:r>
              <a:rPr lang="en-US" sz="2200" b="1" kern="100" dirty="0">
                <a:effectLst/>
                <a:latin typeface="Segoe UI" panose="020B0502040204020203" pitchFamily="34" charset="0"/>
                <a:ea typeface="Calibri" panose="020F0502020204030204" pitchFamily="34" charset="0"/>
                <a:cs typeface="Segoe UI" panose="020B0502040204020203" pitchFamily="34" charset="0"/>
              </a:rPr>
              <a: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khởi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tạo</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của</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lớp</a:t>
            </a:r>
            <a:r>
              <a:rPr lang="en-US" sz="2200" kern="100" dirty="0">
                <a:effectLst/>
                <a:latin typeface="Segoe UI" panose="020B0502040204020203" pitchFamily="34" charset="0"/>
                <a:ea typeface="Calibri" panose="020F0502020204030204" pitchFamily="34" charset="0"/>
                <a:cs typeface="Segoe UI" panose="020B0502040204020203" pitchFamily="34" charset="0"/>
              </a:rPr>
              <a:t> Network. Trong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này</a:t>
            </a:r>
            <a:r>
              <a:rPr lang="en-US" sz="2200" kern="100" dirty="0">
                <a:effectLst/>
                <a:latin typeface="Segoe UI" panose="020B0502040204020203" pitchFamily="34" charset="0"/>
                <a:ea typeface="Calibri" panose="020F0502020204030204" pitchFamily="34" charset="0"/>
                <a:cs typeface="Segoe UI" panose="020B0502040204020203" pitchFamily="34" charset="0"/>
              </a:rPr>
              <a:t>, một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tượng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socket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tạo</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để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thiết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lập</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Địa</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chỉ</a:t>
            </a:r>
            <a:r>
              <a:rPr lang="en-US" sz="2200" kern="100" dirty="0">
                <a:effectLst/>
                <a:latin typeface="Segoe UI" panose="020B0502040204020203" pitchFamily="34" charset="0"/>
                <a:ea typeface="Calibri" panose="020F0502020204030204" pitchFamily="34" charset="0"/>
                <a:cs typeface="Segoe UI" panose="020B0502040204020203" pitchFamily="34" charset="0"/>
              </a:rPr>
              <a:t> và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cổng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của</a:t>
            </a:r>
            <a:r>
              <a:rPr lang="en-US" sz="2200" kern="100" dirty="0">
                <a:effectLst/>
                <a:latin typeface="Segoe UI" panose="020B0502040204020203" pitchFamily="34" charset="0"/>
                <a:ea typeface="Calibri" panose="020F0502020204030204" pitchFamily="34" charset="0"/>
                <a:cs typeface="Segoe UI" panose="020B0502040204020203" pitchFamily="34" charset="0"/>
              </a:rPr>
              <a:t> server cũng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xác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định ở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đây</a:t>
            </a:r>
            <a:r>
              <a:rPr lang="en-US" sz="22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2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200" b="1" kern="100" dirty="0" err="1">
                <a:effectLst/>
                <a:latin typeface="Segoe UI" panose="020B0502040204020203" pitchFamily="34" charset="0"/>
                <a:ea typeface="Calibri" panose="020F0502020204030204" pitchFamily="34" charset="0"/>
                <a:cs typeface="Segoe UI" panose="020B0502040204020203" pitchFamily="34" charset="0"/>
              </a:rPr>
              <a:t>getP</a:t>
            </a:r>
            <a:r>
              <a:rPr lang="en-US" sz="2200" b="1" kern="100" dirty="0">
                <a:effectLst/>
                <a:latin typeface="Segoe UI" panose="020B0502040204020203" pitchFamily="34" charset="0"/>
                <a:ea typeface="Calibri" panose="020F0502020204030204" pitchFamily="34" charset="0"/>
                <a:cs typeface="Segoe UI" panose="020B0502040204020203" pitchFamily="34" charset="0"/>
              </a:rPr>
              <a: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này</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trả</a:t>
            </a:r>
            <a:r>
              <a:rPr lang="en-US" sz="2200" kern="100" dirty="0">
                <a:effectLst/>
                <a:latin typeface="Segoe UI" panose="020B0502040204020203" pitchFamily="34" charset="0"/>
                <a:ea typeface="Calibri" panose="020F0502020204030204" pitchFamily="34" charset="0"/>
                <a:cs typeface="Segoe UI" panose="020B0502040204020203" pitchFamily="34" charset="0"/>
              </a:rPr>
              <a:t> về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biến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p,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đại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diện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cho</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loại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người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(X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hoặc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O) được gửi từ server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sau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khi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2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sz="2200" b="1" kern="100" dirty="0">
                <a:effectLst/>
                <a:latin typeface="Segoe UI" panose="020B0502040204020203" pitchFamily="34" charset="0"/>
                <a:ea typeface="Calibri" panose="020F0502020204030204" pitchFamily="34" charset="0"/>
                <a:cs typeface="Segoe UI" panose="020B0502040204020203" pitchFamily="34" charset="0"/>
              </a:rPr>
              <a:t>connect():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này</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gọi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để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đến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server.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Nếu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thành</a:t>
            </a:r>
            <a:r>
              <a:rPr lang="en-US" sz="2200" kern="100" dirty="0">
                <a:effectLst/>
                <a:latin typeface="Segoe UI" panose="020B0502040204020203" pitchFamily="34" charset="0"/>
                <a:ea typeface="Calibri" panose="020F0502020204030204" pitchFamily="34" charset="0"/>
                <a:cs typeface="Segoe UI" panose="020B0502040204020203" pitchFamily="34" charset="0"/>
              </a:rPr>
              <a:t> công, client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loại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người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từ server và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trả</a:t>
            </a:r>
            <a:r>
              <a:rPr lang="en-US" sz="2200" kern="100" dirty="0">
                <a:effectLst/>
                <a:latin typeface="Segoe UI" panose="020B0502040204020203" pitchFamily="34" charset="0"/>
                <a:ea typeface="Calibri" panose="020F0502020204030204" pitchFamily="34" charset="0"/>
                <a:cs typeface="Segoe UI" panose="020B0502040204020203" pitchFamily="34" charset="0"/>
              </a:rPr>
              <a:t> về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biến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p.</a:t>
            </a:r>
            <a:endParaRPr lang="en-US" sz="22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Font typeface="+mj-lt"/>
              <a:buAutoNum type="arabicPeriod"/>
            </a:pPr>
            <a:r>
              <a:rPr lang="en-US" sz="2200" b="1" kern="100" dirty="0">
                <a:effectLst/>
                <a:latin typeface="Segoe UI" panose="020B0502040204020203" pitchFamily="34" charset="0"/>
                <a:ea typeface="Calibri" panose="020F0502020204030204" pitchFamily="34" charset="0"/>
                <a:cs typeface="Segoe UI" panose="020B0502040204020203" pitchFamily="34" charset="0"/>
              </a:rPr>
              <a:t>send(data):</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này</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sử</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dụng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để gửi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từ client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đến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server.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được pickle và gửi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dưới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byte stream. Sau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khi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gửi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client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lại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từ server và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giải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pickle để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đối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tượng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ứng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Nếu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không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nhận</a:t>
            </a:r>
            <a:r>
              <a:rPr lang="en-US" sz="2200" kern="100" dirty="0">
                <a:effectLst/>
                <a:latin typeface="Segoe UI" panose="020B0502040204020203" pitchFamily="34" charset="0"/>
                <a:ea typeface="Calibri" panose="020F0502020204030204" pitchFamily="34" charset="0"/>
                <a:cs typeface="Segoe UI" panose="020B0502040204020203" pitchFamily="34" charset="0"/>
              </a:rPr>
              <a:t> được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dữ</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liệu</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hoặc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gặp</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lỗi</a:t>
            </a:r>
            <a:r>
              <a:rPr lang="en-US" sz="2200" kern="100" dirty="0">
                <a:effectLst/>
                <a:latin typeface="Segoe UI" panose="020B0502040204020203" pitchFamily="34" charset="0"/>
                <a:ea typeface="Calibri" panose="020F0502020204030204" pitchFamily="34" charset="0"/>
                <a:cs typeface="Segoe UI" panose="020B0502040204020203" pitchFamily="34" charset="0"/>
              </a:rPr>
              <a:t> socket,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sẽ</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thông</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báo</a:t>
            </a:r>
            <a:r>
              <a:rPr lang="en-US" sz="2200" kern="100" dirty="0">
                <a:effectLst/>
                <a:latin typeface="Segoe UI" panose="020B0502040204020203" pitchFamily="34" charset="0"/>
                <a:ea typeface="Calibri" panose="020F0502020204030204" pitchFamily="34" charset="0"/>
                <a:cs typeface="Segoe UI" panose="020B0502040204020203" pitchFamily="34" charset="0"/>
              </a:rPr>
              <a:t> </a:t>
            </a:r>
            <a:r>
              <a:rPr lang="en-US" sz="2200" kern="100" dirty="0" err="1">
                <a:effectLst/>
                <a:latin typeface="Segoe UI" panose="020B0502040204020203" pitchFamily="34" charset="0"/>
                <a:ea typeface="Calibri" panose="020F0502020204030204" pitchFamily="34" charset="0"/>
                <a:cs typeface="Segoe UI" panose="020B0502040204020203" pitchFamily="34" charset="0"/>
              </a:rPr>
              <a:t>lỗi</a:t>
            </a:r>
            <a:r>
              <a:rPr lang="en-US" sz="22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2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Tiêu đề 1"/>
          <p:cNvSpPr txBox="1"/>
          <p:nvPr/>
        </p:nvSpPr>
        <p:spPr>
          <a:xfrm>
            <a:off x="5565058" y="584989"/>
            <a:ext cx="52578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i="1" dirty="0">
              <a:latin typeface="Segoe UI" panose="020B0502040204020203" pitchFamily="34" charset="0"/>
              <a:cs typeface="Segoe UI" panose="020B0502040204020203" pitchFamily="34" charset="0"/>
            </a:endParaRPr>
          </a:p>
        </p:txBody>
      </p:sp>
      <p:sp>
        <p:nvSpPr>
          <p:cNvPr id="5" name="Chỗ dành sẵn cho Nội dung 2"/>
          <p:cNvSpPr txBox="1"/>
          <p:nvPr/>
        </p:nvSpPr>
        <p:spPr>
          <a:xfrm>
            <a:off x="5565058" y="2061468"/>
            <a:ext cx="4726858" cy="411480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endParaRPr lang="en-US" sz="3000" kern="100" dirty="0">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9322" y="838200"/>
            <a:ext cx="4429396" cy="4330700"/>
          </a:xfrm>
        </p:spPr>
        <p:txBody>
          <a:bodyPr vert="horz" lIns="91440" tIns="45720" rIns="91440" bIns="45720" rtlCol="0" anchor="t">
            <a:normAutofit/>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6" name="Straight Connector 15"/>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6974022" y="3429001"/>
            <a:ext cx="4379778" cy="2734055"/>
          </a:xfrm>
        </p:spPr>
        <p:txBody>
          <a:bodyPr anchor="t">
            <a:normAutofit/>
          </a:bodyPr>
          <a:lstStyle/>
          <a:p>
            <a:endParaRPr lang="en-US" dirty="0"/>
          </a:p>
        </p:txBody>
      </p:sp>
      <p:pic>
        <p:nvPicPr>
          <p:cNvPr id="4" name="Hình ảnh 3"/>
          <p:cNvPicPr>
            <a:picLocks noChangeAspect="1"/>
          </p:cNvPicPr>
          <p:nvPr/>
        </p:nvPicPr>
        <p:blipFill>
          <a:blip r:embed="rId1"/>
          <a:stretch>
            <a:fillRect/>
          </a:stretch>
        </p:blipFill>
        <p:spPr>
          <a:xfrm>
            <a:off x="753555" y="838200"/>
            <a:ext cx="4580930" cy="5101936"/>
          </a:xfrm>
          <a:prstGeom prst="rect">
            <a:avLst/>
          </a:prstGeom>
        </p:spPr>
      </p:pic>
      <p:pic>
        <p:nvPicPr>
          <p:cNvPr id="8" name="Hình ảnh 7"/>
          <p:cNvPicPr>
            <a:picLocks noChangeAspect="1"/>
          </p:cNvPicPr>
          <p:nvPr/>
        </p:nvPicPr>
        <p:blipFill>
          <a:blip r:embed="rId2"/>
          <a:stretch>
            <a:fillRect/>
          </a:stretch>
        </p:blipFill>
        <p:spPr>
          <a:xfrm>
            <a:off x="6780216" y="2879509"/>
            <a:ext cx="4772691" cy="10193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79953" y="584835"/>
            <a:ext cx="5257800" cy="1116811"/>
          </a:xfrm>
        </p:spPr>
        <p:txBody>
          <a:bodyPr>
            <a:normAutofit/>
          </a:bodyPr>
          <a:lstStyle/>
          <a:p>
            <a:r>
              <a:rPr lang="en-US" sz="4000" b="1" i="1" dirty="0">
                <a:latin typeface="Segoe UI" panose="020B0502040204020203" pitchFamily="34" charset="0"/>
                <a:cs typeface="Segoe UI" panose="020B0502040204020203" pitchFamily="34" charset="0"/>
              </a:rPr>
              <a:t>Game</a:t>
            </a:r>
            <a:endParaRPr lang="en-US" sz="4000" b="1" i="1" dirty="0">
              <a:latin typeface="Segoe UI" panose="020B0502040204020203" pitchFamily="34" charset="0"/>
              <a:cs typeface="Segoe UI" panose="020B0502040204020203" pitchFamily="34" charset="0"/>
            </a:endParaRPr>
          </a:p>
        </p:txBody>
      </p:sp>
      <p:sp>
        <p:nvSpPr>
          <p:cNvPr id="3" name="Chỗ dành sẵn cho Nội dung 2"/>
          <p:cNvSpPr>
            <a:spLocks noGrp="1"/>
          </p:cNvSpPr>
          <p:nvPr>
            <p:ph idx="1"/>
          </p:nvPr>
        </p:nvSpPr>
        <p:spPr>
          <a:xfrm>
            <a:off x="433577" y="2291705"/>
            <a:ext cx="11094721" cy="4114801"/>
          </a:xfrm>
        </p:spPr>
        <p:txBody>
          <a:bodyPr>
            <a:noAutofit/>
          </a:bodyPr>
          <a:lstStyle/>
          <a:p>
            <a:pPr marL="0">
              <a:lnSpc>
                <a:spcPct val="107000"/>
              </a:lnSpc>
              <a:spcBef>
                <a:spcPts val="0"/>
              </a:spcBef>
              <a:spcAft>
                <a:spcPts val="800"/>
              </a:spcAft>
            </a:pPr>
            <a:r>
              <a:rPr lang="en-US" sz="2600" dirty="0" err="1">
                <a:latin typeface="Segoe UI" panose="020B0502040204020203" pitchFamily="34" charset="0"/>
                <a:ea typeface="Calibri" panose="020F0502020204030204" pitchFamily="34" charset="0"/>
                <a:cs typeface="Segoe UI" panose="020B0502040204020203" pitchFamily="34" charset="0"/>
                <a:sym typeface="+mn-ea"/>
              </a:rPr>
              <a:t>B</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iểu</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diễn</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và logic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26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sz="2600" dirty="0">
                <a:effectLst/>
                <a:latin typeface="Segoe UI" panose="020B0502040204020203" pitchFamily="34" charset="0"/>
                <a:ea typeface="Calibri" panose="020F0502020204030204" pitchFamily="34" charset="0"/>
                <a:cs typeface="Segoe UI" panose="020B0502040204020203" pitchFamily="34" charset="0"/>
                <a:sym typeface="+mn-ea"/>
              </a:rPr>
              <a:t> Caro.</a:t>
            </a:r>
            <a:endParaRPr lang="en-US" sz="2600" dirty="0">
              <a:latin typeface="Segoe UI" panose="020B0502040204020203" pitchFamily="34" charset="0"/>
              <a:ea typeface="Calibri" panose="020F0502020204030204" pitchFamily="34" charset="0"/>
              <a:cs typeface="Segoe UI" panose="020B0502040204020203" pitchFamily="34" charset="0"/>
            </a:endParaRPr>
          </a:p>
          <a:p>
            <a:pPr marL="0">
              <a:lnSpc>
                <a:spcPct val="107000"/>
              </a:lnSpc>
              <a:spcBef>
                <a:spcPts val="0"/>
              </a:spcBef>
              <a:spcAft>
                <a:spcPts val="800"/>
              </a:spcAft>
            </a:pPr>
            <a:r>
              <a:rPr lang="en-US" sz="2600" dirty="0">
                <a:latin typeface="Segoe UI" panose="020B0502040204020203" pitchFamily="34" charset="0"/>
                <a:ea typeface="Calibri" panose="020F0502020204030204" pitchFamily="34" charset="0"/>
                <a:cs typeface="Segoe UI" panose="020B0502040204020203" pitchFamily="34" charset="0"/>
              </a:rPr>
              <a:t>C</a:t>
            </a:r>
            <a:r>
              <a:rPr lang="en-US" sz="2600" dirty="0">
                <a:effectLst/>
                <a:latin typeface="Segoe UI" panose="020B0502040204020203" pitchFamily="34" charset="0"/>
                <a:ea typeface="Calibri" panose="020F0502020204030204" pitchFamily="34" charset="0"/>
                <a:cs typeface="Segoe UI" panose="020B0502040204020203" pitchFamily="34" charset="0"/>
              </a:rPr>
              <a:t>hi </a:t>
            </a:r>
            <a:r>
              <a:rPr lang="en-US" sz="2600" dirty="0" err="1">
                <a:effectLst/>
                <a:latin typeface="Segoe UI" panose="020B0502040204020203" pitchFamily="34" charset="0"/>
                <a:ea typeface="Calibri" panose="020F0502020204030204" pitchFamily="34" charset="0"/>
                <a:cs typeface="Segoe UI" panose="020B0502040204020203" pitchFamily="34" charset="0"/>
              </a:rPr>
              <a:t>tiết</a:t>
            </a:r>
            <a:r>
              <a:rPr lang="en-US" sz="2600" dirty="0">
                <a:effectLst/>
                <a:latin typeface="Segoe UI" panose="020B0502040204020203" pitchFamily="34" charset="0"/>
                <a:ea typeface="Calibri" panose="020F0502020204030204" pitchFamily="34" charset="0"/>
                <a:cs typeface="Segoe UI" panose="020B0502040204020203" pitchFamily="34" charset="0"/>
              </a:rPr>
              <a:t> về </a:t>
            </a:r>
            <a:r>
              <a:rPr lang="en-US" sz="2600" dirty="0" err="1">
                <a:effectLst/>
                <a:latin typeface="Segoe UI" panose="020B0502040204020203" pitchFamily="34" charset="0"/>
                <a:ea typeface="Calibri" panose="020F0502020204030204" pitchFamily="34" charset="0"/>
                <a:cs typeface="Segoe UI" panose="020B0502040204020203" pitchFamily="34" charset="0"/>
              </a:rPr>
              <a:t>chức</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năng</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của</a:t>
            </a:r>
            <a:r>
              <a:rPr lang="en-US" sz="2600" dirty="0">
                <a:effectLst/>
                <a:latin typeface="Segoe UI" panose="020B0502040204020203" pitchFamily="34" charset="0"/>
                <a:ea typeface="Calibri" panose="020F0502020204030204" pitchFamily="34" charset="0"/>
                <a:cs typeface="Segoe UI" panose="020B0502040204020203" pitchFamily="34" charset="0"/>
              </a:rPr>
              <a:t> </a:t>
            </a:r>
            <a:r>
              <a:rPr lang="en-US" sz="2600" dirty="0" err="1">
                <a:effectLst/>
                <a:latin typeface="Segoe UI" panose="020B0502040204020203" pitchFamily="34" charset="0"/>
                <a:ea typeface="Calibri" panose="020F0502020204030204" pitchFamily="34" charset="0"/>
                <a:cs typeface="Segoe UI" panose="020B0502040204020203" pitchFamily="34" charset="0"/>
              </a:rPr>
              <a:t>từng</a:t>
            </a:r>
            <a:r>
              <a:rPr lang="en-US" sz="2600" dirty="0">
                <a:effectLst/>
                <a:latin typeface="Segoe UI" panose="020B0502040204020203" pitchFamily="34" charset="0"/>
                <a:ea typeface="Calibri" panose="020F0502020204030204" pitchFamily="34" charset="0"/>
                <a:cs typeface="Segoe UI" panose="020B0502040204020203" pitchFamily="34" charset="0"/>
              </a:rPr>
              <a:t> phần</a:t>
            </a:r>
            <a:r>
              <a:rPr lang="en-US" sz="2600" kern="100" dirty="0">
                <a:latin typeface="Segoe UI" panose="020B0502040204020203" pitchFamily="34" charset="0"/>
                <a:ea typeface="Calibri" panose="020F0502020204030204" pitchFamily="34" charset="0"/>
                <a:cs typeface="Segoe UI" panose="020B0502040204020203" pitchFamily="34" charset="0"/>
              </a:rPr>
              <a:t>.</a:t>
            </a:r>
            <a:endParaRPr lang="en-US" sz="26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Tiêu đề 1"/>
          <p:cNvSpPr txBox="1"/>
          <p:nvPr/>
        </p:nvSpPr>
        <p:spPr>
          <a:xfrm>
            <a:off x="5565058" y="584989"/>
            <a:ext cx="52578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i="1" dirty="0">
              <a:latin typeface="Segoe UI" panose="020B0502040204020203" pitchFamily="34" charset="0"/>
              <a:cs typeface="Segoe UI" panose="020B0502040204020203" pitchFamily="34" charset="0"/>
            </a:endParaRPr>
          </a:p>
        </p:txBody>
      </p:sp>
      <p:sp>
        <p:nvSpPr>
          <p:cNvPr id="5" name="Chỗ dành sẵn cho Nội dung 2"/>
          <p:cNvSpPr txBox="1"/>
          <p:nvPr/>
        </p:nvSpPr>
        <p:spPr>
          <a:xfrm>
            <a:off x="5565058" y="2061468"/>
            <a:ext cx="4726858" cy="411480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endParaRPr lang="en-US" sz="3000" kern="100" dirty="0">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9322" y="838200"/>
            <a:ext cx="4429396" cy="4330700"/>
          </a:xfrm>
        </p:spPr>
        <p:txBody>
          <a:bodyPr vert="horz" lIns="91440" tIns="45720" rIns="91440" bIns="45720" rtlCol="0" anchor="t">
            <a:normAutofit/>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6985452" y="2061846"/>
            <a:ext cx="4379778" cy="2734055"/>
          </a:xfrm>
        </p:spPr>
        <p:txBody>
          <a:bodyPr anchor="t">
            <a:normAutofit fontScale="80000"/>
          </a:bodyPr>
          <a:lstStyle/>
          <a:p>
            <a:pPr marL="342900" marR="0" lvl="0" indent="-342900">
              <a:lnSpc>
                <a:spcPct val="107000"/>
              </a:lnSpc>
              <a:spcBef>
                <a:spcPts val="0"/>
              </a:spcBef>
              <a:spcAft>
                <a:spcPts val="0"/>
              </a:spcAft>
              <a:buFont typeface="+mj-lt"/>
              <a:buAutoNum type="arabicPeriod"/>
            </a:pP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__</a:t>
            </a: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init</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__():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khởi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tạo</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lớp</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Game. Trong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này</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các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thuộc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tính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cơ</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bản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được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khởi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tạo</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như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số</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hàng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cột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lượt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hiện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sẵn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sàng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id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chiến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thắng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tin nhắn trong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mj-lt"/>
              <a:buAutoNum type="arabicPeriod"/>
            </a:pP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connected():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xem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sẵn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sàng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để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bắt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đầu hay không. Nó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về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giá</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trị</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thuộc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tính ready.</a:t>
            </a:r>
            <a:endParaRPr lang="en-US" dirty="0"/>
          </a:p>
        </p:txBody>
      </p:sp>
      <p:pic>
        <p:nvPicPr>
          <p:cNvPr id="6" name="Hình ảnh 5"/>
          <p:cNvPicPr>
            <a:picLocks noChangeAspect="1"/>
          </p:cNvPicPr>
          <p:nvPr/>
        </p:nvPicPr>
        <p:blipFill>
          <a:blip r:embed="rId1"/>
          <a:srcRect b="57324"/>
          <a:stretch>
            <a:fillRect/>
          </a:stretch>
        </p:blipFill>
        <p:spPr>
          <a:xfrm>
            <a:off x="271145" y="2015490"/>
            <a:ext cx="5774690" cy="28270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9322" y="838200"/>
            <a:ext cx="4429396" cy="4330700"/>
          </a:xfrm>
        </p:spPr>
        <p:txBody>
          <a:bodyPr vert="horz" lIns="91440" tIns="45720" rIns="91440" bIns="45720" rtlCol="0" anchor="t">
            <a:normAutofit/>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7042602" y="838201"/>
            <a:ext cx="4379778" cy="2734055"/>
          </a:xfrm>
        </p:spPr>
        <p:txBody>
          <a:bodyPr anchor="t">
            <a:normAutofit fontScale="80000"/>
          </a:bodyPr>
          <a:lstStyle/>
          <a:p>
            <a:pPr marL="0" marR="0" lvl="0" indent="0">
              <a:lnSpc>
                <a:spcPct val="107000"/>
              </a:lnSpc>
              <a:spcBef>
                <a:spcPts val="0"/>
              </a:spcBef>
              <a:spcAft>
                <a:spcPts val="0"/>
              </a:spcAft>
              <a:buFont typeface="+mj-lt"/>
              <a:buNone/>
            </a:pP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3.  bothWent</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xem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hai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thực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hiện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nước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mình chưa. </a:t>
            </a:r>
            <a:endParaRPr lang="en-US" kern="100" dirty="0">
              <a:effectLst/>
              <a:latin typeface="Segoe UI" panose="020B0502040204020203" pitchFamily="34" charset="0"/>
              <a:ea typeface="Calibri" panose="020F0502020204030204" pitchFamily="34" charset="0"/>
              <a:cs typeface="Segoe UI" panose="020B0502040204020203" pitchFamily="34" charset="0"/>
            </a:endParaRPr>
          </a:p>
          <a:p>
            <a:pPr marL="0" marR="0" lvl="0" indent="0">
              <a:lnSpc>
                <a:spcPct val="107000"/>
              </a:lnSpc>
              <a:spcBef>
                <a:spcPts val="0"/>
              </a:spcBef>
              <a:spcAft>
                <a:spcPts val="0"/>
              </a:spcAft>
              <a:buFont typeface="+mj-lt"/>
              <a:buNone/>
            </a:pP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4.  check_player_win</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(mark):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xem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đánh</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chiến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thắng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hay không. Nó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các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hàng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cột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đường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chéo</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để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xác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định xem có 3 ô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liên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tiếp</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giống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nhau</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không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trống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hay không.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này</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nhận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đối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số</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mark để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chỉ</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định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cần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dirty="0"/>
          </a:p>
        </p:txBody>
      </p:sp>
      <p:pic>
        <p:nvPicPr>
          <p:cNvPr id="6" name="Hình ảnh 5"/>
          <p:cNvPicPr>
            <a:picLocks noChangeAspect="1"/>
          </p:cNvPicPr>
          <p:nvPr/>
        </p:nvPicPr>
        <p:blipFill>
          <a:blip r:embed="rId1"/>
          <a:srcRect t="43195"/>
          <a:stretch>
            <a:fillRect/>
          </a:stretch>
        </p:blipFill>
        <p:spPr>
          <a:xfrm>
            <a:off x="262890" y="1395730"/>
            <a:ext cx="5790565" cy="37731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9322" y="838200"/>
            <a:ext cx="4429396" cy="4330700"/>
          </a:xfrm>
        </p:spPr>
        <p:txBody>
          <a:bodyPr vert="horz" lIns="91440" tIns="45720" rIns="91440" bIns="45720" rtlCol="0" anchor="t">
            <a:normAutofit/>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6974205" y="838835"/>
            <a:ext cx="4379595" cy="5324475"/>
          </a:xfrm>
        </p:spPr>
        <p:txBody>
          <a:bodyPr anchor="t">
            <a:normAutofit/>
          </a:bodyPr>
          <a:lstStyle/>
          <a:p>
            <a:pPr marL="0" marR="0" lvl="0" indent="0">
              <a:lnSpc>
                <a:spcPct val="107000"/>
              </a:lnSpc>
              <a:spcBef>
                <a:spcPts val="0"/>
              </a:spcBef>
              <a:spcAft>
                <a:spcPts val="0"/>
              </a:spcAft>
              <a:buFont typeface="+mj-lt"/>
              <a:buNone/>
            </a:pP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5.  checkTie</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xem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có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thúc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hòa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hay không. Nó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đếm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số</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ô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được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đánh</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trên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về True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nếu</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bàn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cờ</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được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điền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đầy</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kern="100" dirty="0">
              <a:effectLst/>
              <a:latin typeface="Segoe UI" panose="020B0502040204020203" pitchFamily="34" charset="0"/>
              <a:ea typeface="Calibri" panose="020F0502020204030204" pitchFamily="34" charset="0"/>
              <a:cs typeface="Segoe UI" panose="020B0502040204020203" pitchFamily="34" charset="0"/>
            </a:endParaRPr>
          </a:p>
          <a:p>
            <a:pPr marL="0" marR="0" lvl="0" indent="0">
              <a:lnSpc>
                <a:spcPct val="107000"/>
              </a:lnSpc>
              <a:spcBef>
                <a:spcPts val="0"/>
              </a:spcBef>
              <a:spcAft>
                <a:spcPts val="0"/>
              </a:spcAft>
              <a:buFont typeface="+mj-lt"/>
              <a:buNone/>
            </a:pP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6.  check_win</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kiểm</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xem có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chiến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thắng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hay không. Nó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gọi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check_player_win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cho</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hai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và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xác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định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chiến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thắng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dựa</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trên</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kết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quả</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kern="100" dirty="0">
              <a:effectLst/>
              <a:latin typeface="Segoe UI" panose="020B0502040204020203" pitchFamily="34" charset="0"/>
              <a:ea typeface="Calibri" panose="020F0502020204030204" pitchFamily="34" charset="0"/>
              <a:cs typeface="Segoe UI" panose="020B0502040204020203" pitchFamily="34" charset="0"/>
            </a:endParaRPr>
          </a:p>
          <a:p>
            <a:pPr marL="0" indent="0">
              <a:buNone/>
            </a:pPr>
            <a:endParaRPr lang="en-US" dirty="0"/>
          </a:p>
        </p:txBody>
      </p:sp>
      <p:pic>
        <p:nvPicPr>
          <p:cNvPr id="9" name="Hình ảnh 8"/>
          <p:cNvPicPr>
            <a:picLocks noChangeAspect="1"/>
          </p:cNvPicPr>
          <p:nvPr/>
        </p:nvPicPr>
        <p:blipFill>
          <a:blip r:embed="rId1"/>
          <a:srcRect b="44043"/>
          <a:stretch>
            <a:fillRect/>
          </a:stretch>
        </p:blipFill>
        <p:spPr>
          <a:xfrm>
            <a:off x="163830" y="1465580"/>
            <a:ext cx="5989320" cy="34518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9322" y="838200"/>
            <a:ext cx="4429396" cy="4330700"/>
          </a:xfrm>
        </p:spPr>
        <p:txBody>
          <a:bodyPr vert="horz" lIns="91440" tIns="45720" rIns="91440" bIns="45720" rtlCol="0" anchor="t">
            <a:normAutofit/>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p:cNvSpPr>
            <a:spLocks noGrp="1"/>
          </p:cNvSpPr>
          <p:nvPr>
            <p:ph idx="1"/>
          </p:nvPr>
        </p:nvSpPr>
        <p:spPr>
          <a:xfrm>
            <a:off x="7031355" y="1454150"/>
            <a:ext cx="4379595" cy="3099435"/>
          </a:xfrm>
        </p:spPr>
        <p:txBody>
          <a:bodyPr anchor="t">
            <a:normAutofit lnSpcReduction="10000"/>
          </a:bodyPr>
          <a:lstStyle/>
          <a:p>
            <a:pPr marL="0" marR="0" lvl="0" indent="0">
              <a:lnSpc>
                <a:spcPct val="107000"/>
              </a:lnSpc>
              <a:spcBef>
                <a:spcPts val="0"/>
              </a:spcBef>
              <a:spcAft>
                <a:spcPts val="800"/>
              </a:spcAft>
              <a:buFont typeface="+mj-lt"/>
              <a:buNone/>
            </a:pPr>
            <a:r>
              <a:rPr lang="en-US" b="1" kern="100" dirty="0" err="1">
                <a:effectLst/>
                <a:latin typeface="Segoe UI" panose="020B0502040204020203" pitchFamily="34" charset="0"/>
                <a:ea typeface="Calibri" panose="020F0502020204030204" pitchFamily="34" charset="0"/>
                <a:cs typeface="Segoe UI" panose="020B0502040204020203" pitchFamily="34" charset="0"/>
                <a:sym typeface="+mn-ea"/>
              </a:rPr>
              <a:t>7.  changeTurn</a:t>
            </a: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thay</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đổi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lượt</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từ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hiện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sang người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 kế </a:t>
            </a:r>
            <a:r>
              <a:rPr lang="en-US" kern="100" dirty="0" err="1">
                <a:effectLst/>
                <a:latin typeface="Segoe UI" panose="020B0502040204020203" pitchFamily="34" charset="0"/>
                <a:ea typeface="Calibri" panose="020F0502020204030204" pitchFamily="34" charset="0"/>
                <a:cs typeface="Segoe UI" panose="020B0502040204020203" pitchFamily="34" charset="0"/>
                <a:sym typeface="+mn-ea"/>
              </a:rPr>
              <a:t>tiếp</a:t>
            </a:r>
            <a:r>
              <a:rPr lang="en-US" kern="100" dirty="0">
                <a:effectLst/>
                <a:latin typeface="Segoe UI" panose="020B0502040204020203" pitchFamily="34" charset="0"/>
                <a:ea typeface="Calibri" panose="020F0502020204030204" pitchFamily="34" charset="0"/>
                <a:cs typeface="Segoe UI" panose="020B0502040204020203" pitchFamily="34" charset="0"/>
                <a:sym typeface="+mn-ea"/>
              </a:rPr>
              <a:t>.</a:t>
            </a:r>
            <a:endParaRPr lang="en-US" kern="100" dirty="0">
              <a:effectLst/>
              <a:latin typeface="Segoe UI" panose="020B0502040204020203" pitchFamily="34" charset="0"/>
              <a:ea typeface="Calibri" panose="020F0502020204030204" pitchFamily="34" charset="0"/>
              <a:cs typeface="Segoe UI" panose="020B0502040204020203" pitchFamily="34" charset="0"/>
              <a:sym typeface="+mn-ea"/>
            </a:endParaRPr>
          </a:p>
          <a:p>
            <a:pPr marL="0" marR="0" lvl="0" indent="0">
              <a:lnSpc>
                <a:spcPct val="107000"/>
              </a:lnSpc>
              <a:spcBef>
                <a:spcPts val="0"/>
              </a:spcBef>
              <a:spcAft>
                <a:spcPts val="800"/>
              </a:spcAft>
              <a:buFont typeface="+mj-lt"/>
              <a:buNone/>
            </a:pPr>
            <a:r>
              <a:rPr lang="en-US" b="1" kern="100" dirty="0">
                <a:effectLst/>
                <a:latin typeface="Segoe UI" panose="020B0502040204020203" pitchFamily="34" charset="0"/>
                <a:ea typeface="Calibri" panose="020F0502020204030204" pitchFamily="34" charset="0"/>
                <a:cs typeface="Segoe UI" panose="020B0502040204020203" pitchFamily="34" charset="0"/>
                <a:sym typeface="+mn-ea"/>
              </a:rPr>
              <a:t>8.  </a:t>
            </a:r>
            <a:r>
              <a:rPr lang="en-US" b="1" dirty="0" err="1">
                <a:effectLst/>
                <a:latin typeface="Segoe UI" panose="020B0502040204020203" pitchFamily="34" charset="0"/>
                <a:ea typeface="Calibri" panose="020F0502020204030204" pitchFamily="34" charset="0"/>
                <a:cs typeface="Segoe UI" panose="020B0502040204020203" pitchFamily="34" charset="0"/>
                <a:sym typeface="+mn-ea"/>
              </a:rPr>
              <a:t>resetGame</a:t>
            </a:r>
            <a:r>
              <a:rPr lang="en-US" b="1"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Phương</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thức</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reset lại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để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chuẩn</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bị</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cho</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một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ván</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mới.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Tất</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cả</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các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thuộc</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tính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của</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trò</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chơi</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được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thiết</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lập</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lại vào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giá</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dirty="0" err="1">
                <a:effectLst/>
                <a:latin typeface="Segoe UI" panose="020B0502040204020203" pitchFamily="34" charset="0"/>
                <a:ea typeface="Calibri" panose="020F0502020204030204" pitchFamily="34" charset="0"/>
                <a:cs typeface="Segoe UI" panose="020B0502040204020203" pitchFamily="34" charset="0"/>
                <a:sym typeface="+mn-ea"/>
              </a:rPr>
              <a:t>trị</a:t>
            </a:r>
            <a:r>
              <a:rPr lang="en-US" dirty="0">
                <a:effectLst/>
                <a:latin typeface="Segoe UI" panose="020B0502040204020203" pitchFamily="34" charset="0"/>
                <a:ea typeface="Calibri" panose="020F0502020204030204" pitchFamily="34" charset="0"/>
                <a:cs typeface="Segoe UI" panose="020B0502040204020203" pitchFamily="34" charset="0"/>
                <a:sym typeface="+mn-ea"/>
              </a:rPr>
              <a:t> ban đầu</a:t>
            </a:r>
            <a:endParaRPr lang="en-US" kern="100" dirty="0">
              <a:effectLst/>
              <a:latin typeface="Segoe UI" panose="020B0502040204020203" pitchFamily="34" charset="0"/>
              <a:ea typeface="Calibri" panose="020F0502020204030204" pitchFamily="34" charset="0"/>
              <a:cs typeface="Segoe UI" panose="020B0502040204020203" pitchFamily="34" charset="0"/>
            </a:endParaRPr>
          </a:p>
          <a:p>
            <a:pPr marL="0" indent="0">
              <a:buNone/>
            </a:pPr>
            <a:endParaRPr lang="en-US" dirty="0"/>
          </a:p>
        </p:txBody>
      </p:sp>
      <p:pic>
        <p:nvPicPr>
          <p:cNvPr id="9" name="Hình ảnh 8"/>
          <p:cNvPicPr>
            <a:picLocks noChangeAspect="1"/>
          </p:cNvPicPr>
          <p:nvPr/>
        </p:nvPicPr>
        <p:blipFill>
          <a:blip r:embed="rId1"/>
          <a:srcRect t="54010"/>
          <a:stretch>
            <a:fillRect/>
          </a:stretch>
        </p:blipFill>
        <p:spPr>
          <a:xfrm>
            <a:off x="212725" y="2051050"/>
            <a:ext cx="5818505" cy="2755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68096" y="365125"/>
            <a:ext cx="9341581" cy="1698343"/>
          </a:xfrm>
        </p:spPr>
        <p:txBody>
          <a:bodyPr>
            <a:normAutofit/>
          </a:bodyPr>
          <a:lstStyle/>
          <a:p>
            <a:r>
              <a:rPr lang="en-US" dirty="0"/>
              <a:t>End</a:t>
            </a:r>
            <a:endParaRPr lang="en-US" dirty="0"/>
          </a:p>
        </p:txBody>
      </p:sp>
      <p:cxnSp>
        <p:nvCxnSpPr>
          <p:cNvPr id="10" name="Straight Connector 9"/>
          <p:cNvCxnSpPr>
            <a:cxnSpLocks noGrp="1" noRot="1" noChangeAspect="1" noMove="1" noResize="1" noEditPoints="1" noAdjustHandles="1" noChangeArrowheads="1" noChangeShapeType="1"/>
          </p:cNvCxnSpPr>
          <p:nvPr/>
        </p:nvCxnSpPr>
        <p:spPr>
          <a:xfrm flipH="1">
            <a:off x="0" y="2590800"/>
            <a:ext cx="1217597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hỗ dành sẵn cho Nội dung 2"/>
          <p:cNvSpPr>
            <a:spLocks noGrp="1"/>
          </p:cNvSpPr>
          <p:nvPr>
            <p:ph idx="1"/>
          </p:nvPr>
        </p:nvSpPr>
        <p:spPr>
          <a:xfrm>
            <a:off x="110837" y="2590801"/>
            <a:ext cx="11804072" cy="1241429"/>
          </a:xfrm>
        </p:spPr>
        <p:txBody>
          <a:bodyPr anchor="b">
            <a:normAutofit fontScale="92500" lnSpcReduction="10000"/>
          </a:bodyPr>
          <a:lstStyle/>
          <a:p>
            <a:pPr marL="0" indent="0" algn="r">
              <a:buNone/>
            </a:pPr>
            <a:endParaRPr lang="en-US" sz="3600" dirty="0">
              <a:latin typeface="Segoe UI" panose="020B0502040204020203" pitchFamily="34" charset="0"/>
              <a:cs typeface="Segoe UI" panose="020B0502040204020203" pitchFamily="34" charset="0"/>
            </a:endParaRPr>
          </a:p>
          <a:p>
            <a:pPr algn="r"/>
            <a:r>
              <a:rPr lang="en-US" sz="3600" dirty="0" err="1">
                <a:latin typeface="Segoe UI" panose="020B0502040204020203" pitchFamily="34" charset="0"/>
                <a:cs typeface="Segoe UI" panose="020B0502040204020203" pitchFamily="34" charset="0"/>
              </a:rPr>
              <a:t>Nhóm</a:t>
            </a:r>
            <a:r>
              <a:rPr lang="en-US" sz="3600" dirty="0">
                <a:latin typeface="Segoe UI" panose="020B0502040204020203" pitchFamily="34" charset="0"/>
                <a:cs typeface="Segoe UI" panose="020B0502040204020203" pitchFamily="34" charset="0"/>
              </a:rPr>
              <a:t> 6 </a:t>
            </a:r>
            <a:r>
              <a:rPr lang="en-US" sz="3600" dirty="0" err="1">
                <a:latin typeface="Segoe UI" panose="020B0502040204020203" pitchFamily="34" charset="0"/>
                <a:cs typeface="Segoe UI" panose="020B0502040204020203" pitchFamily="34" charset="0"/>
              </a:rPr>
              <a:t>xin</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cảm</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ơn</a:t>
            </a:r>
            <a:r>
              <a:rPr lang="en-US" sz="3600" dirty="0">
                <a:latin typeface="Segoe UI" panose="020B0502040204020203" pitchFamily="34" charset="0"/>
                <a:cs typeface="Segoe UI" panose="020B0502040204020203" pitchFamily="34" charset="0"/>
              </a:rPr>
              <a:t> thầy và các </a:t>
            </a:r>
            <a:r>
              <a:rPr lang="en-US" sz="3600" dirty="0" err="1">
                <a:latin typeface="Segoe UI" panose="020B0502040204020203" pitchFamily="34" charset="0"/>
                <a:cs typeface="Segoe UI" panose="020B0502040204020203" pitchFamily="34" charset="0"/>
              </a:rPr>
              <a:t>bạn</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đã</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chú</a:t>
            </a:r>
            <a:r>
              <a:rPr lang="en-US" sz="3600" dirty="0">
                <a:latin typeface="Segoe UI" panose="020B0502040204020203" pitchFamily="34" charset="0"/>
                <a:cs typeface="Segoe UI" panose="020B0502040204020203" pitchFamily="34" charset="0"/>
              </a:rPr>
              <a:t> ý </a:t>
            </a:r>
            <a:r>
              <a:rPr lang="en-US" sz="3600" dirty="0" err="1">
                <a:latin typeface="Segoe UI" panose="020B0502040204020203" pitchFamily="34" charset="0"/>
                <a:cs typeface="Segoe UI" panose="020B0502040204020203" pitchFamily="34" charset="0"/>
              </a:rPr>
              <a:t>lắng</a:t>
            </a:r>
            <a:r>
              <a:rPr lang="en-US" sz="3600" dirty="0">
                <a:latin typeface="Segoe UI" panose="020B0502040204020203" pitchFamily="34" charset="0"/>
                <a:cs typeface="Segoe UI" panose="020B0502040204020203" pitchFamily="34" charset="0"/>
              </a:rPr>
              <a:t> </a:t>
            </a:r>
            <a:r>
              <a:rPr lang="en-US" sz="3600" dirty="0" err="1">
                <a:latin typeface="Segoe UI" panose="020B0502040204020203" pitchFamily="34" charset="0"/>
                <a:cs typeface="Segoe UI" panose="020B0502040204020203" pitchFamily="34" charset="0"/>
              </a:rPr>
              <a:t>nghe</a:t>
            </a:r>
            <a:r>
              <a:rPr lang="en-US" sz="3600" dirty="0">
                <a:latin typeface="Segoe UI" panose="020B0502040204020203" pitchFamily="34" charset="0"/>
                <a:cs typeface="Segoe UI" panose="020B0502040204020203" pitchFamily="34" charset="0"/>
              </a:rPr>
              <a:t>.</a:t>
            </a:r>
            <a:endParaRPr lang="en-US" sz="360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435"/>
            <a:ext cx="10515600" cy="1116811"/>
          </a:xfrm>
        </p:spPr>
        <p:txBody>
          <a:bodyPr/>
          <a:p>
            <a:r>
              <a:rPr lang="en-US">
                <a:latin typeface="Segoe UI" panose="020B0502040204020203" pitchFamily="34" charset="0"/>
                <a:cs typeface="Segoe UI" panose="020B0502040204020203" pitchFamily="34" charset="0"/>
              </a:rPr>
              <a:t>Luật chơi</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304165" y="1073785"/>
            <a:ext cx="11049635" cy="4114800"/>
          </a:xfrm>
        </p:spPr>
        <p:txBody>
          <a:bodyPr>
            <a:noAutofit/>
          </a:bodyPr>
          <a:p>
            <a:pPr marL="0" indent="0">
              <a:buNone/>
            </a:pP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Hòa cờ: Trò chơi kết thúc với kết quả hòa nếu bàn cờ đã được đầy và không có người chơi nào thắng.</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Bắt đầu: Người chơi đánh quân cờ "X" sẽ được bắt đầu trò chơi.</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Đánh quân cờ: Mỗi người chơi lần lượt đánh một quân cờ của mình vào một ô trống trên bàn cờ.</a:t>
            </a:r>
            <a:endParaRPr lang="en-US">
              <a:latin typeface="Segoe UI" panose="020B0502040204020203" pitchFamily="34" charset="0"/>
              <a:cs typeface="Segoe UI" panose="020B0502040204020203" pitchFamily="34" charset="0"/>
            </a:endParaRPr>
          </a:p>
          <a:p>
            <a:r>
              <a:rPr lang="en-US">
                <a:latin typeface="Segoe UI" panose="020B0502040204020203" pitchFamily="34" charset="0"/>
                <a:cs typeface="Segoe UI" panose="020B0502040204020203" pitchFamily="34" charset="0"/>
              </a:rPr>
              <a:t>Kết thúc trò chơi: Trò chơi kết thúc khi có một người chơi thắng hoặc khi bàn cờ đã được đầy và không còn ô trống nào.</a:t>
            </a:r>
            <a:endParaRPr lang="en-US">
              <a:latin typeface="Segoe UI" panose="020B0502040204020203" pitchFamily="34" charset="0"/>
              <a:cs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p:txBody>
          <a:bodyPr vert="horz" lIns="91440" tIns="45720" rIns="91440" bIns="45720" rtlCol="0" anchor="t">
            <a:normAutofit fontScale="90000"/>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ph sz="half" idx="2"/>
          </p:nvPr>
        </p:nvPicPr>
        <p:blipFill>
          <a:blip r:embed="rId1"/>
          <a:stretch>
            <a:fillRect/>
          </a:stretch>
        </p:blipFill>
        <p:spPr>
          <a:xfrm>
            <a:off x="358140" y="321945"/>
            <a:ext cx="5542915" cy="4165600"/>
          </a:xfrm>
          <a:prstGeom prst="rect">
            <a:avLst/>
          </a:prstGeom>
        </p:spPr>
      </p:pic>
      <p:sp>
        <p:nvSpPr>
          <p:cNvPr id="3" name="Text Box 2"/>
          <p:cNvSpPr txBox="1"/>
          <p:nvPr/>
        </p:nvSpPr>
        <p:spPr>
          <a:xfrm>
            <a:off x="1152525" y="5037455"/>
            <a:ext cx="3954780" cy="491490"/>
          </a:xfrm>
          <a:prstGeom prst="rect">
            <a:avLst/>
          </a:prstGeom>
          <a:noFill/>
        </p:spPr>
        <p:txBody>
          <a:bodyPr wrap="none" rtlCol="0" anchor="t">
            <a:spAutoFit/>
          </a:bodyPr>
          <a:p>
            <a:pPr algn="ctr"/>
            <a:r>
              <a:rPr lang="en-US" sz="2600" dirty="0">
                <a:latin typeface="Segoe UI" panose="020B0502040204020203" pitchFamily="34" charset="0"/>
                <a:cs typeface="Segoe UI" panose="020B0502040204020203" pitchFamily="34" charset="0"/>
                <a:sym typeface="+mn-ea"/>
              </a:rPr>
              <a:t>Màn hình chính của game</a:t>
            </a:r>
            <a:endParaRPr lang="en-US" sz="2600"/>
          </a:p>
        </p:txBody>
      </p:sp>
      <p:pic>
        <p:nvPicPr>
          <p:cNvPr id="7" name="Content Placeholder 6"/>
          <p:cNvPicPr>
            <a:picLocks noChangeAspect="1"/>
          </p:cNvPicPr>
          <p:nvPr>
            <p:ph sz="half" idx="1"/>
          </p:nvPr>
        </p:nvPicPr>
        <p:blipFill>
          <a:blip r:embed="rId2"/>
          <a:stretch>
            <a:fillRect/>
          </a:stretch>
        </p:blipFill>
        <p:spPr>
          <a:xfrm>
            <a:off x="6572885" y="321945"/>
            <a:ext cx="5367020" cy="4165600"/>
          </a:xfrm>
          <a:prstGeom prst="rect">
            <a:avLst/>
          </a:prstGeom>
        </p:spPr>
      </p:pic>
      <p:sp>
        <p:nvSpPr>
          <p:cNvPr id="8" name="Text Box 7"/>
          <p:cNvSpPr txBox="1"/>
          <p:nvPr/>
        </p:nvSpPr>
        <p:spPr>
          <a:xfrm>
            <a:off x="6335395" y="5037455"/>
            <a:ext cx="5856605" cy="891540"/>
          </a:xfrm>
          <a:prstGeom prst="rect">
            <a:avLst/>
          </a:prstGeom>
          <a:noFill/>
        </p:spPr>
        <p:txBody>
          <a:bodyPr wrap="square" rtlCol="0" anchor="t">
            <a:spAutoFit/>
          </a:bodyPr>
          <a:p>
            <a:pPr algn="ctr"/>
            <a:r>
              <a:rPr lang="en-US" sz="2600">
                <a:latin typeface="Segoe UI" panose="020B0502040204020203" pitchFamily="34" charset="0"/>
                <a:cs typeface="Segoe UI" panose="020B0502040204020203" pitchFamily="34" charset="0"/>
              </a:rPr>
              <a:t>Màn hình khi mới vào game chơi với bot</a:t>
            </a:r>
            <a:endParaRPr lang="en-US" sz="260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p:txBody>
          <a:bodyPr vert="horz" lIns="91440" tIns="45720" rIns="91440" bIns="45720" rtlCol="0" anchor="t">
            <a:normAutofit fontScale="90000"/>
          </a:bodyPr>
          <a:lstStyle/>
          <a:p>
            <a:pPr marL="342900" indent="-342900">
              <a:spcAft>
                <a:spcPts val="800"/>
              </a:spcAft>
            </a:pPr>
            <a:br>
              <a:rPr lang="en-US" kern="100">
                <a:effectLst/>
                <a:latin typeface="Segoe UI" panose="020B0502040204020203" pitchFamily="34" charset="0"/>
                <a:ea typeface="Calibri" panose="020F0502020204030204" pitchFamily="34" charset="0"/>
                <a:cs typeface="Segoe UI" panose="020B0502040204020203" pitchFamily="34" charset="0"/>
              </a:rPr>
            </a:br>
            <a:br>
              <a:rPr lang="en-US">
                <a:effectLst/>
                <a:latin typeface="Segoe UI" panose="020B0502040204020203" pitchFamily="34" charset="0"/>
                <a:cs typeface="Segoe UI" panose="020B0502040204020203" pitchFamily="34" charset="0"/>
              </a:rPr>
            </a:br>
            <a:endParaRPr lang="en-US">
              <a:effectLst/>
              <a:latin typeface="Segoe UI" panose="020B0502040204020203" pitchFamily="34" charset="0"/>
              <a:cs typeface="Segoe UI" panose="020B0502040204020203" pitchFamily="34" charset="0"/>
            </a:endParaRPr>
          </a:p>
        </p:txBody>
      </p:sp>
      <p:cxnSp>
        <p:nvCxnSpPr>
          <p:cNvPr id="15" name="Straight Connector 14"/>
          <p:cNvCxnSpPr>
            <a:cxnSpLocks noGrp="1" noRot="1" noChangeAspect="1" noMove="1" noResize="1" noEditPoints="1" noAdjustHandles="1" noChangeArrowheads="1" noChangeShapeType="1"/>
          </p:cNvCxnSpPr>
          <p:nvPr/>
        </p:nvCxnSpPr>
        <p:spPr>
          <a:xfrm>
            <a:off x="628284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2170748" y="5037455"/>
            <a:ext cx="1918335" cy="491490"/>
          </a:xfrm>
          <a:prstGeom prst="rect">
            <a:avLst/>
          </a:prstGeom>
          <a:noFill/>
        </p:spPr>
        <p:txBody>
          <a:bodyPr wrap="none" rtlCol="0" anchor="t">
            <a:spAutoFit/>
          </a:bodyPr>
          <a:p>
            <a:pPr algn="ctr"/>
            <a:r>
              <a:rPr lang="en-US" sz="2600">
                <a:latin typeface="Segoe UI" panose="020B0502040204020203" pitchFamily="34" charset="0"/>
                <a:cs typeface="Segoe UI" panose="020B0502040204020203" pitchFamily="34" charset="0"/>
              </a:rPr>
              <a:t>Khi O thắng</a:t>
            </a:r>
            <a:endParaRPr lang="en-US" sz="2600">
              <a:latin typeface="Segoe UI" panose="020B0502040204020203" pitchFamily="34" charset="0"/>
              <a:cs typeface="Segoe UI" panose="020B0502040204020203" pitchFamily="34" charset="0"/>
            </a:endParaRPr>
          </a:p>
        </p:txBody>
      </p:sp>
      <p:sp>
        <p:nvSpPr>
          <p:cNvPr id="8" name="Text Box 7"/>
          <p:cNvSpPr txBox="1"/>
          <p:nvPr/>
        </p:nvSpPr>
        <p:spPr>
          <a:xfrm>
            <a:off x="6335395" y="5037455"/>
            <a:ext cx="5856605" cy="491490"/>
          </a:xfrm>
          <a:prstGeom prst="rect">
            <a:avLst/>
          </a:prstGeom>
          <a:noFill/>
        </p:spPr>
        <p:txBody>
          <a:bodyPr wrap="square" rtlCol="0" anchor="t">
            <a:spAutoFit/>
          </a:bodyPr>
          <a:p>
            <a:pPr algn="ctr"/>
            <a:r>
              <a:rPr lang="en-US" sz="2600">
                <a:latin typeface="Segoe UI" panose="020B0502040204020203" pitchFamily="34" charset="0"/>
                <a:cs typeface="Segoe UI" panose="020B0502040204020203" pitchFamily="34" charset="0"/>
              </a:rPr>
              <a:t>Chơi online màn hình chờ</a:t>
            </a:r>
            <a:endParaRPr lang="en-US" sz="2600">
              <a:latin typeface="Segoe UI" panose="020B0502040204020203" pitchFamily="34" charset="0"/>
              <a:cs typeface="Segoe UI" panose="020B0502040204020203" pitchFamily="34" charset="0"/>
            </a:endParaRPr>
          </a:p>
        </p:txBody>
      </p:sp>
      <p:pic>
        <p:nvPicPr>
          <p:cNvPr id="6" name="Content Placeholder 5"/>
          <p:cNvPicPr>
            <a:picLocks noChangeAspect="1"/>
          </p:cNvPicPr>
          <p:nvPr>
            <p:ph sz="half" idx="2"/>
          </p:nvPr>
        </p:nvPicPr>
        <p:blipFill>
          <a:blip r:embed="rId1"/>
          <a:stretch>
            <a:fillRect/>
          </a:stretch>
        </p:blipFill>
        <p:spPr>
          <a:xfrm>
            <a:off x="240030" y="219710"/>
            <a:ext cx="5651500" cy="4553585"/>
          </a:xfrm>
          <a:prstGeom prst="rect">
            <a:avLst/>
          </a:prstGeom>
        </p:spPr>
      </p:pic>
      <p:pic>
        <p:nvPicPr>
          <p:cNvPr id="10" name="Content Placeholder 9"/>
          <p:cNvPicPr>
            <a:picLocks noChangeAspect="1"/>
          </p:cNvPicPr>
          <p:nvPr>
            <p:ph sz="half" idx="1"/>
          </p:nvPr>
        </p:nvPicPr>
        <p:blipFill>
          <a:blip r:embed="rId2"/>
          <a:stretch>
            <a:fillRect/>
          </a:stretch>
        </p:blipFill>
        <p:spPr>
          <a:xfrm>
            <a:off x="6523355" y="219710"/>
            <a:ext cx="5454650" cy="4552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normAutofit/>
          </a:bodyPr>
          <a:lstStyle/>
          <a:p>
            <a:r>
              <a:rPr lang="en-US" sz="4000" b="1" i="1" kern="100" dirty="0" err="1">
                <a:effectLst/>
                <a:latin typeface="Segoe UI" panose="020B0502040204020203" pitchFamily="34" charset="0"/>
                <a:ea typeface="Times New Roman" panose="02020603050405020304" pitchFamily="18" charset="0"/>
                <a:cs typeface="Segoe UI" panose="020B0502040204020203" pitchFamily="34" charset="0"/>
              </a:rPr>
              <a:t>Cấu</a:t>
            </a:r>
            <a:r>
              <a:rPr lang="en-US" sz="4000" b="1" i="1" kern="100" dirty="0">
                <a:effectLst/>
                <a:latin typeface="Segoe UI" panose="020B0502040204020203" pitchFamily="34" charset="0"/>
                <a:ea typeface="Times New Roman" panose="02020603050405020304" pitchFamily="18" charset="0"/>
                <a:cs typeface="Segoe UI" panose="020B0502040204020203" pitchFamily="34" charset="0"/>
              </a:rPr>
              <a:t> </a:t>
            </a:r>
            <a:r>
              <a:rPr lang="en-US" sz="4000" b="1" i="1" kern="100" dirty="0" err="1">
                <a:effectLst/>
                <a:latin typeface="Segoe UI" panose="020B0502040204020203" pitchFamily="34" charset="0"/>
                <a:ea typeface="Times New Roman" panose="02020603050405020304" pitchFamily="18" charset="0"/>
                <a:cs typeface="Segoe UI" panose="020B0502040204020203" pitchFamily="34" charset="0"/>
              </a:rPr>
              <a:t>trúc</a:t>
            </a:r>
            <a:r>
              <a:rPr lang="en-US" sz="4000" b="1" i="1" kern="100" dirty="0">
                <a:effectLst/>
                <a:latin typeface="Segoe UI" panose="020B0502040204020203" pitchFamily="34" charset="0"/>
                <a:ea typeface="Times New Roman" panose="02020603050405020304" pitchFamily="18" charset="0"/>
                <a:cs typeface="Segoe UI" panose="020B0502040204020203" pitchFamily="34" charset="0"/>
              </a:rPr>
              <a:t> </a:t>
            </a:r>
            <a:r>
              <a:rPr lang="en-US" sz="4000" b="1" i="1" kern="100" dirty="0" err="1">
                <a:effectLst/>
                <a:latin typeface="Segoe UI" panose="020B0502040204020203" pitchFamily="34" charset="0"/>
                <a:ea typeface="Times New Roman" panose="02020603050405020304" pitchFamily="18" charset="0"/>
                <a:cs typeface="Segoe UI" panose="020B0502040204020203" pitchFamily="34" charset="0"/>
              </a:rPr>
              <a:t>dự</a:t>
            </a:r>
            <a:r>
              <a:rPr lang="en-US" sz="4000" b="1" i="1" kern="100" dirty="0">
                <a:effectLst/>
                <a:latin typeface="Segoe UI" panose="020B0502040204020203" pitchFamily="34" charset="0"/>
                <a:ea typeface="Times New Roman" panose="02020603050405020304" pitchFamily="18" charset="0"/>
                <a:cs typeface="Segoe UI" panose="020B0502040204020203" pitchFamily="34" charset="0"/>
              </a:rPr>
              <a:t> </a:t>
            </a:r>
            <a:r>
              <a:rPr lang="en-US" sz="4000" b="1" i="1" kern="100" dirty="0" err="1">
                <a:effectLst/>
                <a:latin typeface="Segoe UI" panose="020B0502040204020203" pitchFamily="34" charset="0"/>
                <a:ea typeface="Times New Roman" panose="02020603050405020304" pitchFamily="18" charset="0"/>
                <a:cs typeface="Segoe UI" panose="020B0502040204020203" pitchFamily="34" charset="0"/>
              </a:rPr>
              <a:t>án</a:t>
            </a:r>
            <a:r>
              <a:rPr lang="en-US" sz="4000" b="1" i="1" kern="100" dirty="0">
                <a:effectLst/>
                <a:latin typeface="Segoe UI" panose="020B0502040204020203" pitchFamily="34" charset="0"/>
                <a:ea typeface="Times New Roman" panose="02020603050405020304" pitchFamily="18" charset="0"/>
                <a:cs typeface="Segoe UI" panose="020B0502040204020203" pitchFamily="34" charset="0"/>
              </a:rPr>
              <a:t> Game </a:t>
            </a:r>
            <a:r>
              <a:rPr lang="en-US" sz="4000" b="1" i="1" kern="100" dirty="0" err="1">
                <a:effectLst/>
                <a:latin typeface="Segoe UI" panose="020B0502040204020203" pitchFamily="34" charset="0"/>
                <a:ea typeface="Times New Roman" panose="02020603050405020304" pitchFamily="18" charset="0"/>
                <a:cs typeface="Segoe UI" panose="020B0502040204020203" pitchFamily="34" charset="0"/>
              </a:rPr>
              <a:t>cờ</a:t>
            </a:r>
            <a:r>
              <a:rPr lang="en-US" sz="4000" b="1" i="1" kern="100" dirty="0">
                <a:effectLst/>
                <a:latin typeface="Segoe UI" panose="020B0502040204020203" pitchFamily="34" charset="0"/>
                <a:ea typeface="Times New Roman" panose="02020603050405020304" pitchFamily="18" charset="0"/>
                <a:cs typeface="Segoe UI" panose="020B0502040204020203" pitchFamily="34" charset="0"/>
              </a:rPr>
              <a:t> Caro</a:t>
            </a:r>
            <a:endParaRPr lang="en-US" sz="4000" i="1" dirty="0">
              <a:latin typeface="Segoe UI" panose="020B0502040204020203" pitchFamily="34" charset="0"/>
              <a:cs typeface="Segoe UI" panose="020B0502040204020203" pitchFamily="34" charset="0"/>
            </a:endParaRPr>
          </a:p>
        </p:txBody>
      </p:sp>
      <p:sp>
        <p:nvSpPr>
          <p:cNvPr id="3" name="Chỗ dành sẵn cho Nội dung 2"/>
          <p:cNvSpPr>
            <a:spLocks noGrp="1"/>
          </p:cNvSpPr>
          <p:nvPr>
            <p:ph idx="1"/>
          </p:nvPr>
        </p:nvSpPr>
        <p:spPr/>
        <p:txBody>
          <a:bodyPr>
            <a:normAutofit/>
          </a:bodyPr>
          <a:lstStyle/>
          <a:p>
            <a:pPr marL="0" marR="0">
              <a:lnSpc>
                <a:spcPct val="107000"/>
              </a:lnSpc>
              <a:spcBef>
                <a:spcPts val="0"/>
              </a:spcBef>
              <a:spcAft>
                <a:spcPts val="800"/>
              </a:spcAft>
            </a:pPr>
            <a:r>
              <a:rPr lang="en-US" sz="2400" kern="100" dirty="0" err="1">
                <a:effectLst/>
                <a:latin typeface="Segoe UI" panose="020B0502040204020203" pitchFamily="34" charset="0"/>
                <a:ea typeface="Calibri" panose="020F0502020204030204" pitchFamily="34" charset="0"/>
                <a:cs typeface="Segoe UI" panose="020B0502040204020203" pitchFamily="34" charset="0"/>
              </a:rPr>
              <a:t>Dự</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án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Game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cờ</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Caro một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ứng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dụng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đơn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giản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cho</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trò</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cờ</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Caro (tic-tac-toe) với các tính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năng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trực</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tuyến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và gửi tin nhắn trong game. Thông qua socket để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giữa</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clients và server, qua đó có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thể</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đồng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bộ</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bàn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cờ</a:t>
            </a:r>
            <a:r>
              <a:rPr lang="en-US" sz="2400" kern="100" dirty="0">
                <a:effectLst/>
                <a:latin typeface="Segoe UI" panose="020B0502040204020203" pitchFamily="34" charset="0"/>
                <a:ea typeface="Calibri" panose="020F0502020204030204" pitchFamily="34" charset="0"/>
                <a:cs typeface="Segoe UI" panose="020B0502040204020203" pitchFamily="34" charset="0"/>
              </a:rPr>
              <a:t> và tin nhắn trong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thời</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gian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thực</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giữa</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các người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chơi</a:t>
            </a:r>
            <a:r>
              <a:rPr lang="en-US" sz="24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a:p>
            <a:pPr marL="0" marR="0">
              <a:lnSpc>
                <a:spcPct val="107000"/>
              </a:lnSpc>
              <a:spcBef>
                <a:spcPts val="0"/>
              </a:spcBef>
              <a:spcAft>
                <a:spcPts val="800"/>
              </a:spcAft>
            </a:pP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Cấu</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trúc</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dự</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án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chia làm các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thành</a:t>
            </a:r>
            <a:r>
              <a:rPr lang="en-US" sz="2400" kern="100" dirty="0">
                <a:effectLst/>
                <a:latin typeface="Segoe UI" panose="020B0502040204020203" pitchFamily="34" charset="0"/>
                <a:ea typeface="Calibri" panose="020F0502020204030204" pitchFamily="34" charset="0"/>
                <a:cs typeface="Segoe UI" panose="020B0502040204020203" pitchFamily="34" charset="0"/>
              </a:rPr>
              <a:t> phần có các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chức</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năng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riêng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2400" kern="100" dirty="0">
                <a:effectLst/>
                <a:latin typeface="Segoe UI" panose="020B0502040204020203" pitchFamily="34" charset="0"/>
                <a:ea typeface="Calibri" panose="020F0502020204030204" pitchFamily="34" charset="0"/>
                <a:cs typeface="Segoe UI" panose="020B0502040204020203" pitchFamily="34" charset="0"/>
              </a:rPr>
              <a:t>Client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lí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hiển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thị</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giao</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diện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người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dùng</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2400" kern="100" dirty="0">
                <a:effectLst/>
                <a:latin typeface="Segoe UI" panose="020B0502040204020203" pitchFamily="34" charset="0"/>
                <a:ea typeface="Calibri" panose="020F0502020204030204" pitchFamily="34" charset="0"/>
                <a:cs typeface="Segoe UI" panose="020B0502040204020203" pitchFamily="34" charset="0"/>
              </a:rPr>
              <a:t>Server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lí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logic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liên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quan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đến</a:t>
            </a:r>
            <a:r>
              <a:rPr lang="en-US" sz="2400" kern="100" dirty="0">
                <a:effectLst/>
                <a:latin typeface="Segoe UI" panose="020B0502040204020203" pitchFamily="34" charset="0"/>
                <a:ea typeface="Calibri" panose="020F0502020204030204" pitchFamily="34" charset="0"/>
                <a:cs typeface="Segoe UI" panose="020B0502040204020203" pitchFamily="34" charset="0"/>
              </a:rPr>
              <a:t> server</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2400" kern="100" dirty="0">
                <a:effectLst/>
                <a:latin typeface="Segoe UI" panose="020B0502040204020203" pitchFamily="34" charset="0"/>
                <a:ea typeface="Calibri" panose="020F0502020204030204" pitchFamily="34" charset="0"/>
                <a:cs typeface="Segoe UI" panose="020B0502040204020203" pitchFamily="34" charset="0"/>
              </a:rPr>
              <a:t>Network bao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gồm</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các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phương</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thức</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kết</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nối</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giao</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tiếp</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giữa</a:t>
            </a:r>
            <a:r>
              <a:rPr lang="en-US" sz="2400" kern="100" dirty="0">
                <a:effectLst/>
                <a:latin typeface="Segoe UI" panose="020B0502040204020203" pitchFamily="34" charset="0"/>
                <a:ea typeface="Calibri" panose="020F0502020204030204" pitchFamily="34" charset="0"/>
                <a:cs typeface="Segoe UI" panose="020B0502040204020203" pitchFamily="34" charset="0"/>
              </a:rPr>
              <a:t> client và server</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a:p>
            <a:pPr marL="342900" marR="0" lvl="0" indent="-342900">
              <a:lnSpc>
                <a:spcPct val="107000"/>
              </a:lnSpc>
              <a:spcBef>
                <a:spcPts val="0"/>
              </a:spcBef>
              <a:spcAft>
                <a:spcPts val="800"/>
              </a:spcAft>
              <a:buFont typeface="Calibri" panose="020F0502020204030204" pitchFamily="34" charset="0"/>
              <a:buChar char="-"/>
            </a:pPr>
            <a:r>
              <a:rPr lang="en-US" sz="2400" kern="100" dirty="0">
                <a:effectLst/>
                <a:latin typeface="Segoe UI" panose="020B0502040204020203" pitchFamily="34" charset="0"/>
                <a:ea typeface="Calibri" panose="020F0502020204030204" pitchFamily="34" charset="0"/>
                <a:cs typeface="Segoe UI" panose="020B0502040204020203" pitchFamily="34" charset="0"/>
              </a:rPr>
              <a:t>Game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xử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a:t>
            </a:r>
            <a:r>
              <a:rPr lang="en-US" sz="2400" kern="100" dirty="0" err="1">
                <a:effectLst/>
                <a:latin typeface="Segoe UI" panose="020B0502040204020203" pitchFamily="34" charset="0"/>
                <a:ea typeface="Calibri" panose="020F0502020204030204" pitchFamily="34" charset="0"/>
                <a:cs typeface="Segoe UI" panose="020B0502040204020203" pitchFamily="34" charset="0"/>
              </a:rPr>
              <a:t>lí</a:t>
            </a:r>
            <a:r>
              <a:rPr lang="en-US" sz="2400" kern="100" dirty="0">
                <a:effectLst/>
                <a:latin typeface="Segoe UI" panose="020B0502040204020203" pitchFamily="34" charset="0"/>
                <a:ea typeface="Calibri" panose="020F0502020204030204" pitchFamily="34" charset="0"/>
                <a:cs typeface="Segoe UI" panose="020B0502040204020203" pitchFamily="34" charset="0"/>
              </a:rPr>
              <a:t> logic game</a:t>
            </a:r>
            <a:endParaRPr lang="en-US" sz="24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584990"/>
            <a:ext cx="5257800" cy="1116811"/>
          </a:xfrm>
        </p:spPr>
        <p:txBody>
          <a:bodyPr>
            <a:normAutofit/>
          </a:bodyPr>
          <a:lstStyle/>
          <a:p>
            <a:r>
              <a:rPr lang="en-US" sz="4000" b="1" i="1" dirty="0">
                <a:latin typeface="Segoe UI" panose="020B0502040204020203" pitchFamily="34" charset="0"/>
                <a:cs typeface="Segoe UI" panose="020B0502040204020203" pitchFamily="34" charset="0"/>
              </a:rPr>
              <a:t>Client</a:t>
            </a:r>
            <a:endParaRPr lang="en-US" sz="4000" b="1" i="1" dirty="0">
              <a:latin typeface="Segoe UI" panose="020B0502040204020203" pitchFamily="34" charset="0"/>
              <a:cs typeface="Segoe UI" panose="020B0502040204020203" pitchFamily="34" charset="0"/>
            </a:endParaRPr>
          </a:p>
        </p:txBody>
      </p:sp>
      <p:sp>
        <p:nvSpPr>
          <p:cNvPr id="3" name="Chỗ dành sẵn cho Nội dung 2"/>
          <p:cNvSpPr>
            <a:spLocks noGrp="1"/>
          </p:cNvSpPr>
          <p:nvPr>
            <p:ph idx="1"/>
          </p:nvPr>
        </p:nvSpPr>
        <p:spPr>
          <a:xfrm>
            <a:off x="838199" y="2061469"/>
            <a:ext cx="10114935" cy="4114801"/>
          </a:xfrm>
        </p:spPr>
        <p:txBody>
          <a:bodyPr>
            <a:normAutofit/>
          </a:bodyPr>
          <a:lstStyle/>
          <a:p>
            <a:pPr marL="0">
              <a:lnSpc>
                <a:spcPct val="107000"/>
              </a:lnSpc>
              <a:spcBef>
                <a:spcPts val="0"/>
              </a:spcBef>
              <a:spcAft>
                <a:spcPts val="800"/>
              </a:spcAft>
            </a:pP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Xử</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lí</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logic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hiển</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thị</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trên</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giao</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diện</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người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dùng</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bằng các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vẽ</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giao</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diện</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thông</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qua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thư</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viện</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a:t>
            </a:r>
            <a:r>
              <a:rPr lang="en-US" sz="3000" kern="100" dirty="0" err="1">
                <a:effectLst/>
                <a:latin typeface="Segoe UI" panose="020B0502040204020203" pitchFamily="34" charset="0"/>
                <a:ea typeface="Calibri" panose="020F0502020204030204" pitchFamily="34" charset="0"/>
                <a:cs typeface="Segoe UI" panose="020B0502040204020203" pitchFamily="34" charset="0"/>
                <a:sym typeface="+mn-ea"/>
              </a:rPr>
              <a:t>Pygame</a:t>
            </a:r>
            <a:r>
              <a:rPr lang="en-US" sz="3000" kern="100" dirty="0">
                <a:effectLst/>
                <a:latin typeface="Segoe UI" panose="020B0502040204020203" pitchFamily="34" charset="0"/>
                <a:ea typeface="Calibri" panose="020F0502020204030204" pitchFamily="34" charset="0"/>
                <a:cs typeface="Segoe UI" panose="020B0502040204020203" pitchFamily="34" charset="0"/>
                <a:sym typeface="+mn-ea"/>
              </a:rPr>
              <a:t> trong python.</a:t>
            </a:r>
            <a:endParaRPr lang="en-US" sz="3000" kern="100" dirty="0">
              <a:effectLst/>
              <a:latin typeface="Segoe UI" panose="020B0502040204020203" pitchFamily="34" charset="0"/>
              <a:ea typeface="Calibri" panose="020F0502020204030204" pitchFamily="34" charset="0"/>
              <a:cs typeface="Segoe UI" panose="020B0502040204020203" pitchFamily="34" charset="0"/>
            </a:endParaRPr>
          </a:p>
          <a:p>
            <a:pPr marL="0">
              <a:lnSpc>
                <a:spcPct val="107000"/>
              </a:lnSpc>
              <a:spcBef>
                <a:spcPts val="0"/>
              </a:spcBef>
              <a:spcAft>
                <a:spcPts val="800"/>
              </a:spcAft>
            </a:pPr>
            <a:r>
              <a:rPr lang="en-US" sz="3000" kern="100" dirty="0">
                <a:effectLst/>
                <a:latin typeface="Segoe UI" panose="020B0502040204020203" pitchFamily="34" charset="0"/>
                <a:ea typeface="Calibri" panose="020F0502020204030204" pitchFamily="34" charset="0"/>
                <a:cs typeface="Segoe UI" panose="020B0502040204020203" pitchFamily="34" charset="0"/>
              </a:rPr>
              <a:t>Chi </a:t>
            </a:r>
            <a:r>
              <a:rPr lang="en-US" sz="3000" kern="100" dirty="0" err="1">
                <a:effectLst/>
                <a:latin typeface="Segoe UI" panose="020B0502040204020203" pitchFamily="34" charset="0"/>
                <a:ea typeface="Calibri" panose="020F0502020204030204" pitchFamily="34" charset="0"/>
                <a:cs typeface="Segoe UI" panose="020B0502040204020203" pitchFamily="34" charset="0"/>
              </a:rPr>
              <a:t>tiết</a:t>
            </a:r>
            <a:r>
              <a:rPr lang="en-US" sz="3000" kern="100" dirty="0">
                <a:effectLst/>
                <a:latin typeface="Segoe UI" panose="020B0502040204020203" pitchFamily="34" charset="0"/>
                <a:ea typeface="Calibri" panose="020F0502020204030204" pitchFamily="34" charset="0"/>
                <a:cs typeface="Segoe UI" panose="020B0502040204020203" pitchFamily="34" charset="0"/>
              </a:rPr>
              <a:t> việc </a:t>
            </a:r>
            <a:r>
              <a:rPr lang="en-US" sz="3000" kern="100" dirty="0" err="1">
                <a:effectLst/>
                <a:latin typeface="Segoe UI" panose="020B0502040204020203" pitchFamily="34" charset="0"/>
                <a:ea typeface="Calibri" panose="020F0502020204030204" pitchFamily="34" charset="0"/>
                <a:cs typeface="Segoe UI" panose="020B0502040204020203" pitchFamily="34" charset="0"/>
              </a:rPr>
              <a:t>thực</a:t>
            </a:r>
            <a:r>
              <a:rPr lang="en-US" sz="3000" kern="100" dirty="0">
                <a:effectLst/>
                <a:latin typeface="Segoe UI" panose="020B0502040204020203" pitchFamily="34" charset="0"/>
                <a:ea typeface="Calibri" panose="020F0502020204030204" pitchFamily="34" charset="0"/>
                <a:cs typeface="Segoe UI" panose="020B0502040204020203" pitchFamily="34" charset="0"/>
              </a:rPr>
              <a:t> hiện </a:t>
            </a:r>
            <a:r>
              <a:rPr lang="en-US" sz="3000" kern="100" dirty="0" err="1">
                <a:effectLst/>
                <a:latin typeface="Segoe UI" panose="020B0502040204020203" pitchFamily="34" charset="0"/>
                <a:ea typeface="Calibri" panose="020F0502020204030204" pitchFamily="34" charset="0"/>
                <a:cs typeface="Segoe UI" panose="020B0502040204020203" pitchFamily="34" charset="0"/>
              </a:rPr>
              <a:t>đoạn</a:t>
            </a:r>
            <a:r>
              <a:rPr lang="en-US" sz="3000" kern="100" dirty="0">
                <a:effectLst/>
                <a:latin typeface="Segoe UI" panose="020B0502040204020203" pitchFamily="34" charset="0"/>
                <a:ea typeface="Calibri" panose="020F0502020204030204" pitchFamily="34" charset="0"/>
                <a:cs typeface="Segoe UI" panose="020B0502040204020203" pitchFamily="34" charset="0"/>
              </a:rPr>
              <a:t> code bao </a:t>
            </a:r>
            <a:r>
              <a:rPr lang="en-US" sz="3000" kern="100" dirty="0" err="1">
                <a:effectLst/>
                <a:latin typeface="Segoe UI" panose="020B0502040204020203" pitchFamily="34" charset="0"/>
                <a:ea typeface="Calibri" panose="020F0502020204030204" pitchFamily="34" charset="0"/>
                <a:cs typeface="Segoe UI" panose="020B0502040204020203" pitchFamily="34" charset="0"/>
              </a:rPr>
              <a:t>gồm</a:t>
            </a:r>
            <a:r>
              <a:rPr lang="en-US" sz="3000" kern="100" dirty="0">
                <a:effectLst/>
                <a:latin typeface="Segoe UI" panose="020B0502040204020203" pitchFamily="34" charset="0"/>
                <a:ea typeface="Calibri" panose="020F0502020204030204" pitchFamily="34" charset="0"/>
                <a:cs typeface="Segoe UI" panose="020B0502040204020203" pitchFamily="34" charset="0"/>
              </a:rPr>
              <a:t> các tính </a:t>
            </a:r>
            <a:r>
              <a:rPr lang="en-US" sz="3000" kern="100" dirty="0" err="1">
                <a:effectLst/>
                <a:latin typeface="Segoe UI" panose="020B0502040204020203" pitchFamily="34" charset="0"/>
                <a:ea typeface="Calibri" panose="020F0502020204030204" pitchFamily="34" charset="0"/>
                <a:cs typeface="Segoe UI" panose="020B0502040204020203" pitchFamily="34" charset="0"/>
              </a:rPr>
              <a:t>năng</a:t>
            </a:r>
            <a:r>
              <a:rPr lang="en-US" sz="3000" kern="100" dirty="0">
                <a:latin typeface="Segoe UI" panose="020B0502040204020203" pitchFamily="34" charset="0"/>
                <a:ea typeface="Calibri" panose="020F0502020204030204" pitchFamily="34" charset="0"/>
                <a:cs typeface="Segoe UI" panose="020B0502040204020203" pitchFamily="34" charset="0"/>
              </a:rPr>
              <a:t>.</a:t>
            </a:r>
            <a:endParaRPr lang="en-US" sz="3000" kern="100" dirty="0">
              <a:effectLst/>
              <a:latin typeface="Segoe UI" panose="020B0502040204020203" pitchFamily="34" charset="0"/>
              <a:ea typeface="Calibri" panose="020F0502020204030204" pitchFamily="34" charset="0"/>
              <a:cs typeface="Segoe UI" panose="020B0502040204020203" pitchFamily="34" charset="0"/>
            </a:endParaRPr>
          </a:p>
          <a:p>
            <a:pPr marL="0" marR="0" indent="0">
              <a:lnSpc>
                <a:spcPct val="107000"/>
              </a:lnSpc>
              <a:spcBef>
                <a:spcPts val="0"/>
              </a:spcBef>
              <a:spcAft>
                <a:spcPts val="800"/>
              </a:spcAft>
              <a:buNone/>
            </a:pPr>
            <a:endParaRPr lang="en-US" sz="3000" kern="100"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Tiêu đề 1"/>
          <p:cNvSpPr txBox="1"/>
          <p:nvPr/>
        </p:nvSpPr>
        <p:spPr>
          <a:xfrm>
            <a:off x="5565058" y="584989"/>
            <a:ext cx="5257800" cy="111681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i="1" dirty="0">
              <a:latin typeface="Segoe UI" panose="020B0502040204020203" pitchFamily="34" charset="0"/>
              <a:cs typeface="Segoe UI" panose="020B0502040204020203" pitchFamily="34" charset="0"/>
            </a:endParaRPr>
          </a:p>
        </p:txBody>
      </p:sp>
      <p:sp>
        <p:nvSpPr>
          <p:cNvPr id="5" name="Chỗ dành sẵn cho Nội dung 2"/>
          <p:cNvSpPr txBox="1"/>
          <p:nvPr/>
        </p:nvSpPr>
        <p:spPr>
          <a:xfrm>
            <a:off x="5565058" y="2061468"/>
            <a:ext cx="4726858" cy="411480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pPr>
            <a:endParaRPr lang="en-US" sz="3000" kern="100" dirty="0">
              <a:latin typeface="Segoe UI" panose="020B0502040204020203" pitchFamily="34" charset="0"/>
              <a:ea typeface="Calibri" panose="020F0502020204030204" pitchFamily="34" charset="0"/>
              <a:cs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1242061"/>
            <a:ext cx="3680458" cy="2613660"/>
          </a:xfrm>
        </p:spPr>
        <p:txBody>
          <a:bodyPr vert="horz" lIns="91440" tIns="45720" rIns="91440" bIns="45720" rtlCol="0" anchor="b">
            <a:noAutofit/>
          </a:bodyPr>
          <a:lstStyle/>
          <a:p>
            <a:pPr algn="ctr"/>
            <a:r>
              <a:rPr lang="en-US" sz="2600" dirty="0">
                <a:effectLst/>
                <a:latin typeface="Segoe UI" panose="020B0502040204020203" pitchFamily="34" charset="0"/>
                <a:cs typeface="Segoe UI" panose="020B0502040204020203" pitchFamily="34" charset="0"/>
              </a:rPr>
              <a:t>1. </a:t>
            </a:r>
            <a:r>
              <a:rPr lang="en-US" sz="2600" dirty="0" err="1">
                <a:effectLst/>
                <a:latin typeface="Segoe UI" panose="020B0502040204020203" pitchFamily="34" charset="0"/>
                <a:cs typeface="Segoe UI" panose="020B0502040204020203" pitchFamily="34" charset="0"/>
              </a:rPr>
              <a:t>Khởi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tạo</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màn</a:t>
            </a:r>
            <a:r>
              <a:rPr lang="en-US" sz="2600" dirty="0">
                <a:effectLst/>
                <a:latin typeface="Segoe UI" panose="020B0502040204020203" pitchFamily="34" charset="0"/>
                <a:cs typeface="Segoe UI" panose="020B0502040204020203" pitchFamily="34" charset="0"/>
              </a:rPr>
              <a:t> hình và các </a:t>
            </a:r>
            <a:r>
              <a:rPr lang="en-US" sz="2600" dirty="0" err="1">
                <a:effectLst/>
                <a:latin typeface="Segoe UI" panose="020B0502040204020203" pitchFamily="34" charset="0"/>
                <a:cs typeface="Segoe UI" panose="020B0502040204020203" pitchFamily="34" charset="0"/>
              </a:rPr>
              <a:t>biến</a:t>
            </a:r>
            <a:r>
              <a:rPr lang="en-US" sz="2600" dirty="0">
                <a:effectLst/>
                <a:latin typeface="Segoe UI" panose="020B0502040204020203" pitchFamily="34" charset="0"/>
                <a:cs typeface="Segoe UI" panose="020B0502040204020203" pitchFamily="34" charset="0"/>
              </a:rPr>
              <a:t> cần </a:t>
            </a:r>
            <a:r>
              <a:rPr lang="en-US" sz="2600" dirty="0" err="1">
                <a:effectLst/>
                <a:latin typeface="Segoe UI" panose="020B0502040204020203" pitchFamily="34" charset="0"/>
                <a:cs typeface="Segoe UI" panose="020B0502040204020203" pitchFamily="34" charset="0"/>
              </a:rPr>
              <a:t>thiết</a:t>
            </a:r>
            <a:r>
              <a:rPr lang="en-US" sz="2600" dirty="0">
                <a:effectLst/>
                <a:latin typeface="Segoe UI" panose="020B0502040204020203" pitchFamily="34" charset="0"/>
                <a:cs typeface="Segoe UI" panose="020B0502040204020203" pitchFamily="34" charset="0"/>
              </a:rPr>
              <a:t>: Code </a:t>
            </a:r>
            <a:r>
              <a:rPr lang="en-US" sz="2600" dirty="0" err="1">
                <a:effectLst/>
                <a:latin typeface="Segoe UI" panose="020B0502040204020203" pitchFamily="34" charset="0"/>
                <a:cs typeface="Segoe UI" panose="020B0502040204020203" pitchFamily="34" charset="0"/>
              </a:rPr>
              <a:t>bắt</a:t>
            </a:r>
            <a:r>
              <a:rPr lang="en-US" sz="2600" dirty="0">
                <a:effectLst/>
                <a:latin typeface="Segoe UI" panose="020B0502040204020203" pitchFamily="34" charset="0"/>
                <a:cs typeface="Segoe UI" panose="020B0502040204020203" pitchFamily="34" charset="0"/>
              </a:rPr>
              <a:t> đầu bằng việc </a:t>
            </a:r>
            <a:r>
              <a:rPr lang="en-US" sz="2600" dirty="0" err="1">
                <a:effectLst/>
                <a:latin typeface="Segoe UI" panose="020B0502040204020203" pitchFamily="34" charset="0"/>
                <a:cs typeface="Segoe UI" panose="020B0502040204020203" pitchFamily="34" charset="0"/>
              </a:rPr>
              <a:t>khai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báo</a:t>
            </a:r>
            <a:r>
              <a:rPr lang="en-US" sz="2600" dirty="0">
                <a:effectLst/>
                <a:latin typeface="Segoe UI" panose="020B0502040204020203" pitchFamily="34" charset="0"/>
                <a:cs typeface="Segoe UI" panose="020B0502040204020203" pitchFamily="34" charset="0"/>
              </a:rPr>
              <a:t> và </a:t>
            </a:r>
            <a:r>
              <a:rPr lang="en-US" sz="2600" dirty="0" err="1">
                <a:effectLst/>
                <a:latin typeface="Segoe UI" panose="020B0502040204020203" pitchFamily="34" charset="0"/>
                <a:cs typeface="Segoe UI" panose="020B0502040204020203" pitchFamily="34" charset="0"/>
              </a:rPr>
              <a:t>khởi</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tạo</a:t>
            </a:r>
            <a:r>
              <a:rPr lang="en-US" sz="2600" dirty="0">
                <a:effectLst/>
                <a:latin typeface="Segoe UI" panose="020B0502040204020203" pitchFamily="34" charset="0"/>
                <a:cs typeface="Segoe UI" panose="020B0502040204020203" pitchFamily="34" charset="0"/>
              </a:rPr>
              <a:t> một </a:t>
            </a:r>
            <a:r>
              <a:rPr lang="en-US" sz="2600" dirty="0" err="1">
                <a:effectLst/>
                <a:latin typeface="Segoe UI" panose="020B0502040204020203" pitchFamily="34" charset="0"/>
                <a:cs typeface="Segoe UI" panose="020B0502040204020203" pitchFamily="34" charset="0"/>
              </a:rPr>
              <a:t>số</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biến</a:t>
            </a:r>
            <a:r>
              <a:rPr lang="en-US" sz="2600" dirty="0">
                <a:effectLst/>
                <a:latin typeface="Segoe UI" panose="020B0502040204020203" pitchFamily="34" charset="0"/>
                <a:cs typeface="Segoe UI" panose="020B0502040204020203" pitchFamily="34" charset="0"/>
              </a:rPr>
              <a:t> cần </a:t>
            </a:r>
            <a:r>
              <a:rPr lang="en-US" sz="2600" dirty="0" err="1">
                <a:effectLst/>
                <a:latin typeface="Segoe UI" panose="020B0502040204020203" pitchFamily="34" charset="0"/>
                <a:cs typeface="Segoe UI" panose="020B0502040204020203" pitchFamily="34" charset="0"/>
              </a:rPr>
              <a:t>thiết</a:t>
            </a:r>
            <a:r>
              <a:rPr lang="en-US" sz="2600" dirty="0">
                <a:effectLst/>
                <a:latin typeface="Segoe UI" panose="020B0502040204020203" pitchFamily="34" charset="0"/>
                <a:cs typeface="Segoe UI" panose="020B0502040204020203" pitchFamily="34" charset="0"/>
              </a:rPr>
              <a:t> như </a:t>
            </a:r>
            <a:r>
              <a:rPr lang="en-US" sz="2600" dirty="0" err="1">
                <a:effectLst/>
                <a:latin typeface="Segoe UI" panose="020B0502040204020203" pitchFamily="34" charset="0"/>
                <a:cs typeface="Segoe UI" panose="020B0502040204020203" pitchFamily="34" charset="0"/>
              </a:rPr>
              <a:t>màn</a:t>
            </a:r>
            <a:r>
              <a:rPr lang="en-US" sz="2600" dirty="0">
                <a:effectLst/>
                <a:latin typeface="Segoe UI" panose="020B0502040204020203" pitchFamily="34" charset="0"/>
                <a:cs typeface="Segoe UI" panose="020B0502040204020203" pitchFamily="34" charset="0"/>
              </a:rPr>
              <a:t> hình, font </a:t>
            </a:r>
            <a:r>
              <a:rPr lang="en-US" sz="2600" dirty="0" err="1">
                <a:effectLst/>
                <a:latin typeface="Segoe UI" panose="020B0502040204020203" pitchFamily="34" charset="0"/>
                <a:cs typeface="Segoe UI" panose="020B0502040204020203" pitchFamily="34" charset="0"/>
              </a:rPr>
              <a:t>chữ</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kích</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thước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bảng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cờ</a:t>
            </a:r>
            <a:r>
              <a:rPr lang="en-US" sz="2600" dirty="0">
                <a:effectLst/>
                <a:latin typeface="Segoe UI" panose="020B0502040204020203" pitchFamily="34" charset="0"/>
                <a:cs typeface="Segoe UI" panose="020B0502040204020203" pitchFamily="34" charset="0"/>
              </a:rPr>
              <a:t>, và một </a:t>
            </a:r>
            <a:r>
              <a:rPr lang="en-US" sz="2600" dirty="0" err="1">
                <a:effectLst/>
                <a:latin typeface="Segoe UI" panose="020B0502040204020203" pitchFamily="34" charset="0"/>
                <a:cs typeface="Segoe UI" panose="020B0502040204020203" pitchFamily="34" charset="0"/>
              </a:rPr>
              <a:t>số</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màu</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sắc</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cơ</a:t>
            </a:r>
            <a:r>
              <a:rPr lang="en-US" sz="2600" dirty="0">
                <a:effectLst/>
                <a:latin typeface="Segoe UI" panose="020B0502040204020203" pitchFamily="34" charset="0"/>
                <a:cs typeface="Segoe UI" panose="020B0502040204020203" pitchFamily="34" charset="0"/>
              </a:rPr>
              <a:t> bản.</a:t>
            </a:r>
            <a:endParaRPr lang="en-US" sz="2600" dirty="0">
              <a:latin typeface="Segoe UI" panose="020B0502040204020203" pitchFamily="34" charset="0"/>
              <a:cs typeface="Segoe UI" panose="020B0502040204020203" pitchFamily="34" charset="0"/>
            </a:endParaRPr>
          </a:p>
        </p:txBody>
      </p:sp>
      <p:pic>
        <p:nvPicPr>
          <p:cNvPr id="5" name="Chỗ dành sẵn cho Nội dung 4"/>
          <p:cNvPicPr>
            <a:picLocks noGrp="1" noChangeAspect="1"/>
          </p:cNvPicPr>
          <p:nvPr>
            <p:ph idx="1"/>
          </p:nvPr>
        </p:nvPicPr>
        <p:blipFill>
          <a:blip r:embed="rId1"/>
          <a:stretch>
            <a:fillRect/>
          </a:stretch>
        </p:blipFill>
        <p:spPr>
          <a:xfrm>
            <a:off x="1027975" y="196782"/>
            <a:ext cx="4605909" cy="6464436"/>
          </a:xfrm>
          <a:prstGeom prst="rect">
            <a:avLst/>
          </a:prstGeom>
        </p:spPr>
      </p:pic>
      <p:cxnSp>
        <p:nvCxnSpPr>
          <p:cNvPr id="14" name="Straight Connector 13"/>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p:cNvCxnSpPr>
            <a:cxnSpLocks noGrp="1" noRot="1" noChangeAspect="1" noMove="1" noResize="1" noEditPoints="1" noAdjustHandles="1" noChangeArrowheads="1" noChangeShapeType="1"/>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830144" y="1242061"/>
            <a:ext cx="3680458" cy="2613660"/>
          </a:xfrm>
        </p:spPr>
        <p:txBody>
          <a:bodyPr vert="horz" lIns="91440" tIns="45720" rIns="91440" bIns="45720" rtlCol="0" anchor="b">
            <a:noAutofit/>
          </a:bodyPr>
          <a:lstStyle/>
          <a:p>
            <a:pPr algn="ctr"/>
            <a:r>
              <a:rPr lang="en-US" sz="2600" dirty="0">
                <a:latin typeface="Segoe UI" panose="020B0502040204020203" pitchFamily="34" charset="0"/>
                <a:cs typeface="Segoe UI" panose="020B0502040204020203" pitchFamily="34" charset="0"/>
              </a:rPr>
              <a:t>2</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Vẽ</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bảng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cờ</a:t>
            </a:r>
            <a:r>
              <a:rPr lang="en-US" sz="2600" dirty="0">
                <a:effectLst/>
                <a:latin typeface="Segoe UI" panose="020B0502040204020203" pitchFamily="34" charset="0"/>
                <a:cs typeface="Segoe UI" panose="020B0502040204020203" pitchFamily="34" charset="0"/>
              </a:rPr>
              <a:t> và các </a:t>
            </a:r>
            <a:r>
              <a:rPr lang="en-US" sz="2600" dirty="0" err="1">
                <a:effectLst/>
                <a:latin typeface="Segoe UI" panose="020B0502040204020203" pitchFamily="34" charset="0"/>
                <a:cs typeface="Segoe UI" panose="020B0502040204020203" pitchFamily="34" charset="0"/>
              </a:rPr>
              <a:t>ký</a:t>
            </a:r>
            <a:r>
              <a:rPr lang="en-US" sz="2600" dirty="0">
                <a:effectLst/>
                <a:latin typeface="Segoe UI" panose="020B0502040204020203" pitchFamily="34" charset="0"/>
                <a:cs typeface="Segoe UI" panose="020B0502040204020203" pitchFamily="34" charset="0"/>
              </a:rPr>
              <a:t> tự 'X' và 'O': Có các </a:t>
            </a:r>
            <a:r>
              <a:rPr lang="en-US" sz="2600" dirty="0" err="1">
                <a:effectLst/>
                <a:latin typeface="Segoe UI" panose="020B0502040204020203" pitchFamily="34" charset="0"/>
                <a:cs typeface="Segoe UI" panose="020B0502040204020203" pitchFamily="34" charset="0"/>
              </a:rPr>
              <a:t>hàm</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draw_board</a:t>
            </a:r>
            <a:r>
              <a:rPr lang="en-US" sz="2600" dirty="0">
                <a:effectLst/>
                <a:latin typeface="Segoe UI" panose="020B0502040204020203" pitchFamily="34" charset="0"/>
                <a:cs typeface="Segoe UI" panose="020B0502040204020203" pitchFamily="34" charset="0"/>
              </a:rPr>
              <a:t>() và </a:t>
            </a:r>
            <a:r>
              <a:rPr lang="en-US" sz="2600" dirty="0" err="1">
                <a:effectLst/>
                <a:latin typeface="Segoe UI" panose="020B0502040204020203" pitchFamily="34" charset="0"/>
                <a:cs typeface="Segoe UI" panose="020B0502040204020203" pitchFamily="34" charset="0"/>
              </a:rPr>
              <a:t>draw_figures</a:t>
            </a:r>
            <a:r>
              <a:rPr lang="en-US" sz="2600" dirty="0">
                <a:effectLst/>
                <a:latin typeface="Segoe UI" panose="020B0502040204020203" pitchFamily="34" charset="0"/>
                <a:cs typeface="Segoe UI" panose="020B0502040204020203" pitchFamily="34" charset="0"/>
              </a:rPr>
              <a:t>() được </a:t>
            </a:r>
            <a:r>
              <a:rPr lang="en-US" sz="2600" dirty="0" err="1">
                <a:effectLst/>
                <a:latin typeface="Segoe UI" panose="020B0502040204020203" pitchFamily="34" charset="0"/>
                <a:cs typeface="Segoe UI" panose="020B0502040204020203" pitchFamily="34" charset="0"/>
              </a:rPr>
              <a:t>sử</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dụng</a:t>
            </a:r>
            <a:r>
              <a:rPr lang="en-US" sz="2600" dirty="0">
                <a:effectLst/>
                <a:latin typeface="Segoe UI" panose="020B0502040204020203" pitchFamily="34" charset="0"/>
                <a:cs typeface="Segoe UI" panose="020B0502040204020203" pitchFamily="34" charset="0"/>
              </a:rPr>
              <a:t> để </a:t>
            </a:r>
            <a:r>
              <a:rPr lang="en-US" sz="2600" dirty="0" err="1">
                <a:effectLst/>
                <a:latin typeface="Segoe UI" panose="020B0502040204020203" pitchFamily="34" charset="0"/>
                <a:cs typeface="Segoe UI" panose="020B0502040204020203" pitchFamily="34" charset="0"/>
              </a:rPr>
              <a:t>vẽ</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bảng</a:t>
            </a:r>
            <a:r>
              <a:rPr lang="en-US" sz="2600" dirty="0">
                <a:effectLst/>
                <a:latin typeface="Segoe UI" panose="020B0502040204020203" pitchFamily="34" charset="0"/>
                <a:cs typeface="Segoe UI" panose="020B0502040204020203" pitchFamily="34" charset="0"/>
              </a:rPr>
              <a:t> </a:t>
            </a:r>
            <a:r>
              <a:rPr lang="en-US" sz="2600" dirty="0" err="1">
                <a:effectLst/>
                <a:latin typeface="Segoe UI" panose="020B0502040204020203" pitchFamily="34" charset="0"/>
                <a:cs typeface="Segoe UI" panose="020B0502040204020203" pitchFamily="34" charset="0"/>
              </a:rPr>
              <a:t>cờ</a:t>
            </a:r>
            <a:r>
              <a:rPr lang="en-US" sz="2600" dirty="0">
                <a:effectLst/>
                <a:latin typeface="Segoe UI" panose="020B0502040204020203" pitchFamily="34" charset="0"/>
                <a:cs typeface="Segoe UI" panose="020B0502040204020203" pitchFamily="34" charset="0"/>
              </a:rPr>
              <a:t> và các </a:t>
            </a:r>
            <a:r>
              <a:rPr lang="en-US" sz="2600" dirty="0" err="1">
                <a:effectLst/>
                <a:latin typeface="Segoe UI" panose="020B0502040204020203" pitchFamily="34" charset="0"/>
                <a:cs typeface="Segoe UI" panose="020B0502040204020203" pitchFamily="34" charset="0"/>
              </a:rPr>
              <a:t>ký</a:t>
            </a:r>
            <a:r>
              <a:rPr lang="en-US" sz="2600" dirty="0">
                <a:effectLst/>
                <a:latin typeface="Segoe UI" panose="020B0502040204020203" pitchFamily="34" charset="0"/>
                <a:cs typeface="Segoe UI" panose="020B0502040204020203" pitchFamily="34" charset="0"/>
              </a:rPr>
              <a:t> tự 'X' và 'O' lên </a:t>
            </a:r>
            <a:r>
              <a:rPr lang="en-US" sz="2600" dirty="0" err="1">
                <a:effectLst/>
                <a:latin typeface="Segoe UI" panose="020B0502040204020203" pitchFamily="34" charset="0"/>
                <a:cs typeface="Segoe UI" panose="020B0502040204020203" pitchFamily="34" charset="0"/>
              </a:rPr>
              <a:t>màn</a:t>
            </a:r>
            <a:r>
              <a:rPr lang="en-US" sz="2600" dirty="0">
                <a:effectLst/>
                <a:latin typeface="Segoe UI" panose="020B0502040204020203" pitchFamily="34" charset="0"/>
                <a:cs typeface="Segoe UI" panose="020B0502040204020203" pitchFamily="34" charset="0"/>
              </a:rPr>
              <a:t> hình.</a:t>
            </a:r>
            <a:br>
              <a:rPr lang="en-US" sz="2600" dirty="0">
                <a:effectLst/>
                <a:latin typeface="Segoe UI" panose="020B0502040204020203" pitchFamily="34" charset="0"/>
                <a:cs typeface="Segoe UI" panose="020B0502040204020203" pitchFamily="34" charset="0"/>
              </a:rPr>
            </a:br>
            <a:endParaRPr lang="en-US" sz="2600" dirty="0">
              <a:latin typeface="Segoe UI" panose="020B0502040204020203" pitchFamily="34" charset="0"/>
              <a:cs typeface="Segoe UI" panose="020B0502040204020203" pitchFamily="34" charset="0"/>
            </a:endParaRPr>
          </a:p>
        </p:txBody>
      </p:sp>
      <p:cxnSp>
        <p:nvCxnSpPr>
          <p:cNvPr id="14" name="Straight Connector 13"/>
          <p:cNvCxnSpPr>
            <a:cxnSpLocks noGrp="1" noRot="1" noChangeAspect="1" noMove="1" noResize="1" noEditPoints="1" noAdjustHandles="1" noChangeArrowheads="1" noChangeShapeType="1"/>
          </p:cNvCxnSpPr>
          <p:nvPr/>
        </p:nvCxnSpPr>
        <p:spPr>
          <a:xfrm>
            <a:off x="714874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ỗ dành sẵn cho Nội dung 15"/>
          <p:cNvSpPr>
            <a:spLocks noGrp="1"/>
          </p:cNvSpPr>
          <p:nvPr>
            <p:ph idx="1"/>
          </p:nvPr>
        </p:nvSpPr>
        <p:spPr/>
        <p:txBody>
          <a:bodyPr/>
          <a:lstStyle/>
          <a:p>
            <a:endParaRPr lang="en-US"/>
          </a:p>
        </p:txBody>
      </p:sp>
      <p:pic>
        <p:nvPicPr>
          <p:cNvPr id="18" name="Hình ảnh 17"/>
          <p:cNvPicPr>
            <a:picLocks noChangeAspect="1"/>
          </p:cNvPicPr>
          <p:nvPr/>
        </p:nvPicPr>
        <p:blipFill>
          <a:blip r:embed="rId1"/>
          <a:stretch>
            <a:fillRect/>
          </a:stretch>
        </p:blipFill>
        <p:spPr>
          <a:xfrm>
            <a:off x="175023" y="985540"/>
            <a:ext cx="6798700" cy="4886919"/>
          </a:xfrm>
          <a:prstGeom prst="rect">
            <a:avLst/>
          </a:prstGeom>
        </p:spPr>
      </p:pic>
    </p:spTree>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6979</Words>
  <Application>WPS Presentation</Application>
  <PresentationFormat>Màn hình rộng</PresentationFormat>
  <Paragraphs>123</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Goudy Old Style</vt:lpstr>
      <vt:lpstr>Segoe UI</vt:lpstr>
      <vt:lpstr>Calibri</vt:lpstr>
      <vt:lpstr>Times New Roman</vt:lpstr>
      <vt:lpstr>Microsoft YaHei</vt:lpstr>
      <vt:lpstr>Arial Unicode MS</vt:lpstr>
      <vt:lpstr>Felix Titling</vt:lpstr>
      <vt:lpstr>ArchwayVTI</vt:lpstr>
      <vt:lpstr>Nhóm 6</vt:lpstr>
      <vt:lpstr>PowerPoint 演示文稿</vt:lpstr>
      <vt:lpstr>Luật chơi</vt:lpstr>
      <vt:lpstr>  </vt:lpstr>
      <vt:lpstr>  </vt:lpstr>
      <vt:lpstr>Cấu trúc dự án Game cờ Caro</vt:lpstr>
      <vt:lpstr>Client</vt:lpstr>
      <vt:lpstr>1. Khởi tạo màn hình và các biến cần thiết: Code bắt đầu bằng việc khai báo và khởi tạo một số biến cần thiết như màn hình, font chữ, kích thước bảng cờ, và một số màu sắc cơ bản.</vt:lpstr>
      <vt:lpstr>2. Vẽ bảng cờ và các ký tự 'X' và 'O': Có các hàm draw_board() và draw_figures() được sử dụng để vẽ bảng cờ và các ký tự 'X' và 'O' lên màn hình. </vt:lpstr>
      <vt:lpstr>3. Vẽ giao diện người dùng: Có hàm redrawWindow() để vẽ giao diện người dùng, bao gồm bảng cờ và hộp chat </vt:lpstr>
      <vt:lpstr>4. Vẽ giao diện khung chat nằm bên phải màn hình: Hàm draw_chat()</vt:lpstr>
      <vt:lpstr>5. Hiển thị tin nhắn: Có hàm display_message() để hiển thị tin nhắn trên màn hình. </vt:lpstr>
      <vt:lpstr>6. Chơi trực tuyến và gửi tin nhắn: Hàm PlayOnline() cho phép người chơi kết nối và chơi trực tuyến với một người chơi khác thông qua mạng. Người chơi có thể gửi tin nhắn trong quá trình chơi. - Đầu tiên kết nối đến server để xác định xem người chơi hiện tại là X hay O - Sau khi kết nối đến server thì cập nhật bàn cờ liên tục bằng cách lấy thông tin bàn cờ từ server - Chỉ khi đến lượt thì người chơi mới có quyền chọn nước đi và thay đổi dữ liệu của bàn cờ</vt:lpstr>
      <vt:lpstr>PowerPoint 演示文稿</vt:lpstr>
      <vt:lpstr>7. Chơi với máy (bot): Hàm PlayWithBot() cho phép người chơi chơi với một trí tuệ nhân tạo (bot) được xây dựng sẵn. Bot sẽ tự động chọn nước đi của mình sau khi người chơi đã đi. </vt:lpstr>
      <vt:lpstr>8. Giao diện menu: Có hàm menu_win() để hiển thị giao diện menu cho người chơi chọn chế độ chơi (trực tuyến hoặc với bot).  </vt:lpstr>
      <vt:lpstr>Server</vt:lpstr>
      <vt:lpstr>PowerPoint 演示文稿</vt:lpstr>
      <vt:lpstr>  </vt:lpstr>
      <vt:lpstr>Network</vt:lpstr>
      <vt:lpstr>  </vt:lpstr>
      <vt:lpstr>Game</vt:lpstr>
      <vt:lpstr>  </vt:lpstr>
      <vt:lpstr>  </vt:lpstr>
      <vt:lpstr>  </vt:lpstr>
      <vt:lpstr>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dc:title>
  <dc:creator>le hao</dc:creator>
  <cp:lastModifiedBy>ACER</cp:lastModifiedBy>
  <cp:revision>6</cp:revision>
  <dcterms:created xsi:type="dcterms:W3CDTF">2024-05-02T14:22:00Z</dcterms:created>
  <dcterms:modified xsi:type="dcterms:W3CDTF">2024-05-03T03:56:48Z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