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58FF6-34CB-BD01-34FC-A86F8B1D4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74BD4F-3724-0760-F034-3673A00B4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5B665-6EF5-336D-5273-5382FDCB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6C798-7190-B859-8A75-2BF1FECD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895B-BF3F-44E6-14E7-1A8580A0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9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4A556-6B30-11DA-2632-34C04714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71D3-D8DF-3C05-4FAE-0F42C254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CACA3-1C87-13F2-9AE4-EB48B201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38A54-2A01-859F-ED4A-026DD0B5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5012B-C744-93A3-19D2-9AB15A40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8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060665-1AB5-6541-4943-125164609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EFCB0D-7CD5-50E8-6669-1A6758CD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9B877-18A6-FB06-BBF7-5CC60602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398C8-5F1C-49CB-64E9-93A1F58B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A2654-3248-8328-0F6E-6546597E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20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93B69-6764-53CA-6F6E-05AFD7A7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0BB79-B5E3-2FD6-E2FC-F5858693D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20FCA-419E-2D29-4194-3A1E277A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F0CA-9FDC-FEB6-11C5-74A8B664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6BA03-4B32-55B0-968A-6AC0D8D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12C6B-E76B-9049-74F0-0C9EAAC6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CFFB7F-D40D-575D-9B6F-AF018C4B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2F9DDC-3FB6-E901-AD24-3C4E18BF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66939-91E1-3A9B-5EB0-4C5139E8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0EC91-05E1-FC0B-49D6-2152D77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02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D4A10-8D33-E2D6-761E-421514D6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F58A7-A726-1CE2-1CAD-09AD4FEAA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90202-07CF-6C36-300D-0A54AD963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EFE3E-8718-BF5A-7D52-4A6F54E5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F9395-71F1-2925-90C0-658AAB4E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C88D44-D2F8-B697-1E8E-C56BF986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64C39-AF0F-7E81-9514-06FA1183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565D7-B383-C362-D2F4-A4D82191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2EBCEB-C404-863E-7EA9-2DB1B623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448428-74B7-6C5F-6B49-EA3F32AAC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65686-EBE8-5AE8-37B3-607B6D27A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4A65F-8EF8-5B21-B3E2-77879DC54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6A2FF1-6A68-9390-8222-81490E88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09316-806D-1F7D-E151-F26399EF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45953-FCD4-3ECE-5A39-9EFACB26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05E2B-3C49-5934-96CF-49689357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F464C-D74F-95D6-463E-1C1CB8EA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3B37CB-6A12-DD4C-81B8-D36F74F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0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6A5E94-58B9-A363-D966-D4D85862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64844B-F1B0-1FB2-86E2-330A0D38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4B025-DA83-F835-971C-C9EDD999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8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0E31-A12C-619C-4E8B-207AE645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B408F-A049-A132-6870-C1BE33CF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F0588E-6F35-00FF-5841-861958833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652C5-48F6-B340-8D92-D6A65A2D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295A3-0BC6-5943-2FE4-A05F7A4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D5D0C-E18B-6A6F-6674-84EBB666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0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C5F2-4BDF-5597-5902-902C1C1EE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39B46D-BE98-11AB-9F6C-A31A1E1E5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971B39-B543-7311-8672-694B391E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B5BD2-1D09-3C19-0691-BDFECC44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BE4E40-F6BB-D5DE-867C-382D77A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8E5112-7F00-AA38-868B-5409A5F4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75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7667DC-F16E-B38D-FCE4-C135ECC5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C7B78-2936-E7DA-ADF6-F623F00D6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2C2C2-C12E-DAC6-67C5-C0EC518C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8219-AB3B-4F77-91F4-FD437CFD5928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89B27-6012-85EC-8EDC-37924190A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16E43-215F-3151-1E9D-BF4B6AC6F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BEB3C-772E-44F2-9C00-75C11CA32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8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5A584E-685B-4C13-FF7E-9618BF92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402154"/>
              </p:ext>
            </p:extLst>
          </p:nvPr>
        </p:nvGraphicFramePr>
        <p:xfrm>
          <a:off x="485906" y="220202"/>
          <a:ext cx="3350597" cy="190855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92465">
                  <a:extLst>
                    <a:ext uri="{9D8B030D-6E8A-4147-A177-3AD203B41FA5}">
                      <a16:colId xmlns:a16="http://schemas.microsoft.com/office/drawing/2014/main" val="2575495725"/>
                    </a:ext>
                  </a:extLst>
                </a:gridCol>
                <a:gridCol w="577962">
                  <a:extLst>
                    <a:ext uri="{9D8B030D-6E8A-4147-A177-3AD203B41FA5}">
                      <a16:colId xmlns:a16="http://schemas.microsoft.com/office/drawing/2014/main" val="3269756325"/>
                    </a:ext>
                  </a:extLst>
                </a:gridCol>
                <a:gridCol w="1002995">
                  <a:extLst>
                    <a:ext uri="{9D8B030D-6E8A-4147-A177-3AD203B41FA5}">
                      <a16:colId xmlns:a16="http://schemas.microsoft.com/office/drawing/2014/main" val="193049379"/>
                    </a:ext>
                  </a:extLst>
                </a:gridCol>
                <a:gridCol w="977175">
                  <a:extLst>
                    <a:ext uri="{9D8B030D-6E8A-4147-A177-3AD203B41FA5}">
                      <a16:colId xmlns:a16="http://schemas.microsoft.com/office/drawing/2014/main" val="2194872653"/>
                    </a:ext>
                  </a:extLst>
                </a:gridCol>
              </a:tblGrid>
              <a:tr h="14387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Recipes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032186"/>
                  </a:ext>
                </a:extLst>
              </a:tr>
              <a:tr h="28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Field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Notes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9073555"/>
                  </a:ext>
                </a:extLst>
              </a:tr>
              <a:tr h="3026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RecipeID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recipes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Default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644369"/>
                  </a:ext>
                </a:extLst>
              </a:tr>
              <a:tr h="28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RecipeTitle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of recipes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006988"/>
                  </a:ext>
                </a:extLst>
              </a:tr>
              <a:tr h="2808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RecipeClassID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Class ID of recipes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4253313"/>
                  </a:ext>
                </a:extLst>
              </a:tr>
              <a:tr h="401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Preparation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Preparation of the recipe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2022752"/>
                  </a:ext>
                </a:extLst>
              </a:tr>
              <a:tr h="14387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text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5445454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132508C-0BD0-90DC-9CA9-6BDDE0A8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96014"/>
              </p:ext>
            </p:extLst>
          </p:nvPr>
        </p:nvGraphicFramePr>
        <p:xfrm>
          <a:off x="6341166" y="220202"/>
          <a:ext cx="3693769" cy="1397956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73631">
                  <a:extLst>
                    <a:ext uri="{9D8B030D-6E8A-4147-A177-3AD203B41FA5}">
                      <a16:colId xmlns:a16="http://schemas.microsoft.com/office/drawing/2014/main" val="3691447077"/>
                    </a:ext>
                  </a:extLst>
                </a:gridCol>
                <a:gridCol w="637157">
                  <a:extLst>
                    <a:ext uri="{9D8B030D-6E8A-4147-A177-3AD203B41FA5}">
                      <a16:colId xmlns:a16="http://schemas.microsoft.com/office/drawing/2014/main" val="75641574"/>
                    </a:ext>
                  </a:extLst>
                </a:gridCol>
                <a:gridCol w="1105724">
                  <a:extLst>
                    <a:ext uri="{9D8B030D-6E8A-4147-A177-3AD203B41FA5}">
                      <a16:colId xmlns:a16="http://schemas.microsoft.com/office/drawing/2014/main" val="4281679566"/>
                    </a:ext>
                  </a:extLst>
                </a:gridCol>
                <a:gridCol w="1077257">
                  <a:extLst>
                    <a:ext uri="{9D8B030D-6E8A-4147-A177-3AD203B41FA5}">
                      <a16:colId xmlns:a16="http://schemas.microsoft.com/office/drawing/2014/main" val="2182842225"/>
                    </a:ext>
                  </a:extLst>
                </a:gridCol>
              </a:tblGrid>
              <a:tr h="17143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Recipe_Classes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848203"/>
                  </a:ext>
                </a:extLst>
              </a:tr>
              <a:tr h="335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064369"/>
                  </a:ext>
                </a:extLst>
              </a:tr>
              <a:tr h="3354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RecipeClassID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Class ID of recipe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64052"/>
                  </a:ext>
                </a:extLst>
              </a:tr>
              <a:tr h="5443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RecipeClassDescription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Text description of recipe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7713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086F09F-D1B0-90CD-041C-B346F7D31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39440"/>
              </p:ext>
            </p:extLst>
          </p:nvPr>
        </p:nvGraphicFramePr>
        <p:xfrm>
          <a:off x="426273" y="2989491"/>
          <a:ext cx="4255468" cy="17297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40531">
                  <a:extLst>
                    <a:ext uri="{9D8B030D-6E8A-4147-A177-3AD203B41FA5}">
                      <a16:colId xmlns:a16="http://schemas.microsoft.com/office/drawing/2014/main" val="2140726479"/>
                    </a:ext>
                  </a:extLst>
                </a:gridCol>
                <a:gridCol w="599999">
                  <a:extLst>
                    <a:ext uri="{9D8B030D-6E8A-4147-A177-3AD203B41FA5}">
                      <a16:colId xmlns:a16="http://schemas.microsoft.com/office/drawing/2014/main" val="449513914"/>
                    </a:ext>
                  </a:extLst>
                </a:gridCol>
                <a:gridCol w="1273864">
                  <a:extLst>
                    <a:ext uri="{9D8B030D-6E8A-4147-A177-3AD203B41FA5}">
                      <a16:colId xmlns:a16="http://schemas.microsoft.com/office/drawing/2014/main" val="3525705015"/>
                    </a:ext>
                  </a:extLst>
                </a:gridCol>
                <a:gridCol w="1241074">
                  <a:extLst>
                    <a:ext uri="{9D8B030D-6E8A-4147-A177-3AD203B41FA5}">
                      <a16:colId xmlns:a16="http://schemas.microsoft.com/office/drawing/2014/main" val="2385523190"/>
                    </a:ext>
                  </a:extLst>
                </a:gridCol>
              </a:tblGrid>
              <a:tr h="1723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Recipe_Ingredients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40123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563900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 of recipes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69301"/>
                  </a:ext>
                </a:extLst>
              </a:tr>
              <a:tr h="302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RecipeSeqNo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Sequence Number of Recipes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541099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IngredientID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 of ingredients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401304"/>
                  </a:ext>
                </a:extLst>
              </a:tr>
              <a:tr h="3024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MeasureAmountID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ID of measurement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158998"/>
                  </a:ext>
                </a:extLst>
              </a:tr>
              <a:tr h="15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amount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64037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79BB6A1-6A3E-D743-DE70-14EB6EBEB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3207"/>
              </p:ext>
            </p:extLst>
          </p:nvPr>
        </p:nvGraphicFramePr>
        <p:xfrm>
          <a:off x="6579702" y="5196164"/>
          <a:ext cx="4150966" cy="105156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72819">
                  <a:extLst>
                    <a:ext uri="{9D8B030D-6E8A-4147-A177-3AD203B41FA5}">
                      <a16:colId xmlns:a16="http://schemas.microsoft.com/office/drawing/2014/main" val="140639502"/>
                    </a:ext>
                  </a:extLst>
                </a:gridCol>
                <a:gridCol w="735495">
                  <a:extLst>
                    <a:ext uri="{9D8B030D-6E8A-4147-A177-3AD203B41FA5}">
                      <a16:colId xmlns:a16="http://schemas.microsoft.com/office/drawing/2014/main" val="2778299827"/>
                    </a:ext>
                  </a:extLst>
                </a:gridCol>
                <a:gridCol w="1032056">
                  <a:extLst>
                    <a:ext uri="{9D8B030D-6E8A-4147-A177-3AD203B41FA5}">
                      <a16:colId xmlns:a16="http://schemas.microsoft.com/office/drawing/2014/main" val="2249107166"/>
                    </a:ext>
                  </a:extLst>
                </a:gridCol>
                <a:gridCol w="1210596">
                  <a:extLst>
                    <a:ext uri="{9D8B030D-6E8A-4147-A177-3AD203B41FA5}">
                      <a16:colId xmlns:a16="http://schemas.microsoft.com/office/drawing/2014/main" val="1528431935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Ingredient_Classes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4645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719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IngredientClassID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 ID of ingredients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9044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IngredientClassDescription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Description of Ingredient 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05679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D039DCC-A0DD-17A3-0CA6-F3ABCF42C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23464"/>
              </p:ext>
            </p:extLst>
          </p:nvPr>
        </p:nvGraphicFramePr>
        <p:xfrm>
          <a:off x="6341166" y="2802835"/>
          <a:ext cx="4967363" cy="1628692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174854">
                  <a:extLst>
                    <a:ext uri="{9D8B030D-6E8A-4147-A177-3AD203B41FA5}">
                      <a16:colId xmlns:a16="http://schemas.microsoft.com/office/drawing/2014/main" val="2983212791"/>
                    </a:ext>
                  </a:extLst>
                </a:gridCol>
                <a:gridCol w="856848">
                  <a:extLst>
                    <a:ext uri="{9D8B030D-6E8A-4147-A177-3AD203B41FA5}">
                      <a16:colId xmlns:a16="http://schemas.microsoft.com/office/drawing/2014/main" val="2787625081"/>
                    </a:ext>
                  </a:extLst>
                </a:gridCol>
                <a:gridCol w="1486969">
                  <a:extLst>
                    <a:ext uri="{9D8B030D-6E8A-4147-A177-3AD203B41FA5}">
                      <a16:colId xmlns:a16="http://schemas.microsoft.com/office/drawing/2014/main" val="3032465448"/>
                    </a:ext>
                  </a:extLst>
                </a:gridCol>
                <a:gridCol w="1448692">
                  <a:extLst>
                    <a:ext uri="{9D8B030D-6E8A-4147-A177-3AD203B41FA5}">
                      <a16:colId xmlns:a16="http://schemas.microsoft.com/office/drawing/2014/main" val="3904048376"/>
                    </a:ext>
                  </a:extLst>
                </a:gridCol>
              </a:tblGrid>
              <a:tr h="29840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Ingredients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28709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Field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26676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ingredient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430481"/>
                  </a:ext>
                </a:extLst>
              </a:tr>
              <a:tr h="278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varchar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 of ingredient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4664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IngredientClassID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Class ID of Ingredient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Foreign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94705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MeasureAmountID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smallint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measurement 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Foreign 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569667"/>
                  </a:ext>
                </a:extLst>
              </a:tr>
            </a:tbl>
          </a:graphicData>
        </a:graphic>
      </p:graphicFrame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8626BB74-3763-73D2-A660-99095AA014EC}"/>
              </a:ext>
            </a:extLst>
          </p:cNvPr>
          <p:cNvCxnSpPr/>
          <p:nvPr/>
        </p:nvCxnSpPr>
        <p:spPr>
          <a:xfrm flipV="1">
            <a:off x="3955774" y="919180"/>
            <a:ext cx="2259494" cy="5253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0B2F036-BA91-C869-5E58-22BA4059F118}"/>
              </a:ext>
            </a:extLst>
          </p:cNvPr>
          <p:cNvSpPr txBox="1"/>
          <p:nvPr/>
        </p:nvSpPr>
        <p:spPr>
          <a:xfrm>
            <a:off x="4295976" y="66526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RecipeClassID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RecipeClassID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9AF281B-D566-295A-40C3-A42802AA74BE}"/>
              </a:ext>
            </a:extLst>
          </p:cNvPr>
          <p:cNvCxnSpPr>
            <a:cxnSpLocks/>
          </p:cNvCxnSpPr>
          <p:nvPr/>
        </p:nvCxnSpPr>
        <p:spPr>
          <a:xfrm flipV="1">
            <a:off x="4721088" y="3346174"/>
            <a:ext cx="1540564" cy="7708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63B4E90-960A-1FB4-9035-72C25E42A766}"/>
              </a:ext>
            </a:extLst>
          </p:cNvPr>
          <p:cNvSpPr txBox="1"/>
          <p:nvPr/>
        </p:nvSpPr>
        <p:spPr>
          <a:xfrm>
            <a:off x="5285961" y="2908851"/>
            <a:ext cx="11297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IngredientID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IngredientID</a:t>
            </a:r>
            <a:endParaRPr lang="zh-CN" altLang="en-US" sz="1050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0B4ADA2-71B5-3936-3F9B-BCF50DF32223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5683366" y="4825607"/>
            <a:ext cx="1063805" cy="7288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722FF99-7306-7BEA-430E-A23BC48E06C9}"/>
              </a:ext>
            </a:extLst>
          </p:cNvPr>
          <p:cNvCxnSpPr/>
          <p:nvPr/>
        </p:nvCxnSpPr>
        <p:spPr>
          <a:xfrm rot="5400000" flipH="1" flipV="1">
            <a:off x="5741506" y="4058478"/>
            <a:ext cx="708989" cy="490331"/>
          </a:xfrm>
          <a:prstGeom prst="bentConnector3">
            <a:avLst>
              <a:gd name="adj1" fmla="val 1004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CDFF2132-FF06-BB7A-50CB-77A17718725D}"/>
              </a:ext>
            </a:extLst>
          </p:cNvPr>
          <p:cNvSpPr txBox="1"/>
          <p:nvPr/>
        </p:nvSpPr>
        <p:spPr>
          <a:xfrm>
            <a:off x="5850835" y="4567919"/>
            <a:ext cx="1258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IngredientClassID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IngredientClassID</a:t>
            </a:r>
            <a:endParaRPr lang="zh-CN" altLang="en-US" sz="105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9B92D2-47F7-2B44-6B86-17E5875406C5}"/>
              </a:ext>
            </a:extLst>
          </p:cNvPr>
          <p:cNvSpPr txBox="1"/>
          <p:nvPr/>
        </p:nvSpPr>
        <p:spPr>
          <a:xfrm>
            <a:off x="3962401" y="70279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ro_recipes</a:t>
            </a:r>
            <a:r>
              <a:rPr lang="en-US" altLang="zh-CN" sz="1400" b="1" dirty="0"/>
              <a:t> Diagram</a:t>
            </a:r>
            <a:endParaRPr lang="zh-CN" altLang="en-US" sz="1400" b="1" dirty="0"/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689CA9E-6189-0EFF-4CE1-86CBDFBF02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5926" y="1075177"/>
            <a:ext cx="696662" cy="200985"/>
          </a:xfrm>
          <a:prstGeom prst="bentConnector3">
            <a:avLst>
              <a:gd name="adj1" fmla="val 100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6CACFFD-D518-141E-613D-88C15DAAAE15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17499" y="2473409"/>
            <a:ext cx="2093180" cy="194363"/>
          </a:xfrm>
          <a:prstGeom prst="bentConnector3">
            <a:avLst>
              <a:gd name="adj1" fmla="val 100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17DEF7F-38B2-BEB9-C78C-355C4699D227}"/>
              </a:ext>
            </a:extLst>
          </p:cNvPr>
          <p:cNvSpPr txBox="1"/>
          <p:nvPr/>
        </p:nvSpPr>
        <p:spPr>
          <a:xfrm>
            <a:off x="251788" y="2257781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RecipeID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RecipeID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5598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BD4C7-33B5-BA86-FE00-2E598CA9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1603E16-349B-AED1-B474-0C73B4BA248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18549" y="1506159"/>
            <a:ext cx="2727247" cy="6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7F7838F-9F14-71AE-5C09-37E65BED06AB}"/>
              </a:ext>
            </a:extLst>
          </p:cNvPr>
          <p:cNvSpPr txBox="1"/>
          <p:nvPr/>
        </p:nvSpPr>
        <p:spPr>
          <a:xfrm>
            <a:off x="5881203" y="444797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emp_no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emp_no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BABFF890-DED4-0982-B2FC-522B8D9361DA}"/>
              </a:ext>
            </a:extLst>
          </p:cNvPr>
          <p:cNvCxnSpPr>
            <a:cxnSpLocks/>
          </p:cNvCxnSpPr>
          <p:nvPr/>
        </p:nvCxnSpPr>
        <p:spPr>
          <a:xfrm flipV="1">
            <a:off x="4707505" y="4900514"/>
            <a:ext cx="2347398" cy="4238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F7ED66ED-416A-72F4-D92D-81E67EB87D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5813" y="1752254"/>
            <a:ext cx="1590671" cy="1330730"/>
          </a:xfrm>
          <a:prstGeom prst="bentConnector3">
            <a:avLst>
              <a:gd name="adj1" fmla="val 1004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6FAB1EF9-1D2D-0B91-50C8-F24BEFDEB8F7}"/>
              </a:ext>
            </a:extLst>
          </p:cNvPr>
          <p:cNvSpPr txBox="1"/>
          <p:nvPr/>
        </p:nvSpPr>
        <p:spPr>
          <a:xfrm>
            <a:off x="4662004" y="572314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ro_employees</a:t>
            </a:r>
            <a:r>
              <a:rPr lang="en-US" altLang="zh-CN" sz="1400" b="1" dirty="0"/>
              <a:t> Diagram</a:t>
            </a:r>
            <a:endParaRPr lang="zh-CN" altLang="en-US" sz="14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10A611-E829-D8BF-5720-7EE3967F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67526"/>
              </p:ext>
            </p:extLst>
          </p:nvPr>
        </p:nvGraphicFramePr>
        <p:xfrm>
          <a:off x="457196" y="968949"/>
          <a:ext cx="3816627" cy="1976562"/>
        </p:xfrm>
        <a:graphic>
          <a:graphicData uri="http://schemas.openxmlformats.org/drawingml/2006/table">
            <a:tbl>
              <a:tblPr/>
              <a:tblGrid>
                <a:gridCol w="651432">
                  <a:extLst>
                    <a:ext uri="{9D8B030D-6E8A-4147-A177-3AD203B41FA5}">
                      <a16:colId xmlns:a16="http://schemas.microsoft.com/office/drawing/2014/main" val="206377214"/>
                    </a:ext>
                  </a:extLst>
                </a:gridCol>
                <a:gridCol w="705080">
                  <a:extLst>
                    <a:ext uri="{9D8B030D-6E8A-4147-A177-3AD203B41FA5}">
                      <a16:colId xmlns:a16="http://schemas.microsoft.com/office/drawing/2014/main" val="811814554"/>
                    </a:ext>
                  </a:extLst>
                </a:gridCol>
                <a:gridCol w="1785691">
                  <a:extLst>
                    <a:ext uri="{9D8B030D-6E8A-4147-A177-3AD203B41FA5}">
                      <a16:colId xmlns:a16="http://schemas.microsoft.com/office/drawing/2014/main" val="2915540281"/>
                    </a:ext>
                  </a:extLst>
                </a:gridCol>
                <a:gridCol w="674424">
                  <a:extLst>
                    <a:ext uri="{9D8B030D-6E8A-4147-A177-3AD203B41FA5}">
                      <a16:colId xmlns:a16="http://schemas.microsoft.com/office/drawing/2014/main" val="69728959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employees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298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Field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Type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0839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emp_no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integer; ID of employees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083719"/>
                  </a:ext>
                </a:extLst>
              </a:tr>
              <a:tr h="2239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birth_date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 of Birth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87453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first_name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varchar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Employee's first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90397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last_name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varchar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Employee's last name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9649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gender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Gender, 'M' for male, 'F' for female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4105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hire_date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 when the employee was hired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3499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9CEB0F-9B06-93EB-F341-FF79F29DF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739181"/>
              </p:ext>
            </p:extLst>
          </p:nvPr>
        </p:nvGraphicFramePr>
        <p:xfrm>
          <a:off x="7045796" y="968949"/>
          <a:ext cx="4199832" cy="1074420"/>
        </p:xfrm>
        <a:graphic>
          <a:graphicData uri="http://schemas.openxmlformats.org/drawingml/2006/table">
            <a:tbl>
              <a:tblPr/>
              <a:tblGrid>
                <a:gridCol w="716839">
                  <a:extLst>
                    <a:ext uri="{9D8B030D-6E8A-4147-A177-3AD203B41FA5}">
                      <a16:colId xmlns:a16="http://schemas.microsoft.com/office/drawing/2014/main" val="2640611275"/>
                    </a:ext>
                  </a:extLst>
                </a:gridCol>
                <a:gridCol w="775872">
                  <a:extLst>
                    <a:ext uri="{9D8B030D-6E8A-4147-A177-3AD203B41FA5}">
                      <a16:colId xmlns:a16="http://schemas.microsoft.com/office/drawing/2014/main" val="3017438776"/>
                    </a:ext>
                  </a:extLst>
                </a:gridCol>
                <a:gridCol w="1964982">
                  <a:extLst>
                    <a:ext uri="{9D8B030D-6E8A-4147-A177-3AD203B41FA5}">
                      <a16:colId xmlns:a16="http://schemas.microsoft.com/office/drawing/2014/main" val="695273589"/>
                    </a:ext>
                  </a:extLst>
                </a:gridCol>
                <a:gridCol w="742139">
                  <a:extLst>
                    <a:ext uri="{9D8B030D-6E8A-4147-A177-3AD203B41FA5}">
                      <a16:colId xmlns:a16="http://schemas.microsoft.com/office/drawing/2014/main" val="332973167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3163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Field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Type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Notes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76967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emp_no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Integer, ID of employee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24158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title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varchar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Position title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24896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from_date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 start date of the position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Primary Key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071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end_date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The end date of the position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90793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3CDE0070-C197-F9B6-780E-737F7A57E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14094"/>
              </p:ext>
            </p:extLst>
          </p:nvPr>
        </p:nvGraphicFramePr>
        <p:xfrm>
          <a:off x="348763" y="4812304"/>
          <a:ext cx="4264587" cy="72390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27891">
                  <a:extLst>
                    <a:ext uri="{9D8B030D-6E8A-4147-A177-3AD203B41FA5}">
                      <a16:colId xmlns:a16="http://schemas.microsoft.com/office/drawing/2014/main" val="2242435367"/>
                    </a:ext>
                  </a:extLst>
                </a:gridCol>
                <a:gridCol w="787835">
                  <a:extLst>
                    <a:ext uri="{9D8B030D-6E8A-4147-A177-3AD203B41FA5}">
                      <a16:colId xmlns:a16="http://schemas.microsoft.com/office/drawing/2014/main" val="2840244996"/>
                    </a:ext>
                  </a:extLst>
                </a:gridCol>
                <a:gridCol w="1995279">
                  <a:extLst>
                    <a:ext uri="{9D8B030D-6E8A-4147-A177-3AD203B41FA5}">
                      <a16:colId xmlns:a16="http://schemas.microsoft.com/office/drawing/2014/main" val="1041273455"/>
                    </a:ext>
                  </a:extLst>
                </a:gridCol>
                <a:gridCol w="753582">
                  <a:extLst>
                    <a:ext uri="{9D8B030D-6E8A-4147-A177-3AD203B41FA5}">
                      <a16:colId xmlns:a16="http://schemas.microsoft.com/office/drawing/2014/main" val="323130788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departments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632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611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departments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227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 of department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Unique Key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02240"/>
                  </a:ext>
                </a:extLst>
              </a:tr>
            </a:tbl>
          </a:graphicData>
        </a:graphic>
      </p:graphicFrame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2610791-0FD7-ED4E-0418-7F6E8F1994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43503" y="2454889"/>
            <a:ext cx="3229130" cy="1375456"/>
          </a:xfrm>
          <a:prstGeom prst="bentConnector3">
            <a:avLst>
              <a:gd name="adj1" fmla="val 1000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55CD6DE-6335-101A-6166-5E4F2742CAFA}"/>
              </a:ext>
            </a:extLst>
          </p:cNvPr>
          <p:cNvSpPr txBox="1"/>
          <p:nvPr/>
        </p:nvSpPr>
        <p:spPr>
          <a:xfrm>
            <a:off x="5729908" y="1194293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emp_no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emp_no</a:t>
            </a:r>
            <a:endParaRPr lang="zh-CN" altLang="en-US" sz="1050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2AB66F5-2B1E-69B7-A5E3-4DEB614F2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39884"/>
              </p:ext>
            </p:extLst>
          </p:nvPr>
        </p:nvGraphicFramePr>
        <p:xfrm>
          <a:off x="7144505" y="4249971"/>
          <a:ext cx="4749800" cy="10744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10709">
                  <a:extLst>
                    <a:ext uri="{9D8B030D-6E8A-4147-A177-3AD203B41FA5}">
                      <a16:colId xmlns:a16="http://schemas.microsoft.com/office/drawing/2014/main" val="358544842"/>
                    </a:ext>
                  </a:extLst>
                </a:gridCol>
                <a:gridCol w="877473">
                  <a:extLst>
                    <a:ext uri="{9D8B030D-6E8A-4147-A177-3AD203B41FA5}">
                      <a16:colId xmlns:a16="http://schemas.microsoft.com/office/drawing/2014/main" val="2110804789"/>
                    </a:ext>
                  </a:extLst>
                </a:gridCol>
                <a:gridCol w="2222296">
                  <a:extLst>
                    <a:ext uri="{9D8B030D-6E8A-4147-A177-3AD203B41FA5}">
                      <a16:colId xmlns:a16="http://schemas.microsoft.com/office/drawing/2014/main" val="1283145082"/>
                    </a:ext>
                  </a:extLst>
                </a:gridCol>
                <a:gridCol w="839322">
                  <a:extLst>
                    <a:ext uri="{9D8B030D-6E8A-4147-A177-3AD203B41FA5}">
                      <a16:colId xmlns:a16="http://schemas.microsoft.com/office/drawing/2014/main" val="1436283911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effectLst/>
                        </a:rPr>
                        <a:t>dept_emp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674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Data Type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64924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employees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17882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dept_no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department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4412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from_date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 date of the employee at dept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58785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 date of the employee at dept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73777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EF16E117-DB64-D6E3-EAA8-33D821B5E897}"/>
              </a:ext>
            </a:extLst>
          </p:cNvPr>
          <p:cNvSpPr txBox="1"/>
          <p:nvPr/>
        </p:nvSpPr>
        <p:spPr>
          <a:xfrm>
            <a:off x="5881204" y="4967137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dept_no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dept_no</a:t>
            </a:r>
            <a:endParaRPr lang="zh-CN" altLang="en-US" sz="1050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0740A95D-B211-A827-DC52-DBF673DE0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972812"/>
              </p:ext>
            </p:extLst>
          </p:nvPr>
        </p:nvGraphicFramePr>
        <p:xfrm>
          <a:off x="7047216" y="2761380"/>
          <a:ext cx="4749800" cy="10744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810709">
                  <a:extLst>
                    <a:ext uri="{9D8B030D-6E8A-4147-A177-3AD203B41FA5}">
                      <a16:colId xmlns:a16="http://schemas.microsoft.com/office/drawing/2014/main" val="1806632299"/>
                    </a:ext>
                  </a:extLst>
                </a:gridCol>
                <a:gridCol w="877473">
                  <a:extLst>
                    <a:ext uri="{9D8B030D-6E8A-4147-A177-3AD203B41FA5}">
                      <a16:colId xmlns:a16="http://schemas.microsoft.com/office/drawing/2014/main" val="1138176012"/>
                    </a:ext>
                  </a:extLst>
                </a:gridCol>
                <a:gridCol w="2222296">
                  <a:extLst>
                    <a:ext uri="{9D8B030D-6E8A-4147-A177-3AD203B41FA5}">
                      <a16:colId xmlns:a16="http://schemas.microsoft.com/office/drawing/2014/main" val="1850935385"/>
                    </a:ext>
                  </a:extLst>
                </a:gridCol>
                <a:gridCol w="839322">
                  <a:extLst>
                    <a:ext uri="{9D8B030D-6E8A-4147-A177-3AD203B41FA5}">
                      <a16:colId xmlns:a16="http://schemas.microsoft.com/office/drawing/2014/main" val="3163831970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salary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95438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 Type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47703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emp_no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ID of employees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17682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salary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value of salaries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60593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from_date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start date of payroll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 Key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09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to_date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end date of payroll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10386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6BF08AC9-8B3E-D2CC-4AD4-9295F3C85CE6}"/>
              </a:ext>
            </a:extLst>
          </p:cNvPr>
          <p:cNvSpPr txBox="1"/>
          <p:nvPr/>
        </p:nvSpPr>
        <p:spPr>
          <a:xfrm>
            <a:off x="5782911" y="293392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emp_no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emp_no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593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2D1E-8138-A4D3-51E7-A5B7FD8E3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2311671E-B115-AC96-AC69-D22683D6D553}"/>
              </a:ext>
            </a:extLst>
          </p:cNvPr>
          <p:cNvCxnSpPr>
            <a:cxnSpLocks/>
          </p:cNvCxnSpPr>
          <p:nvPr/>
        </p:nvCxnSpPr>
        <p:spPr>
          <a:xfrm flipV="1">
            <a:off x="4715869" y="771426"/>
            <a:ext cx="2944537" cy="7622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2837319-B28F-A6D4-4D3B-C1F3ADBB3588}"/>
              </a:ext>
            </a:extLst>
          </p:cNvPr>
          <p:cNvSpPr txBox="1"/>
          <p:nvPr/>
        </p:nvSpPr>
        <p:spPr>
          <a:xfrm>
            <a:off x="4816427" y="4874532"/>
            <a:ext cx="11351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superior_emp_id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emp_id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0155E253-51CB-C251-A57D-07A0AA3A02C0}"/>
              </a:ext>
            </a:extLst>
          </p:cNvPr>
          <p:cNvCxnSpPr>
            <a:cxnSpLocks/>
          </p:cNvCxnSpPr>
          <p:nvPr/>
        </p:nvCxnSpPr>
        <p:spPr>
          <a:xfrm flipV="1">
            <a:off x="4955528" y="6202018"/>
            <a:ext cx="2551829" cy="310712"/>
          </a:xfrm>
          <a:prstGeom prst="bentConnector3">
            <a:avLst>
              <a:gd name="adj1" fmla="val 640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0E52701-D420-06C5-8643-F1A922106D22}"/>
              </a:ext>
            </a:extLst>
          </p:cNvPr>
          <p:cNvCxnSpPr>
            <a:cxnSpLocks/>
          </p:cNvCxnSpPr>
          <p:nvPr/>
        </p:nvCxnSpPr>
        <p:spPr>
          <a:xfrm flipV="1">
            <a:off x="4662622" y="2120959"/>
            <a:ext cx="2997784" cy="458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699C546-E5C7-6281-1C5F-ECDBF5CA02F0}"/>
              </a:ext>
            </a:extLst>
          </p:cNvPr>
          <p:cNvSpPr txBox="1"/>
          <p:nvPr/>
        </p:nvSpPr>
        <p:spPr>
          <a:xfrm>
            <a:off x="4732346" y="92136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ro_company1 Diagram</a:t>
            </a:r>
            <a:endParaRPr lang="zh-CN" altLang="en-US" sz="1400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028E284-47AB-6406-B0FB-D8B549E7B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55207"/>
              </p:ext>
            </p:extLst>
          </p:nvPr>
        </p:nvGraphicFramePr>
        <p:xfrm>
          <a:off x="7556352" y="5721468"/>
          <a:ext cx="4264587" cy="73021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27891">
                  <a:extLst>
                    <a:ext uri="{9D8B030D-6E8A-4147-A177-3AD203B41FA5}">
                      <a16:colId xmlns:a16="http://schemas.microsoft.com/office/drawing/2014/main" val="2242435367"/>
                    </a:ext>
                  </a:extLst>
                </a:gridCol>
                <a:gridCol w="787835">
                  <a:extLst>
                    <a:ext uri="{9D8B030D-6E8A-4147-A177-3AD203B41FA5}">
                      <a16:colId xmlns:a16="http://schemas.microsoft.com/office/drawing/2014/main" val="2840244996"/>
                    </a:ext>
                  </a:extLst>
                </a:gridCol>
                <a:gridCol w="1995279">
                  <a:extLst>
                    <a:ext uri="{9D8B030D-6E8A-4147-A177-3AD203B41FA5}">
                      <a16:colId xmlns:a16="http://schemas.microsoft.com/office/drawing/2014/main" val="1041273455"/>
                    </a:ext>
                  </a:extLst>
                </a:gridCol>
                <a:gridCol w="753582">
                  <a:extLst>
                    <a:ext uri="{9D8B030D-6E8A-4147-A177-3AD203B41FA5}">
                      <a16:colId xmlns:a16="http://schemas.microsoft.com/office/drawing/2014/main" val="323130788"/>
                    </a:ext>
                  </a:extLst>
                </a:gridCol>
              </a:tblGrid>
              <a:tr h="18157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departments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96327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26114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dept_id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departments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62277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dept_name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varchar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 of department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Unique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02240"/>
                  </a:ext>
                </a:extLst>
              </a:tr>
            </a:tbl>
          </a:graphicData>
        </a:graphic>
      </p:graphicFrame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E94A5EC2-99FD-58BD-4028-F47F831314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67040" y="3707544"/>
            <a:ext cx="3770346" cy="1218601"/>
          </a:xfrm>
          <a:prstGeom prst="bentConnector3">
            <a:avLst>
              <a:gd name="adj1" fmla="val -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956B2F5-239C-98B2-4A9B-58EF4CF4BD23}"/>
              </a:ext>
            </a:extLst>
          </p:cNvPr>
          <p:cNvSpPr txBox="1"/>
          <p:nvPr/>
        </p:nvSpPr>
        <p:spPr>
          <a:xfrm>
            <a:off x="6240914" y="516004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cust_id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cust_id</a:t>
            </a:r>
            <a:endParaRPr lang="zh-CN" altLang="en-US" sz="105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E033AED-3743-9227-14B8-D37E1606687A}"/>
              </a:ext>
            </a:extLst>
          </p:cNvPr>
          <p:cNvSpPr txBox="1"/>
          <p:nvPr/>
        </p:nvSpPr>
        <p:spPr>
          <a:xfrm>
            <a:off x="6134017" y="3897326"/>
            <a:ext cx="13733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assigned_branch_id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branch_id</a:t>
            </a:r>
            <a:endParaRPr lang="zh-CN" altLang="en-US" sz="105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FEE0EF7-1581-DE13-9071-AE93881561DC}"/>
              </a:ext>
            </a:extLst>
          </p:cNvPr>
          <p:cNvSpPr txBox="1"/>
          <p:nvPr/>
        </p:nvSpPr>
        <p:spPr>
          <a:xfrm>
            <a:off x="6034829" y="1855712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open_branch_id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branch_id</a:t>
            </a:r>
            <a:endParaRPr lang="zh-CN" altLang="en-US" sz="105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34EEC2-413F-BEC0-D752-461DC7EBD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72229"/>
              </p:ext>
            </p:extLst>
          </p:nvPr>
        </p:nvGraphicFramePr>
        <p:xfrm>
          <a:off x="352393" y="568023"/>
          <a:ext cx="4310229" cy="3105871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21233">
                  <a:extLst>
                    <a:ext uri="{9D8B030D-6E8A-4147-A177-3AD203B41FA5}">
                      <a16:colId xmlns:a16="http://schemas.microsoft.com/office/drawing/2014/main" val="3520727648"/>
                    </a:ext>
                  </a:extLst>
                </a:gridCol>
                <a:gridCol w="691796">
                  <a:extLst>
                    <a:ext uri="{9D8B030D-6E8A-4147-A177-3AD203B41FA5}">
                      <a16:colId xmlns:a16="http://schemas.microsoft.com/office/drawing/2014/main" val="3961078753"/>
                    </a:ext>
                  </a:extLst>
                </a:gridCol>
                <a:gridCol w="1557766">
                  <a:extLst>
                    <a:ext uri="{9D8B030D-6E8A-4147-A177-3AD203B41FA5}">
                      <a16:colId xmlns:a16="http://schemas.microsoft.com/office/drawing/2014/main" val="843750956"/>
                    </a:ext>
                  </a:extLst>
                </a:gridCol>
                <a:gridCol w="1339434">
                  <a:extLst>
                    <a:ext uri="{9D8B030D-6E8A-4147-A177-3AD203B41FA5}">
                      <a16:colId xmlns:a16="http://schemas.microsoft.com/office/drawing/2014/main" val="543782987"/>
                    </a:ext>
                  </a:extLst>
                </a:gridCol>
              </a:tblGrid>
              <a:tr h="15376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account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62158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Data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591309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integers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Key;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79562"/>
                  </a:ext>
                </a:extLst>
              </a:tr>
              <a:tr h="271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2-3 character product code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383488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numbers; customer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198743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 open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323464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close_date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account close 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880989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last_activity_date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 of the last activity of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849156"/>
                  </a:ext>
                </a:extLst>
              </a:tr>
              <a:tr h="153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status of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293143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open_branch_id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branch where the account was opened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Foreign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587091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open_emp_id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employee who opened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48284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avail_balance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Available balance in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155305"/>
                  </a:ext>
                </a:extLst>
              </a:tr>
              <a:tr h="300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pending_balance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float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Pending balance in the account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415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53450A-5D38-B082-BED0-F7C06A1AD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32699"/>
              </p:ext>
            </p:extLst>
          </p:nvPr>
        </p:nvGraphicFramePr>
        <p:xfrm>
          <a:off x="7773596" y="1528051"/>
          <a:ext cx="3905885" cy="210295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653573">
                  <a:extLst>
                    <a:ext uri="{9D8B030D-6E8A-4147-A177-3AD203B41FA5}">
                      <a16:colId xmlns:a16="http://schemas.microsoft.com/office/drawing/2014/main" val="2373866552"/>
                    </a:ext>
                  </a:extLst>
                </a:gridCol>
                <a:gridCol w="626899">
                  <a:extLst>
                    <a:ext uri="{9D8B030D-6E8A-4147-A177-3AD203B41FA5}">
                      <a16:colId xmlns:a16="http://schemas.microsoft.com/office/drawing/2014/main" val="1842922450"/>
                    </a:ext>
                  </a:extLst>
                </a:gridCol>
                <a:gridCol w="1411632">
                  <a:extLst>
                    <a:ext uri="{9D8B030D-6E8A-4147-A177-3AD203B41FA5}">
                      <a16:colId xmlns:a16="http://schemas.microsoft.com/office/drawing/2014/main" val="2482311141"/>
                    </a:ext>
                  </a:extLst>
                </a:gridCol>
                <a:gridCol w="1213781">
                  <a:extLst>
                    <a:ext uri="{9D8B030D-6E8A-4147-A177-3AD203B41FA5}">
                      <a16:colId xmlns:a16="http://schemas.microsoft.com/office/drawing/2014/main" val="2197155707"/>
                    </a:ext>
                  </a:extLst>
                </a:gridCol>
              </a:tblGrid>
              <a:tr h="15454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branch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23577"/>
                  </a:ext>
                </a:extLst>
              </a:tr>
              <a:tr h="25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Data Type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47921"/>
                  </a:ext>
                </a:extLst>
              </a:tr>
              <a:tr h="301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branch_id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the branch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496109"/>
                  </a:ext>
                </a:extLst>
              </a:tr>
              <a:tr h="154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Branch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636451"/>
                  </a:ext>
                </a:extLst>
              </a:tr>
              <a:tr h="154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Branch address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315715"/>
                  </a:ext>
                </a:extLst>
              </a:tr>
              <a:tr h="301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City name where the branch is located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57649"/>
                  </a:ext>
                </a:extLst>
              </a:tr>
              <a:tr h="49596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 wehre the branch is located, two letter abbreviation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22064"/>
                  </a:ext>
                </a:extLst>
              </a:tr>
              <a:tr h="251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zip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ZIP code of the branch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029116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440E6B1-F855-DBDF-6672-53C7D59A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63329"/>
              </p:ext>
            </p:extLst>
          </p:nvPr>
        </p:nvGraphicFramePr>
        <p:xfrm>
          <a:off x="7797790" y="249839"/>
          <a:ext cx="3857499" cy="108847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696197">
                  <a:extLst>
                    <a:ext uri="{9D8B030D-6E8A-4147-A177-3AD203B41FA5}">
                      <a16:colId xmlns:a16="http://schemas.microsoft.com/office/drawing/2014/main" val="366583813"/>
                    </a:ext>
                  </a:extLst>
                </a:gridCol>
                <a:gridCol w="667781">
                  <a:extLst>
                    <a:ext uri="{9D8B030D-6E8A-4147-A177-3AD203B41FA5}">
                      <a16:colId xmlns:a16="http://schemas.microsoft.com/office/drawing/2014/main" val="2010800521"/>
                    </a:ext>
                  </a:extLst>
                </a:gridCol>
                <a:gridCol w="1200584">
                  <a:extLst>
                    <a:ext uri="{9D8B030D-6E8A-4147-A177-3AD203B41FA5}">
                      <a16:colId xmlns:a16="http://schemas.microsoft.com/office/drawing/2014/main" val="4280283358"/>
                    </a:ext>
                  </a:extLst>
                </a:gridCol>
                <a:gridCol w="1292937">
                  <a:extLst>
                    <a:ext uri="{9D8B030D-6E8A-4147-A177-3AD203B41FA5}">
                      <a16:colId xmlns:a16="http://schemas.microsoft.com/office/drawing/2014/main" val="2501221466"/>
                    </a:ext>
                  </a:extLst>
                </a:gridCol>
              </a:tblGrid>
              <a:tr h="17755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business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818262"/>
                  </a:ext>
                </a:extLst>
              </a:tr>
              <a:tr h="20071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</a:rPr>
                        <a:t>Value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666672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cust_id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936291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of customer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61803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state_id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196762"/>
                  </a:ext>
                </a:extLst>
              </a:tr>
              <a:tr h="17755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incorp_date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 of incorporation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906544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80F65FB-ADD7-8F55-B34E-2E17A8ED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78786"/>
              </p:ext>
            </p:extLst>
          </p:nvPr>
        </p:nvGraphicFramePr>
        <p:xfrm>
          <a:off x="371061" y="3995937"/>
          <a:ext cx="4525167" cy="2690038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03548">
                  <a:extLst>
                    <a:ext uri="{9D8B030D-6E8A-4147-A177-3AD203B41FA5}">
                      <a16:colId xmlns:a16="http://schemas.microsoft.com/office/drawing/2014/main" val="533538557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212782873"/>
                    </a:ext>
                  </a:extLst>
                </a:gridCol>
                <a:gridCol w="1571927">
                  <a:extLst>
                    <a:ext uri="{9D8B030D-6E8A-4147-A177-3AD203B41FA5}">
                      <a16:colId xmlns:a16="http://schemas.microsoft.com/office/drawing/2014/main" val="3053743090"/>
                    </a:ext>
                  </a:extLst>
                </a:gridCol>
                <a:gridCol w="1351609">
                  <a:extLst>
                    <a:ext uri="{9D8B030D-6E8A-4147-A177-3AD203B41FA5}">
                      <a16:colId xmlns:a16="http://schemas.microsoft.com/office/drawing/2014/main" val="1774050576"/>
                    </a:ext>
                  </a:extLst>
                </a:gridCol>
              </a:tblGrid>
              <a:tr h="12196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employee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53729"/>
                  </a:ext>
                </a:extLst>
              </a:tr>
              <a:tr h="13787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862798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numbers; ID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00500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First name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39814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Last name of the employee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668653"/>
                  </a:ext>
                </a:extLst>
              </a:tr>
              <a:tr h="121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start_date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Start date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094321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end_date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Position end date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820397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superior_emp_id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the superior of the employee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138541"/>
                  </a:ext>
                </a:extLst>
              </a:tr>
              <a:tr h="121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varchar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Employee position title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656752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assigned_branch_id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ID of the branch where the employee is assigned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Foreign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6585893"/>
                  </a:ext>
                </a:extLst>
              </a:tr>
              <a:tr h="24392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dept_id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smallint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Department ID of the employee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Foreign Key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724988"/>
                  </a:ext>
                </a:extLst>
              </a:tr>
            </a:tbl>
          </a:graphicData>
        </a:graphic>
      </p:graphicFrame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5F81690-9E08-909A-1474-40A54303D3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158088" y="3118047"/>
            <a:ext cx="696665" cy="255139"/>
          </a:xfrm>
          <a:prstGeom prst="bentConnector3">
            <a:avLst>
              <a:gd name="adj1" fmla="val 10136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02AEABA-885B-B5A8-BD2A-9BE1815AEF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04733" y="3961352"/>
            <a:ext cx="971285" cy="236472"/>
          </a:xfrm>
          <a:prstGeom prst="bentConnector3">
            <a:avLst>
              <a:gd name="adj1" fmla="val 998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6C7BD52A-005E-2636-BA7D-B71C2D939250}"/>
              </a:ext>
            </a:extLst>
          </p:cNvPr>
          <p:cNvSpPr txBox="1"/>
          <p:nvPr/>
        </p:nvSpPr>
        <p:spPr>
          <a:xfrm>
            <a:off x="6034829" y="6285086"/>
            <a:ext cx="1373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dept_id</a:t>
            </a:r>
            <a:r>
              <a:rPr lang="en-US" altLang="zh-CN" sz="1050" dirty="0"/>
              <a:t>: </a:t>
            </a:r>
            <a:r>
              <a:rPr lang="en-US" altLang="zh-CN" sz="1050" dirty="0" err="1"/>
              <a:t>dept_id</a:t>
            </a:r>
            <a:endParaRPr lang="zh-CN" altLang="en-US" sz="1050" dirty="0"/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4295264A-60A9-599B-E326-83269ABFE74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27078" y="4804499"/>
            <a:ext cx="930977" cy="199900"/>
          </a:xfrm>
          <a:prstGeom prst="bentConnector3">
            <a:avLst>
              <a:gd name="adj1" fmla="val 1005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84A5612D-A746-6DAE-F7DE-E5DD0EF0DDB6}"/>
              </a:ext>
            </a:extLst>
          </p:cNvPr>
          <p:cNvCxnSpPr>
            <a:cxnSpLocks/>
          </p:cNvCxnSpPr>
          <p:nvPr/>
        </p:nvCxnSpPr>
        <p:spPr>
          <a:xfrm rot="5400000">
            <a:off x="4755063" y="5462517"/>
            <a:ext cx="475009" cy="199901"/>
          </a:xfrm>
          <a:prstGeom prst="bentConnector3">
            <a:avLst>
              <a:gd name="adj1" fmla="val 1044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2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1A118-C0A9-4D17-4FF1-D399923E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726513A-D9E4-73AC-E71D-E01A2B1B9140}"/>
              </a:ext>
            </a:extLst>
          </p:cNvPr>
          <p:cNvSpPr txBox="1"/>
          <p:nvPr/>
        </p:nvSpPr>
        <p:spPr>
          <a:xfrm>
            <a:off x="4396959" y="815245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CountryCode</a:t>
            </a:r>
            <a:r>
              <a:rPr lang="en-US" altLang="zh-CN" sz="1050" dirty="0"/>
              <a:t>: Code</a:t>
            </a:r>
            <a:endParaRPr lang="zh-CN" altLang="en-US" sz="105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2A51FA54-310C-F58C-54D8-30F2EC33C8CC}"/>
              </a:ext>
            </a:extLst>
          </p:cNvPr>
          <p:cNvCxnSpPr>
            <a:cxnSpLocks/>
          </p:cNvCxnSpPr>
          <p:nvPr/>
        </p:nvCxnSpPr>
        <p:spPr>
          <a:xfrm flipV="1">
            <a:off x="4225874" y="1073426"/>
            <a:ext cx="1545448" cy="7315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F10E35ED-FEF2-118B-91D7-69D6964605DA}"/>
              </a:ext>
            </a:extLst>
          </p:cNvPr>
          <p:cNvSpPr txBox="1"/>
          <p:nvPr/>
        </p:nvSpPr>
        <p:spPr>
          <a:xfrm>
            <a:off x="3111500" y="218637"/>
            <a:ext cx="2438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world Diagram</a:t>
            </a:r>
            <a:endParaRPr lang="zh-CN" altLang="en-US" sz="14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B7208A-741C-94C8-191F-6C5D910DC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04236"/>
              </p:ext>
            </p:extLst>
          </p:nvPr>
        </p:nvGraphicFramePr>
        <p:xfrm>
          <a:off x="140530" y="678589"/>
          <a:ext cx="4017522" cy="153924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753771">
                  <a:extLst>
                    <a:ext uri="{9D8B030D-6E8A-4147-A177-3AD203B41FA5}">
                      <a16:colId xmlns:a16="http://schemas.microsoft.com/office/drawing/2014/main" val="2510100454"/>
                    </a:ext>
                  </a:extLst>
                </a:gridCol>
                <a:gridCol w="1064604">
                  <a:extLst>
                    <a:ext uri="{9D8B030D-6E8A-4147-A177-3AD203B41FA5}">
                      <a16:colId xmlns:a16="http://schemas.microsoft.com/office/drawing/2014/main" val="192744858"/>
                    </a:ext>
                  </a:extLst>
                </a:gridCol>
                <a:gridCol w="1445376">
                  <a:extLst>
                    <a:ext uri="{9D8B030D-6E8A-4147-A177-3AD203B41FA5}">
                      <a16:colId xmlns:a16="http://schemas.microsoft.com/office/drawing/2014/main" val="1706682154"/>
                    </a:ext>
                  </a:extLst>
                </a:gridCol>
                <a:gridCol w="753771">
                  <a:extLst>
                    <a:ext uri="{9D8B030D-6E8A-4147-A177-3AD203B41FA5}">
                      <a16:colId xmlns:a16="http://schemas.microsoft.com/office/drawing/2014/main" val="4276732183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city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5632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11246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ID of 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Key, auto increment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72042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of 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6296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Code of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Foreign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1643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District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District of the city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2483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Population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Size of popualtion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82832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4FB5B6A-0568-69F5-724C-17D08721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9548"/>
              </p:ext>
            </p:extLst>
          </p:nvPr>
        </p:nvGraphicFramePr>
        <p:xfrm>
          <a:off x="5856966" y="579198"/>
          <a:ext cx="4927600" cy="300228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224721">
                  <a:extLst>
                    <a:ext uri="{9D8B030D-6E8A-4147-A177-3AD203B41FA5}">
                      <a16:colId xmlns:a16="http://schemas.microsoft.com/office/drawing/2014/main" val="273458685"/>
                    </a:ext>
                  </a:extLst>
                </a:gridCol>
                <a:gridCol w="1005566">
                  <a:extLst>
                    <a:ext uri="{9D8B030D-6E8A-4147-A177-3AD203B41FA5}">
                      <a16:colId xmlns:a16="http://schemas.microsoft.com/office/drawing/2014/main" val="3314744293"/>
                    </a:ext>
                  </a:extLst>
                </a:gridCol>
                <a:gridCol w="1772792">
                  <a:extLst>
                    <a:ext uri="{9D8B030D-6E8A-4147-A177-3AD203B41FA5}">
                      <a16:colId xmlns:a16="http://schemas.microsoft.com/office/drawing/2014/main" val="3201752911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3401457209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country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755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6398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26742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Name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677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Continent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enum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continent of the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‘Asia’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11119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region of the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2041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SurfaceArea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area of surface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0.00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407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IndepYear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smallint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years of independence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59302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Population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size of population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48805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LifeExpectancy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life expectancy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98009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GNP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GNP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83792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GNPOld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Old GNP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07409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LocalName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Local name of country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665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GovernmentForm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Form of government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86676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HeadOfState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Name of head of state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23096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Capital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City code of capital city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73365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Code2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Two letter code of country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23287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790E89-BEFC-CFC1-118D-40FF232A9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29578"/>
              </p:ext>
            </p:extLst>
          </p:nvPr>
        </p:nvGraphicFramePr>
        <p:xfrm>
          <a:off x="5856966" y="4300426"/>
          <a:ext cx="4927600" cy="1074420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924521">
                  <a:extLst>
                    <a:ext uri="{9D8B030D-6E8A-4147-A177-3AD203B41FA5}">
                      <a16:colId xmlns:a16="http://schemas.microsoft.com/office/drawing/2014/main" val="1745054282"/>
                    </a:ext>
                  </a:extLst>
                </a:gridCol>
                <a:gridCol w="1305766">
                  <a:extLst>
                    <a:ext uri="{9D8B030D-6E8A-4147-A177-3AD203B41FA5}">
                      <a16:colId xmlns:a16="http://schemas.microsoft.com/office/drawing/2014/main" val="1508616928"/>
                    </a:ext>
                  </a:extLst>
                </a:gridCol>
                <a:gridCol w="1772792">
                  <a:extLst>
                    <a:ext uri="{9D8B030D-6E8A-4147-A177-3AD203B41FA5}">
                      <a16:colId xmlns:a16="http://schemas.microsoft.com/office/drawing/2014/main" val="3907215867"/>
                    </a:ext>
                  </a:extLst>
                </a:gridCol>
                <a:gridCol w="924521">
                  <a:extLst>
                    <a:ext uri="{9D8B030D-6E8A-4147-A177-3AD203B41FA5}">
                      <a16:colId xmlns:a16="http://schemas.microsoft.com/office/drawing/2014/main" val="3685715881"/>
                    </a:ext>
                  </a:extLst>
                </a:gridCol>
              </a:tblGrid>
              <a:tr h="17526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err="1">
                          <a:effectLst/>
                        </a:rPr>
                        <a:t>countrylanguage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0440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Field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Data 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Value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</a:rPr>
                        <a:t>Notes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22589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country 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03355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Language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language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Primary Key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4447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IsOfficial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Official language or not (T/F)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Default 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75551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decimal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Percentage of speakers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Default 0.00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40417"/>
                  </a:ext>
                </a:extLst>
              </a:tr>
            </a:tbl>
          </a:graphicData>
        </a:graphic>
      </p:graphicFrame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FF7CCCEB-9F66-FB69-43A1-E905BAA779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03881" y="2899688"/>
            <a:ext cx="2962160" cy="772722"/>
          </a:xfrm>
          <a:prstGeom prst="bentConnector3">
            <a:avLst>
              <a:gd name="adj1" fmla="val 1003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806C803-59D1-1EAE-3796-1D47E9BF23D7}"/>
              </a:ext>
            </a:extLst>
          </p:cNvPr>
          <p:cNvSpPr txBox="1"/>
          <p:nvPr/>
        </p:nvSpPr>
        <p:spPr>
          <a:xfrm>
            <a:off x="4101898" y="4123163"/>
            <a:ext cx="1859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/>
              <a:t>CountryCode</a:t>
            </a:r>
            <a:r>
              <a:rPr lang="en-US" altLang="zh-CN" sz="1050" dirty="0"/>
              <a:t>: Code</a:t>
            </a:r>
            <a:endParaRPr lang="zh-CN" altLang="en-US" sz="1050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9613AD2C-DC9F-B797-04B2-A6045C8C6290}"/>
              </a:ext>
            </a:extLst>
          </p:cNvPr>
          <p:cNvCxnSpPr>
            <a:cxnSpLocks/>
          </p:cNvCxnSpPr>
          <p:nvPr/>
        </p:nvCxnSpPr>
        <p:spPr>
          <a:xfrm rot="10800000">
            <a:off x="10784566" y="1020085"/>
            <a:ext cx="837592" cy="609932"/>
          </a:xfrm>
          <a:prstGeom prst="bentConnector3">
            <a:avLst>
              <a:gd name="adj1" fmla="val 1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60DC134-F62E-7562-4430-BBCF973ABB0A}"/>
              </a:ext>
            </a:extLst>
          </p:cNvPr>
          <p:cNvCxnSpPr>
            <a:cxnSpLocks/>
          </p:cNvCxnSpPr>
          <p:nvPr/>
        </p:nvCxnSpPr>
        <p:spPr>
          <a:xfrm rot="5400000">
            <a:off x="9709179" y="2705405"/>
            <a:ext cx="2988366" cy="837591"/>
          </a:xfrm>
          <a:prstGeom prst="bentConnector3">
            <a:avLst>
              <a:gd name="adj1" fmla="val 99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6875F92-6558-6D23-CDFB-8BFFFF7456B8}"/>
              </a:ext>
            </a:extLst>
          </p:cNvPr>
          <p:cNvSpPr txBox="1"/>
          <p:nvPr/>
        </p:nvSpPr>
        <p:spPr>
          <a:xfrm>
            <a:off x="10764688" y="3124200"/>
            <a:ext cx="11490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CountryCode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CountryCode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4178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984</Words>
  <Application>Microsoft Office PowerPoint</Application>
  <PresentationFormat>宽屏</PresentationFormat>
  <Paragraphs>436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Xie, Zhonghan</dc:creator>
  <cp:lastModifiedBy>Xie, Zhonghan</cp:lastModifiedBy>
  <cp:revision>2</cp:revision>
  <dcterms:created xsi:type="dcterms:W3CDTF">2025-02-16T01:40:18Z</dcterms:created>
  <dcterms:modified xsi:type="dcterms:W3CDTF">2025-02-16T04:31:15Z</dcterms:modified>
</cp:coreProperties>
</file>