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58FF6-34CB-BD01-34FC-A86F8B1D4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74BD4F-3724-0760-F034-3673A00B4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F5B665-6EF5-336D-5273-5382FDCB7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8219-AB3B-4F77-91F4-FD437CFD5928}" type="datetimeFigureOut">
              <a:rPr lang="zh-CN" altLang="en-US" smtClean="0"/>
              <a:t>2025/3/9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36C798-7190-B859-8A75-2BF1FECD8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80895B-BF3F-44E6-14E7-1A8580A02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BEB3C-772E-44F2-9C00-75C11CA32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899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4A556-6B30-11DA-2632-34C047140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1D71D3-D8DF-3C05-4FAE-0F42C2547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ACACA3-1C87-13F2-9AE4-EB48B2018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8219-AB3B-4F77-91F4-FD437CFD5928}" type="datetimeFigureOut">
              <a:rPr lang="zh-CN" altLang="en-US" smtClean="0"/>
              <a:t>2025/3/9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938A54-2A01-859F-ED4A-026DD0B5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B5012B-C744-93A3-19D2-9AB15A40F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BEB3C-772E-44F2-9C00-75C11CA32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68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060665-1AB5-6541-4943-125164609B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EFCB0D-7CD5-50E8-6669-1A6758CD9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E9B877-18A6-FB06-BBF7-5CC60602F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8219-AB3B-4F77-91F4-FD437CFD5928}" type="datetimeFigureOut">
              <a:rPr lang="zh-CN" altLang="en-US" smtClean="0"/>
              <a:t>2025/3/9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5398C8-5F1C-49CB-64E9-93A1F58BD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5A2654-3248-8328-0F6E-6546597E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BEB3C-772E-44F2-9C00-75C11CA32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20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193B69-6764-53CA-6F6E-05AFD7A7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30BB79-B5E3-2FD6-E2FC-F5858693D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720FCA-419E-2D29-4194-3A1E277A3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8219-AB3B-4F77-91F4-FD437CFD5928}" type="datetimeFigureOut">
              <a:rPr lang="zh-CN" altLang="en-US" smtClean="0"/>
              <a:t>2025/3/9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A5F0CA-9FDC-FEB6-11C5-74A8B6640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16BA03-4B32-55B0-968A-6AC0D8D78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BEB3C-772E-44F2-9C00-75C11CA32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255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112C6B-E76B-9049-74F0-0C9EAAC6B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CFFB7F-D40D-575D-9B6F-AF018C4B1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2F9DDC-3FB6-E901-AD24-3C4E18BFA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8219-AB3B-4F77-91F4-FD437CFD5928}" type="datetimeFigureOut">
              <a:rPr lang="zh-CN" altLang="en-US" smtClean="0"/>
              <a:t>2025/3/9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D66939-91E1-3A9B-5EB0-4C5139E86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10EC91-05E1-FC0B-49D6-2152D7713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BEB3C-772E-44F2-9C00-75C11CA32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027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D4A10-8D33-E2D6-761E-421514D60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CF58A7-A726-1CE2-1CAD-09AD4FEAAA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D90202-07CF-6C36-300D-0A54AD963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AEFE3E-8718-BF5A-7D52-4A6F54E5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8219-AB3B-4F77-91F4-FD437CFD5928}" type="datetimeFigureOut">
              <a:rPr lang="zh-CN" altLang="en-US" smtClean="0"/>
              <a:t>2025/3/9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5F9395-71F1-2925-90C0-658AAB4EB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C88D44-D2F8-B697-1E8E-C56BF9863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BEB3C-772E-44F2-9C00-75C11CA32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19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164C39-AF0F-7E81-9514-06FA11837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2565D7-B383-C362-D2F4-A4D821916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2EBCEB-C404-863E-7EA9-2DB1B6231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3448428-74B7-6C5F-6B49-EA3F32AAC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A65686-EBE8-5AE8-37B3-607B6D27AF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CE4A65F-8EF8-5B21-B3E2-77879DC54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8219-AB3B-4F77-91F4-FD437CFD5928}" type="datetimeFigureOut">
              <a:rPr lang="zh-CN" altLang="en-US" smtClean="0"/>
              <a:t>2025/3/9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6A2FF1-6A68-9390-8222-81490E88C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2909316-806D-1F7D-E151-F26399EF9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BEB3C-772E-44F2-9C00-75C11CA32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57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45953-FCD4-3ECE-5A39-9EFACB26C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C05E2B-3C49-5934-96CF-496893570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8219-AB3B-4F77-91F4-FD437CFD5928}" type="datetimeFigureOut">
              <a:rPr lang="zh-CN" altLang="en-US" smtClean="0"/>
              <a:t>2025/3/9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7F464C-D74F-95D6-463E-1C1CB8EAE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3B37CB-6A12-DD4C-81B8-D36F74F30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BEB3C-772E-44F2-9C00-75C11CA32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00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6A5E94-58B9-A363-D966-D4D858622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8219-AB3B-4F77-91F4-FD437CFD5928}" type="datetimeFigureOut">
              <a:rPr lang="zh-CN" altLang="en-US" smtClean="0"/>
              <a:t>2025/3/9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64844B-F1B0-1FB2-86E2-330A0D38C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14B025-DA83-F835-971C-C9EDD999A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BEB3C-772E-44F2-9C00-75C11CA32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783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C30E31-A12C-619C-4E8B-207AE6455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BB408F-A049-A132-6870-C1BE33CF6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F0588E-6F35-00FF-5841-861958833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C652C5-48F6-B340-8D92-D6A65A2D5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8219-AB3B-4F77-91F4-FD437CFD5928}" type="datetimeFigureOut">
              <a:rPr lang="zh-CN" altLang="en-US" smtClean="0"/>
              <a:t>2025/3/9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E295A3-0BC6-5943-2FE4-A05F7A435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5D5D0C-E18B-6A6F-6674-84EBB666D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BEB3C-772E-44F2-9C00-75C11CA32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207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9C5F2-4BDF-5597-5902-902C1C1EE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39B46D-BE98-11AB-9F6C-A31A1E1E5B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971B39-B543-7311-8672-694B391E2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3B5BD2-1D09-3C19-0691-BDFECC446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8219-AB3B-4F77-91F4-FD437CFD5928}" type="datetimeFigureOut">
              <a:rPr lang="zh-CN" altLang="en-US" smtClean="0"/>
              <a:t>2025/3/9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BE4E40-F6BB-D5DE-867C-382D77A97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8E5112-7F00-AA38-868B-5409A5F46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BEB3C-772E-44F2-9C00-75C11CA32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75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7667DC-F16E-B38D-FCE4-C135ECC53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1C7B78-2936-E7DA-ADF6-F623F00D6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92C2C2-C12E-DAC6-67C5-C0EC518CEE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738219-AB3B-4F77-91F4-FD437CFD5928}" type="datetimeFigureOut">
              <a:rPr lang="zh-CN" altLang="en-US" smtClean="0"/>
              <a:t>2025/3/9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E89B27-6012-85EC-8EDC-37924190A6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D16E43-215F-3151-1E9D-BF4B6AC6F6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4BEB3C-772E-44F2-9C00-75C11CA32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581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C5A584E-685B-4C13-FF7E-9618BF923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402154"/>
              </p:ext>
            </p:extLst>
          </p:nvPr>
        </p:nvGraphicFramePr>
        <p:xfrm>
          <a:off x="485906" y="220202"/>
          <a:ext cx="3350597" cy="1908551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792465">
                  <a:extLst>
                    <a:ext uri="{9D8B030D-6E8A-4147-A177-3AD203B41FA5}">
                      <a16:colId xmlns:a16="http://schemas.microsoft.com/office/drawing/2014/main" val="2575495725"/>
                    </a:ext>
                  </a:extLst>
                </a:gridCol>
                <a:gridCol w="577962">
                  <a:extLst>
                    <a:ext uri="{9D8B030D-6E8A-4147-A177-3AD203B41FA5}">
                      <a16:colId xmlns:a16="http://schemas.microsoft.com/office/drawing/2014/main" val="3269756325"/>
                    </a:ext>
                  </a:extLst>
                </a:gridCol>
                <a:gridCol w="1002995">
                  <a:extLst>
                    <a:ext uri="{9D8B030D-6E8A-4147-A177-3AD203B41FA5}">
                      <a16:colId xmlns:a16="http://schemas.microsoft.com/office/drawing/2014/main" val="193049379"/>
                    </a:ext>
                  </a:extLst>
                </a:gridCol>
                <a:gridCol w="977175">
                  <a:extLst>
                    <a:ext uri="{9D8B030D-6E8A-4147-A177-3AD203B41FA5}">
                      <a16:colId xmlns:a16="http://schemas.microsoft.com/office/drawing/2014/main" val="2194872653"/>
                    </a:ext>
                  </a:extLst>
                </a:gridCol>
              </a:tblGrid>
              <a:tr h="143872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Recipes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032186"/>
                  </a:ext>
                </a:extLst>
              </a:tr>
              <a:tr h="28089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Field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Data Type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Value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Notes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9073555"/>
                  </a:ext>
                </a:extLst>
              </a:tr>
              <a:tr h="30265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RecipeID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int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ID of recipes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Primary Key, Default 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644369"/>
                  </a:ext>
                </a:extLst>
              </a:tr>
              <a:tr h="28089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RecipeTitle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varchar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Name of recipes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5006988"/>
                  </a:ext>
                </a:extLst>
              </a:tr>
              <a:tr h="28089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RecipeClassID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smallint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Class ID of recipes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Foreign Key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4253313"/>
                  </a:ext>
                </a:extLst>
              </a:tr>
              <a:tr h="4018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Preparation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text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Preparation of the recipe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2022752"/>
                  </a:ext>
                </a:extLst>
              </a:tr>
              <a:tr h="14387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Notes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text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Notes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5445454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132508C-0BD0-90DC-9CA9-6BDDE0A81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296014"/>
              </p:ext>
            </p:extLst>
          </p:nvPr>
        </p:nvGraphicFramePr>
        <p:xfrm>
          <a:off x="6341166" y="220202"/>
          <a:ext cx="3693769" cy="1397956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873631">
                  <a:extLst>
                    <a:ext uri="{9D8B030D-6E8A-4147-A177-3AD203B41FA5}">
                      <a16:colId xmlns:a16="http://schemas.microsoft.com/office/drawing/2014/main" val="3691447077"/>
                    </a:ext>
                  </a:extLst>
                </a:gridCol>
                <a:gridCol w="637157">
                  <a:extLst>
                    <a:ext uri="{9D8B030D-6E8A-4147-A177-3AD203B41FA5}">
                      <a16:colId xmlns:a16="http://schemas.microsoft.com/office/drawing/2014/main" val="75641574"/>
                    </a:ext>
                  </a:extLst>
                </a:gridCol>
                <a:gridCol w="1105724">
                  <a:extLst>
                    <a:ext uri="{9D8B030D-6E8A-4147-A177-3AD203B41FA5}">
                      <a16:colId xmlns:a16="http://schemas.microsoft.com/office/drawing/2014/main" val="4281679566"/>
                    </a:ext>
                  </a:extLst>
                </a:gridCol>
                <a:gridCol w="1077257">
                  <a:extLst>
                    <a:ext uri="{9D8B030D-6E8A-4147-A177-3AD203B41FA5}">
                      <a16:colId xmlns:a16="http://schemas.microsoft.com/office/drawing/2014/main" val="2182842225"/>
                    </a:ext>
                  </a:extLst>
                </a:gridCol>
              </a:tblGrid>
              <a:tr h="171431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Recipe_Classes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848203"/>
                  </a:ext>
                </a:extLst>
              </a:tr>
              <a:tr h="3354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Field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Data Type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Value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Notes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3064369"/>
                  </a:ext>
                </a:extLst>
              </a:tr>
              <a:tr h="3354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RecipeClassID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smallint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Class ID of recipe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Primary Key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764052"/>
                  </a:ext>
                </a:extLst>
              </a:tr>
              <a:tr h="5443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RecipeClassDescription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Text description of recipe class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877133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086F09F-D1B0-90CD-041C-B346F7D31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739440"/>
              </p:ext>
            </p:extLst>
          </p:nvPr>
        </p:nvGraphicFramePr>
        <p:xfrm>
          <a:off x="426273" y="2989491"/>
          <a:ext cx="4255468" cy="172974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1140531">
                  <a:extLst>
                    <a:ext uri="{9D8B030D-6E8A-4147-A177-3AD203B41FA5}">
                      <a16:colId xmlns:a16="http://schemas.microsoft.com/office/drawing/2014/main" val="2140726479"/>
                    </a:ext>
                  </a:extLst>
                </a:gridCol>
                <a:gridCol w="599999">
                  <a:extLst>
                    <a:ext uri="{9D8B030D-6E8A-4147-A177-3AD203B41FA5}">
                      <a16:colId xmlns:a16="http://schemas.microsoft.com/office/drawing/2014/main" val="449513914"/>
                    </a:ext>
                  </a:extLst>
                </a:gridCol>
                <a:gridCol w="1273864">
                  <a:extLst>
                    <a:ext uri="{9D8B030D-6E8A-4147-A177-3AD203B41FA5}">
                      <a16:colId xmlns:a16="http://schemas.microsoft.com/office/drawing/2014/main" val="3525705015"/>
                    </a:ext>
                  </a:extLst>
                </a:gridCol>
                <a:gridCol w="1241074">
                  <a:extLst>
                    <a:ext uri="{9D8B030D-6E8A-4147-A177-3AD203B41FA5}">
                      <a16:colId xmlns:a16="http://schemas.microsoft.com/office/drawing/2014/main" val="2385523190"/>
                    </a:ext>
                  </a:extLst>
                </a:gridCol>
              </a:tblGrid>
              <a:tr h="172324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Recipe_Ingredients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340123"/>
                  </a:ext>
                </a:extLst>
              </a:tr>
              <a:tr h="1512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Field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Data Type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Value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Notes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1563900"/>
                  </a:ext>
                </a:extLst>
              </a:tr>
              <a:tr h="1512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RecipeID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ID of recipes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Primary Key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6369301"/>
                  </a:ext>
                </a:extLst>
              </a:tr>
              <a:tr h="3024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RecipeSeqNo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smallint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Sequence Number of Recipes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Primary Key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6541099"/>
                  </a:ext>
                </a:extLst>
              </a:tr>
              <a:tr h="1512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IngredientID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ID of ingredients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Foreign Key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2401304"/>
                  </a:ext>
                </a:extLst>
              </a:tr>
              <a:tr h="3024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MeasureAmountID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smallint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ID of measurement amount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Foreign Key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2158998"/>
                  </a:ext>
                </a:extLst>
              </a:tr>
              <a:tr h="1512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Amount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double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amount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640373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79BB6A1-6A3E-D743-DE70-14EB6EBEB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83207"/>
              </p:ext>
            </p:extLst>
          </p:nvPr>
        </p:nvGraphicFramePr>
        <p:xfrm>
          <a:off x="6579702" y="5196164"/>
          <a:ext cx="4150966" cy="105156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1172819">
                  <a:extLst>
                    <a:ext uri="{9D8B030D-6E8A-4147-A177-3AD203B41FA5}">
                      <a16:colId xmlns:a16="http://schemas.microsoft.com/office/drawing/2014/main" val="140639502"/>
                    </a:ext>
                  </a:extLst>
                </a:gridCol>
                <a:gridCol w="735495">
                  <a:extLst>
                    <a:ext uri="{9D8B030D-6E8A-4147-A177-3AD203B41FA5}">
                      <a16:colId xmlns:a16="http://schemas.microsoft.com/office/drawing/2014/main" val="2778299827"/>
                    </a:ext>
                  </a:extLst>
                </a:gridCol>
                <a:gridCol w="1032056">
                  <a:extLst>
                    <a:ext uri="{9D8B030D-6E8A-4147-A177-3AD203B41FA5}">
                      <a16:colId xmlns:a16="http://schemas.microsoft.com/office/drawing/2014/main" val="2249107166"/>
                    </a:ext>
                  </a:extLst>
                </a:gridCol>
                <a:gridCol w="1210596">
                  <a:extLst>
                    <a:ext uri="{9D8B030D-6E8A-4147-A177-3AD203B41FA5}">
                      <a16:colId xmlns:a16="http://schemas.microsoft.com/office/drawing/2014/main" val="1528431935"/>
                    </a:ext>
                  </a:extLst>
                </a:gridCol>
              </a:tblGrid>
              <a:tr h="17526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Ingredient_Classes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64645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Field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Data Type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Value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Notes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9719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IngredientClassID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smallint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 ID of ingredients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Primary Key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590444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IngredientClassDescription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Description of Ingredient Class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7056792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2D039DCC-A0DD-17A3-0CA6-F3ABCF42C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323464"/>
              </p:ext>
            </p:extLst>
          </p:nvPr>
        </p:nvGraphicFramePr>
        <p:xfrm>
          <a:off x="6341166" y="2802835"/>
          <a:ext cx="4967363" cy="1628692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1174854">
                  <a:extLst>
                    <a:ext uri="{9D8B030D-6E8A-4147-A177-3AD203B41FA5}">
                      <a16:colId xmlns:a16="http://schemas.microsoft.com/office/drawing/2014/main" val="2983212791"/>
                    </a:ext>
                  </a:extLst>
                </a:gridCol>
                <a:gridCol w="856848">
                  <a:extLst>
                    <a:ext uri="{9D8B030D-6E8A-4147-A177-3AD203B41FA5}">
                      <a16:colId xmlns:a16="http://schemas.microsoft.com/office/drawing/2014/main" val="2787625081"/>
                    </a:ext>
                  </a:extLst>
                </a:gridCol>
                <a:gridCol w="1486969">
                  <a:extLst>
                    <a:ext uri="{9D8B030D-6E8A-4147-A177-3AD203B41FA5}">
                      <a16:colId xmlns:a16="http://schemas.microsoft.com/office/drawing/2014/main" val="3032465448"/>
                    </a:ext>
                  </a:extLst>
                </a:gridCol>
                <a:gridCol w="1448692">
                  <a:extLst>
                    <a:ext uri="{9D8B030D-6E8A-4147-A177-3AD203B41FA5}">
                      <a16:colId xmlns:a16="http://schemas.microsoft.com/office/drawing/2014/main" val="3904048376"/>
                    </a:ext>
                  </a:extLst>
                </a:gridCol>
              </a:tblGrid>
              <a:tr h="298406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Ingredients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28709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Field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Data Type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Value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Notes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526676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IngredientID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ID of ingredient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Primary Key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6430481"/>
                  </a:ext>
                </a:extLst>
              </a:tr>
              <a:tr h="2787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IngredientName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name of ingredient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146648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IngredientClassID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smallint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 ID of Ingredient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Foreign Key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947057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MeasureAmountID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smallint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ID of measurement amount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Foreign Key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569667"/>
                  </a:ext>
                </a:extLst>
              </a:tr>
            </a:tbl>
          </a:graphicData>
        </a:graphic>
      </p:graphicFrame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8626BB74-3763-73D2-A660-99095AA014EC}"/>
              </a:ext>
            </a:extLst>
          </p:cNvPr>
          <p:cNvCxnSpPr/>
          <p:nvPr/>
        </p:nvCxnSpPr>
        <p:spPr>
          <a:xfrm flipV="1">
            <a:off x="3955774" y="919180"/>
            <a:ext cx="2259494" cy="52530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30B2F036-BA91-C869-5E58-22BA4059F118}"/>
              </a:ext>
            </a:extLst>
          </p:cNvPr>
          <p:cNvSpPr txBox="1"/>
          <p:nvPr/>
        </p:nvSpPr>
        <p:spPr>
          <a:xfrm>
            <a:off x="4295976" y="665264"/>
            <a:ext cx="1859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/>
              <a:t>RecipeClassID</a:t>
            </a:r>
            <a:r>
              <a:rPr lang="en-US" altLang="zh-CN" sz="1050" dirty="0"/>
              <a:t>: </a:t>
            </a:r>
            <a:r>
              <a:rPr lang="en-US" altLang="zh-CN" sz="1050" dirty="0" err="1"/>
              <a:t>RecipeClassID</a:t>
            </a:r>
            <a:endParaRPr lang="zh-CN" altLang="en-US" sz="1050" dirty="0"/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89AF281B-D566-295A-40C3-A42802AA74BE}"/>
              </a:ext>
            </a:extLst>
          </p:cNvPr>
          <p:cNvCxnSpPr>
            <a:cxnSpLocks/>
          </p:cNvCxnSpPr>
          <p:nvPr/>
        </p:nvCxnSpPr>
        <p:spPr>
          <a:xfrm flipV="1">
            <a:off x="4721088" y="3346174"/>
            <a:ext cx="1540564" cy="77084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63B4E90-960A-1FB4-9035-72C25E42A766}"/>
              </a:ext>
            </a:extLst>
          </p:cNvPr>
          <p:cNvSpPr txBox="1"/>
          <p:nvPr/>
        </p:nvSpPr>
        <p:spPr>
          <a:xfrm>
            <a:off x="5285961" y="2908851"/>
            <a:ext cx="11297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/>
              <a:t>IngredientID</a:t>
            </a:r>
            <a:r>
              <a:rPr lang="en-US" altLang="zh-CN" sz="1050" dirty="0"/>
              <a:t>: </a:t>
            </a:r>
            <a:r>
              <a:rPr lang="en-US" altLang="zh-CN" sz="1050" dirty="0" err="1"/>
              <a:t>IngredientID</a:t>
            </a:r>
            <a:endParaRPr lang="zh-CN" altLang="en-US" sz="1050" dirty="0"/>
          </a:p>
        </p:txBody>
      </p: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50B4ADA2-71B5-3936-3F9B-BCF50DF32223}"/>
              </a:ext>
            </a:extLst>
          </p:cNvPr>
          <p:cNvCxnSpPr>
            <a:cxnSpLocks/>
            <a:endCxn id="9" idx="1"/>
          </p:cNvCxnSpPr>
          <p:nvPr/>
        </p:nvCxnSpPr>
        <p:spPr>
          <a:xfrm rot="16200000" flipH="1">
            <a:off x="5683366" y="4825607"/>
            <a:ext cx="1063805" cy="72886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4722FF99-7306-7BEA-430E-A23BC48E06C9}"/>
              </a:ext>
            </a:extLst>
          </p:cNvPr>
          <p:cNvCxnSpPr/>
          <p:nvPr/>
        </p:nvCxnSpPr>
        <p:spPr>
          <a:xfrm rot="5400000" flipH="1" flipV="1">
            <a:off x="5741506" y="4058478"/>
            <a:ext cx="708989" cy="490331"/>
          </a:xfrm>
          <a:prstGeom prst="bentConnector3">
            <a:avLst>
              <a:gd name="adj1" fmla="val 10046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CDFF2132-FF06-BB7A-50CB-77A17718725D}"/>
              </a:ext>
            </a:extLst>
          </p:cNvPr>
          <p:cNvSpPr txBox="1"/>
          <p:nvPr/>
        </p:nvSpPr>
        <p:spPr>
          <a:xfrm>
            <a:off x="5850835" y="4567919"/>
            <a:ext cx="12589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/>
              <a:t>IngredientClassID</a:t>
            </a:r>
            <a:r>
              <a:rPr lang="en-US" altLang="zh-CN" sz="1050" dirty="0"/>
              <a:t>: </a:t>
            </a:r>
            <a:r>
              <a:rPr lang="en-US" altLang="zh-CN" sz="1050" dirty="0" err="1"/>
              <a:t>IngredientClassID</a:t>
            </a:r>
            <a:endParaRPr lang="zh-CN" altLang="en-US" sz="1050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D99B92D2-47F7-2B44-6B86-17E5875406C5}"/>
              </a:ext>
            </a:extLst>
          </p:cNvPr>
          <p:cNvSpPr txBox="1"/>
          <p:nvPr/>
        </p:nvSpPr>
        <p:spPr>
          <a:xfrm>
            <a:off x="3962401" y="70279"/>
            <a:ext cx="2438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err="1"/>
              <a:t>ro_recipes</a:t>
            </a:r>
            <a:r>
              <a:rPr lang="en-US" altLang="zh-CN" sz="1400" b="1" dirty="0"/>
              <a:t> Diagram</a:t>
            </a:r>
            <a:endParaRPr lang="zh-CN" altLang="en-US" sz="1400" b="1" dirty="0"/>
          </a:p>
        </p:txBody>
      </p: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5689CA9E-6189-0EFF-4CE1-86CBDFBF02A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15926" y="1075177"/>
            <a:ext cx="696662" cy="200985"/>
          </a:xfrm>
          <a:prstGeom prst="bentConnector3">
            <a:avLst>
              <a:gd name="adj1" fmla="val 10040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76CACFFD-D518-141E-613D-88C15DAAAE15}"/>
              </a:ext>
            </a:extLst>
          </p:cNvPr>
          <p:cNvCxnSpPr>
            <a:cxnSpLocks/>
          </p:cNvCxnSpPr>
          <p:nvPr/>
        </p:nvCxnSpPr>
        <p:spPr>
          <a:xfrm rot="16200000" flipH="1">
            <a:off x="-717499" y="2473409"/>
            <a:ext cx="2093180" cy="194363"/>
          </a:xfrm>
          <a:prstGeom prst="bentConnector3">
            <a:avLst>
              <a:gd name="adj1" fmla="val 10033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417DEF7F-38B2-BEB9-C78C-355C4699D227}"/>
              </a:ext>
            </a:extLst>
          </p:cNvPr>
          <p:cNvSpPr txBox="1"/>
          <p:nvPr/>
        </p:nvSpPr>
        <p:spPr>
          <a:xfrm>
            <a:off x="251788" y="2257781"/>
            <a:ext cx="1859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/>
              <a:t>RecipeID</a:t>
            </a:r>
            <a:r>
              <a:rPr lang="en-US" altLang="zh-CN" sz="1050" dirty="0"/>
              <a:t>: </a:t>
            </a:r>
            <a:r>
              <a:rPr lang="en-US" altLang="zh-CN" sz="1050" dirty="0" err="1"/>
              <a:t>RecipeID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555981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6BD4C7-33B5-BA86-FE00-2E598CA9B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91603E16-349B-AED1-B474-0C73B4BA2488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4318549" y="1506159"/>
            <a:ext cx="2727247" cy="693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C7F7838F-9F14-71AE-5C09-37E65BED06AB}"/>
              </a:ext>
            </a:extLst>
          </p:cNvPr>
          <p:cNvSpPr txBox="1"/>
          <p:nvPr/>
        </p:nvSpPr>
        <p:spPr>
          <a:xfrm>
            <a:off x="5881203" y="4447974"/>
            <a:ext cx="1859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/>
              <a:t>emp_no</a:t>
            </a:r>
            <a:r>
              <a:rPr lang="en-US" altLang="zh-CN" sz="1050" dirty="0"/>
              <a:t>: </a:t>
            </a:r>
            <a:r>
              <a:rPr lang="en-US" altLang="zh-CN" sz="1050" dirty="0" err="1"/>
              <a:t>emp_no</a:t>
            </a:r>
            <a:endParaRPr lang="zh-CN" altLang="en-US" sz="1050" dirty="0"/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BABFF890-DED4-0982-B2FC-522B8D9361DA}"/>
              </a:ext>
            </a:extLst>
          </p:cNvPr>
          <p:cNvCxnSpPr>
            <a:cxnSpLocks/>
          </p:cNvCxnSpPr>
          <p:nvPr/>
        </p:nvCxnSpPr>
        <p:spPr>
          <a:xfrm flipV="1">
            <a:off x="4707505" y="4900514"/>
            <a:ext cx="2347398" cy="42387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F7ED66ED-416A-72F4-D92D-81E67EB87D3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545813" y="1752254"/>
            <a:ext cx="1590671" cy="1330730"/>
          </a:xfrm>
          <a:prstGeom prst="bentConnector3">
            <a:avLst>
              <a:gd name="adj1" fmla="val 10040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6FAB1EF9-1D2D-0B91-50C8-F24BEFDEB8F7}"/>
              </a:ext>
            </a:extLst>
          </p:cNvPr>
          <p:cNvSpPr txBox="1"/>
          <p:nvPr/>
        </p:nvSpPr>
        <p:spPr>
          <a:xfrm>
            <a:off x="4662004" y="572314"/>
            <a:ext cx="2438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err="1"/>
              <a:t>ro_employees</a:t>
            </a:r>
            <a:r>
              <a:rPr lang="en-US" altLang="zh-CN" sz="1400" b="1" dirty="0"/>
              <a:t> Diagram</a:t>
            </a:r>
            <a:endParaRPr lang="zh-CN" altLang="en-US" sz="1400" b="1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E10A611-E829-D8BF-5720-7EE3967F0C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265252"/>
              </p:ext>
            </p:extLst>
          </p:nvPr>
        </p:nvGraphicFramePr>
        <p:xfrm>
          <a:off x="457196" y="934278"/>
          <a:ext cx="3816627" cy="2011233"/>
        </p:xfrm>
        <a:graphic>
          <a:graphicData uri="http://schemas.openxmlformats.org/drawingml/2006/table">
            <a:tbl>
              <a:tblPr/>
              <a:tblGrid>
                <a:gridCol w="651432">
                  <a:extLst>
                    <a:ext uri="{9D8B030D-6E8A-4147-A177-3AD203B41FA5}">
                      <a16:colId xmlns:a16="http://schemas.microsoft.com/office/drawing/2014/main" val="206377214"/>
                    </a:ext>
                  </a:extLst>
                </a:gridCol>
                <a:gridCol w="705080">
                  <a:extLst>
                    <a:ext uri="{9D8B030D-6E8A-4147-A177-3AD203B41FA5}">
                      <a16:colId xmlns:a16="http://schemas.microsoft.com/office/drawing/2014/main" val="811814554"/>
                    </a:ext>
                  </a:extLst>
                </a:gridCol>
                <a:gridCol w="1785691">
                  <a:extLst>
                    <a:ext uri="{9D8B030D-6E8A-4147-A177-3AD203B41FA5}">
                      <a16:colId xmlns:a16="http://schemas.microsoft.com/office/drawing/2014/main" val="2915540281"/>
                    </a:ext>
                  </a:extLst>
                </a:gridCol>
                <a:gridCol w="674424">
                  <a:extLst>
                    <a:ext uri="{9D8B030D-6E8A-4147-A177-3AD203B41FA5}">
                      <a16:colId xmlns:a16="http://schemas.microsoft.com/office/drawing/2014/main" val="69728959"/>
                    </a:ext>
                  </a:extLst>
                </a:gridCol>
              </a:tblGrid>
              <a:tr h="209931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employees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02987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Field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Data Type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Value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Notes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308392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emp_no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int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integer; ID of employees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Primary Key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5083719"/>
                  </a:ext>
                </a:extLst>
              </a:tr>
              <a:tr h="2239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birth_date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date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Date of Birth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887453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first_name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varchar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Employee's first name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990397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last_name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varchar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Employee's last name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99649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gender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enum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Gender, 'M' for male, 'F' for female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741050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hire_date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date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Date when the employee was hired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34997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39CEB0F-9B06-93EB-F341-FF79F29DFB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739181"/>
              </p:ext>
            </p:extLst>
          </p:nvPr>
        </p:nvGraphicFramePr>
        <p:xfrm>
          <a:off x="7045796" y="968949"/>
          <a:ext cx="4199832" cy="1074420"/>
        </p:xfrm>
        <a:graphic>
          <a:graphicData uri="http://schemas.openxmlformats.org/drawingml/2006/table">
            <a:tbl>
              <a:tblPr/>
              <a:tblGrid>
                <a:gridCol w="716839">
                  <a:extLst>
                    <a:ext uri="{9D8B030D-6E8A-4147-A177-3AD203B41FA5}">
                      <a16:colId xmlns:a16="http://schemas.microsoft.com/office/drawing/2014/main" val="2640611275"/>
                    </a:ext>
                  </a:extLst>
                </a:gridCol>
                <a:gridCol w="775872">
                  <a:extLst>
                    <a:ext uri="{9D8B030D-6E8A-4147-A177-3AD203B41FA5}">
                      <a16:colId xmlns:a16="http://schemas.microsoft.com/office/drawing/2014/main" val="3017438776"/>
                    </a:ext>
                  </a:extLst>
                </a:gridCol>
                <a:gridCol w="1964982">
                  <a:extLst>
                    <a:ext uri="{9D8B030D-6E8A-4147-A177-3AD203B41FA5}">
                      <a16:colId xmlns:a16="http://schemas.microsoft.com/office/drawing/2014/main" val="695273589"/>
                    </a:ext>
                  </a:extLst>
                </a:gridCol>
                <a:gridCol w="742139">
                  <a:extLst>
                    <a:ext uri="{9D8B030D-6E8A-4147-A177-3AD203B41FA5}">
                      <a16:colId xmlns:a16="http://schemas.microsoft.com/office/drawing/2014/main" val="3329731670"/>
                    </a:ext>
                  </a:extLst>
                </a:gridCol>
              </a:tblGrid>
              <a:tr h="17526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titles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031633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Field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Data Type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Value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Notes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776967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emp_no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int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Integer, ID of employee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Primary Key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724158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title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varchar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Position title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Primary Key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248969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from_date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date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The start date of the position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Primary Key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10712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end_date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date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The end date of the position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3907939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3CDE0070-C197-F9B6-780E-737F7A57E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414094"/>
              </p:ext>
            </p:extLst>
          </p:nvPr>
        </p:nvGraphicFramePr>
        <p:xfrm>
          <a:off x="348763" y="4812304"/>
          <a:ext cx="4264587" cy="72390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727891">
                  <a:extLst>
                    <a:ext uri="{9D8B030D-6E8A-4147-A177-3AD203B41FA5}">
                      <a16:colId xmlns:a16="http://schemas.microsoft.com/office/drawing/2014/main" val="2242435367"/>
                    </a:ext>
                  </a:extLst>
                </a:gridCol>
                <a:gridCol w="787835">
                  <a:extLst>
                    <a:ext uri="{9D8B030D-6E8A-4147-A177-3AD203B41FA5}">
                      <a16:colId xmlns:a16="http://schemas.microsoft.com/office/drawing/2014/main" val="2840244996"/>
                    </a:ext>
                  </a:extLst>
                </a:gridCol>
                <a:gridCol w="1995279">
                  <a:extLst>
                    <a:ext uri="{9D8B030D-6E8A-4147-A177-3AD203B41FA5}">
                      <a16:colId xmlns:a16="http://schemas.microsoft.com/office/drawing/2014/main" val="1041273455"/>
                    </a:ext>
                  </a:extLst>
                </a:gridCol>
                <a:gridCol w="753582">
                  <a:extLst>
                    <a:ext uri="{9D8B030D-6E8A-4147-A177-3AD203B41FA5}">
                      <a16:colId xmlns:a16="http://schemas.microsoft.com/office/drawing/2014/main" val="323130788"/>
                    </a:ext>
                  </a:extLst>
                </a:gridCol>
              </a:tblGrid>
              <a:tr h="17526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departments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96327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Field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Data Type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Value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Notes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626114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dept_no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ID of departments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Primary Key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662277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dept_name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Name of department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Unique Key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3602240"/>
                  </a:ext>
                </a:extLst>
              </a:tr>
            </a:tbl>
          </a:graphicData>
        </a:graphic>
      </p:graphicFrame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32610791-0FD7-ED4E-0418-7F6E8F19945E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43503" y="2454889"/>
            <a:ext cx="3229130" cy="1375456"/>
          </a:xfrm>
          <a:prstGeom prst="bentConnector3">
            <a:avLst>
              <a:gd name="adj1" fmla="val 10006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F55CD6DE-6335-101A-6166-5E4F2742CAFA}"/>
              </a:ext>
            </a:extLst>
          </p:cNvPr>
          <p:cNvSpPr txBox="1"/>
          <p:nvPr/>
        </p:nvSpPr>
        <p:spPr>
          <a:xfrm>
            <a:off x="5729908" y="1194293"/>
            <a:ext cx="1859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/>
              <a:t>emp_no</a:t>
            </a:r>
            <a:r>
              <a:rPr lang="en-US" altLang="zh-CN" sz="1050" dirty="0"/>
              <a:t>: </a:t>
            </a:r>
            <a:r>
              <a:rPr lang="en-US" altLang="zh-CN" sz="1050" dirty="0" err="1"/>
              <a:t>emp_no</a:t>
            </a:r>
            <a:endParaRPr lang="zh-CN" altLang="en-US" sz="1050" dirty="0"/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B2AB66F5-2B1E-69B7-A5E3-4DEB614F2D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639884"/>
              </p:ext>
            </p:extLst>
          </p:nvPr>
        </p:nvGraphicFramePr>
        <p:xfrm>
          <a:off x="7144505" y="4249971"/>
          <a:ext cx="4749800" cy="107442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810709">
                  <a:extLst>
                    <a:ext uri="{9D8B030D-6E8A-4147-A177-3AD203B41FA5}">
                      <a16:colId xmlns:a16="http://schemas.microsoft.com/office/drawing/2014/main" val="358544842"/>
                    </a:ext>
                  </a:extLst>
                </a:gridCol>
                <a:gridCol w="877473">
                  <a:extLst>
                    <a:ext uri="{9D8B030D-6E8A-4147-A177-3AD203B41FA5}">
                      <a16:colId xmlns:a16="http://schemas.microsoft.com/office/drawing/2014/main" val="2110804789"/>
                    </a:ext>
                  </a:extLst>
                </a:gridCol>
                <a:gridCol w="2222296">
                  <a:extLst>
                    <a:ext uri="{9D8B030D-6E8A-4147-A177-3AD203B41FA5}">
                      <a16:colId xmlns:a16="http://schemas.microsoft.com/office/drawing/2014/main" val="1283145082"/>
                    </a:ext>
                  </a:extLst>
                </a:gridCol>
                <a:gridCol w="839322">
                  <a:extLst>
                    <a:ext uri="{9D8B030D-6E8A-4147-A177-3AD203B41FA5}">
                      <a16:colId xmlns:a16="http://schemas.microsoft.com/office/drawing/2014/main" val="1436283911"/>
                    </a:ext>
                  </a:extLst>
                </a:gridCol>
              </a:tblGrid>
              <a:tr h="17526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dept_emp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6674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Field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Data Type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Value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Notes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964924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emp_no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ID of employees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Primary Key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617882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dept_no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ID of department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Primary Key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844127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from_date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start date of the employee at dept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158785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to_date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date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end date of the employee at dept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5973777"/>
                  </a:ext>
                </a:extLst>
              </a:tr>
            </a:tbl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EF16E117-DB64-D6E3-EAA8-33D821B5E897}"/>
              </a:ext>
            </a:extLst>
          </p:cNvPr>
          <p:cNvSpPr txBox="1"/>
          <p:nvPr/>
        </p:nvSpPr>
        <p:spPr>
          <a:xfrm>
            <a:off x="5881204" y="4967137"/>
            <a:ext cx="1859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/>
              <a:t>dept_no</a:t>
            </a:r>
            <a:r>
              <a:rPr lang="en-US" altLang="zh-CN" sz="1050" dirty="0"/>
              <a:t>: </a:t>
            </a:r>
            <a:r>
              <a:rPr lang="en-US" altLang="zh-CN" sz="1050" dirty="0" err="1"/>
              <a:t>dept_no</a:t>
            </a:r>
            <a:endParaRPr lang="zh-CN" altLang="en-US" sz="1050" dirty="0"/>
          </a:p>
        </p:txBody>
      </p:sp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0740A95D-B211-A827-DC52-DBF673DE0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972812"/>
              </p:ext>
            </p:extLst>
          </p:nvPr>
        </p:nvGraphicFramePr>
        <p:xfrm>
          <a:off x="7047216" y="2761380"/>
          <a:ext cx="4749800" cy="107442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810709">
                  <a:extLst>
                    <a:ext uri="{9D8B030D-6E8A-4147-A177-3AD203B41FA5}">
                      <a16:colId xmlns:a16="http://schemas.microsoft.com/office/drawing/2014/main" val="1806632299"/>
                    </a:ext>
                  </a:extLst>
                </a:gridCol>
                <a:gridCol w="877473">
                  <a:extLst>
                    <a:ext uri="{9D8B030D-6E8A-4147-A177-3AD203B41FA5}">
                      <a16:colId xmlns:a16="http://schemas.microsoft.com/office/drawing/2014/main" val="1138176012"/>
                    </a:ext>
                  </a:extLst>
                </a:gridCol>
                <a:gridCol w="2222296">
                  <a:extLst>
                    <a:ext uri="{9D8B030D-6E8A-4147-A177-3AD203B41FA5}">
                      <a16:colId xmlns:a16="http://schemas.microsoft.com/office/drawing/2014/main" val="1850935385"/>
                    </a:ext>
                  </a:extLst>
                </a:gridCol>
                <a:gridCol w="839322">
                  <a:extLst>
                    <a:ext uri="{9D8B030D-6E8A-4147-A177-3AD203B41FA5}">
                      <a16:colId xmlns:a16="http://schemas.microsoft.com/office/drawing/2014/main" val="3163831970"/>
                    </a:ext>
                  </a:extLst>
                </a:gridCol>
              </a:tblGrid>
              <a:tr h="17526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salary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95438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Field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Data Type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Value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Notes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047703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emp_no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ID of employees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Primary Key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7176829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salary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value of salaries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60593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from_date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date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start date of payroll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Primary Key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1095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to_date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date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end date of payroll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4510386"/>
                  </a:ext>
                </a:extLst>
              </a:tr>
            </a:tbl>
          </a:graphicData>
        </a:graphic>
      </p:graphicFrame>
      <p:sp>
        <p:nvSpPr>
          <p:cNvPr id="44" name="文本框 43">
            <a:extLst>
              <a:ext uri="{FF2B5EF4-FFF2-40B4-BE49-F238E27FC236}">
                <a16:creationId xmlns:a16="http://schemas.microsoft.com/office/drawing/2014/main" id="{6BF08AC9-8B3E-D2CC-4AD4-9295F3C85CE6}"/>
              </a:ext>
            </a:extLst>
          </p:cNvPr>
          <p:cNvSpPr txBox="1"/>
          <p:nvPr/>
        </p:nvSpPr>
        <p:spPr>
          <a:xfrm>
            <a:off x="5782911" y="2933924"/>
            <a:ext cx="1859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/>
              <a:t>emp_no</a:t>
            </a:r>
            <a:r>
              <a:rPr lang="en-US" altLang="zh-CN" sz="1050" dirty="0"/>
              <a:t>: </a:t>
            </a:r>
            <a:r>
              <a:rPr lang="en-US" altLang="zh-CN" sz="1050" dirty="0" err="1"/>
              <a:t>emp_no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359352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32D1E-8138-A4D3-51E7-A5B7FD8E3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2311671E-B115-AC96-AC69-D22683D6D553}"/>
              </a:ext>
            </a:extLst>
          </p:cNvPr>
          <p:cNvCxnSpPr>
            <a:cxnSpLocks/>
          </p:cNvCxnSpPr>
          <p:nvPr/>
        </p:nvCxnSpPr>
        <p:spPr>
          <a:xfrm flipV="1">
            <a:off x="4715869" y="771426"/>
            <a:ext cx="2944537" cy="76224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62837319-B28F-A6D4-4D3B-C1F3ADBB3588}"/>
              </a:ext>
            </a:extLst>
          </p:cNvPr>
          <p:cNvSpPr txBox="1"/>
          <p:nvPr/>
        </p:nvSpPr>
        <p:spPr>
          <a:xfrm>
            <a:off x="4816427" y="4874532"/>
            <a:ext cx="113511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/>
              <a:t>superior_emp_id</a:t>
            </a:r>
            <a:r>
              <a:rPr lang="en-US" altLang="zh-CN" sz="1050" dirty="0"/>
              <a:t>: </a:t>
            </a:r>
            <a:r>
              <a:rPr lang="en-US" altLang="zh-CN" sz="1050" dirty="0" err="1"/>
              <a:t>emp_id</a:t>
            </a:r>
            <a:endParaRPr lang="zh-CN" altLang="en-US" sz="1050" dirty="0"/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0155E253-51CB-C251-A57D-07A0AA3A02C0}"/>
              </a:ext>
            </a:extLst>
          </p:cNvPr>
          <p:cNvCxnSpPr>
            <a:cxnSpLocks/>
          </p:cNvCxnSpPr>
          <p:nvPr/>
        </p:nvCxnSpPr>
        <p:spPr>
          <a:xfrm flipV="1">
            <a:off x="4955528" y="6202018"/>
            <a:ext cx="2551829" cy="310712"/>
          </a:xfrm>
          <a:prstGeom prst="bentConnector3">
            <a:avLst>
              <a:gd name="adj1" fmla="val 6402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70E52701-D420-06C5-8643-F1A922106D22}"/>
              </a:ext>
            </a:extLst>
          </p:cNvPr>
          <p:cNvCxnSpPr>
            <a:cxnSpLocks/>
          </p:cNvCxnSpPr>
          <p:nvPr/>
        </p:nvCxnSpPr>
        <p:spPr>
          <a:xfrm flipV="1">
            <a:off x="4662622" y="2120959"/>
            <a:ext cx="2997784" cy="4585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2699C546-E5C7-6281-1C5F-ECDBF5CA02F0}"/>
              </a:ext>
            </a:extLst>
          </p:cNvPr>
          <p:cNvSpPr txBox="1"/>
          <p:nvPr/>
        </p:nvSpPr>
        <p:spPr>
          <a:xfrm>
            <a:off x="4732346" y="92136"/>
            <a:ext cx="2438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ro_company1 Diagram</a:t>
            </a:r>
            <a:endParaRPr lang="zh-CN" altLang="en-US" sz="1400" b="1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A028E284-47AB-6406-B0FB-D8B549E7B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055207"/>
              </p:ext>
            </p:extLst>
          </p:nvPr>
        </p:nvGraphicFramePr>
        <p:xfrm>
          <a:off x="7556352" y="5721468"/>
          <a:ext cx="4264587" cy="730211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727891">
                  <a:extLst>
                    <a:ext uri="{9D8B030D-6E8A-4147-A177-3AD203B41FA5}">
                      <a16:colId xmlns:a16="http://schemas.microsoft.com/office/drawing/2014/main" val="2242435367"/>
                    </a:ext>
                  </a:extLst>
                </a:gridCol>
                <a:gridCol w="787835">
                  <a:extLst>
                    <a:ext uri="{9D8B030D-6E8A-4147-A177-3AD203B41FA5}">
                      <a16:colId xmlns:a16="http://schemas.microsoft.com/office/drawing/2014/main" val="2840244996"/>
                    </a:ext>
                  </a:extLst>
                </a:gridCol>
                <a:gridCol w="1995279">
                  <a:extLst>
                    <a:ext uri="{9D8B030D-6E8A-4147-A177-3AD203B41FA5}">
                      <a16:colId xmlns:a16="http://schemas.microsoft.com/office/drawing/2014/main" val="1041273455"/>
                    </a:ext>
                  </a:extLst>
                </a:gridCol>
                <a:gridCol w="753582">
                  <a:extLst>
                    <a:ext uri="{9D8B030D-6E8A-4147-A177-3AD203B41FA5}">
                      <a16:colId xmlns:a16="http://schemas.microsoft.com/office/drawing/2014/main" val="323130788"/>
                    </a:ext>
                  </a:extLst>
                </a:gridCol>
              </a:tblGrid>
              <a:tr h="181571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departments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96327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Field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Data Type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Value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Notes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626114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dept_id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ID of departments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Primary Key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662277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dept_name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varchar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Name of department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Unique Key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3602240"/>
                  </a:ext>
                </a:extLst>
              </a:tr>
            </a:tbl>
          </a:graphicData>
        </a:graphic>
      </p:graphicFrame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E94A5EC2-99FD-58BD-4028-F47F8313140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667040" y="3707544"/>
            <a:ext cx="3770346" cy="1218601"/>
          </a:xfrm>
          <a:prstGeom prst="bentConnector3">
            <a:avLst>
              <a:gd name="adj1" fmla="val -8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956B2F5-239C-98B2-4A9B-58EF4CF4BD23}"/>
              </a:ext>
            </a:extLst>
          </p:cNvPr>
          <p:cNvSpPr txBox="1"/>
          <p:nvPr/>
        </p:nvSpPr>
        <p:spPr>
          <a:xfrm>
            <a:off x="6240914" y="516004"/>
            <a:ext cx="1859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/>
              <a:t>cust_id</a:t>
            </a:r>
            <a:r>
              <a:rPr lang="en-US" altLang="zh-CN" sz="1050" dirty="0"/>
              <a:t>: </a:t>
            </a:r>
            <a:r>
              <a:rPr lang="en-US" altLang="zh-CN" sz="1050" dirty="0" err="1"/>
              <a:t>cust_id</a:t>
            </a:r>
            <a:endParaRPr lang="zh-CN" altLang="en-US" sz="105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E033AED-3743-9227-14B8-D37E1606687A}"/>
              </a:ext>
            </a:extLst>
          </p:cNvPr>
          <p:cNvSpPr txBox="1"/>
          <p:nvPr/>
        </p:nvSpPr>
        <p:spPr>
          <a:xfrm>
            <a:off x="6134017" y="3897326"/>
            <a:ext cx="13733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/>
              <a:t>assigned_branch_id</a:t>
            </a:r>
            <a:r>
              <a:rPr lang="en-US" altLang="zh-CN" sz="1050" dirty="0"/>
              <a:t>: </a:t>
            </a:r>
            <a:r>
              <a:rPr lang="en-US" altLang="zh-CN" sz="1050" dirty="0" err="1"/>
              <a:t>branch_id</a:t>
            </a:r>
            <a:endParaRPr lang="zh-CN" altLang="en-US" sz="105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FEE0EF7-1581-DE13-9071-AE93881561DC}"/>
              </a:ext>
            </a:extLst>
          </p:cNvPr>
          <p:cNvSpPr txBox="1"/>
          <p:nvPr/>
        </p:nvSpPr>
        <p:spPr>
          <a:xfrm>
            <a:off x="6034829" y="1855712"/>
            <a:ext cx="1859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/>
              <a:t>open_branch_id</a:t>
            </a:r>
            <a:r>
              <a:rPr lang="en-US" altLang="zh-CN" sz="1050" dirty="0"/>
              <a:t>: </a:t>
            </a:r>
            <a:r>
              <a:rPr lang="en-US" altLang="zh-CN" sz="1050" dirty="0" err="1"/>
              <a:t>branch_id</a:t>
            </a:r>
            <a:endParaRPr lang="zh-CN" altLang="en-US" sz="105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934EEC2-413F-BEC0-D752-461DC7EBD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872229"/>
              </p:ext>
            </p:extLst>
          </p:nvPr>
        </p:nvGraphicFramePr>
        <p:xfrm>
          <a:off x="352393" y="568023"/>
          <a:ext cx="4310229" cy="3105871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721233">
                  <a:extLst>
                    <a:ext uri="{9D8B030D-6E8A-4147-A177-3AD203B41FA5}">
                      <a16:colId xmlns:a16="http://schemas.microsoft.com/office/drawing/2014/main" val="3520727648"/>
                    </a:ext>
                  </a:extLst>
                </a:gridCol>
                <a:gridCol w="691796">
                  <a:extLst>
                    <a:ext uri="{9D8B030D-6E8A-4147-A177-3AD203B41FA5}">
                      <a16:colId xmlns:a16="http://schemas.microsoft.com/office/drawing/2014/main" val="3961078753"/>
                    </a:ext>
                  </a:extLst>
                </a:gridCol>
                <a:gridCol w="1557766">
                  <a:extLst>
                    <a:ext uri="{9D8B030D-6E8A-4147-A177-3AD203B41FA5}">
                      <a16:colId xmlns:a16="http://schemas.microsoft.com/office/drawing/2014/main" val="843750956"/>
                    </a:ext>
                  </a:extLst>
                </a:gridCol>
                <a:gridCol w="1339434">
                  <a:extLst>
                    <a:ext uri="{9D8B030D-6E8A-4147-A177-3AD203B41FA5}">
                      <a16:colId xmlns:a16="http://schemas.microsoft.com/office/drawing/2014/main" val="543782987"/>
                    </a:ext>
                  </a:extLst>
                </a:gridCol>
              </a:tblGrid>
              <a:tr h="153761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account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762158"/>
                  </a:ext>
                </a:extLst>
              </a:tr>
              <a:tr h="15376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Field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Data Type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Value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Notes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591309"/>
                  </a:ext>
                </a:extLst>
              </a:tr>
              <a:tr h="30020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account_id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integers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Primary Key; Auto increment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5479562"/>
                  </a:ext>
                </a:extLst>
              </a:tr>
              <a:tr h="271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product_cd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varchar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2-3 character product code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Foreign Key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6383488"/>
                  </a:ext>
                </a:extLst>
              </a:tr>
              <a:tr h="15376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cust_id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numbers; customer 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Foreign Key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6198743"/>
                  </a:ext>
                </a:extLst>
              </a:tr>
              <a:tr h="15376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open_date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account open 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3323464"/>
                  </a:ext>
                </a:extLst>
              </a:tr>
              <a:tr h="15376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close_date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account close 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3880989"/>
                  </a:ext>
                </a:extLst>
              </a:tr>
              <a:tr h="30020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last_activity_date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date of the last activity of the account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849156"/>
                  </a:ext>
                </a:extLst>
              </a:tr>
              <a:tr h="15376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status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enum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status of the account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0293143"/>
                  </a:ext>
                </a:extLst>
              </a:tr>
              <a:tr h="30020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open_branch_id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smallint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ID of branch where the account was opened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Foreign Key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8587091"/>
                  </a:ext>
                </a:extLst>
              </a:tr>
              <a:tr h="30020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open_emp_id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smallint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ID of employee who opened the account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Foreign Key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6048284"/>
                  </a:ext>
                </a:extLst>
              </a:tr>
              <a:tr h="30020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avail_balance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float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Available balance in the account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0155305"/>
                  </a:ext>
                </a:extLst>
              </a:tr>
              <a:tr h="30020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pending_balance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float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Pending balance in the account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41502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353450A-5D38-B082-BED0-F7C06A1AD2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632699"/>
              </p:ext>
            </p:extLst>
          </p:nvPr>
        </p:nvGraphicFramePr>
        <p:xfrm>
          <a:off x="7773596" y="1528051"/>
          <a:ext cx="3905885" cy="2102957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653573">
                  <a:extLst>
                    <a:ext uri="{9D8B030D-6E8A-4147-A177-3AD203B41FA5}">
                      <a16:colId xmlns:a16="http://schemas.microsoft.com/office/drawing/2014/main" val="2373866552"/>
                    </a:ext>
                  </a:extLst>
                </a:gridCol>
                <a:gridCol w="626899">
                  <a:extLst>
                    <a:ext uri="{9D8B030D-6E8A-4147-A177-3AD203B41FA5}">
                      <a16:colId xmlns:a16="http://schemas.microsoft.com/office/drawing/2014/main" val="1842922450"/>
                    </a:ext>
                  </a:extLst>
                </a:gridCol>
                <a:gridCol w="1411632">
                  <a:extLst>
                    <a:ext uri="{9D8B030D-6E8A-4147-A177-3AD203B41FA5}">
                      <a16:colId xmlns:a16="http://schemas.microsoft.com/office/drawing/2014/main" val="2482311141"/>
                    </a:ext>
                  </a:extLst>
                </a:gridCol>
                <a:gridCol w="1213781">
                  <a:extLst>
                    <a:ext uri="{9D8B030D-6E8A-4147-A177-3AD203B41FA5}">
                      <a16:colId xmlns:a16="http://schemas.microsoft.com/office/drawing/2014/main" val="2197155707"/>
                    </a:ext>
                  </a:extLst>
                </a:gridCol>
              </a:tblGrid>
              <a:tr h="154542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branch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723577"/>
                  </a:ext>
                </a:extLst>
              </a:tr>
              <a:tr h="25104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Field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Data Type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Value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Notes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447921"/>
                  </a:ext>
                </a:extLst>
              </a:tr>
              <a:tr h="3017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branch_id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smallint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ID of the branch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Primary Key, Auto increment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8496109"/>
                  </a:ext>
                </a:extLst>
              </a:tr>
              <a:tr h="1545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varchar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Branch 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636451"/>
                  </a:ext>
                </a:extLst>
              </a:tr>
              <a:tr h="1545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address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varchar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Branch address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4315715"/>
                  </a:ext>
                </a:extLst>
              </a:tr>
              <a:tr h="3017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varchar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City name where the branch is located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757649"/>
                  </a:ext>
                </a:extLst>
              </a:tr>
              <a:tr h="49596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state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varchar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State wehre the branch is located, two letter abbreviation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4222064"/>
                  </a:ext>
                </a:extLst>
              </a:tr>
              <a:tr h="25104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zip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varchar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ZIP code of the branch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029116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440E6B1-F855-DBDF-6672-53C7D59AC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663329"/>
              </p:ext>
            </p:extLst>
          </p:nvPr>
        </p:nvGraphicFramePr>
        <p:xfrm>
          <a:off x="7797790" y="249839"/>
          <a:ext cx="3857499" cy="1088477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696197">
                  <a:extLst>
                    <a:ext uri="{9D8B030D-6E8A-4147-A177-3AD203B41FA5}">
                      <a16:colId xmlns:a16="http://schemas.microsoft.com/office/drawing/2014/main" val="366583813"/>
                    </a:ext>
                  </a:extLst>
                </a:gridCol>
                <a:gridCol w="667781">
                  <a:extLst>
                    <a:ext uri="{9D8B030D-6E8A-4147-A177-3AD203B41FA5}">
                      <a16:colId xmlns:a16="http://schemas.microsoft.com/office/drawing/2014/main" val="2010800521"/>
                    </a:ext>
                  </a:extLst>
                </a:gridCol>
                <a:gridCol w="1200584">
                  <a:extLst>
                    <a:ext uri="{9D8B030D-6E8A-4147-A177-3AD203B41FA5}">
                      <a16:colId xmlns:a16="http://schemas.microsoft.com/office/drawing/2014/main" val="4280283358"/>
                    </a:ext>
                  </a:extLst>
                </a:gridCol>
                <a:gridCol w="1292937">
                  <a:extLst>
                    <a:ext uri="{9D8B030D-6E8A-4147-A177-3AD203B41FA5}">
                      <a16:colId xmlns:a16="http://schemas.microsoft.com/office/drawing/2014/main" val="2501221466"/>
                    </a:ext>
                  </a:extLst>
                </a:gridCol>
              </a:tblGrid>
              <a:tr h="177553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business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818262"/>
                  </a:ext>
                </a:extLst>
              </a:tr>
              <a:tr h="20071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Field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Data Type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Value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Notes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1666672"/>
                  </a:ext>
                </a:extLst>
              </a:tr>
              <a:tr h="17755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cust_id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ID of customer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Primary Key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936291"/>
                  </a:ext>
                </a:extLst>
              </a:tr>
              <a:tr h="17755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varchar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Name of customer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161803"/>
                  </a:ext>
                </a:extLst>
              </a:tr>
              <a:tr h="17755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state_id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varchar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ID of state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1196762"/>
                  </a:ext>
                </a:extLst>
              </a:tr>
              <a:tr h="17755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incorp_date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Date of incorporation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5906544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980F65FB-ADD7-8F55-B34E-2E17A8ED3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378786"/>
              </p:ext>
            </p:extLst>
          </p:nvPr>
        </p:nvGraphicFramePr>
        <p:xfrm>
          <a:off x="371061" y="3995937"/>
          <a:ext cx="4525167" cy="2690038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903548">
                  <a:extLst>
                    <a:ext uri="{9D8B030D-6E8A-4147-A177-3AD203B41FA5}">
                      <a16:colId xmlns:a16="http://schemas.microsoft.com/office/drawing/2014/main" val="533538557"/>
                    </a:ext>
                  </a:extLst>
                </a:gridCol>
                <a:gridCol w="698083">
                  <a:extLst>
                    <a:ext uri="{9D8B030D-6E8A-4147-A177-3AD203B41FA5}">
                      <a16:colId xmlns:a16="http://schemas.microsoft.com/office/drawing/2014/main" val="212782873"/>
                    </a:ext>
                  </a:extLst>
                </a:gridCol>
                <a:gridCol w="1571927">
                  <a:extLst>
                    <a:ext uri="{9D8B030D-6E8A-4147-A177-3AD203B41FA5}">
                      <a16:colId xmlns:a16="http://schemas.microsoft.com/office/drawing/2014/main" val="3053743090"/>
                    </a:ext>
                  </a:extLst>
                </a:gridCol>
                <a:gridCol w="1351609">
                  <a:extLst>
                    <a:ext uri="{9D8B030D-6E8A-4147-A177-3AD203B41FA5}">
                      <a16:colId xmlns:a16="http://schemas.microsoft.com/office/drawing/2014/main" val="1774050576"/>
                    </a:ext>
                  </a:extLst>
                </a:gridCol>
              </a:tblGrid>
              <a:tr h="121965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employee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553729"/>
                  </a:ext>
                </a:extLst>
              </a:tr>
              <a:tr h="13787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Field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Data Type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Value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Notes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862798"/>
                  </a:ext>
                </a:extLst>
              </a:tr>
              <a:tr h="243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emp_id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smallint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numbers; ID of the employee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Primary Key, Auto increment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0800500"/>
                  </a:ext>
                </a:extLst>
              </a:tr>
              <a:tr h="243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varchar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First name of the employee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339814"/>
                  </a:ext>
                </a:extLst>
              </a:tr>
              <a:tr h="243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varchar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Last name of the employee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1668653"/>
                  </a:ext>
                </a:extLst>
              </a:tr>
              <a:tr h="12196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start_date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Start date of the employee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4094321"/>
                  </a:ext>
                </a:extLst>
              </a:tr>
              <a:tr h="243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end_date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Position end date of the employee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0820397"/>
                  </a:ext>
                </a:extLst>
              </a:tr>
              <a:tr h="243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superior_emp_id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smallint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ID of the superior of the employee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Foreign Key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7138541"/>
                  </a:ext>
                </a:extLst>
              </a:tr>
              <a:tr h="12196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title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varchar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Employee position title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5656752"/>
                  </a:ext>
                </a:extLst>
              </a:tr>
              <a:tr h="243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assigned_branch_id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smallint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ID of the branch where the employee is assigned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Foreign Key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585893"/>
                  </a:ext>
                </a:extLst>
              </a:tr>
              <a:tr h="243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dept_id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smallint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Department ID of the employee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Foreign Key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8724988"/>
                  </a:ext>
                </a:extLst>
              </a:tr>
            </a:tbl>
          </a:graphicData>
        </a:graphic>
      </p:graphicFrame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35F81690-9E08-909A-1474-40A54303D34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158088" y="3118047"/>
            <a:ext cx="696665" cy="255139"/>
          </a:xfrm>
          <a:prstGeom prst="bentConnector3">
            <a:avLst>
              <a:gd name="adj1" fmla="val 10136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A02AEABA-885B-B5A8-BD2A-9BE1815AEF1F}"/>
              </a:ext>
            </a:extLst>
          </p:cNvPr>
          <p:cNvCxnSpPr>
            <a:cxnSpLocks/>
          </p:cNvCxnSpPr>
          <p:nvPr/>
        </p:nvCxnSpPr>
        <p:spPr>
          <a:xfrm rot="16200000" flipH="1">
            <a:off x="-304733" y="3961352"/>
            <a:ext cx="971285" cy="236472"/>
          </a:xfrm>
          <a:prstGeom prst="bentConnector3">
            <a:avLst>
              <a:gd name="adj1" fmla="val 998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6C7BD52A-005E-2636-BA7D-B71C2D939250}"/>
              </a:ext>
            </a:extLst>
          </p:cNvPr>
          <p:cNvSpPr txBox="1"/>
          <p:nvPr/>
        </p:nvSpPr>
        <p:spPr>
          <a:xfrm>
            <a:off x="6034829" y="6285086"/>
            <a:ext cx="1373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/>
              <a:t>dept_id</a:t>
            </a:r>
            <a:r>
              <a:rPr lang="en-US" altLang="zh-CN" sz="1050" dirty="0"/>
              <a:t>: </a:t>
            </a:r>
            <a:r>
              <a:rPr lang="en-US" altLang="zh-CN" sz="1050" dirty="0" err="1"/>
              <a:t>dept_id</a:t>
            </a:r>
            <a:endParaRPr lang="zh-CN" altLang="en-US" sz="1050" dirty="0"/>
          </a:p>
        </p:txBody>
      </p: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4295264A-60A9-599B-E326-83269ABFE74D}"/>
              </a:ext>
            </a:extLst>
          </p:cNvPr>
          <p:cNvCxnSpPr>
            <a:cxnSpLocks/>
          </p:cNvCxnSpPr>
          <p:nvPr/>
        </p:nvCxnSpPr>
        <p:spPr>
          <a:xfrm rot="16200000" flipV="1">
            <a:off x="4527078" y="4804499"/>
            <a:ext cx="930977" cy="199900"/>
          </a:xfrm>
          <a:prstGeom prst="bentConnector3">
            <a:avLst>
              <a:gd name="adj1" fmla="val 10053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84A5612D-A746-6DAE-F7DE-E5DD0EF0DDB6}"/>
              </a:ext>
            </a:extLst>
          </p:cNvPr>
          <p:cNvCxnSpPr>
            <a:cxnSpLocks/>
          </p:cNvCxnSpPr>
          <p:nvPr/>
        </p:nvCxnSpPr>
        <p:spPr>
          <a:xfrm rot="5400000">
            <a:off x="4755063" y="5462517"/>
            <a:ext cx="475009" cy="199901"/>
          </a:xfrm>
          <a:prstGeom prst="bentConnector3">
            <a:avLst>
              <a:gd name="adj1" fmla="val 10440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22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1A118-C0A9-4D17-4FF1-D399923EA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1726513A-D9E4-73AC-E71D-E01A2B1B9140}"/>
              </a:ext>
            </a:extLst>
          </p:cNvPr>
          <p:cNvSpPr txBox="1"/>
          <p:nvPr/>
        </p:nvSpPr>
        <p:spPr>
          <a:xfrm>
            <a:off x="4396959" y="815245"/>
            <a:ext cx="1859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/>
              <a:t>CountryCode</a:t>
            </a:r>
            <a:r>
              <a:rPr lang="en-US" altLang="zh-CN" sz="1050" dirty="0"/>
              <a:t>: Code</a:t>
            </a:r>
            <a:endParaRPr lang="zh-CN" altLang="en-US" sz="1050" dirty="0"/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2A51FA54-310C-F58C-54D8-30F2EC33C8CC}"/>
              </a:ext>
            </a:extLst>
          </p:cNvPr>
          <p:cNvCxnSpPr>
            <a:cxnSpLocks/>
          </p:cNvCxnSpPr>
          <p:nvPr/>
        </p:nvCxnSpPr>
        <p:spPr>
          <a:xfrm flipV="1">
            <a:off x="4225874" y="1073426"/>
            <a:ext cx="1545448" cy="73154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F10E35ED-FEF2-118B-91D7-69D6964605DA}"/>
              </a:ext>
            </a:extLst>
          </p:cNvPr>
          <p:cNvSpPr txBox="1"/>
          <p:nvPr/>
        </p:nvSpPr>
        <p:spPr>
          <a:xfrm>
            <a:off x="3111500" y="218637"/>
            <a:ext cx="2438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world Diagram</a:t>
            </a:r>
            <a:endParaRPr lang="zh-CN" altLang="en-US" sz="1400" b="1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6B7208A-741C-94C8-191F-6C5D910DCC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404236"/>
              </p:ext>
            </p:extLst>
          </p:nvPr>
        </p:nvGraphicFramePr>
        <p:xfrm>
          <a:off x="140530" y="678589"/>
          <a:ext cx="4017522" cy="153924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753771">
                  <a:extLst>
                    <a:ext uri="{9D8B030D-6E8A-4147-A177-3AD203B41FA5}">
                      <a16:colId xmlns:a16="http://schemas.microsoft.com/office/drawing/2014/main" val="2510100454"/>
                    </a:ext>
                  </a:extLst>
                </a:gridCol>
                <a:gridCol w="1064604">
                  <a:extLst>
                    <a:ext uri="{9D8B030D-6E8A-4147-A177-3AD203B41FA5}">
                      <a16:colId xmlns:a16="http://schemas.microsoft.com/office/drawing/2014/main" val="192744858"/>
                    </a:ext>
                  </a:extLst>
                </a:gridCol>
                <a:gridCol w="1445376">
                  <a:extLst>
                    <a:ext uri="{9D8B030D-6E8A-4147-A177-3AD203B41FA5}">
                      <a16:colId xmlns:a16="http://schemas.microsoft.com/office/drawing/2014/main" val="1706682154"/>
                    </a:ext>
                  </a:extLst>
                </a:gridCol>
                <a:gridCol w="753771">
                  <a:extLst>
                    <a:ext uri="{9D8B030D-6E8A-4147-A177-3AD203B41FA5}">
                      <a16:colId xmlns:a16="http://schemas.microsoft.com/office/drawing/2014/main" val="4276732183"/>
                    </a:ext>
                  </a:extLst>
                </a:gridCol>
              </a:tblGrid>
              <a:tr h="17526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city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856323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Field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Data Type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Value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Notes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111246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ID of city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Primary Key, auto increment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672042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char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Name of city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662965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CountryCode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Code of country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Foreign Key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21643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District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District of the city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8824839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Population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Size of popualtion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082832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4FB5B6A-0568-69F5-724C-17D08721F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69548"/>
              </p:ext>
            </p:extLst>
          </p:nvPr>
        </p:nvGraphicFramePr>
        <p:xfrm>
          <a:off x="5856966" y="579198"/>
          <a:ext cx="4927600" cy="300228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1224721">
                  <a:extLst>
                    <a:ext uri="{9D8B030D-6E8A-4147-A177-3AD203B41FA5}">
                      <a16:colId xmlns:a16="http://schemas.microsoft.com/office/drawing/2014/main" val="273458685"/>
                    </a:ext>
                  </a:extLst>
                </a:gridCol>
                <a:gridCol w="1005566">
                  <a:extLst>
                    <a:ext uri="{9D8B030D-6E8A-4147-A177-3AD203B41FA5}">
                      <a16:colId xmlns:a16="http://schemas.microsoft.com/office/drawing/2014/main" val="3314744293"/>
                    </a:ext>
                  </a:extLst>
                </a:gridCol>
                <a:gridCol w="1772792">
                  <a:extLst>
                    <a:ext uri="{9D8B030D-6E8A-4147-A177-3AD203B41FA5}">
                      <a16:colId xmlns:a16="http://schemas.microsoft.com/office/drawing/2014/main" val="3201752911"/>
                    </a:ext>
                  </a:extLst>
                </a:gridCol>
                <a:gridCol w="924521">
                  <a:extLst>
                    <a:ext uri="{9D8B030D-6E8A-4147-A177-3AD203B41FA5}">
                      <a16:colId xmlns:a16="http://schemas.microsoft.com/office/drawing/2014/main" val="3401457209"/>
                    </a:ext>
                  </a:extLst>
                </a:gridCol>
              </a:tblGrid>
              <a:tr h="17526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country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475511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Field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Data Type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Value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Notes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763981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Code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country code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Primary Key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26742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Name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char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country 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16779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Continent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enum</a:t>
                      </a:r>
                      <a:r>
                        <a:rPr lang="en-US" sz="1000" u="none" strike="noStrike" dirty="0">
                          <a:effectLst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continent of the country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Default ‘Asia’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011119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Region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region of the country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062041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SurfaceArea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decimal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area of surface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Default 0.00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4070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IndepYear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smallint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years of independence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159302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Population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size of population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Default 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648805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LifeExpectancy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decimal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life expectancy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698009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GNP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decimal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GNP value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83792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GNPOld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decimal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Old GNP value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607409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LocalName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Local name of country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36652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GovernmentForm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Form of government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986676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HeadOfState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Name of head of state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323096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Capital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City code of capital city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773365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Code2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char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Two letter code of country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4232877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D790E89-BEFC-CFC1-118D-40FF232A9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529578"/>
              </p:ext>
            </p:extLst>
          </p:nvPr>
        </p:nvGraphicFramePr>
        <p:xfrm>
          <a:off x="5856966" y="4300426"/>
          <a:ext cx="4927600" cy="107442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924521">
                  <a:extLst>
                    <a:ext uri="{9D8B030D-6E8A-4147-A177-3AD203B41FA5}">
                      <a16:colId xmlns:a16="http://schemas.microsoft.com/office/drawing/2014/main" val="1745054282"/>
                    </a:ext>
                  </a:extLst>
                </a:gridCol>
                <a:gridCol w="1305766">
                  <a:extLst>
                    <a:ext uri="{9D8B030D-6E8A-4147-A177-3AD203B41FA5}">
                      <a16:colId xmlns:a16="http://schemas.microsoft.com/office/drawing/2014/main" val="1508616928"/>
                    </a:ext>
                  </a:extLst>
                </a:gridCol>
                <a:gridCol w="1772792">
                  <a:extLst>
                    <a:ext uri="{9D8B030D-6E8A-4147-A177-3AD203B41FA5}">
                      <a16:colId xmlns:a16="http://schemas.microsoft.com/office/drawing/2014/main" val="3907215867"/>
                    </a:ext>
                  </a:extLst>
                </a:gridCol>
                <a:gridCol w="924521">
                  <a:extLst>
                    <a:ext uri="{9D8B030D-6E8A-4147-A177-3AD203B41FA5}">
                      <a16:colId xmlns:a16="http://schemas.microsoft.com/office/drawing/2014/main" val="3685715881"/>
                    </a:ext>
                  </a:extLst>
                </a:gridCol>
              </a:tblGrid>
              <a:tr h="17526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 err="1">
                          <a:effectLst/>
                        </a:rPr>
                        <a:t>countrylanguage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704409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Field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Data Type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Value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Notes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6722589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CountryCode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country code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Primary Key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03355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Language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language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Primary Key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064447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IsOfficial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enum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Official language or not (T/F)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Default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675551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Percentage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decimal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Percentage of speakers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Default 0.00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0840417"/>
                  </a:ext>
                </a:extLst>
              </a:tr>
            </a:tbl>
          </a:graphicData>
        </a:graphic>
      </p:graphicFrame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FF7CCCEB-9F66-FB69-43A1-E905BAA7791C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03881" y="2899688"/>
            <a:ext cx="2962160" cy="772722"/>
          </a:xfrm>
          <a:prstGeom prst="bentConnector3">
            <a:avLst>
              <a:gd name="adj1" fmla="val 10033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F806C803-59D1-1EAE-3796-1D47E9BF23D7}"/>
              </a:ext>
            </a:extLst>
          </p:cNvPr>
          <p:cNvSpPr txBox="1"/>
          <p:nvPr/>
        </p:nvSpPr>
        <p:spPr>
          <a:xfrm>
            <a:off x="4101898" y="4123163"/>
            <a:ext cx="1859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/>
              <a:t>CountryCode</a:t>
            </a:r>
            <a:r>
              <a:rPr lang="en-US" altLang="zh-CN" sz="1050" dirty="0"/>
              <a:t>: Code</a:t>
            </a:r>
            <a:endParaRPr lang="zh-CN" altLang="en-US" sz="1050" dirty="0"/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9613AD2C-DC9F-B797-04B2-A6045C8C6290}"/>
              </a:ext>
            </a:extLst>
          </p:cNvPr>
          <p:cNvCxnSpPr>
            <a:cxnSpLocks/>
          </p:cNvCxnSpPr>
          <p:nvPr/>
        </p:nvCxnSpPr>
        <p:spPr>
          <a:xfrm rot="10800000">
            <a:off x="10784566" y="1020085"/>
            <a:ext cx="837592" cy="609932"/>
          </a:xfrm>
          <a:prstGeom prst="bentConnector3">
            <a:avLst>
              <a:gd name="adj1" fmla="val 16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A60DC134-F62E-7562-4430-BBCF973ABB0A}"/>
              </a:ext>
            </a:extLst>
          </p:cNvPr>
          <p:cNvCxnSpPr>
            <a:cxnSpLocks/>
          </p:cNvCxnSpPr>
          <p:nvPr/>
        </p:nvCxnSpPr>
        <p:spPr>
          <a:xfrm rot="5400000">
            <a:off x="9709179" y="2705405"/>
            <a:ext cx="2988366" cy="837591"/>
          </a:xfrm>
          <a:prstGeom prst="bentConnector3">
            <a:avLst>
              <a:gd name="adj1" fmla="val 9988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C6875F92-6558-6D23-CDFB-8BFFFF7456B8}"/>
              </a:ext>
            </a:extLst>
          </p:cNvPr>
          <p:cNvSpPr txBox="1"/>
          <p:nvPr/>
        </p:nvSpPr>
        <p:spPr>
          <a:xfrm>
            <a:off x="10764688" y="3124200"/>
            <a:ext cx="11490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/>
              <a:t>CountryCode</a:t>
            </a:r>
            <a:r>
              <a:rPr lang="en-US" altLang="zh-CN" sz="1000" dirty="0"/>
              <a:t>: </a:t>
            </a:r>
            <a:r>
              <a:rPr lang="en-US" altLang="zh-CN" sz="1000" dirty="0" err="1"/>
              <a:t>CountryCode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41789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984</Words>
  <Application>Microsoft Office PowerPoint</Application>
  <PresentationFormat>宽屏</PresentationFormat>
  <Paragraphs>436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Xie, Zhonghan</dc:creator>
  <cp:lastModifiedBy>Xie, Zhonghan</cp:lastModifiedBy>
  <cp:revision>3</cp:revision>
  <dcterms:created xsi:type="dcterms:W3CDTF">2025-02-16T01:40:18Z</dcterms:created>
  <dcterms:modified xsi:type="dcterms:W3CDTF">2025-03-09T07:25:07Z</dcterms:modified>
</cp:coreProperties>
</file>