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5255" y="3648455"/>
            <a:ext cx="7315200" cy="1280160"/>
          </a:xfrm>
          <a:custGeom>
            <a:avLst/>
            <a:gdLst/>
            <a:ahLst/>
            <a:cxnLst/>
            <a:rect l="l" t="t" r="r" b="b"/>
            <a:pathLst>
              <a:path w="7315200" h="1280160">
                <a:moveTo>
                  <a:pt x="0" y="1280159"/>
                </a:moveTo>
                <a:lnTo>
                  <a:pt x="7315200" y="1280159"/>
                </a:lnTo>
                <a:lnTo>
                  <a:pt x="73152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6350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00" y="5049011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685800"/>
                </a:moveTo>
                <a:lnTo>
                  <a:pt x="7315200" y="685800"/>
                </a:lnTo>
                <a:lnTo>
                  <a:pt x="7315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6350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5255" y="3648455"/>
            <a:ext cx="228600" cy="1280160"/>
          </a:xfrm>
          <a:custGeom>
            <a:avLst/>
            <a:gdLst/>
            <a:ahLst/>
            <a:cxnLst/>
            <a:rect l="l" t="t" r="r" b="b"/>
            <a:pathLst>
              <a:path w="228600" h="1280160">
                <a:moveTo>
                  <a:pt x="228600" y="0"/>
                </a:moveTo>
                <a:lnTo>
                  <a:pt x="0" y="0"/>
                </a:lnTo>
                <a:lnTo>
                  <a:pt x="0" y="1280159"/>
                </a:lnTo>
                <a:lnTo>
                  <a:pt x="228600" y="1280159"/>
                </a:lnTo>
                <a:lnTo>
                  <a:pt x="2286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400" y="5049011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0"/>
                </a:lnTo>
                <a:lnTo>
                  <a:pt x="0" y="685800"/>
                </a:lnTo>
                <a:lnTo>
                  <a:pt x="228600" y="685800"/>
                </a:lnTo>
                <a:lnTo>
                  <a:pt x="22860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84962"/>
            <a:ext cx="80721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64652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5987" y="6423228"/>
            <a:ext cx="16700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64652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5049011"/>
            <a:ext cx="7086600" cy="632224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330"/>
              </a:spcBef>
            </a:pPr>
            <a:r>
              <a:rPr lang="bg-BG" sz="3000" spc="-240" dirty="0">
                <a:solidFill>
                  <a:srgbClr val="464652"/>
                </a:solidFill>
                <a:latin typeface="Gothic Uralic"/>
                <a:cs typeface="Gothic Uralic"/>
              </a:rPr>
              <a:t>Тема</a:t>
            </a:r>
            <a:r>
              <a:rPr sz="3000" spc="-240" dirty="0">
                <a:solidFill>
                  <a:srgbClr val="464652"/>
                </a:solidFill>
                <a:latin typeface="Gothic Uralic"/>
                <a:cs typeface="Gothic Uralic"/>
              </a:rPr>
              <a:t> </a:t>
            </a:r>
            <a:r>
              <a:rPr lang="en-US" sz="3000" spc="-5" dirty="0">
                <a:solidFill>
                  <a:srgbClr val="464652"/>
                </a:solidFill>
                <a:latin typeface="Gothic Uralic"/>
                <a:cs typeface="Gothic Uralic"/>
              </a:rPr>
              <a:t>36</a:t>
            </a:r>
            <a:r>
              <a:rPr sz="3000" spc="-5" dirty="0">
                <a:solidFill>
                  <a:srgbClr val="464652"/>
                </a:solidFill>
                <a:latin typeface="Gothic Uralic"/>
                <a:cs typeface="Gothic Uralic"/>
              </a:rPr>
              <a:t> </a:t>
            </a:r>
            <a:r>
              <a:rPr sz="3000" dirty="0">
                <a:solidFill>
                  <a:srgbClr val="464652"/>
                </a:solidFill>
                <a:latin typeface="Gothic Uralic"/>
                <a:cs typeface="Gothic Uralic"/>
              </a:rPr>
              <a:t>– </a:t>
            </a:r>
            <a:r>
              <a:rPr lang="bg-BG" sz="3000" spc="-45" dirty="0">
                <a:solidFill>
                  <a:srgbClr val="464652"/>
                </a:solidFill>
                <a:latin typeface="Gothic Uralic"/>
                <a:cs typeface="Gothic Uralic"/>
              </a:rPr>
              <a:t>Музикален магазин</a:t>
            </a:r>
            <a:endParaRPr sz="3000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855" y="3648455"/>
            <a:ext cx="7086600" cy="12801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320"/>
              </a:spcBef>
            </a:pPr>
            <a:r>
              <a:rPr sz="4200" spc="-150" dirty="0">
                <a:latin typeface="Gothic Uralic"/>
                <a:cs typeface="Gothic Uralic"/>
              </a:rPr>
              <a:t>Бази </a:t>
            </a:r>
            <a:r>
              <a:rPr sz="4200" spc="15" dirty="0">
                <a:latin typeface="Gothic Uralic"/>
                <a:cs typeface="Gothic Uralic"/>
              </a:rPr>
              <a:t>от </a:t>
            </a:r>
            <a:r>
              <a:rPr sz="4200" spc="-175" dirty="0">
                <a:latin typeface="Gothic Uralic"/>
                <a:cs typeface="Gothic Uralic"/>
              </a:rPr>
              <a:t>данни </a:t>
            </a:r>
            <a:r>
              <a:rPr sz="4200" dirty="0">
                <a:latin typeface="Gothic Uralic"/>
                <a:cs typeface="Gothic Uralic"/>
              </a:rPr>
              <a:t>-</a:t>
            </a:r>
            <a:r>
              <a:rPr sz="4200" spc="-680" dirty="0">
                <a:latin typeface="Gothic Uralic"/>
                <a:cs typeface="Gothic Uralic"/>
              </a:rPr>
              <a:t> </a:t>
            </a:r>
            <a:r>
              <a:rPr sz="4200" spc="-35" dirty="0">
                <a:latin typeface="Gothic Uralic"/>
                <a:cs typeface="Gothic Uralic"/>
              </a:rPr>
              <a:t>практикум</a:t>
            </a:r>
            <a:endParaRPr sz="42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9697" y="6420713"/>
            <a:ext cx="2090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latin typeface="Gothic Uralic"/>
                <a:cs typeface="Gothic Uralic"/>
              </a:rPr>
              <a:t>Радослава</a:t>
            </a:r>
            <a:r>
              <a:rPr sz="1800" spc="-165" dirty="0">
                <a:latin typeface="Gothic Uralic"/>
                <a:cs typeface="Gothic Uralic"/>
              </a:rPr>
              <a:t> </a:t>
            </a:r>
            <a:r>
              <a:rPr sz="1800" spc="-120" dirty="0">
                <a:latin typeface="Gothic Uralic"/>
                <a:cs typeface="Gothic Uralic"/>
              </a:rPr>
              <a:t>Христова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0270" y="304800"/>
            <a:ext cx="3328129" cy="3165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8865"/>
            <a:ext cx="4676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ookman Uralic"/>
                <a:cs typeface="Bookman Uralic"/>
              </a:rPr>
              <a:t>E/R </a:t>
            </a:r>
            <a:r>
              <a:rPr spc="-325" dirty="0"/>
              <a:t>диаграма </a:t>
            </a:r>
            <a:r>
              <a:rPr spc="-215" dirty="0"/>
              <a:t>на</a:t>
            </a:r>
            <a:r>
              <a:rPr spc="-130" dirty="0"/>
              <a:t> </a:t>
            </a:r>
            <a:r>
              <a:rPr spc="-355" dirty="0"/>
              <a:t>модела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10F81-7259-435B-9799-12CE7064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53" y="1203692"/>
            <a:ext cx="4463093" cy="50754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34486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Релационни</a:t>
            </a:r>
            <a:r>
              <a:rPr spc="-229" dirty="0"/>
              <a:t> </a:t>
            </a:r>
            <a:r>
              <a:rPr spc="-290" dirty="0"/>
              <a:t>схеми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0594"/>
            <a:ext cx="8087359" cy="5343771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>
              <a:spcAft>
                <a:spcPts val="1095"/>
              </a:spcAft>
            </a:pPr>
            <a:r>
              <a:rPr lang="bg-BG" sz="2600" dirty="0">
                <a:solidFill>
                  <a:srgbClr val="000000"/>
                </a:solidFill>
                <a:effectLst/>
                <a:latin typeface="Gothic Uralic"/>
                <a:ea typeface="Calibri" panose="020F0502020204030204" pitchFamily="34" charset="0"/>
              </a:rPr>
              <a:t>− Items(model, category, available, name, price) </a:t>
            </a:r>
          </a:p>
          <a:p>
            <a:pPr>
              <a:spcAft>
                <a:spcPts val="1095"/>
              </a:spcAft>
            </a:pPr>
            <a:r>
              <a:rPr lang="bg-BG" sz="2600" dirty="0">
                <a:solidFill>
                  <a:srgbClr val="000000"/>
                </a:solidFill>
                <a:effectLst/>
                <a:latin typeface="Gothic Uralic"/>
                <a:ea typeface="Calibri" panose="020F0502020204030204" pitchFamily="34" charset="0"/>
              </a:rPr>
              <a:t>− ItemsInstruments(model, year, type, color, length) </a:t>
            </a:r>
          </a:p>
          <a:p>
            <a:pPr>
              <a:spcAft>
                <a:spcPts val="1095"/>
              </a:spcAft>
            </a:pPr>
            <a:r>
              <a:rPr lang="bg-BG" sz="2600" dirty="0">
                <a:solidFill>
                  <a:srgbClr val="000000"/>
                </a:solidFill>
                <a:effectLst/>
                <a:latin typeface="Gothic Uralic"/>
                <a:ea typeface="Calibri" panose="020F0502020204030204" pitchFamily="34" charset="0"/>
              </a:rPr>
              <a:t>− ItemsVinylsCDs(model, artist, album, pdate, label, genre) </a:t>
            </a:r>
          </a:p>
          <a:p>
            <a:pPr>
              <a:spcAft>
                <a:spcPts val="1095"/>
              </a:spcAft>
            </a:pPr>
            <a:r>
              <a:rPr lang="bg-BG" sz="2600" dirty="0">
                <a:solidFill>
                  <a:srgbClr val="000000"/>
                </a:solidFill>
                <a:effectLst/>
                <a:latin typeface="Gothic Uralic"/>
                <a:ea typeface="Calibri" panose="020F0502020204030204" pitchFamily="34" charset="0"/>
              </a:rPr>
              <a:t>− ItemsRecordPlayers(model, aux, bluetooth, brand, speed, color, weight, height) </a:t>
            </a:r>
          </a:p>
          <a:p>
            <a:pPr>
              <a:spcAft>
                <a:spcPts val="1095"/>
              </a:spcAft>
            </a:pPr>
            <a:r>
              <a:rPr lang="bg-BG" sz="2600" dirty="0">
                <a:solidFill>
                  <a:srgbClr val="000000"/>
                </a:solidFill>
                <a:effectLst/>
                <a:latin typeface="Gothic Uralic"/>
                <a:ea typeface="Calibri" panose="020F0502020204030204" pitchFamily="34" charset="0"/>
              </a:rPr>
              <a:t>− ItemsControllers(model, functions, fformat, width, height, freq) </a:t>
            </a:r>
          </a:p>
          <a:p>
            <a:pPr>
              <a:spcAft>
                <a:spcPts val="1095"/>
              </a:spcAft>
            </a:pPr>
            <a:r>
              <a:rPr lang="bg-BG" sz="2600" dirty="0">
                <a:solidFill>
                  <a:srgbClr val="000000"/>
                </a:solidFill>
                <a:effectLst/>
                <a:latin typeface="Gothic Uralic"/>
                <a:ea typeface="Calibri" panose="020F0502020204030204" pitchFamily="34" charset="0"/>
              </a:rPr>
              <a:t>− ItemsMicrophones(model, type, sensitivity, audio, freq, size, brand) </a:t>
            </a:r>
          </a:p>
          <a:p>
            <a:pPr>
              <a:spcAft>
                <a:spcPts val="1095"/>
              </a:spcAft>
            </a:pPr>
            <a:r>
              <a:rPr lang="bg-BG" sz="2600" dirty="0">
                <a:solidFill>
                  <a:srgbClr val="000000"/>
                </a:solidFill>
                <a:effectLst/>
                <a:latin typeface="Gothic Uralic"/>
                <a:ea typeface="Calibri" panose="020F0502020204030204" pitchFamily="34" charset="0"/>
              </a:rPr>
              <a:t>− ItemsHeadsets(model, sources, volume, cabel_t, jack, freq)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3F66-889E-4032-8A91-73CA1F1C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584962"/>
            <a:ext cx="8072119" cy="492443"/>
          </a:xfrm>
        </p:spPr>
        <p:txBody>
          <a:bodyPr/>
          <a:lstStyle/>
          <a:p>
            <a:r>
              <a:rPr lang="bg-BG" spc="-140" dirty="0"/>
              <a:t>Релационни</a:t>
            </a:r>
            <a:r>
              <a:rPr lang="bg-BG" spc="-229" dirty="0"/>
              <a:t> </a:t>
            </a:r>
            <a:r>
              <a:rPr lang="bg-BG" spc="-290" dirty="0"/>
              <a:t>схеми</a:t>
            </a:r>
            <a:endParaRPr lang="bg-B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B9C25-DDD8-46EC-AE76-B6CE7089DF15}"/>
              </a:ext>
            </a:extLst>
          </p:cNvPr>
          <p:cNvSpPr txBox="1"/>
          <p:nvPr/>
        </p:nvSpPr>
        <p:spPr>
          <a:xfrm>
            <a:off x="535940" y="2010676"/>
            <a:ext cx="7998460" cy="338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95"/>
              </a:spcAft>
            </a:pPr>
            <a:r>
              <a:rPr lang="bg-BG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− Clients(phone, name, address, email) </a:t>
            </a:r>
          </a:p>
          <a:p>
            <a:pPr>
              <a:spcAft>
                <a:spcPts val="1095"/>
              </a:spcAft>
            </a:pPr>
            <a:r>
              <a:rPr lang="bg-BG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− Stores(name, address) </a:t>
            </a:r>
          </a:p>
          <a:p>
            <a:pPr>
              <a:spcAft>
                <a:spcPts val="1095"/>
              </a:spcAft>
            </a:pPr>
            <a:r>
              <a:rPr lang="bg-BG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− Staff(snum, number, name, region, sname) </a:t>
            </a:r>
          </a:p>
          <a:p>
            <a:pPr>
              <a:spcAft>
                <a:spcPts val="1095"/>
              </a:spcAft>
            </a:pPr>
            <a:r>
              <a:rPr lang="bg-BG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− AreAvailable(sname,model) </a:t>
            </a:r>
          </a:p>
          <a:p>
            <a:pPr>
              <a:spcAft>
                <a:spcPts val="1095"/>
              </a:spcAft>
            </a:pPr>
            <a:r>
              <a:rPr lang="bg-BG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− GoesTo(cphone, sname) </a:t>
            </a:r>
          </a:p>
          <a:p>
            <a:r>
              <a:rPr lang="bg-BG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− Buys(cphone, model, snum) </a:t>
            </a:r>
          </a:p>
        </p:txBody>
      </p:sp>
    </p:spTree>
    <p:extLst>
      <p:ext uri="{BB962C8B-B14F-4D97-AF65-F5344CB8AC3E}">
        <p14:creationId xmlns:p14="http://schemas.microsoft.com/office/powerpoint/2010/main" val="63585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4678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4" dirty="0"/>
              <a:t>Схема </a:t>
            </a:r>
            <a:r>
              <a:rPr spc="-215" dirty="0"/>
              <a:t>на </a:t>
            </a:r>
            <a:r>
              <a:rPr spc="-275" dirty="0"/>
              <a:t>базата </a:t>
            </a:r>
            <a:r>
              <a:rPr spc="15" dirty="0"/>
              <a:t>от</a:t>
            </a:r>
            <a:r>
              <a:rPr spc="-315" dirty="0"/>
              <a:t> </a:t>
            </a:r>
            <a:r>
              <a:rPr spc="-135" dirty="0"/>
              <a:t>данни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BB2CF-594F-48ED-9092-65EE455CA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2362200"/>
            <a:ext cx="8382000" cy="27019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6069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Приложение </a:t>
            </a:r>
            <a:r>
              <a:rPr spc="-240" dirty="0"/>
              <a:t>за </a:t>
            </a:r>
            <a:r>
              <a:rPr spc="-105" dirty="0"/>
              <a:t>достъп </a:t>
            </a:r>
            <a:r>
              <a:rPr spc="-375" dirty="0"/>
              <a:t>до</a:t>
            </a:r>
            <a:r>
              <a:rPr spc="-290" dirty="0"/>
              <a:t> </a:t>
            </a:r>
            <a:r>
              <a:rPr spc="-275" dirty="0"/>
              <a:t>базата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697F3-34FB-4554-B925-6CCA337A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27331"/>
            <a:ext cx="8382000" cy="40615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199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Bookman Uralic</vt:lpstr>
      <vt:lpstr>Calibri</vt:lpstr>
      <vt:lpstr>Carlito</vt:lpstr>
      <vt:lpstr>Gothic Uralic</vt:lpstr>
      <vt:lpstr>Times New Roman</vt:lpstr>
      <vt:lpstr>Office Theme</vt:lpstr>
      <vt:lpstr>PowerPoint Presentation</vt:lpstr>
      <vt:lpstr>E/R диаграма на модела</vt:lpstr>
      <vt:lpstr>Релационни схеми</vt:lpstr>
      <vt:lpstr>Релационни схеми</vt:lpstr>
      <vt:lpstr>Схема на базата от данни</vt:lpstr>
      <vt:lpstr>Приложение за достъп до базата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</dc:title>
  <dc:creator>user</dc:creator>
  <cp:lastModifiedBy>MSI</cp:lastModifiedBy>
  <cp:revision>6</cp:revision>
  <dcterms:created xsi:type="dcterms:W3CDTF">2021-06-02T10:26:43Z</dcterms:created>
  <dcterms:modified xsi:type="dcterms:W3CDTF">2021-06-04T09:44:05Z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2021-06-02T00:00:00Z</vt:filetime>
  </property>
</Properties>
</file>