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39a48e20f_0_1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39a48e20f_0_1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9426db51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9426db51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39a48e20f_0_1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39a48e20f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68e8bb8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668e8bb8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7440de1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7440de1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39a48e20f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39a48e20f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39a48e20f_0_1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39a48e20f_0_1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9426db51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9426db51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39a48e20f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39a48e20f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7479afd6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7479afd6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39a48e20f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39a48e20f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39a48e20f_0_1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39a48e20f_0_1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Experimental Analysis of GraphRAG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/>
              <a:t>A</a:t>
            </a:r>
            <a:r>
              <a:rPr lang="it" sz="2200"/>
              <a:t> novel approach for join discovery</a:t>
            </a:r>
            <a:endParaRPr sz="22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217100" y="3249372"/>
            <a:ext cx="8222100" cy="1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4097"/>
              </a:spcBef>
              <a:spcAft>
                <a:spcPts val="0"/>
              </a:spcAft>
              <a:buNone/>
            </a:pPr>
            <a:r>
              <a:rPr b="1" i="1" lang="it" sz="1300" u="sng">
                <a:latin typeface="Helvetica Neue"/>
                <a:ea typeface="Helvetica Neue"/>
                <a:cs typeface="Helvetica Neue"/>
                <a:sym typeface="Helvetica Neue"/>
              </a:rPr>
              <a:t>Candidato</a:t>
            </a:r>
            <a:r>
              <a:rPr b="1" i="1" lang="it" sz="1300">
                <a:latin typeface="Helvetica Neue"/>
                <a:ea typeface="Helvetica Neue"/>
                <a:cs typeface="Helvetica Neue"/>
                <a:sym typeface="Helvetica Neue"/>
              </a:rPr>
              <a:t>: Bilel Arfaoui</a:t>
            </a:r>
            <a:endParaRPr b="1" i="1"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b="1" i="1" lang="it" sz="1300" u="sng">
                <a:latin typeface="Helvetica Neue"/>
                <a:ea typeface="Helvetica Neue"/>
                <a:cs typeface="Helvetica Neue"/>
                <a:sym typeface="Helvetica Neue"/>
              </a:rPr>
              <a:t>Relatore</a:t>
            </a:r>
            <a:r>
              <a:rPr b="1" i="1" lang="it" sz="1300">
                <a:latin typeface="Helvetica Neue"/>
                <a:ea typeface="Helvetica Neue"/>
                <a:cs typeface="Helvetica Neue"/>
                <a:sym typeface="Helvetica Neue"/>
              </a:rPr>
              <a:t>: Giovanni Simonini</a:t>
            </a:r>
            <a:r>
              <a:rPr b="1" i="1" lang="it" sz="130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1"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Clr>
                <a:srgbClr val="000000"/>
              </a:buClr>
              <a:buSzPts val="275"/>
              <a:buFont typeface="Arial"/>
              <a:buNone/>
            </a:pPr>
            <a:r>
              <a:rPr b="1" i="1" lang="it" sz="1300">
                <a:latin typeface="Helvetica Neue"/>
                <a:ea typeface="Helvetica Neue"/>
                <a:cs typeface="Helvetica Neue"/>
                <a:sym typeface="Helvetica Neue"/>
              </a:rPr>
              <a:t>Università di Modena e Reggio Emilia</a:t>
            </a:r>
            <a:endParaRPr b="1" i="1" sz="13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80000"/>
              </a:lnSpc>
              <a:spcBef>
                <a:spcPts val="940"/>
              </a:spcBef>
              <a:spcAft>
                <a:spcPts val="0"/>
              </a:spcAft>
              <a:buNone/>
            </a:pPr>
            <a:r>
              <a:rPr b="1" i="1" lang="it" sz="1300">
                <a:latin typeface="Helvetica Neue"/>
                <a:ea typeface="Helvetica Neue"/>
                <a:cs typeface="Helvetica Neue"/>
                <a:sym typeface="Helvetica Neue"/>
              </a:rPr>
              <a:t>Anno Accademico 2023/2024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over UK/CAN Opendata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Question</a:t>
            </a:r>
            <a:r>
              <a:rPr lang="it"/>
              <a:t>: </a:t>
            </a:r>
            <a:r>
              <a:rPr lang="it" sz="1500"/>
              <a:t>“What is the average count of varicose vein post-op questions left front for knee replacement patients readmitted to hospital, by age band and provider code?”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500"/>
              <a:t>Resulting Traversal</a:t>
            </a:r>
            <a:r>
              <a:rPr lang="it" sz="1500"/>
              <a:t>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8</a:t>
            </a:r>
            <a:r>
              <a:rPr b="1" lang="it" sz="1200"/>
              <a:t>/11</a:t>
            </a:r>
            <a:endParaRPr b="1" sz="1200"/>
          </a:p>
        </p:txBody>
      </p:sp>
      <p:pic>
        <p:nvPicPr>
          <p:cNvPr id="159" name="Google Shape;15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496" y="2465150"/>
            <a:ext cx="4028800" cy="21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Experiment over UK/CAN Opendata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Resulting SQL: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SELECT </a:t>
            </a:r>
            <a:r>
              <a:rPr lang="it"/>
              <a:t>age_band, provider_code,  AVG(PostOpQLeftFrontCount) AS average_count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FROM </a:t>
            </a:r>
            <a:r>
              <a:rPr lang="it"/>
              <a:t>Varicose Vein </a:t>
            </a:r>
            <a:r>
              <a:rPr b="1" lang="it"/>
              <a:t>JOIN </a:t>
            </a:r>
            <a:r>
              <a:rPr lang="it"/>
              <a:t>KneeReplacement </a:t>
            </a:r>
            <a:r>
              <a:rPr b="1" lang="it"/>
              <a:t>ON </a:t>
            </a:r>
            <a:r>
              <a:rPr lang="it"/>
              <a:t>ProviderCode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WHERE </a:t>
            </a:r>
            <a:r>
              <a:rPr lang="it"/>
              <a:t>Procedure = 'knee replacement' </a:t>
            </a:r>
            <a:r>
              <a:rPr b="1" lang="it"/>
              <a:t>AND </a:t>
            </a:r>
            <a:r>
              <a:rPr lang="it"/>
              <a:t>readmitted = ‘Yes’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it"/>
              <a:t>GROUP BY </a:t>
            </a:r>
            <a:r>
              <a:rPr lang="it"/>
              <a:t>AgeBand, ProviderCode</a:t>
            </a:r>
            <a:endParaRPr/>
          </a:p>
        </p:txBody>
      </p:sp>
      <p:sp>
        <p:nvSpPr>
          <p:cNvPr id="166" name="Google Shape;166;p23"/>
          <p:cNvSpPr txBox="1"/>
          <p:nvPr>
            <p:ph idx="12" type="sldNum"/>
          </p:nvPr>
        </p:nvSpPr>
        <p:spPr>
          <a:xfrm>
            <a:off x="8199172" y="4651200"/>
            <a:ext cx="810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9</a:t>
            </a:r>
            <a:r>
              <a:rPr b="1" lang="it" sz="1200"/>
              <a:t>/11</a:t>
            </a:r>
            <a:endParaRPr b="1"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Framework Evaluation</a:t>
            </a:r>
            <a:endParaRPr/>
          </a:p>
        </p:txBody>
      </p:sp>
      <p:sp>
        <p:nvSpPr>
          <p:cNvPr id="172" name="Google Shape;172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00000"/>
                </a:solidFill>
              </a:rPr>
              <a:t>Accurate NL-to-SQL on UK/Canada OpenData</a:t>
            </a:r>
            <a:br>
              <a:rPr lang="it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00000"/>
                </a:solidFill>
              </a:rPr>
              <a:t>Knowledge Graphs improved complex schema handling</a:t>
            </a:r>
            <a:br>
              <a:rPr lang="it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00000"/>
                </a:solidFill>
              </a:rPr>
              <a:t>Cypher-based retrieval reduced join/column errors</a:t>
            </a:r>
            <a:br>
              <a:rPr lang="it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00000"/>
                </a:solidFill>
              </a:rPr>
              <a:t>Outperforms keyword-based methods on intricate queries</a:t>
            </a:r>
            <a:br>
              <a:rPr lang="it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Roboto"/>
              <a:buChar char="●"/>
            </a:pPr>
            <a:r>
              <a:rPr lang="it" sz="1500">
                <a:solidFill>
                  <a:srgbClr val="000000"/>
                </a:solidFill>
              </a:rPr>
              <a:t>Combines Knowledge Graphs + LLMs for expert-level querying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8366224" y="4651200"/>
            <a:ext cx="6429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10/11</a:t>
            </a:r>
            <a:endParaRPr b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type="title"/>
          </p:nvPr>
        </p:nvSpPr>
        <p:spPr>
          <a:xfrm>
            <a:off x="311700" y="1857800"/>
            <a:ext cx="8520600" cy="20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4000"/>
              <a:t>Thank you for your attention!</a:t>
            </a:r>
            <a:endParaRPr b="1"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Retrieval Augmented Generation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it" sz="1200"/>
              <a:t>‹#›</a:t>
            </a:fld>
            <a:r>
              <a:rPr b="1" lang="it" sz="1200"/>
              <a:t>/10</a:t>
            </a:r>
            <a:endParaRPr b="1" sz="1200"/>
          </a:p>
        </p:txBody>
      </p:sp>
      <p:sp>
        <p:nvSpPr>
          <p:cNvPr id="94" name="Google Shape;94;p14"/>
          <p:cNvSpPr txBox="1"/>
          <p:nvPr/>
        </p:nvSpPr>
        <p:spPr>
          <a:xfrm>
            <a:off x="4756250" y="1027950"/>
            <a:ext cx="300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5" name="Google Shape;95;p14" title="R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275" y="1423350"/>
            <a:ext cx="5977400" cy="297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1</a:t>
            </a:r>
            <a:r>
              <a:rPr b="1" lang="it" sz="1200"/>
              <a:t>/11</a:t>
            </a:r>
            <a:endParaRPr b="1" sz="1200"/>
          </a:p>
        </p:txBody>
      </p:sp>
      <p:pic>
        <p:nvPicPr>
          <p:cNvPr id="103" name="Google Shape;103;p15" title="Figure_1_Knowledge_graphs_illustration_643cec06af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73400"/>
            <a:ext cx="6155576" cy="3462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Graph RAG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2</a:t>
            </a:r>
            <a:r>
              <a:rPr b="1" lang="it" sz="1200"/>
              <a:t>/11</a:t>
            </a:r>
            <a:endParaRPr b="1" sz="1200"/>
          </a:p>
        </p:txBody>
      </p:sp>
      <p:pic>
        <p:nvPicPr>
          <p:cNvPr id="111" name="Google Shape;111;p16" title="graph r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738" y="1339250"/>
            <a:ext cx="6143625" cy="30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Core Tech Stack</a:t>
            </a:r>
            <a:endParaRPr b="1"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24" y="1413975"/>
            <a:ext cx="2474500" cy="2482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 title="Neo4j-logo2024color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4200" y="2087275"/>
            <a:ext cx="3053624" cy="108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 title="weaviate-logo-3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68702" y="1612513"/>
            <a:ext cx="2239323" cy="223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3</a:t>
            </a:r>
            <a:r>
              <a:rPr b="1" lang="it" sz="1200"/>
              <a:t>/11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Proposed Solution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4</a:t>
            </a:r>
            <a:r>
              <a:rPr b="1" lang="it" sz="1200"/>
              <a:t>/11</a:t>
            </a:r>
            <a:endParaRPr b="1" sz="1200"/>
          </a:p>
        </p:txBody>
      </p:sp>
      <p:pic>
        <p:nvPicPr>
          <p:cNvPr id="129" name="Google Shape;129;p18" title="arc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800"/>
            <a:ext cx="6953701" cy="29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Motivations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Structured queries from natural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need to be an SQL expert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No need to be a domain expert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Work over multi lingual datasets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t"/>
              <a:t>The ability to setup complex queries by using the insights offered by the KG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5/11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Knowledge Graph construction</a:t>
            </a:r>
            <a:endParaRPr/>
          </a:p>
        </p:txBody>
      </p:sp>
      <p:sp>
        <p:nvSpPr>
          <p:cNvPr id="142" name="Google Shape;142;p2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6</a:t>
            </a:r>
            <a:r>
              <a:rPr b="1" lang="it" sz="1200"/>
              <a:t>/11</a:t>
            </a:r>
            <a:endParaRPr b="1" sz="1200"/>
          </a:p>
        </p:txBody>
      </p:sp>
      <p:pic>
        <p:nvPicPr>
          <p:cNvPr id="143" name="Google Shape;143;p20" title="pipeline K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70200"/>
            <a:ext cx="7945449" cy="34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Query processing pipeline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200"/>
              <a:t>7</a:t>
            </a:r>
            <a:r>
              <a:rPr b="1" lang="it" sz="1200"/>
              <a:t>/11</a:t>
            </a:r>
            <a:endParaRPr b="1" sz="1200"/>
          </a:p>
        </p:txBody>
      </p:sp>
      <p:pic>
        <p:nvPicPr>
          <p:cNvPr id="151" name="Google Shape;151;p21" title="pipelin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05448"/>
            <a:ext cx="9144001" cy="2780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