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25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39a48e20f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39a48e20f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426db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426db51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9a48e20f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39a48e20f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68e8b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668e8b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440de1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440de1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9a48e20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9a48e20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9a48e20f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9a48e20f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426db5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9426db5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9a48e20f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9a48e20f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479afd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479afd6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9a48e20f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9a48e20f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9a48e20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39a48e20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Experimental Analysis of GraphRAG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 novel approach for join discovery</a:t>
            </a:r>
            <a:endParaRPr sz="22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7100" y="3249372"/>
            <a:ext cx="82221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4097"/>
              </a:spcBef>
              <a:spcAft>
                <a:spcPts val="0"/>
              </a:spcAft>
              <a:buNone/>
            </a:pPr>
            <a:r>
              <a:rPr lang="it" sz="1300" b="1" i="1" u="sng">
                <a:latin typeface="Helvetica Neue"/>
                <a:ea typeface="Helvetica Neue"/>
                <a:cs typeface="Helvetica Neue"/>
                <a:sym typeface="Helvetica Neue"/>
              </a:rPr>
              <a:t>Candidato</a:t>
            </a: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: Bilel Arfaoui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it" sz="1300" b="1" i="1" u="sng">
                <a:latin typeface="Helvetica Neue"/>
                <a:ea typeface="Helvetica Neue"/>
                <a:cs typeface="Helvetica Neue"/>
                <a:sym typeface="Helvetica Neue"/>
              </a:rPr>
              <a:t>Relatore</a:t>
            </a: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: Giovanni Simonini 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Università di Modena e Reggio Emilia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Anno Accademico 2023/2024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Question</a:t>
            </a:r>
            <a:r>
              <a:rPr lang="it"/>
              <a:t>: </a:t>
            </a:r>
            <a:r>
              <a:rPr lang="it" sz="1500"/>
              <a:t>“What is the average count of varicose vein post-op questions left front for knee replacement patients readmitted to hospital, by age band and provider code?”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b="1"/>
              <a:t>Resulting Traversal</a:t>
            </a:r>
            <a:r>
              <a:rPr lang="it" sz="1500"/>
              <a:t>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8/11</a:t>
            </a:r>
            <a:endParaRPr sz="1200" b="1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96" y="2465150"/>
            <a:ext cx="4028800" cy="2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Resulting SQL: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SELECT </a:t>
            </a:r>
            <a:r>
              <a:rPr lang="it"/>
              <a:t>age_band, provider_code,  AVG(PostOpQLeftFrontCount) AS average_count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FROM </a:t>
            </a:r>
            <a:r>
              <a:rPr lang="it"/>
              <a:t>Varicose Vein </a:t>
            </a:r>
            <a:r>
              <a:rPr lang="it" b="1"/>
              <a:t>JOIN </a:t>
            </a:r>
            <a:r>
              <a:rPr lang="it"/>
              <a:t>KneeReplacement </a:t>
            </a:r>
            <a:r>
              <a:rPr lang="it" b="1"/>
              <a:t>ON </a:t>
            </a:r>
            <a:r>
              <a:rPr lang="it"/>
              <a:t>ProviderCode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WHERE </a:t>
            </a:r>
            <a:r>
              <a:rPr lang="it"/>
              <a:t>Procedure = 'knee replacement' </a:t>
            </a:r>
            <a:r>
              <a:rPr lang="it" b="1"/>
              <a:t>AND </a:t>
            </a:r>
            <a:r>
              <a:rPr lang="it"/>
              <a:t>readmitted = ‘Yes’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GROUP BY </a:t>
            </a:r>
            <a:r>
              <a:rPr lang="it"/>
              <a:t>AgeBand, ProviderCode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199172" y="4651200"/>
            <a:ext cx="810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9/11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Framework Evaluation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Accurate NL-to-SQL on UK/Canada OpenData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Knowledge Graphs improved complex schema handling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Cypher-based retrieval reduced join/column errors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Combines Knowledge Graphs + LLMs for expert-level querying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366224" y="4651200"/>
            <a:ext cx="642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10/11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1857800"/>
            <a:ext cx="8520600" cy="20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b="1"/>
              <a:t>Thank you for your attention!</a:t>
            </a:r>
            <a:endParaRPr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Retrieval Augmented Generation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200" b="1"/>
              <a:t>2</a:t>
            </a:fld>
            <a:r>
              <a:rPr lang="it" sz="1200" b="1"/>
              <a:t>/10</a:t>
            </a:r>
            <a:endParaRPr sz="1200" b="1"/>
          </a:p>
        </p:txBody>
      </p:sp>
      <p:sp>
        <p:nvSpPr>
          <p:cNvPr id="94" name="Google Shape;94;p14"/>
          <p:cNvSpPr txBox="1"/>
          <p:nvPr/>
        </p:nvSpPr>
        <p:spPr>
          <a:xfrm>
            <a:off x="4756250" y="1027950"/>
            <a:ext cx="300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 title="R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75" y="1423350"/>
            <a:ext cx="5977400" cy="29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1/11</a:t>
            </a:r>
            <a:endParaRPr sz="1200" b="1"/>
          </a:p>
        </p:txBody>
      </p:sp>
      <p:pic>
        <p:nvPicPr>
          <p:cNvPr id="103" name="Google Shape;103;p15" title="Figure_1_Knowledge_graphs_illustration_643cec06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400"/>
            <a:ext cx="6155576" cy="34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Graph RAG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2/11</a:t>
            </a:r>
            <a:endParaRPr sz="1200" b="1"/>
          </a:p>
        </p:txBody>
      </p:sp>
      <p:pic>
        <p:nvPicPr>
          <p:cNvPr id="111" name="Google Shape;111;p16" title="graph r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38" y="1339250"/>
            <a:ext cx="61436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Core Tech Stack</a:t>
            </a:r>
            <a:endParaRPr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4" y="1413975"/>
            <a:ext cx="2474500" cy="24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Neo4j-logo2024col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200" y="2087275"/>
            <a:ext cx="3053624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weaviate-logo-3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702" y="1612513"/>
            <a:ext cx="2239323" cy="22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3/11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Solution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4/11</a:t>
            </a:r>
            <a:endParaRPr sz="1200" b="1"/>
          </a:p>
        </p:txBody>
      </p:sp>
      <p:pic>
        <p:nvPicPr>
          <p:cNvPr id="129" name="Google Shape;129;p18" title="arc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953701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Motivations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Structured queries from natural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an SQL expert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 domain expert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Work over multi lingual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ability to setup complex queries by using the insights offered by the KG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5/11</a:t>
            </a:r>
            <a:endParaRPr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 construction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6/11</a:t>
            </a:r>
            <a:endParaRPr sz="1200" b="1"/>
          </a:p>
        </p:txBody>
      </p:sp>
      <p:pic>
        <p:nvPicPr>
          <p:cNvPr id="143" name="Google Shape;143;p20" title="pipeline K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7945449" cy="3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processing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7/11</a:t>
            </a:r>
            <a:endParaRPr sz="1200" b="1"/>
          </a:p>
        </p:txBody>
      </p:sp>
      <p:pic>
        <p:nvPicPr>
          <p:cNvPr id="151" name="Google Shape;151;p21" title="pipelin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05448"/>
            <a:ext cx="9144001" cy="27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Presentazione su schermo (16:9)</PresentationFormat>
  <Paragraphs>45</Paragraphs>
  <Slides>13</Slides>
  <Notes>13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Helvetica Neue</vt:lpstr>
      <vt:lpstr>Arial</vt:lpstr>
      <vt:lpstr>Roboto</vt:lpstr>
      <vt:lpstr>Geometric</vt:lpstr>
      <vt:lpstr>Experimental Analysis of GraphRAG A novel approach for join discovery</vt:lpstr>
      <vt:lpstr>Retrieval Augmented Generation</vt:lpstr>
      <vt:lpstr>Knowledge Graphs</vt:lpstr>
      <vt:lpstr>Graph RAG</vt:lpstr>
      <vt:lpstr>Core Tech Stack</vt:lpstr>
      <vt:lpstr>Proposed Solution</vt:lpstr>
      <vt:lpstr>Motivations</vt:lpstr>
      <vt:lpstr>Knowledge Graph construction</vt:lpstr>
      <vt:lpstr>Query processing pipeline </vt:lpstr>
      <vt:lpstr>Experiment over UK/CAN Opendata</vt:lpstr>
      <vt:lpstr>Experiment over UK/CAN Opendata</vt:lpstr>
      <vt:lpstr>Framework Evaluation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BILEL ARFAOUI</cp:lastModifiedBy>
  <cp:revision>1</cp:revision>
  <dcterms:modified xsi:type="dcterms:W3CDTF">2025-04-07T15:22:16Z</dcterms:modified>
</cp:coreProperties>
</file>