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ec0bf1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1ec0bf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bafd6b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bafd6b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ec0bf1a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1ec0bf1a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1ec0bf1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1ec0bf1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ec0bf1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1ec0bf1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3fcbe4a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3fcbe4a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1ec0bf1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1ec0bf1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ec0bf1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1ec0bf1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80bd306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80bd306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1ec0bf1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1ec0bf1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1a9da1a2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1a9da1a2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4d05f0c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4d05f0c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80bd306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80bd30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1ec0bf1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1ec0bf1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4d05f0c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4d05f0c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80bd306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80bd306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41e953b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41e953b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4d05f0c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4d05f0c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1ec0bf1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1ec0bf1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1ec0bf1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1ec0bf1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ec0bf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ec0bf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ec0bf1a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ec0bf1a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ec0bf1a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1ec0bf1a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4d05f0c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4d05f0c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ec0bf1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1ec0bf1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26d4249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26d4249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41f73b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041f73b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600"/>
              <a:t>Placement of IoT Microservices in Fog Computing Systems</a:t>
            </a:r>
            <a:r>
              <a:rPr lang="it" sz="2600"/>
              <a:t>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/>
              <a:t>A Comparison of Heuristics </a:t>
            </a:r>
            <a:endParaRPr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76675"/>
            <a:ext cx="3470700" cy="121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97"/>
              </a:spcBef>
              <a:spcAft>
                <a:spcPts val="0"/>
              </a:spcAft>
              <a:buSzPts val="275"/>
              <a:buNone/>
            </a:pP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Bilel Arfaoui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275"/>
              <a:buNone/>
            </a:pPr>
            <a:r>
              <a:rPr b="1" lang="it" u="sng">
                <a:latin typeface="Helvetica Neue"/>
                <a:ea typeface="Helvetica Neue"/>
                <a:cs typeface="Helvetica Neue"/>
                <a:sym typeface="Helvetica Neue"/>
              </a:rPr>
              <a:t>224618@studenti.unimore.it</a:t>
            </a: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275"/>
              <a:buNone/>
            </a:pP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University of Modena and Reggio Emilia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275"/>
              <a:buNone/>
            </a:pP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2024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290"/>
              <a:t>How will we tackle the placement problem?</a:t>
            </a:r>
            <a:endParaRPr b="1" sz="229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Due to its complexity caused by </a:t>
            </a:r>
            <a:r>
              <a:rPr lang="it" sz="1600"/>
              <a:t>the large number of potential microservice/resource combinations, the placement problem is </a:t>
            </a:r>
            <a:r>
              <a:rPr b="1" lang="it" sz="1600"/>
              <a:t>NP-hard</a:t>
            </a:r>
            <a:r>
              <a:rPr lang="it" sz="1600"/>
              <a:t>, for this reason we will focus on applying the following  heuristics:</a:t>
            </a:r>
            <a:r>
              <a:rPr lang="it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Modified Best Fit Decreasing (MBFD)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Genetic Algorithm (GA)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Variable Neighborhood Search (VNS) 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Afterwards we will compare their performance to evaluate their efficiency in achieving our objectives.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Genetic Algorithm</a:t>
            </a:r>
            <a:endParaRPr b="1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7"/>
              <a:t>The</a:t>
            </a:r>
            <a:r>
              <a:rPr b="1" lang="it" sz="4007"/>
              <a:t> </a:t>
            </a:r>
            <a:r>
              <a:rPr b="1" lang="it" sz="4007" u="sng"/>
              <a:t>Genetic Algorithm</a:t>
            </a:r>
            <a:r>
              <a:rPr lang="it" sz="4007"/>
              <a:t> is a Biology inspired Heuristic where the solution space is modeled using strings known as </a:t>
            </a:r>
            <a:r>
              <a:rPr b="1" lang="it" sz="4007" u="sng"/>
              <a:t>chromosomes</a:t>
            </a:r>
            <a:r>
              <a:rPr lang="it" sz="4007"/>
              <a:t>, each consisting of individual elements called </a:t>
            </a:r>
            <a:r>
              <a:rPr b="1" lang="it" sz="4007" u="sng"/>
              <a:t>genes</a:t>
            </a:r>
            <a:r>
              <a:rPr lang="it" sz="4007"/>
              <a:t>.  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007"/>
              <a:t>The algorithm goes through multiple phases until a stopping criterion is reached:</a:t>
            </a:r>
            <a:endParaRPr sz="4007"/>
          </a:p>
          <a:p>
            <a:pPr indent="-31130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it" sz="4007"/>
              <a:t>Selection: </a:t>
            </a:r>
            <a:r>
              <a:rPr lang="it" sz="4007"/>
              <a:t>Chooses the fittest individuals from the population to pass their genes.</a:t>
            </a:r>
            <a:endParaRPr sz="4007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4007"/>
              <a:t>Mutation:  </a:t>
            </a:r>
            <a:r>
              <a:rPr lang="it" sz="4007"/>
              <a:t>Introduces random changes to individual genes.</a:t>
            </a:r>
            <a:endParaRPr sz="4007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4007"/>
              <a:t>Crossover: </a:t>
            </a:r>
            <a:r>
              <a:rPr lang="it" sz="4007"/>
              <a:t>Combines genes from selected individuals to create new offspring with mixed traits.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4007"/>
              <a:t>The algorithm evaluates each individual based on a </a:t>
            </a:r>
            <a:r>
              <a:rPr b="1" lang="it" sz="4007" u="sng"/>
              <a:t>fitness function</a:t>
            </a:r>
            <a:r>
              <a:rPr b="1" lang="it" sz="4007"/>
              <a:t> </a:t>
            </a:r>
            <a:r>
              <a:rPr lang="it" sz="4007"/>
              <a:t>that measures how well it solves the problem.</a:t>
            </a:r>
            <a:endParaRPr sz="160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Genetic Algorithm</a:t>
            </a:r>
            <a:endParaRPr b="1" sz="3200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213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We model the solution space as a population of chromosomes, each with</a:t>
            </a:r>
            <a:r>
              <a:rPr b="1" lang="it" sz="1400"/>
              <a:t> |M|</a:t>
            </a:r>
            <a:r>
              <a:rPr lang="it" sz="1400"/>
              <a:t> genes where values range from 1 to </a:t>
            </a:r>
            <a:r>
              <a:rPr b="1" lang="it" sz="1400"/>
              <a:t>|F|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The algorithm runs for </a:t>
            </a:r>
            <a:r>
              <a:rPr lang="it" sz="1400" u="sng"/>
              <a:t>600 generations</a:t>
            </a:r>
            <a:r>
              <a:rPr lang="it" sz="1400"/>
              <a:t> over </a:t>
            </a:r>
            <a:r>
              <a:rPr lang="it" sz="1400" u="sng"/>
              <a:t>60 </a:t>
            </a:r>
            <a:r>
              <a:rPr lang="it" sz="1400" u="sng"/>
              <a:t>individuals</a:t>
            </a:r>
            <a:r>
              <a:rPr lang="it" sz="1400"/>
              <a:t> with the </a:t>
            </a:r>
            <a:r>
              <a:rPr lang="it" sz="1400"/>
              <a:t>following</a:t>
            </a:r>
            <a:r>
              <a:rPr lang="it" sz="1400"/>
              <a:t>  strategy: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Tournament selection.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Random mutation with a </a:t>
            </a:r>
            <a:r>
              <a:rPr lang="it" sz="1400" u="sng"/>
              <a:t>0.8% probability</a:t>
            </a:r>
            <a:r>
              <a:rPr lang="it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Uniform crossover with a </a:t>
            </a:r>
            <a:r>
              <a:rPr lang="it" sz="1400" u="sng"/>
              <a:t>0.8% probability.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Objective function acts as Fitness Function.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" sz="1400"/>
              <a:t>fitness function introduces </a:t>
            </a:r>
            <a:r>
              <a:rPr lang="it" sz="1400">
                <a:latin typeface="Arial"/>
                <a:ea typeface="Arial"/>
                <a:cs typeface="Arial"/>
                <a:sym typeface="Arial"/>
              </a:rPr>
              <a:t>penalties to  address Fog Node overloading and SLA non-compliance, calibrated to reflect the severity of violations, enabling early elimination of unacceptable solutions.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Modified Best Fit</a:t>
            </a:r>
            <a:endParaRPr b="1" sz="3200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This heuristic has been used for the placement of VMs in physical hosts, in this case we adapted it for the placement of microservices over the Fog Nodes.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/>
              <a:t>Iteration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  Iterate over </a:t>
            </a:r>
            <a:r>
              <a:rPr b="1" lang="it" sz="1400"/>
              <a:t>|M| </a:t>
            </a:r>
            <a:r>
              <a:rPr lang="it" sz="1400"/>
              <a:t>microservices in descending order of mean service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  Initiate the placement process for each microservice in order.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/>
              <a:t>Placement process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Iterate over the </a:t>
            </a:r>
            <a:r>
              <a:rPr b="1" lang="it" sz="1400"/>
              <a:t>|F| </a:t>
            </a:r>
            <a:r>
              <a:rPr lang="it" sz="1400"/>
              <a:t>Fog nodes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Assign the microservice to the node that best optimizes the objective function while meeting constraints and SLA requirements.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580"/>
              <a:t>VNS - Variable </a:t>
            </a:r>
            <a:r>
              <a:rPr b="1" lang="it" sz="2580"/>
              <a:t>Neighbourhood</a:t>
            </a:r>
            <a:r>
              <a:rPr b="1" lang="it" sz="2580"/>
              <a:t> Search </a:t>
            </a:r>
            <a:endParaRPr b="1" sz="2580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The VNS heuristic focuses on finding the optimal solution exploring the solution space with local search and diversification strategies to escape local optimas.</a:t>
            </a:r>
            <a:r>
              <a:rPr lang="it" sz="1400"/>
              <a:t>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The algorithm start by defining an </a:t>
            </a:r>
            <a:r>
              <a:rPr b="1" lang="it" sz="1400"/>
              <a:t>initial solution</a:t>
            </a:r>
            <a:r>
              <a:rPr lang="it" sz="1400"/>
              <a:t> continues as the following: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Perturbation</a:t>
            </a:r>
            <a:r>
              <a:rPr lang="it" sz="1400"/>
              <a:t>: Drastic change of the solution to escape local optima and explore new regions.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it" sz="1400"/>
              <a:t>Local Search:</a:t>
            </a:r>
            <a:r>
              <a:rPr lang="it" sz="1400"/>
              <a:t> Explores the neighborhood for improvements.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Iterate until a </a:t>
            </a:r>
            <a:r>
              <a:rPr b="1" lang="it" sz="1400"/>
              <a:t>stopping criterion</a:t>
            </a:r>
            <a:r>
              <a:rPr lang="it" sz="1400"/>
              <a:t> is met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VNS - Local Search and Perturbation</a:t>
            </a:r>
            <a:endParaRPr b="1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t" sz="1210"/>
              <a:t>The</a:t>
            </a:r>
            <a:r>
              <a:rPr b="1" lang="it" sz="1210"/>
              <a:t> </a:t>
            </a:r>
            <a:r>
              <a:rPr b="1" lang="it" sz="1210" u="sng"/>
              <a:t>local search</a:t>
            </a:r>
            <a:r>
              <a:rPr lang="it" sz="1210"/>
              <a:t> is composed by the following structures</a:t>
            </a:r>
            <a:r>
              <a:rPr lang="it" sz="1210"/>
              <a:t>:</a:t>
            </a:r>
            <a:endParaRPr sz="1210"/>
          </a:p>
          <a:p>
            <a:pPr indent="-305435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b="1" lang="it" sz="1210"/>
              <a:t>N1</a:t>
            </a:r>
            <a:r>
              <a:rPr lang="it" sz="1210"/>
              <a:t>*:  Swapping microservices between two Fog Nodes</a:t>
            </a:r>
            <a:endParaRPr sz="1210"/>
          </a:p>
          <a:p>
            <a:pPr indent="-3054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b="1" lang="it" sz="1210"/>
              <a:t>N2</a:t>
            </a:r>
            <a:r>
              <a:rPr lang="it" sz="1210"/>
              <a:t>*: Random selection of a random busy Fog Node, and then migration of its allocated microservice to the least loaded Fog Node</a:t>
            </a:r>
            <a:endParaRPr sz="1210"/>
          </a:p>
          <a:p>
            <a:pPr indent="-3054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it" sz="1210"/>
              <a:t>The </a:t>
            </a:r>
            <a:r>
              <a:rPr lang="it" sz="1210" u="sng"/>
              <a:t>selection of criterion</a:t>
            </a:r>
            <a:r>
              <a:rPr lang="it" sz="1210"/>
              <a:t> of the microservice is the distance criterion, which can be the delay, number of hops from the data source and/or the traffic volume in the network.</a:t>
            </a:r>
            <a:endParaRPr sz="121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10"/>
              <a:t>The </a:t>
            </a:r>
            <a:r>
              <a:rPr b="1" lang="it" sz="1210" u="sng"/>
              <a:t>perturbation</a:t>
            </a:r>
            <a:r>
              <a:rPr lang="it" sz="1210" u="sng"/>
              <a:t> </a:t>
            </a:r>
            <a:r>
              <a:rPr lang="it" sz="1210"/>
              <a:t>phase is composed by the following structures:</a:t>
            </a:r>
            <a:endParaRPr sz="1210"/>
          </a:p>
          <a:p>
            <a:pPr indent="-305435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b="1" lang="it" sz="1210"/>
              <a:t>L1</a:t>
            </a:r>
            <a:r>
              <a:rPr lang="it" sz="1210"/>
              <a:t>: Perform every possible swap between the Fog nodes</a:t>
            </a:r>
            <a:endParaRPr sz="1210"/>
          </a:p>
          <a:p>
            <a:pPr indent="-3054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b="1" lang="it" sz="1210"/>
              <a:t>L2</a:t>
            </a:r>
            <a:r>
              <a:rPr lang="it" sz="1210"/>
              <a:t>: Perform every possible allocation</a:t>
            </a:r>
            <a:endParaRPr sz="1210" u="sng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 u="sng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10" u="sng"/>
              <a:t>Stopping criterion</a:t>
            </a:r>
            <a:r>
              <a:rPr lang="it" sz="1210"/>
              <a:t>: There is no improvement during the local search phase after the perturbation</a:t>
            </a:r>
            <a:endParaRPr sz="1210" u="sng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it" sz="790"/>
              <a:t>*</a:t>
            </a:r>
            <a:r>
              <a:rPr b="1" lang="it" sz="790" u="sng"/>
              <a:t>the  structure  will check the feasibility of the swap/migration</a:t>
            </a:r>
            <a:endParaRPr sz="121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185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Performance</a:t>
            </a:r>
            <a:endParaRPr b="1" sz="4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4100"/>
              <a:t>evaluation</a:t>
            </a:r>
            <a:endParaRPr b="1" sz="4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Analysis setup</a:t>
            </a:r>
            <a:endParaRPr b="1" sz="32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441325"/>
            <a:ext cx="683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Performance Assessment</a:t>
            </a:r>
            <a:endParaRPr b="1" u="sng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Efficiency</a:t>
            </a:r>
            <a:r>
              <a:rPr lang="it"/>
              <a:t>: Time taken to achieve a solution.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Solution Quality</a:t>
            </a:r>
            <a:r>
              <a:rPr lang="it"/>
              <a:t>: Evaluating the effectiveness of the solution.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u="sng"/>
              <a:t>Metrics</a:t>
            </a:r>
            <a:endParaRPr b="1" u="sng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Problem Size: </a:t>
            </a:r>
            <a:r>
              <a:rPr b="1" lang="it"/>
              <a:t>|Lc|</a:t>
            </a:r>
            <a:r>
              <a:rPr lang="it"/>
              <a:t>, </a:t>
            </a:r>
            <a:r>
              <a:rPr b="1" lang="it"/>
              <a:t>|F|</a:t>
            </a:r>
            <a:r>
              <a:rPr lang="it"/>
              <a:t> and </a:t>
            </a:r>
            <a:r>
              <a:rPr b="1" lang="it"/>
              <a:t>|C| 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Jain Index: Measures load balancing capability of the algorithm [0,1].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Number of Hops normalized to the chain </a:t>
            </a:r>
            <a:r>
              <a:rPr lang="it"/>
              <a:t>Length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Overall Load (ρ)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/>
              <a:t>Note</a:t>
            </a:r>
            <a:r>
              <a:rPr lang="it"/>
              <a:t>: </a:t>
            </a:r>
            <a:r>
              <a:rPr lang="it"/>
              <a:t>During the analysis, we'll adjust specific parameters as needed to better understand performance.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Scalability </a:t>
            </a:r>
            <a:r>
              <a:rPr lang="it" sz="3200"/>
              <a:t>- Setup</a:t>
            </a:r>
            <a:endParaRPr sz="3200"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In our initial experiment, we will evaluate the algorithms' capacity to manage load balancing as the number of nodes increases.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To maintain an even distribution of load across the nodes, we will proportionally increase the number of chains as the node count grows.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 u="sng"/>
              <a:t>Fixed parameters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/>
              <a:t>|Lc|</a:t>
            </a:r>
            <a:r>
              <a:rPr lang="it" sz="1200"/>
              <a:t>=5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 </a:t>
            </a:r>
            <a:r>
              <a:rPr b="1" lang="it" sz="1200"/>
              <a:t>ρ</a:t>
            </a:r>
            <a:r>
              <a:rPr lang="it" sz="1200"/>
              <a:t> = 0.6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Tsla = 10 * </a:t>
            </a:r>
            <a:r>
              <a:rPr b="1" lang="it" sz="1730"/>
              <a:t>∑ </a:t>
            </a:r>
            <a:r>
              <a:rPr b="1" baseline="-25000" lang="it" sz="1430"/>
              <a:t>m∈ M</a:t>
            </a:r>
            <a:r>
              <a:rPr lang="it" sz="1330"/>
              <a:t>S</a:t>
            </a:r>
            <a:r>
              <a:rPr baseline="-25000" lang="it" sz="1330"/>
              <a:t>m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SCALABILITY - </a:t>
            </a:r>
            <a:r>
              <a:rPr lang="it" sz="3200"/>
              <a:t>Execution time</a:t>
            </a:r>
            <a:endParaRPr sz="3200"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4466550" y="1148475"/>
            <a:ext cx="38697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GA’s is due to </a:t>
            </a:r>
            <a:r>
              <a:rPr lang="it"/>
              <a:t>the size of the </a:t>
            </a:r>
            <a:r>
              <a:rPr lang="it"/>
              <a:t>population and high  number of generations.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MDBF </a:t>
            </a:r>
            <a:r>
              <a:rPr lang="it"/>
              <a:t>is almost negligible thanks to its </a:t>
            </a:r>
            <a:r>
              <a:rPr lang="it"/>
              <a:t>greedy</a:t>
            </a:r>
            <a:r>
              <a:rPr lang="it"/>
              <a:t> approach.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VNS </a:t>
            </a:r>
            <a:r>
              <a:rPr lang="it"/>
              <a:t>keeps the size of the neighbourhood small, so their exploration is fast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increase of the execution time is </a:t>
            </a:r>
            <a:r>
              <a:rPr lang="it"/>
              <a:t>linear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5" y="1378000"/>
            <a:ext cx="38862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Introduction</a:t>
            </a:r>
            <a:endParaRPr b="1"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/>
              <a:t>This presentation explores IoT microservice placement within a Fog network, that involve geographically distributed nodes and sensors, focusing on Fog computing solution. We’ll also discuss related challenges and placement strategies within SLA constraints.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SCALABILITY - </a:t>
            </a:r>
            <a:r>
              <a:rPr lang="it" sz="3200"/>
              <a:t>Response time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492350" y="1577100"/>
            <a:ext cx="38439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MBFD </a:t>
            </a:r>
            <a:r>
              <a:rPr lang="it" sz="1400"/>
              <a:t>provides a stable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GA </a:t>
            </a:r>
            <a:r>
              <a:rPr lang="it" sz="1400"/>
              <a:t>and </a:t>
            </a:r>
            <a:r>
              <a:rPr b="1" lang="it" sz="1400"/>
              <a:t>VNS </a:t>
            </a:r>
            <a:r>
              <a:rPr lang="it" sz="1400"/>
              <a:t> </a:t>
            </a:r>
            <a:r>
              <a:rPr lang="it" sz="1400"/>
              <a:t>experience</a:t>
            </a:r>
            <a:r>
              <a:rPr lang="it" sz="1400"/>
              <a:t> degradation</a:t>
            </a:r>
            <a:endParaRPr sz="1400"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0" y="1503913"/>
            <a:ext cx="39719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4466550" y="3281725"/>
            <a:ext cx="38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System load </a:t>
            </a:r>
            <a:r>
              <a:rPr lang="it" sz="3200"/>
              <a:t>- Setup</a:t>
            </a:r>
            <a:endParaRPr sz="3200"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 for this analysis we will analyze the impact of the </a:t>
            </a:r>
            <a:r>
              <a:rPr lang="it"/>
              <a:t>global</a:t>
            </a:r>
            <a:r>
              <a:rPr lang="it"/>
              <a:t> </a:t>
            </a:r>
            <a:r>
              <a:rPr lang="it"/>
              <a:t>system load over </a:t>
            </a:r>
            <a:r>
              <a:rPr lang="it"/>
              <a:t>algorithms’ ability of  load </a:t>
            </a:r>
            <a:r>
              <a:rPr lang="it"/>
              <a:t>balancing, optimization of the objective function and the ability of keeping the hops low between subsequent microservices. </a:t>
            </a: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u="sng"/>
              <a:t>Fixed parameters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|Lc|</a:t>
            </a:r>
            <a:r>
              <a:rPr lang="it"/>
              <a:t>=5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|F|</a:t>
            </a:r>
            <a:r>
              <a:rPr lang="it"/>
              <a:t> =  10 fog nodes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Tsla = 10 * </a:t>
            </a:r>
            <a:r>
              <a:rPr b="1" lang="it" sz="1730"/>
              <a:t>∑ </a:t>
            </a:r>
            <a:r>
              <a:rPr b="1" baseline="-25000" lang="it" sz="1430"/>
              <a:t>m∈ M</a:t>
            </a:r>
            <a:r>
              <a:rPr lang="it" sz="1330"/>
              <a:t>S</a:t>
            </a:r>
            <a:r>
              <a:rPr baseline="-25000" lang="it" sz="1330"/>
              <a:t>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System load - </a:t>
            </a:r>
            <a:r>
              <a:rPr lang="it" sz="3200"/>
              <a:t>Response time</a:t>
            </a:r>
            <a:endParaRPr sz="3200"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4795025" y="1567550"/>
            <a:ext cx="35415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On low values they are all comparable.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 As the load increases </a:t>
            </a:r>
            <a:r>
              <a:rPr lang="it"/>
              <a:t> the variance and the response time increase with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MBFD performs well under heavy work loads.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9814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4795025" y="3547300"/>
            <a:ext cx="36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80"/>
              <a:t>System Load</a:t>
            </a:r>
            <a:r>
              <a:rPr b="1" lang="it" sz="2680"/>
              <a:t> - </a:t>
            </a:r>
            <a:r>
              <a:rPr lang="it" sz="2680"/>
              <a:t>Jain Index and Normalized Hops</a:t>
            </a:r>
            <a:endParaRPr sz="2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4779100" y="1567550"/>
            <a:ext cx="355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MBFD </a:t>
            </a:r>
            <a:r>
              <a:rPr lang="it"/>
              <a:t>has a consistently good performance due to it being designed to to guarantee good load balancing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</a:t>
            </a:r>
            <a:r>
              <a:rPr b="1" lang="it"/>
              <a:t>number of hops</a:t>
            </a:r>
            <a:r>
              <a:rPr lang="it"/>
              <a:t> increases because the placement of the microservices becomes harder to place near </a:t>
            </a:r>
            <a:r>
              <a:rPr lang="it"/>
              <a:t>each other</a:t>
            </a:r>
            <a:r>
              <a:rPr lang="it"/>
              <a:t> without risking overload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" y="1906300"/>
            <a:ext cx="4474300" cy="192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Service chain </a:t>
            </a:r>
            <a:r>
              <a:rPr b="1" lang="it"/>
              <a:t>Length</a:t>
            </a:r>
            <a:r>
              <a:rPr b="1" lang="it"/>
              <a:t> </a:t>
            </a:r>
            <a:r>
              <a:rPr lang="it"/>
              <a:t>- Setup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For the final test, we will assess the impact of increasing the length of microservice chains while keeping the global load constant.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This approach will distribute the load more broadly, allowing us to evaluate how the algorithms perform under these conditions.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u="sng"/>
              <a:t>Fixed parameters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|F|</a:t>
            </a:r>
            <a:r>
              <a:rPr lang="it"/>
              <a:t> =  10 fog nodes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b="1" lang="it"/>
              <a:t>ρ</a:t>
            </a:r>
            <a:r>
              <a:rPr lang="it"/>
              <a:t> = 0.6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Tsla = 10 * </a:t>
            </a:r>
            <a:r>
              <a:rPr b="1" lang="it" sz="1730"/>
              <a:t>∑ </a:t>
            </a:r>
            <a:r>
              <a:rPr b="1" baseline="-25000" lang="it" sz="1430"/>
              <a:t>m∈ M</a:t>
            </a:r>
            <a:r>
              <a:rPr lang="it" sz="1330"/>
              <a:t>S</a:t>
            </a:r>
            <a:r>
              <a:rPr baseline="-25000" lang="it" sz="1330"/>
              <a:t>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680"/>
              <a:t>Service chain </a:t>
            </a:r>
            <a:r>
              <a:rPr b="1" lang="it" sz="2680"/>
              <a:t>length</a:t>
            </a:r>
            <a:r>
              <a:rPr b="1" lang="it" sz="2680"/>
              <a:t> - </a:t>
            </a:r>
            <a:r>
              <a:rPr lang="it" sz="2680"/>
              <a:t>Response time</a:t>
            </a:r>
            <a:endParaRPr sz="2680"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808500" y="1567550"/>
            <a:ext cx="3528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As the </a:t>
            </a:r>
            <a:r>
              <a:rPr lang="it"/>
              <a:t>length</a:t>
            </a:r>
            <a:r>
              <a:rPr lang="it"/>
              <a:t> increases the variance and quality improve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As the </a:t>
            </a:r>
            <a:r>
              <a:rPr lang="it"/>
              <a:t>chain length increase the load is more spread out, stabilizing the performance and improving the load balancing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9719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940"/>
              <a:buFont typeface="Arial"/>
              <a:buNone/>
            </a:pPr>
            <a:r>
              <a:rPr b="1" lang="it" sz="2680"/>
              <a:t>Service chain length - </a:t>
            </a:r>
            <a:r>
              <a:rPr lang="it" sz="2680"/>
              <a:t>Jain Index and Normalized Hops</a:t>
            </a:r>
            <a:endParaRPr sz="2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4810950" y="1567550"/>
            <a:ext cx="352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MBFD </a:t>
            </a:r>
            <a:r>
              <a:rPr lang="it"/>
              <a:t>provides good balancing even in short chains, but does reduce hops very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GA </a:t>
            </a:r>
            <a:r>
              <a:rPr lang="it"/>
              <a:t>does not perform well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VNS </a:t>
            </a:r>
            <a:r>
              <a:rPr lang="it"/>
              <a:t>shines here with a high Jain score and low hops 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5" y="1755375"/>
            <a:ext cx="4767350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4808500" y="3618850"/>
            <a:ext cx="380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Conclusions</a:t>
            </a:r>
            <a:endParaRPr b="1" sz="3600"/>
          </a:p>
        </p:txBody>
      </p:sp>
      <p:grpSp>
        <p:nvGrpSpPr>
          <p:cNvPr id="303" name="Google Shape;303;p39"/>
          <p:cNvGrpSpPr/>
          <p:nvPr/>
        </p:nvGrpSpPr>
        <p:grpSpPr>
          <a:xfrm>
            <a:off x="1154225" y="1584425"/>
            <a:ext cx="3056938" cy="315745"/>
            <a:chOff x="1154245" y="1566809"/>
            <a:chExt cx="4389000" cy="504144"/>
          </a:xfrm>
        </p:grpSpPr>
        <p:sp>
          <p:nvSpPr>
            <p:cNvPr id="304" name="Google Shape;304;p39"/>
            <p:cNvSpPr/>
            <p:nvPr/>
          </p:nvSpPr>
          <p:spPr>
            <a:xfrm>
              <a:off x="1154245" y="1613753"/>
              <a:ext cx="4389000" cy="457200"/>
            </a:xfrm>
            <a:prstGeom prst="roundRect">
              <a:avLst>
                <a:gd fmla="val 50000" name="adj"/>
              </a:avLst>
            </a:prstGeom>
            <a:solidFill>
              <a:srgbClr val="0432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2676605" y="1566809"/>
              <a:ext cx="132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Pros</a:t>
              </a:r>
              <a:endParaRPr/>
            </a:p>
          </p:txBody>
        </p:sp>
      </p:grpSp>
      <p:grpSp>
        <p:nvGrpSpPr>
          <p:cNvPr id="306" name="Google Shape;306;p39"/>
          <p:cNvGrpSpPr/>
          <p:nvPr/>
        </p:nvGrpSpPr>
        <p:grpSpPr>
          <a:xfrm>
            <a:off x="4981775" y="1584425"/>
            <a:ext cx="3056938" cy="315745"/>
            <a:chOff x="6649651" y="1566809"/>
            <a:chExt cx="4389000" cy="504144"/>
          </a:xfrm>
        </p:grpSpPr>
        <p:sp>
          <p:nvSpPr>
            <p:cNvPr id="307" name="Google Shape;307;p39"/>
            <p:cNvSpPr/>
            <p:nvPr/>
          </p:nvSpPr>
          <p:spPr>
            <a:xfrm>
              <a:off x="6649651" y="1613753"/>
              <a:ext cx="4389000" cy="457200"/>
            </a:xfrm>
            <a:prstGeom prst="roundRect">
              <a:avLst>
                <a:gd fmla="val 50000" name="adj"/>
              </a:avLst>
            </a:prstGeom>
            <a:solidFill>
              <a:srgbClr val="943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8191285" y="1566809"/>
              <a:ext cx="112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b="1" lang="it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</a:t>
              </a:r>
              <a:endParaRPr/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1197139" y="2092600"/>
            <a:ext cx="2909220" cy="547107"/>
            <a:chOff x="1885732" y="2727798"/>
            <a:chExt cx="4176913" cy="873554"/>
          </a:xfrm>
        </p:grpSpPr>
        <p:sp>
          <p:nvSpPr>
            <p:cNvPr id="310" name="Google Shape;310;p39"/>
            <p:cNvSpPr/>
            <p:nvPr/>
          </p:nvSpPr>
          <p:spPr>
            <a:xfrm>
              <a:off x="1885732" y="2727798"/>
              <a:ext cx="280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Modified Best Fit</a:t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885745" y="3105452"/>
              <a:ext cx="41769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Works really well under </a:t>
              </a: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light/</a:t>
              </a: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heavy loads, </a:t>
              </a: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focusing on load balancing, having the best execution time.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39"/>
          <p:cNvGrpSpPr/>
          <p:nvPr/>
        </p:nvGrpSpPr>
        <p:grpSpPr>
          <a:xfrm>
            <a:off x="1197132" y="2984200"/>
            <a:ext cx="3210953" cy="547107"/>
            <a:chOff x="1885722" y="2849457"/>
            <a:chExt cx="4610126" cy="873554"/>
          </a:xfrm>
        </p:grpSpPr>
        <p:sp>
          <p:nvSpPr>
            <p:cNvPr id="313" name="Google Shape;313;p39"/>
            <p:cNvSpPr/>
            <p:nvPr/>
          </p:nvSpPr>
          <p:spPr>
            <a:xfrm>
              <a:off x="1885722" y="2849457"/>
              <a:ext cx="365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Genetic algorithm</a:t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885748" y="3227111"/>
              <a:ext cx="4610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Good response time when scaling up the number of nodes and/or the </a:t>
              </a: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length</a:t>
              </a: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of the service chains.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p39"/>
          <p:cNvGrpSpPr/>
          <p:nvPr/>
        </p:nvGrpSpPr>
        <p:grpSpPr>
          <a:xfrm>
            <a:off x="1197132" y="3799625"/>
            <a:ext cx="2815618" cy="547082"/>
            <a:chOff x="1885722" y="2849489"/>
            <a:chExt cx="4042524" cy="873515"/>
          </a:xfrm>
        </p:grpSpPr>
        <p:sp>
          <p:nvSpPr>
            <p:cNvPr id="316" name="Google Shape;316;p39"/>
            <p:cNvSpPr/>
            <p:nvPr/>
          </p:nvSpPr>
          <p:spPr>
            <a:xfrm>
              <a:off x="1885722" y="2849489"/>
              <a:ext cx="365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VNS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885746" y="3227104"/>
              <a:ext cx="40425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Good execution time, works very well over chain with light microservices, providing good load balancing and optimized hops.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39"/>
          <p:cNvGrpSpPr/>
          <p:nvPr/>
        </p:nvGrpSpPr>
        <p:grpSpPr>
          <a:xfrm>
            <a:off x="5088516" y="2095425"/>
            <a:ext cx="2547540" cy="547079"/>
            <a:chOff x="1885765" y="2727826"/>
            <a:chExt cx="3657631" cy="873509"/>
          </a:xfrm>
        </p:grpSpPr>
        <p:sp>
          <p:nvSpPr>
            <p:cNvPr id="319" name="Google Shape;319;p39"/>
            <p:cNvSpPr/>
            <p:nvPr/>
          </p:nvSpPr>
          <p:spPr>
            <a:xfrm>
              <a:off x="1885796" y="2727826"/>
              <a:ext cx="365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Modified Best Fit</a:t>
              </a:r>
              <a:endParaRPr>
                <a:solidFill>
                  <a:srgbClr val="9E9E9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885765" y="3105435"/>
              <a:ext cx="365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Does not take delays into account, causing lower quality solutions with worst response time. 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39"/>
          <p:cNvGrpSpPr/>
          <p:nvPr/>
        </p:nvGrpSpPr>
        <p:grpSpPr>
          <a:xfrm>
            <a:off x="5088445" y="2987048"/>
            <a:ext cx="3466920" cy="547082"/>
            <a:chOff x="1885779" y="2849485"/>
            <a:chExt cx="4235700" cy="873515"/>
          </a:xfrm>
        </p:grpSpPr>
        <p:sp>
          <p:nvSpPr>
            <p:cNvPr id="322" name="Google Shape;322;p39"/>
            <p:cNvSpPr/>
            <p:nvPr/>
          </p:nvSpPr>
          <p:spPr>
            <a:xfrm>
              <a:off x="1885793" y="2849485"/>
              <a:ext cx="331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Genetic algorithm</a:t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885779" y="3227099"/>
              <a:ext cx="4235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Degradation and high variance at presence of heavy loads/microservices. High execution time.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39"/>
          <p:cNvGrpSpPr/>
          <p:nvPr/>
        </p:nvGrpSpPr>
        <p:grpSpPr>
          <a:xfrm>
            <a:off x="5088516" y="3726223"/>
            <a:ext cx="3090590" cy="547084"/>
            <a:chOff x="1885765" y="2727807"/>
            <a:chExt cx="4437315" cy="873518"/>
          </a:xfrm>
        </p:grpSpPr>
        <p:sp>
          <p:nvSpPr>
            <p:cNvPr id="325" name="Google Shape;325;p39"/>
            <p:cNvSpPr/>
            <p:nvPr/>
          </p:nvSpPr>
          <p:spPr>
            <a:xfrm>
              <a:off x="1885765" y="2727807"/>
              <a:ext cx="146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VNS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1885780" y="3105425"/>
              <a:ext cx="4437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Degradation and high variance at presence of heavy loads/microservices. Also has the worst response time when scaling up.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979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7" name="Google Shape;327;p39"/>
          <p:cNvSpPr/>
          <p:nvPr/>
        </p:nvSpPr>
        <p:spPr>
          <a:xfrm>
            <a:off x="4290763" y="1460256"/>
            <a:ext cx="611400" cy="61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4000"/>
              <a:t>Thank you for your attention!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Fog computing</a:t>
            </a:r>
            <a:endParaRPr b="1"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0825" y="1567550"/>
            <a:ext cx="41982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400"/>
              <a:t>Fog computing </a:t>
            </a:r>
            <a:r>
              <a:rPr lang="it" sz="4400"/>
              <a:t>brings computational resources closer to end users, improving response times, and reduce data sent upstream.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400"/>
              <a:t>Hower </a:t>
            </a:r>
            <a:r>
              <a:rPr b="1" lang="it" sz="4400"/>
              <a:t>cloud-based solutions</a:t>
            </a:r>
            <a:r>
              <a:rPr lang="it" sz="4400"/>
              <a:t> often fall short in Fog environments due to several key </a:t>
            </a:r>
            <a:r>
              <a:rPr lang="it" sz="4400" u="sng"/>
              <a:t>differences</a:t>
            </a:r>
            <a:r>
              <a:rPr lang="it" sz="4400"/>
              <a:t>:</a:t>
            </a:r>
            <a:endParaRPr sz="4400"/>
          </a:p>
          <a:p>
            <a:pPr indent="-3194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4400"/>
              <a:t>High heterogeneity of nodes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400"/>
              <a:t>Limited computational resources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400"/>
              <a:t>Significant delays between Fog nodes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400"/>
              <a:t>Centralized nature of cloud solutions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400"/>
              <a:t>Network congestion </a:t>
            </a:r>
            <a:endParaRPr b="1" sz="44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0240" l="5561" r="5730" t="7305"/>
          <a:stretch/>
        </p:blipFill>
        <p:spPr>
          <a:xfrm>
            <a:off x="4678975" y="1307850"/>
            <a:ext cx="4198275" cy="31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Microservices chains</a:t>
            </a:r>
            <a:endParaRPr b="1"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the microservice paradigm, applications are broken down into small, independent services, and when two or more of these services are interconnected, they form </a:t>
            </a:r>
            <a:r>
              <a:rPr b="1" lang="it"/>
              <a:t>microservice chains</a:t>
            </a:r>
            <a:r>
              <a:rPr lang="it"/>
              <a:t>.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u="sng"/>
              <a:t>Example</a:t>
            </a:r>
            <a:r>
              <a:rPr lang="it"/>
              <a:t>: Microservice chain used for monitoring and logging sensor data in a industrial plant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microservices of a chain may be allocated over one or multiple fog nodes, and a host may have microservices of different chains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01" y="2487725"/>
            <a:ext cx="6552650" cy="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85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BACKGROUND </a:t>
            </a:r>
            <a:endParaRPr b="1" sz="4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4100"/>
              <a:t>AND</a:t>
            </a:r>
            <a:endParaRPr b="1" sz="4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4100"/>
              <a:t>PROBLEM DEFINITION</a:t>
            </a:r>
            <a:endParaRPr b="1" sz="4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Placement problem</a:t>
            </a:r>
            <a:endParaRPr b="1" sz="32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858750" y="1491350"/>
            <a:ext cx="3477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Inputs to the problem</a:t>
            </a:r>
            <a:endParaRPr b="1"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Iot applications modeled in |C|</a:t>
            </a:r>
            <a:r>
              <a:rPr b="1" lang="it" sz="1400"/>
              <a:t> </a:t>
            </a:r>
            <a:r>
              <a:rPr lang="it" sz="1400"/>
              <a:t>microservice chains  with related SLAs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Each chain</a:t>
            </a:r>
            <a:r>
              <a:rPr b="1" lang="it" sz="1400"/>
              <a:t> “c” </a:t>
            </a:r>
            <a:r>
              <a:rPr lang="it" sz="1400"/>
              <a:t>is composed by </a:t>
            </a:r>
            <a:r>
              <a:rPr b="1" lang="it" sz="1400"/>
              <a:t>|Lc|</a:t>
            </a:r>
            <a:r>
              <a:rPr lang="it" sz="1400"/>
              <a:t> microservice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|F|</a:t>
            </a:r>
            <a:r>
              <a:rPr lang="it" sz="1400"/>
              <a:t> Fog nodes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/>
              <a:t>Objectives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Minimize the response time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Comply to the SLAs</a:t>
            </a:r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650"/>
            <a:ext cx="4743325" cy="25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Background</a:t>
            </a:r>
            <a:endParaRPr b="1" sz="36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46975" y="1132625"/>
            <a:ext cx="76944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Assumptions</a:t>
            </a:r>
            <a:r>
              <a:rPr lang="it" sz="2100"/>
              <a:t>: </a:t>
            </a:r>
            <a:endParaRPr sz="21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Stable Request rate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1900"/>
              <a:t>A </a:t>
            </a:r>
            <a:r>
              <a:rPr lang="it" sz="1900"/>
              <a:t>microservice is allocated to </a:t>
            </a:r>
            <a:r>
              <a:rPr b="1" lang="it" sz="1900"/>
              <a:t>1 and only Fog node</a:t>
            </a:r>
            <a:endParaRPr b="1" sz="19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Message length is small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Fog nodes are connected via reliable network links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1900"/>
              <a:t>The SLAs are based on the average service time of the microservices.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2100"/>
              <a:t>Note</a:t>
            </a:r>
            <a:r>
              <a:rPr lang="it" sz="2100"/>
              <a:t>: some assumption are made for the sake of simplicity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PROBLEM FORMALIZATION</a:t>
            </a:r>
            <a:endParaRPr b="1" sz="36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2867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17"/>
              <a:t>Given the </a:t>
            </a:r>
            <a:r>
              <a:rPr lang="it" sz="1417"/>
              <a:t>background</a:t>
            </a:r>
            <a:r>
              <a:rPr lang="it" sz="1417"/>
              <a:t> we formally define the problem, our </a:t>
            </a:r>
            <a:r>
              <a:rPr lang="it" sz="1517"/>
              <a:t>objectives are</a:t>
            </a:r>
            <a:r>
              <a:rPr b="1" lang="it" sz="1517"/>
              <a:t> </a:t>
            </a:r>
            <a:r>
              <a:rPr lang="it" sz="1517"/>
              <a:t>minimizing </a:t>
            </a:r>
            <a:r>
              <a:rPr b="1" lang="it" sz="1517"/>
              <a:t>application response time </a:t>
            </a:r>
            <a:r>
              <a:rPr lang="it" sz="1517"/>
              <a:t>and comply to the </a:t>
            </a:r>
            <a:r>
              <a:rPr b="1" lang="it" sz="1517"/>
              <a:t>SLAs</a:t>
            </a:r>
            <a:r>
              <a:rPr lang="it" sz="1517"/>
              <a:t>.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17" u="sng"/>
              <a:t>Objective function</a:t>
            </a:r>
            <a:r>
              <a:rPr lang="it" sz="1417"/>
              <a:t>: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530"/>
              <a:t>min obj(x)=∑ </a:t>
            </a:r>
            <a:r>
              <a:rPr b="1" baseline="-25000" lang="it" sz="1530"/>
              <a:t>c ∈ C</a:t>
            </a:r>
            <a:r>
              <a:rPr b="1" lang="it" sz="1530"/>
              <a:t> ωc * Rc </a:t>
            </a:r>
            <a:endParaRPr sz="217"/>
          </a:p>
          <a:p>
            <a:pPr indent="-318620" lvl="0" marL="457200" rtl="0" algn="l">
              <a:spcBef>
                <a:spcPts val="120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Rc is the response time of a single chain.</a:t>
            </a:r>
            <a:endParaRPr sz="1417"/>
          </a:p>
          <a:p>
            <a:pPr indent="-318620" lvl="0" marL="457200" rtl="0" algn="l"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Wc is the  weight given to </a:t>
            </a:r>
            <a:r>
              <a:rPr lang="it" sz="1417"/>
              <a:t>proportional</a:t>
            </a:r>
            <a:r>
              <a:rPr lang="it" sz="1417"/>
              <a:t> to the activation frequency.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17" u="sng"/>
              <a:t>Constraints</a:t>
            </a:r>
            <a:r>
              <a:rPr lang="it" sz="1417"/>
              <a:t>:</a:t>
            </a:r>
            <a:endParaRPr sz="1417"/>
          </a:p>
          <a:p>
            <a:pPr indent="-318620" lvl="0" marL="457200" rtl="0" algn="l">
              <a:spcBef>
                <a:spcPts val="120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each microservice is </a:t>
            </a:r>
            <a:r>
              <a:rPr lang="it" sz="1417"/>
              <a:t>allocated</a:t>
            </a:r>
            <a:r>
              <a:rPr lang="it" sz="1417"/>
              <a:t> to 1 and only fog node</a:t>
            </a:r>
            <a:endParaRPr sz="1417"/>
          </a:p>
          <a:p>
            <a:pPr indent="-318620" lvl="0" marL="457200" rtl="0" algn="l"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each fog node must not be overloaded</a:t>
            </a:r>
            <a:endParaRPr sz="1417"/>
          </a:p>
          <a:p>
            <a:pPr indent="-318620" lvl="0" marL="457200" rtl="0" algn="l"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each microservice must respect the SLA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RESPONSE TIME</a:t>
            </a:r>
            <a:endParaRPr b="1" sz="32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The response </a:t>
            </a:r>
            <a:r>
              <a:rPr lang="it" sz="1500"/>
              <a:t>time  </a:t>
            </a:r>
            <a:r>
              <a:rPr b="1" lang="it" sz="1500"/>
              <a:t>Rc </a:t>
            </a:r>
            <a:r>
              <a:rPr lang="it" sz="1500"/>
              <a:t>of the chain is the sum of  the following contributions: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it" sz="1500"/>
              <a:t>The sum of </a:t>
            </a:r>
            <a:r>
              <a:rPr lang="it" sz="1500"/>
              <a:t>waiting time for each node </a:t>
            </a:r>
            <a:endParaRPr b="1" sz="173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730"/>
              <a:t>∑</a:t>
            </a:r>
            <a:r>
              <a:rPr b="1" baseline="-25000" lang="it" sz="1430"/>
              <a:t>m∈ C</a:t>
            </a:r>
            <a:r>
              <a:rPr b="1" lang="it" sz="1730"/>
              <a:t> ∑ </a:t>
            </a:r>
            <a:r>
              <a:rPr b="1" baseline="-25000" lang="it" sz="1430"/>
              <a:t>f∈ F</a:t>
            </a:r>
            <a:r>
              <a:rPr lang="it" sz="1330"/>
              <a:t>W</a:t>
            </a:r>
            <a:r>
              <a:rPr baseline="-25000" lang="it" sz="1330"/>
              <a:t>f</a:t>
            </a:r>
            <a:r>
              <a:rPr lang="it" sz="1330"/>
              <a:t>* X</a:t>
            </a:r>
            <a:r>
              <a:rPr baseline="-25000" lang="it" sz="1330"/>
              <a:t>m,f </a:t>
            </a:r>
            <a:endParaRPr sz="1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it" sz="1500"/>
              <a:t>Sum of average service times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730"/>
              <a:t>∑</a:t>
            </a:r>
            <a:r>
              <a:rPr b="1" baseline="-25000" lang="it" sz="1430"/>
              <a:t>m∈ C</a:t>
            </a:r>
            <a:r>
              <a:rPr b="1" lang="it" sz="1730"/>
              <a:t> </a:t>
            </a:r>
            <a:r>
              <a:rPr lang="it" sz="1430"/>
              <a:t>S</a:t>
            </a:r>
            <a:r>
              <a:rPr baseline="-25000" lang="it" sz="1430"/>
              <a:t>m</a:t>
            </a:r>
            <a:endParaRPr sz="12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it" sz="1500"/>
              <a:t>N</a:t>
            </a:r>
            <a:r>
              <a:rPr lang="it" sz="1500"/>
              <a:t>etwork delays due to data transfer among microservices in the chain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730"/>
              <a:t>∑</a:t>
            </a:r>
            <a:r>
              <a:rPr b="1" baseline="-25000" lang="it" sz="1430"/>
              <a:t>m1,m2∈ C</a:t>
            </a:r>
            <a:r>
              <a:rPr b="1" lang="it" sz="1730"/>
              <a:t> ∑ </a:t>
            </a:r>
            <a:r>
              <a:rPr b="1" baseline="-25000" lang="it" sz="1430"/>
              <a:t>f1,f2∈ F</a:t>
            </a:r>
            <a:r>
              <a:rPr b="1" lang="it" sz="1730"/>
              <a:t> </a:t>
            </a:r>
            <a:r>
              <a:rPr b="1" baseline="-25000" lang="it" sz="1730"/>
              <a:t> </a:t>
            </a:r>
            <a:r>
              <a:rPr lang="it" sz="1430"/>
              <a:t>o</a:t>
            </a:r>
            <a:r>
              <a:rPr baseline="-25000" lang="it" sz="1430"/>
              <a:t>m1 ,m2</a:t>
            </a:r>
            <a:r>
              <a:rPr lang="it" sz="1430"/>
              <a:t>*</a:t>
            </a:r>
            <a:r>
              <a:rPr baseline="-25000" lang="it" sz="1430"/>
              <a:t> </a:t>
            </a:r>
            <a:r>
              <a:rPr lang="it" sz="1400"/>
              <a:t>δ</a:t>
            </a:r>
            <a:r>
              <a:rPr baseline="-25000" lang="it" sz="1400"/>
              <a:t>f1 , f2</a:t>
            </a:r>
            <a:r>
              <a:rPr lang="it" sz="1400"/>
              <a:t>*</a:t>
            </a:r>
            <a:r>
              <a:rPr lang="it" sz="1430"/>
              <a:t>X</a:t>
            </a:r>
            <a:r>
              <a:rPr baseline="-25000" lang="it" sz="1430"/>
              <a:t>m1,f1</a:t>
            </a:r>
            <a:r>
              <a:rPr lang="it" sz="1430"/>
              <a:t>* X</a:t>
            </a:r>
            <a:r>
              <a:rPr baseline="-25000" lang="it" sz="1430"/>
              <a:t>m2,f2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20AA3F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