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1" r:id="rId8"/>
    <p:sldId id="259" r:id="rId9"/>
  </p:sldIdLst>
  <p:sldSz cx="9144000" cy="5143500"/>
  <p:notesSz cx="6858000" cy="9144000"/>
  <p:embeddedFontLst>
    <p:embeddedFont>
      <p:font typeface="Raleway"/>
      <p:regular r:id="rId13"/>
    </p:embeddedFont>
    <p:embeddedFont>
      <p:font typeface="Lato" panose="020F050202020403020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11231f45f93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11231f45f93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1231f45f93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35"/>
              <a:t>Familiarize</a:t>
            </a:r>
            <a:r>
              <a:rPr lang="en-GB" sz="2935"/>
              <a:t> </a:t>
            </a:r>
            <a:r>
              <a:rPr lang="en-GB" sz="2935"/>
              <a:t>yourself</a:t>
            </a:r>
            <a:r>
              <a:rPr lang="en-GB" sz="2935"/>
              <a:t> with phishing attacks</a:t>
            </a:r>
            <a:endParaRPr sz="2935"/>
          </a:p>
          <a:p>
            <a:pPr marL="0" lvl="0" indent="0" algn="l" rtl="0">
              <a:spcBef>
                <a:spcPts val="0"/>
              </a:spcBef>
              <a:spcAft>
                <a:spcPts val="0"/>
              </a:spcAft>
              <a:buNone/>
            </a:pPr>
            <a:r>
              <a:rPr lang="en-US" sz="2600">
                <a:highlight>
                  <a:srgbClr val="FFFF00"/>
                </a:highlight>
              </a:rPr>
              <a:t>Targeted towards Human Resource,  Marketing</a:t>
            </a:r>
            <a:br>
              <a:rPr lang="en-US" sz="2600">
                <a:highlight>
                  <a:srgbClr val="FFFF00"/>
                </a:highlight>
              </a:rPr>
            </a:br>
            <a:r>
              <a:rPr lang="en-US" sz="2600">
                <a:highlight>
                  <a:srgbClr val="FFFF00"/>
                </a:highlight>
              </a:rPr>
              <a:t>And Card Services Department.</a:t>
            </a:r>
            <a:endParaRPr lang="en-US" sz="26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phishing?</a:t>
            </a:r>
            <a:endParaRPr lang="en-GB"/>
          </a:p>
        </p:txBody>
      </p:sp>
      <p:sp>
        <p:nvSpPr>
          <p:cNvPr id="92" name="Google Shape;92;p1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fontScale="80000"/>
          </a:bodyPr>
          <a:lstStyle/>
          <a:p>
            <a:pPr marL="0" lvl="0" indent="0" algn="l" rtl="0">
              <a:spcBef>
                <a:spcPts val="0"/>
              </a:spcBef>
              <a:spcAft>
                <a:spcPts val="1200"/>
              </a:spcAft>
              <a:buNone/>
            </a:pPr>
            <a:r>
              <a:rPr>
                <a:highlight>
                  <a:srgbClr val="FFFF00"/>
                </a:highlight>
              </a:rPr>
              <a:t>Phishing is a common scam that attempts to lure you into giving up your username, password, or other sensitive information by masquerading as someone you know and trust. This can be done by phone, but is typically done in email. The email may appear to come from ECSU or another company you do business with, and it often asks you to click a link, open an attachment, or reply with your account or personal information.</a:t>
            </a:r>
            <a:endParaRPr>
              <a:highlight>
                <a:srgbClr val="FFFF00"/>
              </a:highlight>
            </a:endParaRPr>
          </a:p>
          <a:p>
            <a:pPr marL="0" lvl="0" indent="0" algn="l" rtl="0">
              <a:spcBef>
                <a:spcPts val="0"/>
              </a:spcBef>
              <a:spcAft>
                <a:spcPts val="1200"/>
              </a:spcAft>
              <a:buNone/>
            </a:pPr>
            <a:r>
              <a:rPr>
                <a:highlight>
                  <a:srgbClr val="FFFF00"/>
                </a:highlight>
              </a:rPr>
              <a:t>Phishing is a type of cyber attack that leverages social engineering techniques. It manipulates you into giving away private information by impersonating a trusted person or company like a bank or colleague.</a:t>
            </a:r>
            <a:endParaRPr>
              <a:highlight>
                <a:srgbClr val="FFFF00"/>
              </a:highlight>
            </a:endParaRPr>
          </a:p>
          <a:p>
            <a:pPr marL="0" lvl="0" indent="0" algn="l" rtl="0">
              <a:spcBef>
                <a:spcPts val="0"/>
              </a:spcBef>
              <a:spcAft>
                <a:spcPts val="1200"/>
              </a:spcAft>
              <a:buNone/>
            </a:pPr>
            <a:r>
              <a:rPr>
                <a:highlight>
                  <a:srgbClr val="FFFF00"/>
                </a:highlight>
              </a:rPr>
              <a:t>Phishing attacks can happen via email, phone calls, texts and social media. They are designed to bait you into clicking on a malicious link or opening a malicious file.</a:t>
            </a:r>
            <a:endParaRPr>
              <a:highlight>
                <a:srgbClr val="FFFF00"/>
              </a:highlight>
            </a:endParaRPr>
          </a:p>
          <a:p>
            <a:pPr marL="0" lvl="0" indent="0" algn="l" rtl="0">
              <a:spcBef>
                <a:spcPts val="0"/>
              </a:spcBef>
              <a:spcAft>
                <a:spcPts val="1200"/>
              </a:spcAft>
              <a:buNone/>
            </a:pPr>
            <a:r>
              <a:rPr>
                <a:highlight>
                  <a:srgbClr val="FFFF00"/>
                </a:highlight>
              </a:rPr>
              <a:t>A more sophisticated type of phishing attack is known as spear fishing. This attack is targeted towards a specific person, making it more believable and effective.</a:t>
            </a:r>
            <a:endParaRPr>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highlight>
                <a:srgbClr val="FFFF00"/>
              </a:highlight>
            </a:endParaRPr>
          </a:p>
        </p:txBody>
      </p:sp>
      <p:sp>
        <p:nvSpPr>
          <p:cNvPr id="98" name="Google Shape;98;p1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Learn to spot phishing emails</a:t>
            </a:r>
            <a:endParaRPr lang="en-GB"/>
          </a:p>
        </p:txBody>
      </p:sp>
      <p:pic>
        <p:nvPicPr>
          <p:cNvPr id="1" name="Picture 0" descr="How-to-identify-phishing-emails-2enuknt-520x260"/>
          <p:cNvPicPr>
            <a:picLocks noChangeAspect="1"/>
          </p:cNvPicPr>
          <p:nvPr/>
        </p:nvPicPr>
        <p:blipFill>
          <a:blip r:embed="rId1"/>
          <a:stretch>
            <a:fillRect/>
          </a:stretch>
        </p:blipFill>
        <p:spPr>
          <a:xfrm>
            <a:off x="486410" y="1853565"/>
            <a:ext cx="8388350" cy="3096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Learn to spot phishing emails</a:t>
            </a:r>
            <a:br>
              <a:rPr lang="en-GB"/>
            </a:br>
            <a:endParaRPr lang="en-GB" altLang="en-US"/>
          </a:p>
        </p:txBody>
      </p:sp>
      <p:sp>
        <p:nvSpPr>
          <p:cNvPr id="3" name="Text Placeholder 2"/>
          <p:cNvSpPr/>
          <p:nvPr>
            <p:ph type="body" idx="1"/>
          </p:nvPr>
        </p:nvSpPr>
        <p:spPr/>
        <p:txBody>
          <a:bodyPr>
            <a:normAutofit fontScale="80000"/>
          </a:bodyPr>
          <a:p>
            <a:r>
              <a:rPr lang="en-GB" altLang="en-US"/>
              <a:t>Urgent call to action or threats - Be suspicious of emails that claim you must click, call, or open an attachment immediately. Often, they'll claim you have to act now to claim a reward or avoid a penalty. Creating a false sense of urgency is a common trick of phishing attacks and scams. They do that so that you won't think about it too much or consult with a trusted advisor who may warn you.</a:t>
            </a:r>
            <a:endParaRPr lang="en-GB" altLang="en-US"/>
          </a:p>
          <a:p>
            <a:pPr marL="146050" indent="0">
              <a:buNone/>
            </a:pPr>
            <a:endParaRPr lang="en-GB" altLang="en-US"/>
          </a:p>
          <a:p>
            <a:r>
              <a:rPr lang="en-GB" altLang="en-US"/>
              <a:t>Spelling and bad grammar - Professional companies and organizations usually have an editorial staff to ensure customers get high-quality, professional content. If an email message has obvious spelling or grammatical errors, it might be a scam. These errors are sometimes the result of awkward translation from a foreign language, and sometimes they're deliberate in an attempt to evade filters that try to block these attacks.</a:t>
            </a:r>
            <a:endParaRPr lang="en-GB" altLang="en-US"/>
          </a:p>
          <a:p>
            <a:pPr marL="146050" indent="0">
              <a:buNone/>
            </a:pPr>
            <a:endParaRPr lang="en-GB" altLang="en-US"/>
          </a:p>
          <a:p>
            <a:r>
              <a:rPr lang="en-GB" altLang="en-US"/>
              <a:t>Generic greetings - An organization that works with you should know your name and these days it's easy to personalize an email. If the email starts with a generic "Dear sir or madam" that's a warning sign that it might not really be your bank or shopping site.</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Learn to spot phishing emails</a:t>
            </a:r>
            <a:br>
              <a:rPr lang="en-GB">
                <a:sym typeface="+mn-ea"/>
              </a:rPr>
            </a:br>
            <a:br>
              <a:rPr lang="en-GB" altLang="en-US"/>
            </a:br>
            <a:endParaRPr lang="en-GB" altLang="en-US"/>
          </a:p>
        </p:txBody>
      </p:sp>
      <p:sp>
        <p:nvSpPr>
          <p:cNvPr id="3" name="Text Placeholder 2"/>
          <p:cNvSpPr/>
          <p:nvPr>
            <p:ph type="body" idx="1"/>
          </p:nvPr>
        </p:nvSpPr>
        <p:spPr/>
        <p:txBody>
          <a:bodyPr/>
          <a:p>
            <a:r>
              <a:rPr lang="en-GB" altLang="en-US"/>
              <a:t>Mismatched email domains - If the email claims to be from a reputable company, like Microsoft or your bank, but the email is being sent from another email domain like Gmail.com, or microsoftsupport.ru it's probably a scam. Also be watchful for very subtle misspellings of the legitimate domain name. Like micros0ft.com where the second "o" has been replaced by a 0, or rnicrosoft.com, where the "m" has been replaced by an "r" and a "n". These are common tricks of scammers. </a:t>
            </a:r>
            <a:endParaRPr lang="en-GB" altLang="en-US"/>
          </a:p>
          <a:p>
            <a:pPr marL="146050" indent="0">
              <a:buNone/>
            </a:pPr>
            <a:endParaRPr lang="en-GB" altLang="en-US"/>
          </a:p>
          <a:p>
            <a:r>
              <a:rPr lang="en-GB" altLang="en-US"/>
              <a:t>Suspicious links or unexpected attachments - If you suspect that an email message is a scam, don't open any links or attachments that you see. Instead, hover your mouse over, but don't click, the link to see if the address matches the link that was typed in the message.</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do we stop getting phished?</a:t>
            </a:r>
            <a:endParaRPr lang="en-GB"/>
          </a:p>
        </p:txBody>
      </p:sp>
      <p:sp>
        <p:nvSpPr>
          <p:cNvPr id="104" name="Google Shape;104;p16"/>
          <p:cNvSpPr txBox="1"/>
          <p:nvPr>
            <p:ph type="body" idx="1"/>
          </p:nvPr>
        </p:nvSpPr>
        <p:spPr>
          <a:xfrm>
            <a:off x="729450" y="2078875"/>
            <a:ext cx="7688700" cy="2261100"/>
          </a:xfrm>
          <a:prstGeom prst="rect">
            <a:avLst/>
          </a:prstGeom>
        </p:spPr>
        <p:txBody>
          <a:bodyPr spcFirstLastPara="1" wrap="square" lIns="91425" tIns="91425" rIns="91425" bIns="91425" anchor="t" anchorCtr="0">
            <a:normAutofit fontScale="80000"/>
          </a:bodyPr>
          <a:lstStyle/>
          <a:p>
            <a:pPr marL="0" lvl="0" indent="0" algn="l" rtl="0">
              <a:spcBef>
                <a:spcPts val="0"/>
              </a:spcBef>
              <a:spcAft>
                <a:spcPts val="1200"/>
              </a:spcAft>
              <a:buNone/>
            </a:pPr>
            <a:r>
              <a:rPr>
                <a:highlight>
                  <a:srgbClr val="FFFF00"/>
                </a:highlight>
              </a:rPr>
              <a:t>Verify the sender by checking their email address — WHO sender addresses use the person@who.int pattern. NOT Gmail, etc.</a:t>
            </a:r>
            <a:endParaRPr>
              <a:highlight>
                <a:srgbClr val="FFFF00"/>
              </a:highlight>
            </a:endParaRPr>
          </a:p>
          <a:p>
            <a:pPr marL="0" lvl="0" indent="0" algn="l" rtl="0">
              <a:spcBef>
                <a:spcPts val="0"/>
              </a:spcBef>
              <a:spcAft>
                <a:spcPts val="1200"/>
              </a:spcAft>
              <a:buNone/>
            </a:pPr>
            <a:r>
              <a:rPr>
                <a:highlight>
                  <a:srgbClr val="FFFF00"/>
                </a:highlight>
              </a:rPr>
              <a:t>Check the link, before you click — make sure the links start with https:// and not http://</a:t>
            </a:r>
            <a:endParaRPr>
              <a:highlight>
                <a:srgbClr val="FFFF00"/>
              </a:highlight>
            </a:endParaRPr>
          </a:p>
          <a:p>
            <a:pPr marL="0" lvl="0" indent="0" algn="l" rtl="0">
              <a:spcBef>
                <a:spcPts val="0"/>
              </a:spcBef>
              <a:spcAft>
                <a:spcPts val="1200"/>
              </a:spcAft>
              <a:buNone/>
            </a:pPr>
            <a:r>
              <a:rPr>
                <a:highlight>
                  <a:srgbClr val="FFFF00"/>
                </a:highlight>
              </a:rPr>
              <a:t>Be careful when providing personal information — never provide your credentials to third parties, not even the WHO.</a:t>
            </a:r>
            <a:endParaRPr>
              <a:highlight>
                <a:srgbClr val="FFFF00"/>
              </a:highlight>
            </a:endParaRPr>
          </a:p>
          <a:p>
            <a:pPr marL="0" lvl="0" indent="0" algn="l" rtl="0">
              <a:spcBef>
                <a:spcPts val="0"/>
              </a:spcBef>
              <a:spcAft>
                <a:spcPts val="1200"/>
              </a:spcAft>
              <a:buNone/>
            </a:pPr>
            <a:r>
              <a:rPr>
                <a:highlight>
                  <a:srgbClr val="FFFF00"/>
                </a:highlight>
              </a:rPr>
              <a:t>Do not rush or panic react — scammers use this in order to pressure you into clicking links or opening attachments.</a:t>
            </a:r>
            <a:endParaRPr>
              <a:highlight>
                <a:srgbClr val="FFFF00"/>
              </a:highlight>
            </a:endParaRPr>
          </a:p>
          <a:p>
            <a:pPr marL="0" lvl="0" indent="0" algn="l" rtl="0">
              <a:spcBef>
                <a:spcPts val="0"/>
              </a:spcBef>
              <a:spcAft>
                <a:spcPts val="1200"/>
              </a:spcAft>
              <a:buNone/>
            </a:pPr>
            <a:r>
              <a:rPr>
                <a:highlight>
                  <a:srgbClr val="FFFF00"/>
                </a:highlight>
              </a:rPr>
              <a:t>If you gave sensitive information, don’t panic — reset your credentials on sites you've used them. Change your passwords and contact your bank immediately.</a:t>
            </a:r>
            <a:endParaRPr>
              <a:highlight>
                <a:srgbClr val="FFFF00"/>
              </a:highlight>
            </a:endParaRPr>
          </a:p>
          <a:p>
            <a:pPr marL="0" lvl="0" indent="0" algn="l" rtl="0">
              <a:spcBef>
                <a:spcPts val="0"/>
              </a:spcBef>
              <a:spcAft>
                <a:spcPts val="1200"/>
              </a:spcAft>
              <a:buNone/>
            </a:pPr>
            <a:r>
              <a:rPr>
                <a:highlight>
                  <a:srgbClr val="FFFF00"/>
                </a:highlight>
              </a:rPr>
              <a:t>Report all scams — Go to https://www.who.int/about/report_scam/en/</a:t>
            </a:r>
            <a:endParaRPr>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3697</Words>
  <Application>WPS Presentation</Application>
  <PresentationFormat/>
  <Paragraphs>35</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vt:lpstr>
      <vt:lpstr>Raleway</vt:lpstr>
      <vt:lpstr>Lato</vt:lpstr>
      <vt:lpstr>Microsoft YaHei</vt:lpstr>
      <vt:lpstr>Arial Unicode MS</vt:lpstr>
      <vt:lpstr>Streamline</vt:lpstr>
      <vt:lpstr>&lt;teams identified as most at risk&gt;</vt:lpstr>
      <vt:lpstr>What is phishing?</vt:lpstr>
      <vt:lpstr>Learn to spot phishing emails</vt:lpstr>
      <vt:lpstr>PowerPoint 演示文稿</vt:lpstr>
      <vt:lpstr>PowerPoint 演示文稿</vt:lpstr>
      <vt:lpstr>How do we stop getting phished?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Targeted towards Human Resource,  Marketing And Card Services Department.</dc:title>
  <dc:creator/>
  <cp:lastModifiedBy>KADIRI NURUDEEN</cp:lastModifiedBy>
  <cp:revision>1</cp:revision>
  <dcterms:created xsi:type="dcterms:W3CDTF">2022-06-05T03:43:47Z</dcterms:created>
  <dcterms:modified xsi:type="dcterms:W3CDTF">2022-06-05T03:43:48Z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88ADD72E7F124BD985929A4544167799</vt:lpwstr>
  </property>
  <property fmtid="{D5CDD505-2E9C-101B-9397-08002B2CF9AE}" pid="3" name="KSOProductBuildVer">
    <vt:lpwstr>2057-11.2.0.11130</vt:lpwstr>
  </property>
</Properties>
</file>