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70" r:id="rId12"/>
    <p:sldId id="326" r:id="rId13"/>
    <p:sldId id="327" r:id="rId14"/>
    <p:sldId id="269" r:id="rId15"/>
    <p:sldId id="266" r:id="rId16"/>
    <p:sldId id="267" r:id="rId17"/>
    <p:sldId id="268" r:id="rId18"/>
    <p:sldId id="273" r:id="rId19"/>
    <p:sldId id="274" r:id="rId20"/>
    <p:sldId id="275" r:id="rId21"/>
    <p:sldId id="276" r:id="rId22"/>
    <p:sldId id="310" r:id="rId23"/>
    <p:sldId id="311" r:id="rId24"/>
    <p:sldId id="312" r:id="rId25"/>
    <p:sldId id="313" r:id="rId26"/>
    <p:sldId id="314" r:id="rId27"/>
    <p:sldId id="315" r:id="rId28"/>
    <p:sldId id="316" r:id="rId29"/>
    <p:sldId id="317" r:id="rId30"/>
    <p:sldId id="318" r:id="rId31"/>
    <p:sldId id="277" r:id="rId32"/>
    <p:sldId id="278" r:id="rId33"/>
    <p:sldId id="279" r:id="rId34"/>
    <p:sldId id="287" r:id="rId35"/>
    <p:sldId id="301" r:id="rId36"/>
    <p:sldId id="302" r:id="rId37"/>
    <p:sldId id="307" r:id="rId38"/>
    <p:sldId id="308" r:id="rId39"/>
    <p:sldId id="309" r:id="rId40"/>
    <p:sldId id="322" r:id="rId41"/>
    <p:sldId id="323" r:id="rId42"/>
    <p:sldId id="324" r:id="rId43"/>
    <p:sldId id="325" r:id="rId44"/>
    <p:sldId id="288" r:id="rId45"/>
    <p:sldId id="289" r:id="rId46"/>
    <p:sldId id="290" r:id="rId47"/>
    <p:sldId id="291" r:id="rId48"/>
    <p:sldId id="292" r:id="rId49"/>
    <p:sldId id="293" r:id="rId50"/>
    <p:sldId id="294" r:id="rId51"/>
    <p:sldId id="295" r:id="rId52"/>
    <p:sldId id="296" r:id="rId53"/>
    <p:sldId id="319" r:id="rId54"/>
    <p:sldId id="320" r:id="rId55"/>
    <p:sldId id="321" r:id="rId56"/>
    <p:sldId id="297" r:id="rId57"/>
    <p:sldId id="298" r:id="rId58"/>
    <p:sldId id="299" r:id="rId59"/>
    <p:sldId id="300" r:id="rId6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72A89-70E0-49AA-AE51-39F0DEEB9D3C}" type="datetimeFigureOut">
              <a:rPr kumimoji="1" lang="ja-JP" altLang="en-US" smtClean="0"/>
              <a:pPr/>
              <a:t>2012/9/4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8263BB-DB89-49B6-A9F5-FB5D020E62C6}" type="slidenum">
              <a:rPr kumimoji="1" lang="ja-JP" altLang="en-US" smtClean="0"/>
              <a:pPr/>
              <a:t>&lt;#&gt;</a:t>
            </a:fld>
            <a:endParaRPr kumimoji="1" lang="ja-JP" altLang="en-US"/>
          </a:p>
        </p:txBody>
      </p:sp>
    </p:spTree>
    <p:extLst>
      <p:ext uri="{BB962C8B-B14F-4D97-AF65-F5344CB8AC3E}">
        <p14:creationId xmlns:p14="http://schemas.microsoft.com/office/powerpoint/2010/main" xmlns="" val="24885217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BBC5880-C9A9-4374-88C9-E3ACECF15370}" type="slidenum">
              <a:rPr kumimoji="1" lang="ja-JP" altLang="en-US" smtClean="0"/>
              <a:pPr/>
              <a:t>3</a:t>
            </a:fld>
            <a:endParaRPr kumimoji="1" lang="ja-JP" altLang="en-US"/>
          </a:p>
        </p:txBody>
      </p:sp>
    </p:spTree>
    <p:extLst>
      <p:ext uri="{BB962C8B-B14F-4D97-AF65-F5344CB8AC3E}">
        <p14:creationId xmlns:p14="http://schemas.microsoft.com/office/powerpoint/2010/main" xmlns="" val="367236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CBBE11EA-A6CF-463B-811F-CB51DF263FAA}" type="datetimeFigureOut">
              <a:rPr kumimoji="1" lang="ja-JP" altLang="en-US" smtClean="0"/>
              <a:pPr/>
              <a:t>2012/9/4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6AC6540-F084-4E34-8F2F-05EE985C190A}"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E11EA-A6CF-463B-811F-CB51DF263FAA}" type="datetimeFigureOut">
              <a:rPr kumimoji="1" lang="ja-JP" altLang="en-US" smtClean="0"/>
              <a:pPr/>
              <a:t>2012/9/4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C6540-F084-4E34-8F2F-05EE985C190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Haskell</a:t>
            </a:r>
            <a:r>
              <a:rPr kumimoji="1" lang="ja-JP" altLang="en-US" dirty="0" smtClean="0"/>
              <a:t>演習問題 解答</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solidFill>
                  <a:schemeClr val="tx1"/>
                </a:solidFill>
              </a:rPr>
              <a:t>2012</a:t>
            </a:r>
            <a:r>
              <a:rPr kumimoji="1" lang="ja-JP" altLang="en-US" dirty="0" smtClean="0">
                <a:solidFill>
                  <a:schemeClr val="tx1"/>
                </a:solidFill>
              </a:rPr>
              <a:t>年</a:t>
            </a:r>
            <a:r>
              <a:rPr kumimoji="1" lang="en-US" altLang="ja-JP" dirty="0" smtClean="0">
                <a:solidFill>
                  <a:schemeClr val="tx1"/>
                </a:solidFill>
              </a:rPr>
              <a:t>9</a:t>
            </a:r>
            <a:r>
              <a:rPr kumimoji="1" lang="ja-JP" altLang="en-US" dirty="0" smtClean="0">
                <a:solidFill>
                  <a:schemeClr val="tx1"/>
                </a:solidFill>
              </a:rPr>
              <a:t>月</a:t>
            </a:r>
            <a:r>
              <a:rPr kumimoji="1" lang="en-US" altLang="ja-JP" dirty="0" smtClean="0">
                <a:solidFill>
                  <a:schemeClr val="tx1"/>
                </a:solidFill>
              </a:rPr>
              <a:t>4</a:t>
            </a:r>
            <a:r>
              <a:rPr kumimoji="1" lang="ja-JP" altLang="en-US" dirty="0" smtClean="0">
                <a:solidFill>
                  <a:schemeClr val="tx1"/>
                </a:solidFill>
              </a:rPr>
              <a:t>日</a:t>
            </a:r>
            <a:endParaRPr kumimoji="1" lang="ja-JP"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772816"/>
            <a:ext cx="1213794" cy="584775"/>
          </a:xfrm>
          <a:prstGeom prst="rect">
            <a:avLst/>
          </a:prstGeom>
          <a:noFill/>
        </p:spPr>
        <p:txBody>
          <a:bodyPr wrap="none" rtlCol="0">
            <a:spAutoFit/>
          </a:bodyPr>
          <a:lstStyle/>
          <a:p>
            <a:r>
              <a:rPr kumimoji="1" lang="ja-JP" altLang="en-US" sz="3200" dirty="0" smtClean="0"/>
              <a:t>解答</a:t>
            </a:r>
            <a:r>
              <a:rPr lang="en-US" altLang="ja-JP" sz="3200" dirty="0" smtClean="0"/>
              <a:t>3</a:t>
            </a:r>
            <a:endParaRPr kumimoji="1" lang="ja-JP" altLang="en-US" sz="3200" dirty="0"/>
          </a:p>
        </p:txBody>
      </p:sp>
      <p:sp>
        <p:nvSpPr>
          <p:cNvPr id="5" name="テキスト ボックス 4"/>
          <p:cNvSpPr txBox="1"/>
          <p:nvPr/>
        </p:nvSpPr>
        <p:spPr>
          <a:xfrm>
            <a:off x="467544" y="2807057"/>
            <a:ext cx="7782900" cy="2062103"/>
          </a:xfrm>
          <a:prstGeom prst="rect">
            <a:avLst/>
          </a:prstGeom>
          <a:noFill/>
        </p:spPr>
        <p:txBody>
          <a:bodyPr wrap="none" rtlCol="0">
            <a:spAutoFit/>
          </a:bodyPr>
          <a:lstStyle/>
          <a:p>
            <a:r>
              <a:rPr lang="it-IT" altLang="ja-JP" sz="3200" dirty="0" smtClean="0"/>
              <a:t>fibonacci :: (Integral a) =&gt; a -&gt; a</a:t>
            </a:r>
          </a:p>
          <a:p>
            <a:r>
              <a:rPr lang="it-IT" altLang="ja-JP" sz="3200" dirty="0" smtClean="0"/>
              <a:t>fibonacci 0 = 0</a:t>
            </a:r>
          </a:p>
          <a:p>
            <a:r>
              <a:rPr lang="it-IT" altLang="ja-JP" sz="3200" dirty="0" smtClean="0"/>
              <a:t>fibonacci 1 = 1</a:t>
            </a:r>
          </a:p>
          <a:p>
            <a:r>
              <a:rPr lang="it-IT" altLang="ja-JP" sz="3200" dirty="0" smtClean="0"/>
              <a:t>fibonacci n = fibonacci (n-2) + fibonacci(n-1)</a:t>
            </a:r>
            <a:endParaRPr kumimoji="1" lang="ja-JP" altLang="en-US" sz="3200" dirty="0"/>
          </a:p>
        </p:txBody>
      </p:sp>
      <p:sp>
        <p:nvSpPr>
          <p:cNvPr id="6" name="角丸四角形 5"/>
          <p:cNvSpPr/>
          <p:nvPr/>
        </p:nvSpPr>
        <p:spPr>
          <a:xfrm>
            <a:off x="395536" y="2492896"/>
            <a:ext cx="7920880" cy="2448272"/>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87442" y="2132856"/>
            <a:ext cx="2172390" cy="584775"/>
          </a:xfrm>
          <a:prstGeom prst="rect">
            <a:avLst/>
          </a:prstGeom>
          <a:solidFill>
            <a:schemeClr val="bg1"/>
          </a:solidFill>
        </p:spPr>
        <p:txBody>
          <a:bodyPr wrap="none" rtlCol="0">
            <a:spAutoFit/>
          </a:bodyPr>
          <a:lstStyle/>
          <a:p>
            <a:r>
              <a:rPr lang="it-IT" altLang="ja-JP" sz="3200" dirty="0" smtClean="0"/>
              <a:t>fibonacci</a:t>
            </a:r>
            <a:r>
              <a:rPr lang="en-US" altLang="ja-JP" sz="3200" dirty="0" smtClean="0"/>
              <a:t>.</a:t>
            </a:r>
            <a:r>
              <a:rPr lang="en-US" altLang="ja-JP" sz="3200" dirty="0" err="1" smtClean="0"/>
              <a:t>hs</a:t>
            </a:r>
            <a:endParaRPr kumimoji="1" lang="ja-JP" altLang="en-US" sz="3200" dirty="0"/>
          </a:p>
        </p:txBody>
      </p:sp>
      <p:sp>
        <p:nvSpPr>
          <p:cNvPr id="8" name="正方形/長方形 7"/>
          <p:cNvSpPr/>
          <p:nvPr/>
        </p:nvSpPr>
        <p:spPr>
          <a:xfrm>
            <a:off x="539552" y="6093296"/>
            <a:ext cx="8856984" cy="461665"/>
          </a:xfrm>
          <a:prstGeom prst="rect">
            <a:avLst/>
          </a:prstGeom>
        </p:spPr>
        <p:txBody>
          <a:bodyPr wrap="square">
            <a:spAutoFit/>
          </a:bodyPr>
          <a:lstStyle/>
          <a:p>
            <a:r>
              <a:rPr lang="en-US" altLang="ja-JP" sz="2400" u="sng" dirty="0" smtClean="0">
                <a:solidFill>
                  <a:srgbClr val="0000FF"/>
                </a:solidFill>
              </a:rPr>
              <a:t>http://www.haskell.org/haskellwiki/The_Fibonacci_sequence</a:t>
            </a:r>
            <a:endParaRPr lang="ja-JP" altLang="en-US" sz="2400" u="sng" dirty="0">
              <a:solidFill>
                <a:srgbClr val="0000FF"/>
              </a:solidFill>
            </a:endParaRPr>
          </a:p>
        </p:txBody>
      </p:sp>
      <p:sp>
        <p:nvSpPr>
          <p:cNvPr id="9" name="テキスト ボックス 8"/>
          <p:cNvSpPr txBox="1"/>
          <p:nvPr/>
        </p:nvSpPr>
        <p:spPr>
          <a:xfrm>
            <a:off x="539552" y="5373216"/>
            <a:ext cx="8031366" cy="584775"/>
          </a:xfrm>
          <a:prstGeom prst="rect">
            <a:avLst/>
          </a:prstGeom>
          <a:solidFill>
            <a:schemeClr val="bg1"/>
          </a:solidFill>
        </p:spPr>
        <p:txBody>
          <a:bodyPr wrap="none" rtlCol="0">
            <a:spAutoFit/>
          </a:bodyPr>
          <a:lstStyle/>
          <a:p>
            <a:r>
              <a:rPr kumimoji="1" lang="ja-JP" altLang="en-US" sz="3200" dirty="0" smtClean="0"/>
              <a:t>その他フィボナッチについて以下の</a:t>
            </a:r>
            <a:r>
              <a:rPr kumimoji="1" lang="en-US" altLang="ja-JP" sz="3200" dirty="0" smtClean="0"/>
              <a:t>URL</a:t>
            </a:r>
            <a:r>
              <a:rPr kumimoji="1" lang="ja-JP" altLang="en-US" sz="3200" dirty="0" smtClean="0"/>
              <a:t>を参照</a:t>
            </a:r>
            <a:endParaRPr kumimoji="1" lang="ja-JP"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02299" y="1844824"/>
            <a:ext cx="4139403" cy="2185214"/>
          </a:xfrm>
          <a:prstGeom prst="rect">
            <a:avLst/>
          </a:prstGeom>
          <a:noFill/>
        </p:spPr>
        <p:txBody>
          <a:bodyPr wrap="none" rtlCol="0">
            <a:spAutoFit/>
          </a:bodyPr>
          <a:lstStyle/>
          <a:p>
            <a:endParaRPr lang="en-US" altLang="ja-JP" sz="4800" dirty="0" smtClean="0"/>
          </a:p>
          <a:p>
            <a:endParaRPr lang="en-US" altLang="ja-JP" sz="4800" dirty="0" smtClean="0"/>
          </a:p>
          <a:p>
            <a:pPr algn="ctr"/>
            <a:r>
              <a:rPr lang="ja-JP" altLang="en-US" sz="4000" dirty="0"/>
              <a:t>葛</a:t>
            </a:r>
            <a:r>
              <a:rPr lang="ja-JP" altLang="en-US" sz="4000" dirty="0" smtClean="0"/>
              <a:t>迫　祐介</a:t>
            </a:r>
            <a:endParaRPr lang="en-US" altLang="ja-JP"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404664"/>
            <a:ext cx="1213794" cy="584775"/>
          </a:xfrm>
          <a:prstGeom prst="rect">
            <a:avLst/>
          </a:prstGeom>
          <a:noFill/>
        </p:spPr>
        <p:txBody>
          <a:bodyPr wrap="none" rtlCol="0">
            <a:spAutoFit/>
          </a:bodyPr>
          <a:lstStyle/>
          <a:p>
            <a:r>
              <a:rPr kumimoji="1" lang="ja-JP" altLang="en-US" sz="3200" dirty="0" smtClean="0"/>
              <a:t>解答</a:t>
            </a:r>
            <a:r>
              <a:rPr kumimoji="1" lang="en-US" altLang="ja-JP" sz="3200" dirty="0" smtClean="0"/>
              <a:t>1</a:t>
            </a:r>
            <a:endParaRPr kumimoji="1" lang="ja-JP" altLang="en-US" sz="3200" dirty="0"/>
          </a:p>
        </p:txBody>
      </p:sp>
      <p:sp>
        <p:nvSpPr>
          <p:cNvPr id="5" name="テキスト ボックス 4"/>
          <p:cNvSpPr txBox="1"/>
          <p:nvPr/>
        </p:nvSpPr>
        <p:spPr>
          <a:xfrm>
            <a:off x="467544" y="1340768"/>
            <a:ext cx="8355656" cy="3970318"/>
          </a:xfrm>
          <a:prstGeom prst="rect">
            <a:avLst/>
          </a:prstGeom>
          <a:noFill/>
        </p:spPr>
        <p:txBody>
          <a:bodyPr wrap="square" rtlCol="0">
            <a:spAutoFit/>
          </a:bodyPr>
          <a:lstStyle/>
          <a:p>
            <a:r>
              <a:rPr lang="en-US" altLang="ja-JP" sz="2800" dirty="0" err="1" smtClean="0"/>
              <a:t>fizzbuzz</a:t>
            </a:r>
            <a:r>
              <a:rPr lang="en-US" altLang="ja-JP" sz="2800" dirty="0" smtClean="0"/>
              <a:t> :: (integral a) =&gt; a -&gt; String</a:t>
            </a:r>
          </a:p>
          <a:p>
            <a:r>
              <a:rPr lang="en-US" altLang="ja-JP" sz="2800" dirty="0" err="1" smtClean="0"/>
              <a:t>fizzbuzz</a:t>
            </a:r>
            <a:r>
              <a:rPr lang="en-US" altLang="ja-JP" sz="2800" dirty="0" smtClean="0"/>
              <a:t> </a:t>
            </a:r>
            <a:r>
              <a:rPr lang="en-US" altLang="ja-JP" sz="2800" dirty="0"/>
              <a:t>x</a:t>
            </a:r>
          </a:p>
          <a:p>
            <a:r>
              <a:rPr lang="en-US" altLang="ja-JP" sz="2800" dirty="0"/>
              <a:t>  </a:t>
            </a:r>
            <a:r>
              <a:rPr lang="ja-JP" altLang="en-US" sz="2800" dirty="0" smtClean="0"/>
              <a:t>　</a:t>
            </a:r>
            <a:r>
              <a:rPr lang="en-US" altLang="ja-JP" sz="2800" dirty="0" smtClean="0"/>
              <a:t>| </a:t>
            </a:r>
            <a:r>
              <a:rPr lang="en-US" altLang="ja-JP" sz="2800" dirty="0"/>
              <a:t>x `mod` 15 == 0 = "</a:t>
            </a:r>
            <a:r>
              <a:rPr lang="en-US" altLang="ja-JP" sz="2800" dirty="0" err="1"/>
              <a:t>FizzBuzz</a:t>
            </a:r>
            <a:r>
              <a:rPr lang="en-US" altLang="ja-JP" sz="2800" dirty="0"/>
              <a:t>"</a:t>
            </a:r>
          </a:p>
          <a:p>
            <a:r>
              <a:rPr lang="en-US" altLang="ja-JP" sz="2800" dirty="0"/>
              <a:t>  </a:t>
            </a:r>
            <a:r>
              <a:rPr lang="ja-JP" altLang="en-US" sz="2800" dirty="0" smtClean="0"/>
              <a:t>　</a:t>
            </a:r>
            <a:r>
              <a:rPr lang="en-US" altLang="ja-JP" sz="2800" dirty="0" smtClean="0"/>
              <a:t>| </a:t>
            </a:r>
            <a:r>
              <a:rPr lang="en-US" altLang="ja-JP" sz="2800" dirty="0"/>
              <a:t>x `mod` 3 == 0 = "Fizz"</a:t>
            </a:r>
          </a:p>
          <a:p>
            <a:r>
              <a:rPr lang="en-US" altLang="ja-JP" sz="2800" dirty="0"/>
              <a:t>  </a:t>
            </a:r>
            <a:r>
              <a:rPr lang="ja-JP" altLang="en-US" sz="2800" dirty="0" smtClean="0"/>
              <a:t>　</a:t>
            </a:r>
            <a:r>
              <a:rPr lang="en-US" altLang="ja-JP" sz="2800" dirty="0" smtClean="0"/>
              <a:t>| </a:t>
            </a:r>
            <a:r>
              <a:rPr lang="en-US" altLang="ja-JP" sz="2800" dirty="0"/>
              <a:t>x `mod` 5 == 0 = "Buzz"</a:t>
            </a:r>
          </a:p>
          <a:p>
            <a:r>
              <a:rPr lang="en-US" altLang="ja-JP" sz="2800" dirty="0"/>
              <a:t>  </a:t>
            </a:r>
            <a:r>
              <a:rPr lang="ja-JP" altLang="en-US" sz="2800" dirty="0" smtClean="0"/>
              <a:t>　</a:t>
            </a:r>
            <a:r>
              <a:rPr lang="en-US" altLang="ja-JP" sz="2800" dirty="0" smtClean="0"/>
              <a:t>| </a:t>
            </a:r>
            <a:r>
              <a:rPr lang="en-US" altLang="ja-JP" sz="2800" dirty="0"/>
              <a:t>otherwise = show x</a:t>
            </a:r>
          </a:p>
          <a:p>
            <a:endParaRPr lang="en-US" altLang="ja-JP" sz="2800" dirty="0"/>
          </a:p>
          <a:p>
            <a:r>
              <a:rPr lang="en-US" altLang="ja-JP" sz="2800" dirty="0" err="1" smtClean="0"/>
              <a:t>Fizzbuzz</a:t>
            </a:r>
            <a:r>
              <a:rPr lang="en-US" altLang="ja-JP" sz="2800" dirty="0" smtClean="0"/>
              <a:t>’ :: (integral a) =&gt; [a] -&gt; [a]</a:t>
            </a:r>
          </a:p>
          <a:p>
            <a:r>
              <a:rPr lang="en-US" altLang="ja-JP" sz="2800" dirty="0" err="1" smtClean="0"/>
              <a:t>fizzbuzz</a:t>
            </a:r>
            <a:r>
              <a:rPr lang="en-US" altLang="ja-JP" sz="2800" dirty="0"/>
              <a:t>' list = map </a:t>
            </a:r>
            <a:r>
              <a:rPr lang="en-US" altLang="ja-JP" sz="2800" dirty="0" err="1" smtClean="0"/>
              <a:t>fizzbuzz</a:t>
            </a:r>
            <a:r>
              <a:rPr lang="en-US" altLang="ja-JP" sz="2800" dirty="0" smtClean="0"/>
              <a:t> </a:t>
            </a:r>
            <a:r>
              <a:rPr lang="en-US" altLang="ja-JP" sz="2800" dirty="0"/>
              <a:t>list</a:t>
            </a:r>
            <a:endParaRPr kumimoji="1" lang="ja-JP" altLang="en-US" sz="2800" dirty="0"/>
          </a:p>
        </p:txBody>
      </p:sp>
      <p:sp>
        <p:nvSpPr>
          <p:cNvPr id="3" name="角丸四角形 2"/>
          <p:cNvSpPr/>
          <p:nvPr/>
        </p:nvSpPr>
        <p:spPr>
          <a:xfrm>
            <a:off x="268581" y="1054960"/>
            <a:ext cx="8424936" cy="4462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75180" y="5733256"/>
            <a:ext cx="4209807" cy="369332"/>
          </a:xfrm>
          <a:prstGeom prst="rect">
            <a:avLst/>
          </a:prstGeom>
          <a:noFill/>
        </p:spPr>
        <p:txBody>
          <a:bodyPr wrap="none" rtlCol="0">
            <a:spAutoFit/>
          </a:bodyPr>
          <a:lstStyle/>
          <a:p>
            <a:r>
              <a:rPr kumimoji="1" lang="en-US" altLang="ja-JP" dirty="0" smtClean="0"/>
              <a:t>※</a:t>
            </a:r>
            <a:r>
              <a:rPr kumimoji="1" lang="ja-JP" altLang="en-US" dirty="0" smtClean="0"/>
              <a:t>本解答では，リストを引数にとっている．</a:t>
            </a:r>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404664"/>
            <a:ext cx="1213794" cy="584775"/>
          </a:xfrm>
          <a:prstGeom prst="rect">
            <a:avLst/>
          </a:prstGeom>
          <a:noFill/>
        </p:spPr>
        <p:txBody>
          <a:bodyPr wrap="none" rtlCol="0">
            <a:spAutoFit/>
          </a:bodyPr>
          <a:lstStyle/>
          <a:p>
            <a:r>
              <a:rPr kumimoji="1" lang="ja-JP" altLang="en-US" sz="3200" dirty="0" smtClean="0"/>
              <a:t>解答</a:t>
            </a:r>
            <a:r>
              <a:rPr kumimoji="1" lang="en-US" altLang="ja-JP" sz="3200" dirty="0" smtClean="0"/>
              <a:t>2</a:t>
            </a:r>
            <a:endParaRPr kumimoji="1" lang="ja-JP" altLang="en-US" sz="3200" dirty="0"/>
          </a:p>
        </p:txBody>
      </p:sp>
      <p:sp>
        <p:nvSpPr>
          <p:cNvPr id="5" name="テキスト ボックス 4"/>
          <p:cNvSpPr txBox="1"/>
          <p:nvPr/>
        </p:nvSpPr>
        <p:spPr>
          <a:xfrm>
            <a:off x="283499" y="1284978"/>
            <a:ext cx="8355656" cy="3539430"/>
          </a:xfrm>
          <a:prstGeom prst="rect">
            <a:avLst/>
          </a:prstGeom>
          <a:noFill/>
        </p:spPr>
        <p:txBody>
          <a:bodyPr wrap="square" rtlCol="0">
            <a:spAutoFit/>
          </a:bodyPr>
          <a:lstStyle/>
          <a:p>
            <a:r>
              <a:rPr lang="en-US" altLang="ja-JP" sz="2800" dirty="0"/>
              <a:t>f</a:t>
            </a:r>
            <a:r>
              <a:rPr lang="en-US" altLang="ja-JP" sz="2800" dirty="0" smtClean="0"/>
              <a:t>ib :: (Integral a) =&gt; a -&gt; a</a:t>
            </a:r>
          </a:p>
          <a:p>
            <a:endParaRPr lang="en-US" altLang="ja-JP" sz="2800" dirty="0"/>
          </a:p>
          <a:p>
            <a:r>
              <a:rPr lang="en-US" altLang="ja-JP" sz="2800" dirty="0" smtClean="0"/>
              <a:t>fib </a:t>
            </a:r>
            <a:r>
              <a:rPr lang="en-US" altLang="ja-JP" sz="2800" dirty="0"/>
              <a:t>0 = 0</a:t>
            </a:r>
          </a:p>
          <a:p>
            <a:r>
              <a:rPr lang="en-US" altLang="ja-JP" sz="2800" dirty="0"/>
              <a:t>fib 1 = 1</a:t>
            </a:r>
          </a:p>
          <a:p>
            <a:r>
              <a:rPr lang="en-US" altLang="ja-JP" sz="2800" dirty="0"/>
              <a:t>fib n = fib (n - 1) + fib (n - 2</a:t>
            </a:r>
            <a:r>
              <a:rPr lang="en-US" altLang="ja-JP" sz="2800" dirty="0" smtClean="0"/>
              <a:t>)</a:t>
            </a:r>
            <a:endParaRPr lang="en-US" altLang="ja-JP" sz="2800" dirty="0"/>
          </a:p>
          <a:p>
            <a:endParaRPr lang="en-US" altLang="ja-JP" sz="2800" dirty="0"/>
          </a:p>
          <a:p>
            <a:r>
              <a:rPr lang="en-US" altLang="ja-JP" sz="2800" dirty="0" smtClean="0"/>
              <a:t>Fibs :: (Integral a) =&gt; [a] -&gt; [a]</a:t>
            </a:r>
          </a:p>
          <a:p>
            <a:r>
              <a:rPr lang="en-US" altLang="ja-JP" sz="2800" dirty="0" smtClean="0"/>
              <a:t>fibs </a:t>
            </a:r>
            <a:r>
              <a:rPr lang="en-US" altLang="ja-JP" sz="2800" dirty="0"/>
              <a:t>list = map fib list</a:t>
            </a:r>
            <a:endParaRPr kumimoji="1" lang="ja-JP" altLang="en-US" sz="2800" dirty="0"/>
          </a:p>
        </p:txBody>
      </p:sp>
      <p:sp>
        <p:nvSpPr>
          <p:cNvPr id="3" name="角丸四角形 2"/>
          <p:cNvSpPr/>
          <p:nvPr/>
        </p:nvSpPr>
        <p:spPr>
          <a:xfrm>
            <a:off x="174341" y="1024202"/>
            <a:ext cx="8424936" cy="4060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91680" y="5301208"/>
            <a:ext cx="5230919" cy="369332"/>
          </a:xfrm>
          <a:prstGeom prst="rect">
            <a:avLst/>
          </a:prstGeom>
          <a:noFill/>
        </p:spPr>
        <p:txBody>
          <a:bodyPr wrap="none" rtlCol="0">
            <a:spAutoFit/>
          </a:bodyPr>
          <a:lstStyle/>
          <a:p>
            <a:r>
              <a:rPr kumimoji="1" lang="en-US" altLang="ja-JP" dirty="0" smtClean="0"/>
              <a:t>※</a:t>
            </a:r>
            <a:r>
              <a:rPr kumimoji="1" lang="ja-JP" altLang="en-US" dirty="0" smtClean="0"/>
              <a:t>本解答では，リストを引数にとっている．</a:t>
            </a:r>
            <a:r>
              <a:rPr kumimoji="1" lang="en-US" altLang="ja-JP" dirty="0" smtClean="0"/>
              <a:t>(</a:t>
            </a:r>
            <a:r>
              <a:rPr kumimoji="1" lang="ja-JP" altLang="en-US" dirty="0" smtClean="0"/>
              <a:t>例：</a:t>
            </a:r>
            <a:r>
              <a:rPr kumimoji="1" lang="en-US" altLang="ja-JP" smtClean="0"/>
              <a:t>[0..n])</a:t>
            </a:r>
            <a:endParaRPr kumimoji="1" lang="ja-JP" altLang="en-US" dirty="0"/>
          </a:p>
        </p:txBody>
      </p:sp>
    </p:spTree>
    <p:extLst>
      <p:ext uri="{BB962C8B-B14F-4D97-AF65-F5344CB8AC3E}">
        <p14:creationId xmlns:p14="http://schemas.microsoft.com/office/powerpoint/2010/main" xmlns="" val="3277984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09796" y="1844824"/>
            <a:ext cx="2786340" cy="2308324"/>
          </a:xfrm>
          <a:prstGeom prst="rect">
            <a:avLst/>
          </a:prstGeom>
          <a:noFill/>
        </p:spPr>
        <p:txBody>
          <a:bodyPr wrap="none" rtlCol="0">
            <a:spAutoFit/>
          </a:bodyPr>
          <a:lstStyle/>
          <a:p>
            <a:endParaRPr lang="en-US" altLang="ja-JP" sz="4800" dirty="0"/>
          </a:p>
          <a:p>
            <a:endParaRPr kumimoji="1" lang="en-US" altLang="ja-JP" sz="4800" dirty="0" smtClean="0"/>
          </a:p>
          <a:p>
            <a:pPr algn="ctr"/>
            <a:r>
              <a:rPr lang="ja-JP" altLang="en-US" sz="4800" dirty="0" smtClean="0"/>
              <a:t>木村 有祐</a:t>
            </a:r>
            <a:endParaRPr kumimoji="1" lang="ja-JP" altLang="en-US" sz="4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250825" y="3933825"/>
            <a:ext cx="8642350" cy="165576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ja-JP" altLang="en-US"/>
          </a:p>
        </p:txBody>
      </p:sp>
      <p:sp>
        <p:nvSpPr>
          <p:cNvPr id="105475" name="スライド番号プレースホルダ 4"/>
          <p:cNvSpPr>
            <a:spLocks noGrp="1"/>
          </p:cNvSpPr>
          <p:nvPr>
            <p:ph type="sldNum" sz="quarter" idx="12"/>
          </p:nvPr>
        </p:nvSpPr>
        <p:spPr bwMode="auto">
          <a:xfrm>
            <a:off x="6553200" y="6357938"/>
            <a:ext cx="2133600" cy="365125"/>
          </a:xfrm>
          <a:ln>
            <a:miter lim="800000"/>
            <a:headEnd/>
            <a:tailEnd/>
          </a:ln>
        </p:spPr>
        <p:txBody>
          <a:bodyPr wrap="square" numCol="1" anchor="t" anchorCtr="0" compatLnSpc="1">
            <a:prstTxWarp prst="textNoShape">
              <a:avLst/>
            </a:prstTxWarp>
          </a:bodyPr>
          <a:lstStyle/>
          <a:p>
            <a:pPr>
              <a:defRPr/>
            </a:pPr>
            <a:fld id="{556336F3-4AC1-4EC1-A303-E3A741B406F5}" type="slidenum">
              <a:rPr lang="en-US" altLang="ja-JP"/>
              <a:pPr>
                <a:defRPr/>
              </a:pPr>
              <a:t>15</a:t>
            </a:fld>
            <a:endParaRPr lang="en-US" altLang="ja-JP"/>
          </a:p>
        </p:txBody>
      </p:sp>
      <p:sp>
        <p:nvSpPr>
          <p:cNvPr id="12292" name="タイトル 1"/>
          <p:cNvSpPr>
            <a:spLocks noGrp="1"/>
          </p:cNvSpPr>
          <p:nvPr>
            <p:ph type="title" idx="4294967295"/>
          </p:nvPr>
        </p:nvSpPr>
        <p:spPr>
          <a:xfrm>
            <a:off x="0" y="0"/>
            <a:ext cx="8642350" cy="1268413"/>
          </a:xfrm>
        </p:spPr>
        <p:txBody>
          <a:bodyPr/>
          <a:lstStyle/>
          <a:p>
            <a:pPr algn="l"/>
            <a:r>
              <a:rPr lang="en-US" altLang="ja-JP" smtClean="0"/>
              <a:t>Haskell</a:t>
            </a:r>
            <a:r>
              <a:rPr lang="ja-JP" altLang="en-US" smtClean="0"/>
              <a:t>演習問題</a:t>
            </a:r>
            <a:r>
              <a:rPr lang="en-US" altLang="ja-JP" smtClean="0"/>
              <a:t>	</a:t>
            </a:r>
            <a:r>
              <a:rPr lang="ja-JP" altLang="en-US" smtClean="0"/>
              <a:t>解答</a:t>
            </a:r>
            <a:r>
              <a:rPr lang="en-US" altLang="ja-JP" smtClean="0"/>
              <a:t>1</a:t>
            </a:r>
          </a:p>
        </p:txBody>
      </p:sp>
      <p:sp>
        <p:nvSpPr>
          <p:cNvPr id="12293" name="テキスト ボックス 24"/>
          <p:cNvSpPr txBox="1">
            <a:spLocks noChangeArrowheads="1"/>
          </p:cNvSpPr>
          <p:nvPr/>
        </p:nvSpPr>
        <p:spPr bwMode="auto">
          <a:xfrm>
            <a:off x="250825" y="3429000"/>
            <a:ext cx="2857500" cy="461963"/>
          </a:xfrm>
          <a:prstGeom prst="rect">
            <a:avLst/>
          </a:prstGeom>
          <a:noFill/>
          <a:ln w="9525">
            <a:noFill/>
            <a:miter lim="800000"/>
            <a:headEnd/>
            <a:tailEnd/>
          </a:ln>
        </p:spPr>
        <p:txBody>
          <a:bodyPr>
            <a:spAutoFit/>
          </a:bodyPr>
          <a:lstStyle/>
          <a:p>
            <a:r>
              <a:rPr lang="ja-JP" altLang="en-US" sz="2400"/>
              <a:t>答．</a:t>
            </a:r>
          </a:p>
        </p:txBody>
      </p:sp>
      <p:sp>
        <p:nvSpPr>
          <p:cNvPr id="12294" name="テキスト ボックス 26"/>
          <p:cNvSpPr txBox="1">
            <a:spLocks noChangeArrowheads="1"/>
          </p:cNvSpPr>
          <p:nvPr/>
        </p:nvSpPr>
        <p:spPr bwMode="auto">
          <a:xfrm>
            <a:off x="250825" y="3933825"/>
            <a:ext cx="6842125" cy="461963"/>
          </a:xfrm>
          <a:prstGeom prst="rect">
            <a:avLst/>
          </a:prstGeom>
          <a:noFill/>
          <a:ln w="9525">
            <a:noFill/>
            <a:miter lim="800000"/>
            <a:headEnd/>
            <a:tailEnd/>
          </a:ln>
        </p:spPr>
        <p:txBody>
          <a:bodyPr>
            <a:spAutoFit/>
          </a:bodyPr>
          <a:lstStyle/>
          <a:p>
            <a:r>
              <a:rPr lang="en-US" altLang="ja-JP" sz="2400">
                <a:solidFill>
                  <a:schemeClr val="bg1"/>
                </a:solidFill>
              </a:rPr>
              <a:t>let myfil xs = take 10 (</a:t>
            </a:r>
            <a:r>
              <a:rPr lang="en-US" altLang="ja-JP" sz="2400">
                <a:solidFill>
                  <a:srgbClr val="FF0000"/>
                </a:solidFill>
              </a:rPr>
              <a:t>filter</a:t>
            </a:r>
            <a:r>
              <a:rPr lang="en-US" altLang="ja-JP" sz="2400">
                <a:solidFill>
                  <a:schemeClr val="bg1"/>
                </a:solidFill>
              </a:rPr>
              <a:t> (&gt;500) (</a:t>
            </a:r>
            <a:r>
              <a:rPr lang="en-US" altLang="ja-JP" sz="2400">
                <a:solidFill>
                  <a:srgbClr val="FF0000"/>
                </a:solidFill>
              </a:rPr>
              <a:t>map</a:t>
            </a:r>
            <a:r>
              <a:rPr lang="en-US" altLang="ja-JP" sz="2400">
                <a:solidFill>
                  <a:schemeClr val="bg1"/>
                </a:solidFill>
              </a:rPr>
              <a:t> (*15) xs))</a:t>
            </a:r>
            <a:endParaRPr lang="ja-JP" altLang="en-US" sz="2400">
              <a:solidFill>
                <a:schemeClr val="bg1"/>
              </a:solidFill>
            </a:endParaRPr>
          </a:p>
        </p:txBody>
      </p:sp>
      <p:sp>
        <p:nvSpPr>
          <p:cNvPr id="12295" name="テキスト ボックス 23"/>
          <p:cNvSpPr txBox="1">
            <a:spLocks noChangeArrowheads="1"/>
          </p:cNvSpPr>
          <p:nvPr/>
        </p:nvSpPr>
        <p:spPr bwMode="auto">
          <a:xfrm>
            <a:off x="250825" y="1268413"/>
            <a:ext cx="8642350" cy="1570037"/>
          </a:xfrm>
          <a:prstGeom prst="rect">
            <a:avLst/>
          </a:prstGeom>
          <a:noFill/>
          <a:ln w="9525">
            <a:noFill/>
            <a:miter lim="800000"/>
            <a:headEnd/>
            <a:tailEnd/>
          </a:ln>
        </p:spPr>
        <p:txBody>
          <a:bodyPr>
            <a:spAutoFit/>
          </a:bodyPr>
          <a:lstStyle/>
          <a:p>
            <a:r>
              <a:rPr lang="ja-JP" altLang="en-US" sz="2400"/>
              <a:t>問．任意の無限リストをパラメータとしてとり，このリストの各要素を</a:t>
            </a:r>
            <a:r>
              <a:rPr lang="en-US" altLang="ja-JP" sz="2400"/>
              <a:t>15</a:t>
            </a:r>
            <a:r>
              <a:rPr lang="ja-JP" altLang="en-US" sz="2400"/>
              <a:t>倍した要素のうち，</a:t>
            </a:r>
            <a:r>
              <a:rPr lang="en-US" altLang="ja-JP" sz="2400"/>
              <a:t>500</a:t>
            </a:r>
            <a:r>
              <a:rPr lang="ja-JP" altLang="en-US" sz="2400"/>
              <a:t>以上となる要素を最小のものから</a:t>
            </a:r>
            <a:r>
              <a:rPr lang="en-US" altLang="ja-JP" sz="2400"/>
              <a:t>10</a:t>
            </a:r>
            <a:r>
              <a:rPr lang="ja-JP" altLang="en-US" sz="2400"/>
              <a:t>個とる関数を作成せよ．</a:t>
            </a:r>
          </a:p>
          <a:p>
            <a:r>
              <a:rPr lang="ja-JP" altLang="en-US" sz="2400"/>
              <a:t>なお，</a:t>
            </a:r>
            <a:r>
              <a:rPr lang="en-US" altLang="ja-JP" sz="2400">
                <a:solidFill>
                  <a:srgbClr val="FF0000"/>
                </a:solidFill>
              </a:rPr>
              <a:t>filter</a:t>
            </a:r>
            <a:r>
              <a:rPr lang="ja-JP" altLang="en-US" sz="2400"/>
              <a:t>関数と</a:t>
            </a:r>
            <a:r>
              <a:rPr lang="en-US" altLang="ja-JP" sz="2400">
                <a:solidFill>
                  <a:srgbClr val="FF0000"/>
                </a:solidFill>
              </a:rPr>
              <a:t>map</a:t>
            </a:r>
            <a:r>
              <a:rPr lang="ja-JP" altLang="en-US" sz="2400"/>
              <a:t>関数を使用すること．</a:t>
            </a:r>
          </a:p>
        </p:txBody>
      </p:sp>
      <p:sp>
        <p:nvSpPr>
          <p:cNvPr id="12296" name="テキスト ボックス 26"/>
          <p:cNvSpPr txBox="1">
            <a:spLocks noChangeArrowheads="1"/>
          </p:cNvSpPr>
          <p:nvPr/>
        </p:nvSpPr>
        <p:spPr bwMode="auto">
          <a:xfrm>
            <a:off x="250825" y="4508500"/>
            <a:ext cx="6842125" cy="831850"/>
          </a:xfrm>
          <a:prstGeom prst="rect">
            <a:avLst/>
          </a:prstGeom>
          <a:noFill/>
          <a:ln w="9525">
            <a:noFill/>
            <a:miter lim="800000"/>
            <a:headEnd/>
            <a:tailEnd/>
          </a:ln>
        </p:spPr>
        <p:txBody>
          <a:bodyPr>
            <a:spAutoFit/>
          </a:bodyPr>
          <a:lstStyle/>
          <a:p>
            <a:r>
              <a:rPr lang="en-US" altLang="ja-JP" sz="2400">
                <a:solidFill>
                  <a:schemeClr val="bg1"/>
                </a:solidFill>
              </a:rPr>
              <a:t>myfil [1..]</a:t>
            </a:r>
          </a:p>
          <a:p>
            <a:r>
              <a:rPr lang="en-US" altLang="ja-JP" sz="2400">
                <a:solidFill>
                  <a:schemeClr val="bg1"/>
                </a:solidFill>
              </a:rPr>
              <a:t>&gt; [510,525,540,555,570,585,600,615,630,645]</a:t>
            </a:r>
            <a:endParaRPr lang="ja-JP" altLang="en-US" sz="240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250825" y="3933825"/>
            <a:ext cx="8642350" cy="165576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ja-JP" altLang="en-US"/>
          </a:p>
        </p:txBody>
      </p:sp>
      <p:sp>
        <p:nvSpPr>
          <p:cNvPr id="105475" name="スライド番号プレースホルダ 4"/>
          <p:cNvSpPr>
            <a:spLocks noGrp="1"/>
          </p:cNvSpPr>
          <p:nvPr>
            <p:ph type="sldNum" sz="quarter" idx="12"/>
          </p:nvPr>
        </p:nvSpPr>
        <p:spPr bwMode="auto">
          <a:xfrm>
            <a:off x="6553200" y="6357938"/>
            <a:ext cx="2133600" cy="365125"/>
          </a:xfrm>
          <a:ln>
            <a:miter lim="800000"/>
            <a:headEnd/>
            <a:tailEnd/>
          </a:ln>
        </p:spPr>
        <p:txBody>
          <a:bodyPr wrap="square" numCol="1" anchor="t" anchorCtr="0" compatLnSpc="1">
            <a:prstTxWarp prst="textNoShape">
              <a:avLst/>
            </a:prstTxWarp>
          </a:bodyPr>
          <a:lstStyle/>
          <a:p>
            <a:pPr>
              <a:defRPr/>
            </a:pPr>
            <a:fld id="{A7CF5660-E567-4A5E-8AD1-F372A97946B9}" type="slidenum">
              <a:rPr lang="en-US" altLang="ja-JP"/>
              <a:pPr>
                <a:defRPr/>
              </a:pPr>
              <a:t>16</a:t>
            </a:fld>
            <a:endParaRPr lang="en-US" altLang="ja-JP"/>
          </a:p>
        </p:txBody>
      </p:sp>
      <p:sp>
        <p:nvSpPr>
          <p:cNvPr id="13316" name="タイトル 1"/>
          <p:cNvSpPr>
            <a:spLocks noGrp="1"/>
          </p:cNvSpPr>
          <p:nvPr>
            <p:ph type="title" idx="4294967295"/>
          </p:nvPr>
        </p:nvSpPr>
        <p:spPr>
          <a:xfrm>
            <a:off x="0" y="0"/>
            <a:ext cx="8642350" cy="1268413"/>
          </a:xfrm>
        </p:spPr>
        <p:txBody>
          <a:bodyPr/>
          <a:lstStyle/>
          <a:p>
            <a:pPr algn="l"/>
            <a:r>
              <a:rPr lang="en-US" altLang="ja-JP" smtClean="0"/>
              <a:t>Haskell</a:t>
            </a:r>
            <a:r>
              <a:rPr lang="ja-JP" altLang="en-US" smtClean="0"/>
              <a:t>演習問題</a:t>
            </a:r>
            <a:r>
              <a:rPr lang="en-US" altLang="ja-JP" smtClean="0"/>
              <a:t>	</a:t>
            </a:r>
            <a:r>
              <a:rPr lang="ja-JP" altLang="en-US" smtClean="0"/>
              <a:t>解答</a:t>
            </a:r>
            <a:r>
              <a:rPr lang="en-US" altLang="ja-JP" smtClean="0"/>
              <a:t>2</a:t>
            </a:r>
          </a:p>
        </p:txBody>
      </p:sp>
      <p:sp>
        <p:nvSpPr>
          <p:cNvPr id="13317" name="テキスト ボックス 24"/>
          <p:cNvSpPr txBox="1">
            <a:spLocks noChangeArrowheads="1"/>
          </p:cNvSpPr>
          <p:nvPr/>
        </p:nvSpPr>
        <p:spPr bwMode="auto">
          <a:xfrm>
            <a:off x="250825" y="3429000"/>
            <a:ext cx="2857500" cy="461963"/>
          </a:xfrm>
          <a:prstGeom prst="rect">
            <a:avLst/>
          </a:prstGeom>
          <a:noFill/>
          <a:ln w="9525">
            <a:noFill/>
            <a:miter lim="800000"/>
            <a:headEnd/>
            <a:tailEnd/>
          </a:ln>
        </p:spPr>
        <p:txBody>
          <a:bodyPr>
            <a:spAutoFit/>
          </a:bodyPr>
          <a:lstStyle/>
          <a:p>
            <a:r>
              <a:rPr lang="ja-JP" altLang="en-US" sz="2400"/>
              <a:t>答．</a:t>
            </a:r>
          </a:p>
        </p:txBody>
      </p:sp>
      <p:sp>
        <p:nvSpPr>
          <p:cNvPr id="13318" name="テキスト ボックス 26"/>
          <p:cNvSpPr txBox="1">
            <a:spLocks noChangeArrowheads="1"/>
          </p:cNvSpPr>
          <p:nvPr/>
        </p:nvSpPr>
        <p:spPr bwMode="auto">
          <a:xfrm>
            <a:off x="250825" y="3933825"/>
            <a:ext cx="6842125" cy="461963"/>
          </a:xfrm>
          <a:prstGeom prst="rect">
            <a:avLst/>
          </a:prstGeom>
          <a:noFill/>
          <a:ln w="9525">
            <a:noFill/>
            <a:miter lim="800000"/>
            <a:headEnd/>
            <a:tailEnd/>
          </a:ln>
        </p:spPr>
        <p:txBody>
          <a:bodyPr>
            <a:spAutoFit/>
          </a:bodyPr>
          <a:lstStyle/>
          <a:p>
            <a:r>
              <a:rPr lang="en-US" altLang="ja-JP" sz="2400">
                <a:solidFill>
                  <a:schemeClr val="bg1"/>
                </a:solidFill>
              </a:rPr>
              <a:t>let mylamda xs = map (  a -&gt; a*7+3) xs</a:t>
            </a:r>
            <a:endParaRPr lang="ja-JP" altLang="en-US" sz="2400">
              <a:solidFill>
                <a:schemeClr val="bg1"/>
              </a:solidFill>
            </a:endParaRPr>
          </a:p>
        </p:txBody>
      </p:sp>
      <p:sp>
        <p:nvSpPr>
          <p:cNvPr id="13319" name="テキスト ボックス 23"/>
          <p:cNvSpPr txBox="1">
            <a:spLocks noChangeArrowheads="1"/>
          </p:cNvSpPr>
          <p:nvPr/>
        </p:nvSpPr>
        <p:spPr bwMode="auto">
          <a:xfrm>
            <a:off x="250825" y="1268413"/>
            <a:ext cx="8642350" cy="1200150"/>
          </a:xfrm>
          <a:prstGeom prst="rect">
            <a:avLst/>
          </a:prstGeom>
          <a:noFill/>
          <a:ln w="9525">
            <a:noFill/>
            <a:miter lim="800000"/>
            <a:headEnd/>
            <a:tailEnd/>
          </a:ln>
        </p:spPr>
        <p:txBody>
          <a:bodyPr>
            <a:spAutoFit/>
          </a:bodyPr>
          <a:lstStyle/>
          <a:p>
            <a:r>
              <a:rPr lang="ja-JP" altLang="en-US" sz="2400"/>
              <a:t>問．任意の有限リストをパラメータとしてとり，このリストの各要素を</a:t>
            </a:r>
            <a:r>
              <a:rPr lang="en-US" altLang="ja-JP" sz="2400"/>
              <a:t>7</a:t>
            </a:r>
            <a:r>
              <a:rPr lang="ja-JP" altLang="en-US" sz="2400"/>
              <a:t>倍し</a:t>
            </a:r>
            <a:r>
              <a:rPr lang="en-US" altLang="ja-JP" sz="2400"/>
              <a:t>3</a:t>
            </a:r>
            <a:r>
              <a:rPr lang="ja-JP" altLang="en-US" sz="2400"/>
              <a:t>を足す関数を作成せよ．</a:t>
            </a:r>
          </a:p>
          <a:p>
            <a:r>
              <a:rPr lang="ja-JP" altLang="en-US" sz="2400"/>
              <a:t>なお，</a:t>
            </a:r>
            <a:r>
              <a:rPr lang="ja-JP" altLang="en-US" sz="2400">
                <a:solidFill>
                  <a:srgbClr val="FF0000"/>
                </a:solidFill>
              </a:rPr>
              <a:t>ラムダ関数</a:t>
            </a:r>
            <a:r>
              <a:rPr lang="ja-JP" altLang="en-US" sz="2400"/>
              <a:t>を使用すること．</a:t>
            </a:r>
          </a:p>
        </p:txBody>
      </p:sp>
      <p:sp>
        <p:nvSpPr>
          <p:cNvPr id="13320" name="テキスト ボックス 26"/>
          <p:cNvSpPr txBox="1">
            <a:spLocks noChangeArrowheads="1"/>
          </p:cNvSpPr>
          <p:nvPr/>
        </p:nvSpPr>
        <p:spPr bwMode="auto">
          <a:xfrm>
            <a:off x="250825" y="4508500"/>
            <a:ext cx="6842125" cy="831850"/>
          </a:xfrm>
          <a:prstGeom prst="rect">
            <a:avLst/>
          </a:prstGeom>
          <a:noFill/>
          <a:ln w="9525">
            <a:noFill/>
            <a:miter lim="800000"/>
            <a:headEnd/>
            <a:tailEnd/>
          </a:ln>
        </p:spPr>
        <p:txBody>
          <a:bodyPr>
            <a:spAutoFit/>
          </a:bodyPr>
          <a:lstStyle/>
          <a:p>
            <a:r>
              <a:rPr lang="en-US" altLang="ja-JP" sz="2400">
                <a:solidFill>
                  <a:schemeClr val="bg1"/>
                </a:solidFill>
              </a:rPr>
              <a:t>mylamda [1,2,3,4,5]</a:t>
            </a:r>
          </a:p>
          <a:p>
            <a:r>
              <a:rPr lang="en-US" altLang="ja-JP" sz="2400">
                <a:solidFill>
                  <a:schemeClr val="bg1"/>
                </a:solidFill>
              </a:rPr>
              <a:t>&gt; [10,17,24,31,38]</a:t>
            </a:r>
            <a:endParaRPr lang="ja-JP" altLang="en-US" sz="2400">
              <a:solidFill>
                <a:schemeClr val="bg1"/>
              </a:solidFill>
            </a:endParaRPr>
          </a:p>
        </p:txBody>
      </p:sp>
      <p:cxnSp>
        <p:nvCxnSpPr>
          <p:cNvPr id="10" name="直線コネクタ 9"/>
          <p:cNvCxnSpPr/>
          <p:nvPr/>
        </p:nvCxnSpPr>
        <p:spPr>
          <a:xfrm>
            <a:off x="3274839" y="4076700"/>
            <a:ext cx="73025" cy="2159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250825" y="3933825"/>
            <a:ext cx="8642350" cy="165576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ja-JP" altLang="en-US"/>
          </a:p>
        </p:txBody>
      </p:sp>
      <p:sp>
        <p:nvSpPr>
          <p:cNvPr id="105475" name="スライド番号プレースホルダ 4"/>
          <p:cNvSpPr>
            <a:spLocks noGrp="1"/>
          </p:cNvSpPr>
          <p:nvPr>
            <p:ph type="sldNum" sz="quarter" idx="12"/>
          </p:nvPr>
        </p:nvSpPr>
        <p:spPr bwMode="auto">
          <a:xfrm>
            <a:off x="6553200" y="6357938"/>
            <a:ext cx="2133600" cy="365125"/>
          </a:xfrm>
          <a:ln>
            <a:miter lim="800000"/>
            <a:headEnd/>
            <a:tailEnd/>
          </a:ln>
        </p:spPr>
        <p:txBody>
          <a:bodyPr wrap="square" numCol="1" anchor="t" anchorCtr="0" compatLnSpc="1">
            <a:prstTxWarp prst="textNoShape">
              <a:avLst/>
            </a:prstTxWarp>
          </a:bodyPr>
          <a:lstStyle/>
          <a:p>
            <a:pPr>
              <a:defRPr/>
            </a:pPr>
            <a:fld id="{9892DFEF-6977-4FD2-9B72-83097561303C}" type="slidenum">
              <a:rPr lang="en-US" altLang="ja-JP"/>
              <a:pPr>
                <a:defRPr/>
              </a:pPr>
              <a:t>17</a:t>
            </a:fld>
            <a:endParaRPr lang="en-US" altLang="ja-JP"/>
          </a:p>
        </p:txBody>
      </p:sp>
      <p:sp>
        <p:nvSpPr>
          <p:cNvPr id="14340" name="タイトル 1"/>
          <p:cNvSpPr>
            <a:spLocks noGrp="1"/>
          </p:cNvSpPr>
          <p:nvPr>
            <p:ph type="title" idx="4294967295"/>
          </p:nvPr>
        </p:nvSpPr>
        <p:spPr>
          <a:xfrm>
            <a:off x="0" y="0"/>
            <a:ext cx="8642350" cy="1268413"/>
          </a:xfrm>
        </p:spPr>
        <p:txBody>
          <a:bodyPr/>
          <a:lstStyle/>
          <a:p>
            <a:pPr algn="l"/>
            <a:r>
              <a:rPr lang="en-US" altLang="ja-JP" smtClean="0"/>
              <a:t>Haskell</a:t>
            </a:r>
            <a:r>
              <a:rPr lang="ja-JP" altLang="en-US" smtClean="0"/>
              <a:t>演習問題</a:t>
            </a:r>
            <a:r>
              <a:rPr lang="en-US" altLang="ja-JP" smtClean="0"/>
              <a:t>	</a:t>
            </a:r>
            <a:r>
              <a:rPr lang="ja-JP" altLang="en-US" smtClean="0"/>
              <a:t>解答</a:t>
            </a:r>
            <a:r>
              <a:rPr lang="en-US" altLang="ja-JP" smtClean="0"/>
              <a:t>3</a:t>
            </a:r>
          </a:p>
        </p:txBody>
      </p:sp>
      <p:sp>
        <p:nvSpPr>
          <p:cNvPr id="14341" name="テキスト ボックス 24"/>
          <p:cNvSpPr txBox="1">
            <a:spLocks noChangeArrowheads="1"/>
          </p:cNvSpPr>
          <p:nvPr/>
        </p:nvSpPr>
        <p:spPr bwMode="auto">
          <a:xfrm>
            <a:off x="250825" y="3429000"/>
            <a:ext cx="2857500" cy="461963"/>
          </a:xfrm>
          <a:prstGeom prst="rect">
            <a:avLst/>
          </a:prstGeom>
          <a:noFill/>
          <a:ln w="9525">
            <a:noFill/>
            <a:miter lim="800000"/>
            <a:headEnd/>
            <a:tailEnd/>
          </a:ln>
        </p:spPr>
        <p:txBody>
          <a:bodyPr>
            <a:spAutoFit/>
          </a:bodyPr>
          <a:lstStyle/>
          <a:p>
            <a:r>
              <a:rPr lang="ja-JP" altLang="en-US" sz="2400"/>
              <a:t>答．</a:t>
            </a:r>
          </a:p>
        </p:txBody>
      </p:sp>
      <p:sp>
        <p:nvSpPr>
          <p:cNvPr id="14342" name="テキスト ボックス 26"/>
          <p:cNvSpPr txBox="1">
            <a:spLocks noChangeArrowheads="1"/>
          </p:cNvSpPr>
          <p:nvPr/>
        </p:nvSpPr>
        <p:spPr bwMode="auto">
          <a:xfrm>
            <a:off x="250825" y="3933825"/>
            <a:ext cx="6842125" cy="461963"/>
          </a:xfrm>
          <a:prstGeom prst="rect">
            <a:avLst/>
          </a:prstGeom>
          <a:noFill/>
          <a:ln w="9525">
            <a:noFill/>
            <a:miter lim="800000"/>
            <a:headEnd/>
            <a:tailEnd/>
          </a:ln>
        </p:spPr>
        <p:txBody>
          <a:bodyPr>
            <a:spAutoFit/>
          </a:bodyPr>
          <a:lstStyle/>
          <a:p>
            <a:r>
              <a:rPr lang="en-US" altLang="ja-JP" sz="2400" dirty="0">
                <a:solidFill>
                  <a:schemeClr val="bg1"/>
                </a:solidFill>
              </a:rPr>
              <a:t>let </a:t>
            </a:r>
            <a:r>
              <a:rPr lang="en-US" altLang="ja-JP" sz="2400" dirty="0" err="1">
                <a:solidFill>
                  <a:schemeClr val="bg1"/>
                </a:solidFill>
              </a:rPr>
              <a:t>myflat</a:t>
            </a:r>
            <a:r>
              <a:rPr lang="en-US" altLang="ja-JP" sz="2400" dirty="0">
                <a:solidFill>
                  <a:schemeClr val="bg1"/>
                </a:solidFill>
              </a:rPr>
              <a:t> </a:t>
            </a:r>
            <a:r>
              <a:rPr lang="en-US" altLang="ja-JP" sz="2400" dirty="0" err="1">
                <a:solidFill>
                  <a:schemeClr val="bg1"/>
                </a:solidFill>
              </a:rPr>
              <a:t>xs</a:t>
            </a:r>
            <a:r>
              <a:rPr lang="en-US" altLang="ja-JP" sz="2400" dirty="0">
                <a:solidFill>
                  <a:schemeClr val="bg1"/>
                </a:solidFill>
              </a:rPr>
              <a:t> = </a:t>
            </a:r>
            <a:r>
              <a:rPr lang="en-US" altLang="ja-JP" sz="2400" dirty="0" err="1">
                <a:solidFill>
                  <a:srgbClr val="FF0000"/>
                </a:solidFill>
              </a:rPr>
              <a:t>foldl</a:t>
            </a:r>
            <a:r>
              <a:rPr lang="en-US" altLang="ja-JP" sz="2400" dirty="0">
                <a:solidFill>
                  <a:schemeClr val="bg1"/>
                </a:solidFill>
              </a:rPr>
              <a:t> (  </a:t>
            </a:r>
            <a:r>
              <a:rPr lang="en-US" altLang="ja-JP" sz="2400" dirty="0" smtClean="0">
                <a:solidFill>
                  <a:schemeClr val="bg1"/>
                </a:solidFill>
              </a:rPr>
              <a:t>m </a:t>
            </a:r>
            <a:r>
              <a:rPr lang="en-US" altLang="ja-JP" sz="2400" dirty="0">
                <a:solidFill>
                  <a:schemeClr val="bg1"/>
                </a:solidFill>
              </a:rPr>
              <a:t>x-&gt; m*10 + x) 0 </a:t>
            </a:r>
            <a:r>
              <a:rPr lang="en-US" altLang="ja-JP" sz="2400" dirty="0" err="1">
                <a:solidFill>
                  <a:schemeClr val="bg1"/>
                </a:solidFill>
              </a:rPr>
              <a:t>xs</a:t>
            </a:r>
            <a:endParaRPr lang="ja-JP" altLang="en-US" sz="2400" dirty="0">
              <a:solidFill>
                <a:schemeClr val="bg1"/>
              </a:solidFill>
            </a:endParaRPr>
          </a:p>
        </p:txBody>
      </p:sp>
      <p:sp>
        <p:nvSpPr>
          <p:cNvPr id="14343" name="テキスト ボックス 23"/>
          <p:cNvSpPr txBox="1">
            <a:spLocks noChangeArrowheads="1"/>
          </p:cNvSpPr>
          <p:nvPr/>
        </p:nvSpPr>
        <p:spPr bwMode="auto">
          <a:xfrm>
            <a:off x="250825" y="1268413"/>
            <a:ext cx="8642350" cy="1570037"/>
          </a:xfrm>
          <a:prstGeom prst="rect">
            <a:avLst/>
          </a:prstGeom>
          <a:noFill/>
          <a:ln w="9525">
            <a:noFill/>
            <a:miter lim="800000"/>
            <a:headEnd/>
            <a:tailEnd/>
          </a:ln>
        </p:spPr>
        <p:txBody>
          <a:bodyPr>
            <a:spAutoFit/>
          </a:bodyPr>
          <a:lstStyle/>
          <a:p>
            <a:r>
              <a:rPr lang="ja-JP" altLang="en-US" sz="2400"/>
              <a:t>問．要素が</a:t>
            </a:r>
            <a:r>
              <a:rPr lang="en-US" altLang="ja-JP" sz="2400"/>
              <a:t>1</a:t>
            </a:r>
            <a:r>
              <a:rPr lang="ja-JP" altLang="en-US" sz="2400"/>
              <a:t>桁の整数である任意の有限リストをパラメータとしてとり，このリストの要素を平坦化しひとつの数値にする関数を作成せよ．</a:t>
            </a:r>
          </a:p>
          <a:p>
            <a:r>
              <a:rPr lang="ja-JP" altLang="en-US" sz="2400"/>
              <a:t>なお，</a:t>
            </a:r>
            <a:r>
              <a:rPr lang="en-US" altLang="ja-JP" sz="2400">
                <a:solidFill>
                  <a:srgbClr val="FF0000"/>
                </a:solidFill>
              </a:rPr>
              <a:t>foldl</a:t>
            </a:r>
            <a:r>
              <a:rPr lang="ja-JP" altLang="en-US" sz="2400"/>
              <a:t>もしくは</a:t>
            </a:r>
            <a:r>
              <a:rPr lang="en-US" altLang="ja-JP" sz="2400">
                <a:solidFill>
                  <a:srgbClr val="FF0000"/>
                </a:solidFill>
              </a:rPr>
              <a:t>foldr</a:t>
            </a:r>
            <a:r>
              <a:rPr lang="ja-JP" altLang="en-US" sz="2400"/>
              <a:t>関数を使用すること．</a:t>
            </a:r>
          </a:p>
        </p:txBody>
      </p:sp>
      <p:sp>
        <p:nvSpPr>
          <p:cNvPr id="14344" name="テキスト ボックス 26"/>
          <p:cNvSpPr txBox="1">
            <a:spLocks noChangeArrowheads="1"/>
          </p:cNvSpPr>
          <p:nvPr/>
        </p:nvSpPr>
        <p:spPr bwMode="auto">
          <a:xfrm>
            <a:off x="250825" y="4508500"/>
            <a:ext cx="6842125" cy="831850"/>
          </a:xfrm>
          <a:prstGeom prst="rect">
            <a:avLst/>
          </a:prstGeom>
          <a:noFill/>
          <a:ln w="9525">
            <a:noFill/>
            <a:miter lim="800000"/>
            <a:headEnd/>
            <a:tailEnd/>
          </a:ln>
        </p:spPr>
        <p:txBody>
          <a:bodyPr>
            <a:spAutoFit/>
          </a:bodyPr>
          <a:lstStyle/>
          <a:p>
            <a:r>
              <a:rPr lang="en-US" altLang="ja-JP" sz="2400">
                <a:solidFill>
                  <a:schemeClr val="bg1"/>
                </a:solidFill>
              </a:rPr>
              <a:t>myflat [1,2,3,4,5,6,7,8,9]</a:t>
            </a:r>
          </a:p>
          <a:p>
            <a:r>
              <a:rPr lang="en-US" altLang="ja-JP" sz="2400">
                <a:solidFill>
                  <a:schemeClr val="bg1"/>
                </a:solidFill>
              </a:rPr>
              <a:t>&gt; 123456789</a:t>
            </a:r>
            <a:endParaRPr lang="ja-JP" altLang="en-US" sz="2400">
              <a:solidFill>
                <a:schemeClr val="bg1"/>
              </a:solidFill>
            </a:endParaRPr>
          </a:p>
        </p:txBody>
      </p:sp>
      <p:cxnSp>
        <p:nvCxnSpPr>
          <p:cNvPr id="11" name="直線コネクタ 10"/>
          <p:cNvCxnSpPr/>
          <p:nvPr/>
        </p:nvCxnSpPr>
        <p:spPr>
          <a:xfrm>
            <a:off x="2915816" y="4076700"/>
            <a:ext cx="73025" cy="2159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02299" y="2753633"/>
            <a:ext cx="4139403" cy="1323439"/>
          </a:xfrm>
          <a:prstGeom prst="rect">
            <a:avLst/>
          </a:prstGeom>
          <a:noFill/>
        </p:spPr>
        <p:txBody>
          <a:bodyPr wrap="none" rtlCol="0">
            <a:spAutoFit/>
          </a:bodyPr>
          <a:lstStyle/>
          <a:p>
            <a:endParaRPr lang="en-US" altLang="ja-JP" sz="4000" dirty="0" smtClean="0"/>
          </a:p>
          <a:p>
            <a:pPr algn="ctr"/>
            <a:r>
              <a:rPr lang="ja-JP" altLang="en-US" sz="4000" dirty="0" smtClean="0"/>
              <a:t>北川　初音</a:t>
            </a:r>
            <a:endParaRPr lang="en-US" altLang="ja-JP" sz="4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772816"/>
            <a:ext cx="1213794" cy="584775"/>
          </a:xfrm>
          <a:prstGeom prst="rect">
            <a:avLst/>
          </a:prstGeom>
          <a:noFill/>
        </p:spPr>
        <p:txBody>
          <a:bodyPr wrap="none" rtlCol="0">
            <a:spAutoFit/>
          </a:bodyPr>
          <a:lstStyle/>
          <a:p>
            <a:r>
              <a:rPr kumimoji="1" lang="ja-JP" altLang="en-US" sz="3200" dirty="0" smtClean="0"/>
              <a:t>解答</a:t>
            </a:r>
            <a:r>
              <a:rPr kumimoji="1" lang="en-US" altLang="ja-JP" sz="3200" dirty="0" smtClean="0"/>
              <a:t>1</a:t>
            </a:r>
            <a:endParaRPr kumimoji="1" lang="ja-JP" altLang="en-US" sz="3200" dirty="0"/>
          </a:p>
        </p:txBody>
      </p:sp>
      <p:sp>
        <p:nvSpPr>
          <p:cNvPr id="5" name="テキスト ボックス 4"/>
          <p:cNvSpPr txBox="1"/>
          <p:nvPr/>
        </p:nvSpPr>
        <p:spPr>
          <a:xfrm>
            <a:off x="167743" y="3140968"/>
            <a:ext cx="8438132" cy="769441"/>
          </a:xfrm>
          <a:prstGeom prst="rect">
            <a:avLst/>
          </a:prstGeom>
          <a:noFill/>
        </p:spPr>
        <p:txBody>
          <a:bodyPr wrap="square" rtlCol="0">
            <a:spAutoFit/>
          </a:bodyPr>
          <a:lstStyle/>
          <a:p>
            <a:pPr algn="ctr"/>
            <a:r>
              <a:rPr lang="en-US" altLang="ja-JP" sz="4400" dirty="0"/>
              <a:t>f</a:t>
            </a:r>
            <a:r>
              <a:rPr lang="en-US" altLang="ja-JP" sz="4400" dirty="0" smtClean="0"/>
              <a:t> x =sum </a:t>
            </a:r>
            <a:r>
              <a:rPr lang="en-US" altLang="ja-JP" sz="4400" dirty="0"/>
              <a:t>$ </a:t>
            </a:r>
            <a:r>
              <a:rPr lang="en-US" altLang="ja-JP" sz="4400" dirty="0" err="1" smtClean="0"/>
              <a:t>fst</a:t>
            </a:r>
            <a:r>
              <a:rPr lang="en-US" altLang="ja-JP" sz="4400" dirty="0" smtClean="0"/>
              <a:t> </a:t>
            </a:r>
            <a:r>
              <a:rPr lang="en-US" altLang="ja-JP" sz="4400" dirty="0"/>
              <a:t>$ partition (&gt; 0) </a:t>
            </a:r>
            <a:r>
              <a:rPr lang="en-US" altLang="ja-JP" sz="4400" dirty="0" smtClean="0"/>
              <a:t>x</a:t>
            </a:r>
            <a:endParaRPr lang="en-US" altLang="ja-JP"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02299" y="1772816"/>
            <a:ext cx="4139403" cy="2185214"/>
          </a:xfrm>
          <a:prstGeom prst="rect">
            <a:avLst/>
          </a:prstGeom>
          <a:noFill/>
        </p:spPr>
        <p:txBody>
          <a:bodyPr wrap="none" rtlCol="0">
            <a:spAutoFit/>
          </a:bodyPr>
          <a:lstStyle/>
          <a:p>
            <a:endParaRPr lang="en-US" altLang="ja-JP" sz="4800" dirty="0" smtClean="0"/>
          </a:p>
          <a:p>
            <a:endParaRPr lang="en-US" altLang="ja-JP" sz="4800" dirty="0" smtClean="0"/>
          </a:p>
          <a:p>
            <a:pPr algn="ctr"/>
            <a:r>
              <a:rPr lang="ja-JP" altLang="en-US" sz="4000" dirty="0" smtClean="0"/>
              <a:t>村田　裕哉</a:t>
            </a:r>
            <a:endParaRPr lang="en-US" altLang="ja-JP"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124744"/>
            <a:ext cx="1213794" cy="584775"/>
          </a:xfrm>
          <a:prstGeom prst="rect">
            <a:avLst/>
          </a:prstGeom>
          <a:noFill/>
        </p:spPr>
        <p:txBody>
          <a:bodyPr wrap="none" rtlCol="0">
            <a:spAutoFit/>
          </a:bodyPr>
          <a:lstStyle/>
          <a:p>
            <a:r>
              <a:rPr kumimoji="1" lang="ja-JP" altLang="en-US" sz="3200" dirty="0" smtClean="0"/>
              <a:t>解答</a:t>
            </a:r>
            <a:r>
              <a:rPr lang="en-US" altLang="ja-JP" sz="3200" dirty="0"/>
              <a:t>2</a:t>
            </a:r>
            <a:endParaRPr kumimoji="1" lang="ja-JP" altLang="en-US" sz="3200" dirty="0"/>
          </a:p>
        </p:txBody>
      </p:sp>
      <p:sp>
        <p:nvSpPr>
          <p:cNvPr id="10" name="テキスト ボックス 9"/>
          <p:cNvSpPr txBox="1"/>
          <p:nvPr/>
        </p:nvSpPr>
        <p:spPr>
          <a:xfrm>
            <a:off x="-36511" y="3140968"/>
            <a:ext cx="9289031" cy="646331"/>
          </a:xfrm>
          <a:prstGeom prst="rect">
            <a:avLst/>
          </a:prstGeom>
          <a:noFill/>
        </p:spPr>
        <p:txBody>
          <a:bodyPr wrap="square" rtlCol="0">
            <a:spAutoFit/>
          </a:bodyPr>
          <a:lstStyle/>
          <a:p>
            <a:pPr algn="ctr"/>
            <a:r>
              <a:rPr lang="en-US" altLang="ja-JP" sz="3600" dirty="0"/>
              <a:t>f</a:t>
            </a:r>
            <a:r>
              <a:rPr lang="en-US" altLang="ja-JP" sz="3600" dirty="0" smtClean="0"/>
              <a:t> </a:t>
            </a:r>
            <a:r>
              <a:rPr lang="en-US" altLang="ja-JP" sz="3600" dirty="0"/>
              <a:t>x =map </a:t>
            </a:r>
            <a:r>
              <a:rPr lang="en-US" altLang="ja-JP" sz="3600" dirty="0" err="1"/>
              <a:t>digitToInt</a:t>
            </a:r>
            <a:r>
              <a:rPr lang="en-US" altLang="ja-JP" sz="3600" dirty="0"/>
              <a:t> $ </a:t>
            </a:r>
            <a:r>
              <a:rPr lang="en-US" altLang="ja-JP" sz="3600" dirty="0" err="1" smtClean="0"/>
              <a:t>fst</a:t>
            </a:r>
            <a:r>
              <a:rPr lang="en-US" altLang="ja-JP" sz="3600" dirty="0" smtClean="0"/>
              <a:t> </a:t>
            </a:r>
            <a:r>
              <a:rPr lang="en-US" altLang="ja-JP" sz="3600" dirty="0"/>
              <a:t>$ partition (</a:t>
            </a:r>
            <a:r>
              <a:rPr lang="en-US" altLang="ja-JP" sz="3600" dirty="0" err="1"/>
              <a:t>isHexDigit</a:t>
            </a:r>
            <a:r>
              <a:rPr lang="en-US" altLang="ja-JP" sz="3600" dirty="0"/>
              <a:t>)  </a:t>
            </a:r>
            <a:r>
              <a:rPr lang="en-US" altLang="ja-JP" sz="3600" dirty="0" smtClean="0"/>
              <a:t>x</a:t>
            </a:r>
            <a:endParaRPr lang="en-US" altLang="ja-JP"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620688"/>
            <a:ext cx="8229600" cy="1143000"/>
          </a:xfrm>
        </p:spPr>
        <p:txBody>
          <a:bodyPr/>
          <a:lstStyle/>
          <a:p>
            <a:r>
              <a:rPr lang="ja-JP" altLang="en-US" sz="3200" dirty="0" smtClean="0"/>
              <a:t>解答</a:t>
            </a:r>
            <a:r>
              <a:rPr lang="en-US" altLang="ja-JP" sz="3200" dirty="0" smtClean="0"/>
              <a:t>3</a:t>
            </a:r>
            <a:endParaRPr kumimoji="1" lang="ja-JP" altLang="en-US" sz="3200" dirty="0"/>
          </a:p>
        </p:txBody>
      </p:sp>
      <p:sp>
        <p:nvSpPr>
          <p:cNvPr id="4" name="サブタイトル 2"/>
          <p:cNvSpPr txBox="1">
            <a:spLocks/>
          </p:cNvSpPr>
          <p:nvPr/>
        </p:nvSpPr>
        <p:spPr>
          <a:xfrm>
            <a:off x="137086" y="1484784"/>
            <a:ext cx="8730716" cy="30243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endParaRPr lang="en-US" altLang="ja-JP" sz="1600" dirty="0" smtClean="0"/>
          </a:p>
          <a:p>
            <a:pPr marL="0" indent="0">
              <a:buNone/>
            </a:pPr>
            <a:r>
              <a:rPr lang="en-US" altLang="ja-JP" dirty="0" err="1" smtClean="0"/>
              <a:t>val</a:t>
            </a:r>
            <a:r>
              <a:rPr lang="ja-JP" altLang="en-US" dirty="0" smtClean="0"/>
              <a:t>の値が</a:t>
            </a:r>
            <a:r>
              <a:rPr lang="en-US" altLang="ja-JP" dirty="0" smtClean="0"/>
              <a:t>1000</a:t>
            </a:r>
            <a:r>
              <a:rPr lang="ja-JP" altLang="en-US" dirty="0" smtClean="0"/>
              <a:t>を超えなかった場合，</a:t>
            </a:r>
            <a:r>
              <a:rPr lang="en-US" altLang="ja-JP" dirty="0" smtClean="0"/>
              <a:t>head (</a:t>
            </a:r>
            <a:r>
              <a:rPr lang="en-US" altLang="ja-JP" dirty="0" err="1" smtClean="0"/>
              <a:t>dropWhile</a:t>
            </a:r>
            <a:r>
              <a:rPr lang="en-US" altLang="ja-JP" dirty="0" smtClean="0"/>
              <a:t>  (\(</a:t>
            </a:r>
            <a:r>
              <a:rPr lang="en-US" altLang="ja-JP" dirty="0" err="1" smtClean="0"/>
              <a:t>val,y,m,d</a:t>
            </a:r>
            <a:r>
              <a:rPr lang="en-US" altLang="ja-JP" dirty="0" smtClean="0"/>
              <a:t>) -&gt; </a:t>
            </a:r>
            <a:r>
              <a:rPr lang="en-US" altLang="ja-JP" dirty="0" err="1" smtClean="0"/>
              <a:t>val</a:t>
            </a:r>
            <a:r>
              <a:rPr lang="en-US" altLang="ja-JP" dirty="0" smtClean="0"/>
              <a:t> &lt; 1000)  stock)</a:t>
            </a:r>
            <a:r>
              <a:rPr lang="ja-JP" altLang="en-US" dirty="0" smtClean="0"/>
              <a:t>を実行すると，</a:t>
            </a:r>
            <a:r>
              <a:rPr lang="en-US" altLang="ja-JP" dirty="0" err="1" smtClean="0"/>
              <a:t>dropWhile</a:t>
            </a:r>
            <a:r>
              <a:rPr lang="ja-JP" altLang="en-US" dirty="0" smtClean="0"/>
              <a:t>が空リストを返す．</a:t>
            </a:r>
            <a:r>
              <a:rPr lang="en-US" altLang="ja-JP" dirty="0" smtClean="0"/>
              <a:t>head([])</a:t>
            </a:r>
            <a:r>
              <a:rPr lang="ja-JP" altLang="en-US" dirty="0" smtClean="0"/>
              <a:t>はエラーを返すため，</a:t>
            </a:r>
            <a:r>
              <a:rPr lang="en-US" altLang="ja-JP" dirty="0" smtClean="0"/>
              <a:t>head (</a:t>
            </a:r>
            <a:r>
              <a:rPr lang="en-US" altLang="ja-JP" dirty="0" err="1" smtClean="0"/>
              <a:t>dropWhile</a:t>
            </a:r>
            <a:r>
              <a:rPr lang="en-US" altLang="ja-JP" dirty="0" smtClean="0"/>
              <a:t>  (\(</a:t>
            </a:r>
            <a:r>
              <a:rPr lang="en-US" altLang="ja-JP" dirty="0" err="1" smtClean="0"/>
              <a:t>val,y,m,d</a:t>
            </a:r>
            <a:r>
              <a:rPr lang="en-US" altLang="ja-JP" dirty="0" smtClean="0"/>
              <a:t>)  -&gt; </a:t>
            </a:r>
            <a:r>
              <a:rPr lang="en-US" altLang="ja-JP" dirty="0" err="1" smtClean="0"/>
              <a:t>val</a:t>
            </a:r>
            <a:r>
              <a:rPr lang="en-US" altLang="ja-JP" dirty="0" smtClean="0"/>
              <a:t> </a:t>
            </a:r>
            <a:r>
              <a:rPr lang="ja-JP" altLang="en-US" dirty="0" smtClean="0"/>
              <a:t> </a:t>
            </a:r>
            <a:r>
              <a:rPr lang="en-US" altLang="ja-JP" dirty="0" smtClean="0"/>
              <a:t>&lt; 1000)  stock)</a:t>
            </a:r>
            <a:r>
              <a:rPr lang="ja-JP" altLang="en-US" dirty="0" smtClean="0"/>
              <a:t>はエラーを返す．一方，</a:t>
            </a:r>
            <a:r>
              <a:rPr lang="en-US" altLang="ja-JP" dirty="0" smtClean="0"/>
              <a:t>find (\(</a:t>
            </a:r>
            <a:r>
              <a:rPr lang="en-US" altLang="ja-JP" dirty="0" err="1" smtClean="0"/>
              <a:t>val,y,m,d</a:t>
            </a:r>
            <a:r>
              <a:rPr lang="en-US" altLang="ja-JP" dirty="0" smtClean="0"/>
              <a:t>)  -&gt; </a:t>
            </a:r>
            <a:r>
              <a:rPr lang="en-US" altLang="ja-JP" dirty="0" err="1" smtClean="0"/>
              <a:t>val</a:t>
            </a:r>
            <a:r>
              <a:rPr lang="en-US" altLang="ja-JP" dirty="0" smtClean="0"/>
              <a:t>  &lt; 1000)  stock</a:t>
            </a:r>
            <a:r>
              <a:rPr lang="ja-JP" altLang="en-US" dirty="0" smtClean="0"/>
              <a:t>は返り値の型が</a:t>
            </a:r>
            <a:r>
              <a:rPr lang="en-US" altLang="ja-JP" dirty="0" smtClean="0"/>
              <a:t>Maybe</a:t>
            </a:r>
            <a:r>
              <a:rPr lang="ja-JP" altLang="en-US" dirty="0" smtClean="0"/>
              <a:t>であるため，</a:t>
            </a:r>
            <a:r>
              <a:rPr lang="en-US" altLang="ja-JP" dirty="0" smtClean="0"/>
              <a:t>Nothing</a:t>
            </a:r>
            <a:r>
              <a:rPr lang="ja-JP" altLang="en-US" dirty="0" smtClean="0"/>
              <a:t>を返す．このため，</a:t>
            </a:r>
            <a:r>
              <a:rPr lang="en-US" altLang="ja-JP" dirty="0" smtClean="0"/>
              <a:t>find  (\(</a:t>
            </a:r>
            <a:r>
              <a:rPr lang="en-US" altLang="ja-JP" dirty="0" err="1" smtClean="0"/>
              <a:t>val,y,m,d</a:t>
            </a:r>
            <a:r>
              <a:rPr lang="en-US" altLang="ja-JP" dirty="0" smtClean="0"/>
              <a:t>)  -&gt; </a:t>
            </a:r>
            <a:r>
              <a:rPr lang="en-US" altLang="ja-JP" dirty="0" err="1" smtClean="0"/>
              <a:t>val</a:t>
            </a:r>
            <a:r>
              <a:rPr lang="en-US" altLang="ja-JP" dirty="0" smtClean="0"/>
              <a:t>  &lt; 1000)  stock</a:t>
            </a:r>
            <a:r>
              <a:rPr lang="ja-JP" altLang="en-US" dirty="0" smtClean="0"/>
              <a:t>の方が安全に実行できる．</a:t>
            </a:r>
            <a:endParaRPr lang="ja-JP" altLang="en-US" dirty="0"/>
          </a:p>
        </p:txBody>
      </p:sp>
    </p:spTree>
    <p:extLst>
      <p:ext uri="{BB962C8B-B14F-4D97-AF65-F5344CB8AC3E}">
        <p14:creationId xmlns:p14="http://schemas.microsoft.com/office/powerpoint/2010/main" xmlns="" val="2727457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687029" y="1819850"/>
            <a:ext cx="3769943" cy="2185214"/>
          </a:xfrm>
          <a:prstGeom prst="rect">
            <a:avLst/>
          </a:prstGeom>
          <a:noFill/>
        </p:spPr>
        <p:txBody>
          <a:bodyPr wrap="none" rtlCol="0">
            <a:spAutoFit/>
          </a:bodyPr>
          <a:lstStyle/>
          <a:p>
            <a:endParaRPr lang="en-US" altLang="ja-JP" sz="4800" dirty="0" smtClean="0"/>
          </a:p>
          <a:p>
            <a:endParaRPr lang="en-US" altLang="ja-JP" sz="4800" dirty="0" smtClean="0"/>
          </a:p>
          <a:p>
            <a:pPr algn="ctr"/>
            <a:r>
              <a:rPr lang="ja-JP" altLang="en-US" sz="4000" dirty="0" smtClean="0"/>
              <a:t>池田 騰</a:t>
            </a:r>
            <a:endParaRPr lang="en-US" altLang="ja-JP" sz="4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851920" y="1196752"/>
            <a:ext cx="1213794" cy="584775"/>
          </a:xfrm>
          <a:prstGeom prst="rect">
            <a:avLst/>
          </a:prstGeom>
          <a:noFill/>
        </p:spPr>
        <p:txBody>
          <a:bodyPr wrap="none" rtlCol="0">
            <a:spAutoFit/>
          </a:bodyPr>
          <a:lstStyle/>
          <a:p>
            <a:r>
              <a:rPr kumimoji="1" lang="ja-JP" altLang="en-US" sz="3200" dirty="0" smtClean="0"/>
              <a:t>解答</a:t>
            </a:r>
            <a:r>
              <a:rPr kumimoji="1" lang="en-US" altLang="ja-JP" sz="3200" dirty="0" smtClean="0"/>
              <a:t>1</a:t>
            </a:r>
            <a:endParaRPr kumimoji="1" lang="ja-JP" altLang="en-US" sz="3200" dirty="0"/>
          </a:p>
        </p:txBody>
      </p:sp>
      <p:sp>
        <p:nvSpPr>
          <p:cNvPr id="7" name="角丸四角形 6"/>
          <p:cNvSpPr/>
          <p:nvPr/>
        </p:nvSpPr>
        <p:spPr>
          <a:xfrm>
            <a:off x="45358" y="2132856"/>
            <a:ext cx="8991138" cy="2304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5496" y="2272804"/>
            <a:ext cx="9108504" cy="2031325"/>
          </a:xfrm>
          <a:prstGeom prst="rect">
            <a:avLst/>
          </a:prstGeom>
        </p:spPr>
        <p:txBody>
          <a:bodyPr wrap="square">
            <a:spAutoFit/>
          </a:bodyPr>
          <a:lstStyle/>
          <a:p>
            <a:r>
              <a:rPr lang="en-US" altLang="ja-JP" dirty="0" smtClean="0"/>
              <a:t>import qualified </a:t>
            </a:r>
            <a:r>
              <a:rPr lang="en-US" altLang="ja-JP" dirty="0" err="1" smtClean="0"/>
              <a:t>Data.Map</a:t>
            </a:r>
            <a:r>
              <a:rPr lang="en-US" altLang="ja-JP" dirty="0" smtClean="0"/>
              <a:t> as Map</a:t>
            </a:r>
          </a:p>
          <a:p>
            <a:r>
              <a:rPr lang="en-US" altLang="ja-JP" dirty="0" err="1" smtClean="0"/>
              <a:t>moneyList</a:t>
            </a:r>
            <a:r>
              <a:rPr lang="en-US" altLang="ja-JP" dirty="0" smtClean="0"/>
              <a:t> = [(“</a:t>
            </a:r>
            <a:r>
              <a:rPr lang="en-US" altLang="ja-JP" dirty="0" err="1" smtClean="0"/>
              <a:t>Nobita</a:t>
            </a:r>
            <a:r>
              <a:rPr lang="en-US" altLang="ja-JP" dirty="0" smtClean="0"/>
              <a:t>”, 300),</a:t>
            </a:r>
            <a:r>
              <a:rPr lang="ja-JP" altLang="en-US" dirty="0" smtClean="0"/>
              <a:t> </a:t>
            </a:r>
            <a:r>
              <a:rPr lang="en-US" altLang="ja-JP" dirty="0" smtClean="0"/>
              <a:t>("Doraemon",100), </a:t>
            </a:r>
          </a:p>
          <a:p>
            <a:r>
              <a:rPr lang="en-US" altLang="ja-JP" dirty="0" smtClean="0"/>
              <a:t>	</a:t>
            </a:r>
            <a:r>
              <a:rPr lang="ja-JP" altLang="en-US" dirty="0" smtClean="0"/>
              <a:t>      </a:t>
            </a:r>
            <a:r>
              <a:rPr lang="en-US" altLang="ja-JP" dirty="0" smtClean="0"/>
              <a:t>("Suneo",5000), ("Takeshi",200), ("Shizuka",2000)]</a:t>
            </a:r>
          </a:p>
          <a:p>
            <a:r>
              <a:rPr lang="en-US" altLang="ja-JP" dirty="0" err="1" smtClean="0"/>
              <a:t>moneyMap</a:t>
            </a:r>
            <a:r>
              <a:rPr lang="en-US" altLang="ja-JP" dirty="0" smtClean="0"/>
              <a:t> = </a:t>
            </a:r>
            <a:r>
              <a:rPr lang="en-US" altLang="ja-JP" dirty="0" err="1" smtClean="0"/>
              <a:t>Map.fromList</a:t>
            </a:r>
            <a:r>
              <a:rPr lang="en-US" altLang="ja-JP" dirty="0" smtClean="0"/>
              <a:t> </a:t>
            </a:r>
            <a:r>
              <a:rPr lang="en-US" altLang="ja-JP" dirty="0" err="1" smtClean="0"/>
              <a:t>moneyList</a:t>
            </a:r>
            <a:endParaRPr lang="en-US" altLang="ja-JP" dirty="0" smtClean="0"/>
          </a:p>
          <a:p>
            <a:r>
              <a:rPr lang="en-US" altLang="ja-JP" dirty="0" err="1" smtClean="0"/>
              <a:t>updatedMoneyMap</a:t>
            </a:r>
            <a:r>
              <a:rPr lang="en-US" altLang="ja-JP" dirty="0" smtClean="0"/>
              <a:t> = </a:t>
            </a:r>
            <a:r>
              <a:rPr lang="en-US" altLang="ja-JP" dirty="0" err="1" smtClean="0"/>
              <a:t>Map.insertWith</a:t>
            </a:r>
            <a:r>
              <a:rPr lang="en-US" altLang="ja-JP" dirty="0" smtClean="0"/>
              <a:t> (+) "Takeshi" (-100) $ </a:t>
            </a:r>
            <a:r>
              <a:rPr lang="en-US" altLang="ja-JP" dirty="0" err="1" smtClean="0"/>
              <a:t>Map.insertWith</a:t>
            </a:r>
            <a:r>
              <a:rPr lang="en-US" altLang="ja-JP" dirty="0" smtClean="0"/>
              <a:t> (+) "</a:t>
            </a:r>
            <a:r>
              <a:rPr lang="en-US" altLang="ja-JP" dirty="0" err="1" smtClean="0"/>
              <a:t>Nobita</a:t>
            </a:r>
            <a:r>
              <a:rPr lang="en-US" altLang="ja-JP" dirty="0" smtClean="0"/>
              <a:t>" (-100) 		  $ </a:t>
            </a:r>
            <a:r>
              <a:rPr lang="en-US" altLang="ja-JP" dirty="0" err="1" smtClean="0"/>
              <a:t>Map.insertWith</a:t>
            </a:r>
            <a:r>
              <a:rPr lang="en-US" altLang="ja-JP" dirty="0" smtClean="0"/>
              <a:t> (+) "</a:t>
            </a:r>
            <a:r>
              <a:rPr lang="en-US" altLang="ja-JP" dirty="0" err="1" smtClean="0"/>
              <a:t>Doraemon</a:t>
            </a:r>
            <a:r>
              <a:rPr lang="en-US" altLang="ja-JP" dirty="0" smtClean="0"/>
              <a:t>" 100 $ </a:t>
            </a:r>
            <a:r>
              <a:rPr lang="en-US" altLang="ja-JP" dirty="0" err="1" smtClean="0"/>
              <a:t>Map.insertWith</a:t>
            </a:r>
            <a:r>
              <a:rPr lang="en-US" altLang="ja-JP" dirty="0" smtClean="0"/>
              <a:t> (+) "</a:t>
            </a:r>
            <a:r>
              <a:rPr lang="en-US" altLang="ja-JP" dirty="0" err="1" smtClean="0"/>
              <a:t>Suneo</a:t>
            </a:r>
            <a:r>
              <a:rPr lang="en-US" altLang="ja-JP" dirty="0" smtClean="0"/>
              <a:t>" 2000 		  $ </a:t>
            </a:r>
            <a:r>
              <a:rPr lang="en-US" altLang="ja-JP" dirty="0" err="1" smtClean="0"/>
              <a:t>Map.insertWith</a:t>
            </a:r>
            <a:r>
              <a:rPr lang="en-US" altLang="ja-JP" dirty="0" smtClean="0"/>
              <a:t> (+) "</a:t>
            </a:r>
            <a:r>
              <a:rPr lang="en-US" altLang="ja-JP" dirty="0" err="1" smtClean="0"/>
              <a:t>Shizuka</a:t>
            </a:r>
            <a:r>
              <a:rPr lang="en-US" altLang="ja-JP" dirty="0" smtClean="0"/>
              <a:t>" 500 $ </a:t>
            </a:r>
            <a:r>
              <a:rPr lang="en-US" altLang="ja-JP" dirty="0" err="1" smtClean="0"/>
              <a:t>moneyMap</a:t>
            </a:r>
            <a:endParaRPr lang="ja-JP" altLang="en-US" dirty="0"/>
          </a:p>
        </p:txBody>
      </p:sp>
      <p:sp>
        <p:nvSpPr>
          <p:cNvPr id="9" name="テキスト ボックス 8"/>
          <p:cNvSpPr txBox="1"/>
          <p:nvPr/>
        </p:nvSpPr>
        <p:spPr>
          <a:xfrm>
            <a:off x="3275856" y="1825660"/>
            <a:ext cx="2298321" cy="523220"/>
          </a:xfrm>
          <a:prstGeom prst="rect">
            <a:avLst/>
          </a:prstGeom>
          <a:solidFill>
            <a:schemeClr val="bg1"/>
          </a:solidFill>
        </p:spPr>
        <p:txBody>
          <a:bodyPr wrap="none" rtlCol="0">
            <a:spAutoFit/>
          </a:bodyPr>
          <a:lstStyle/>
          <a:p>
            <a:r>
              <a:rPr lang="en-US" altLang="ja-JP" sz="2800" dirty="0" err="1" smtClean="0"/>
              <a:t>MoneyMap</a:t>
            </a:r>
            <a:r>
              <a:rPr kumimoji="1" lang="en-US" altLang="ja-JP" sz="2800" dirty="0" err="1" smtClean="0"/>
              <a:t>.hs</a:t>
            </a:r>
            <a:endParaRPr kumimoji="1" lang="ja-JP" altLang="en-US" sz="2800" dirty="0"/>
          </a:p>
        </p:txBody>
      </p:sp>
      <p:sp>
        <p:nvSpPr>
          <p:cNvPr id="8" name="テキスト ボックス 7"/>
          <p:cNvSpPr txBox="1"/>
          <p:nvPr/>
        </p:nvSpPr>
        <p:spPr>
          <a:xfrm>
            <a:off x="539552" y="4613066"/>
            <a:ext cx="7694735" cy="1631216"/>
          </a:xfrm>
          <a:prstGeom prst="rect">
            <a:avLst/>
          </a:prstGeom>
          <a:noFill/>
        </p:spPr>
        <p:txBody>
          <a:bodyPr wrap="none" rtlCol="0">
            <a:spAutoFit/>
          </a:bodyPr>
          <a:lstStyle/>
          <a:p>
            <a:pPr marL="457200" indent="-457200">
              <a:buAutoNum type="arabicParenBoth"/>
            </a:pPr>
            <a:r>
              <a:rPr kumimoji="1" lang="en-US" altLang="ja-JP" sz="2000" dirty="0" err="1" smtClean="0"/>
              <a:t>Data.Map</a:t>
            </a:r>
            <a:r>
              <a:rPr kumimoji="1" lang="en-US" altLang="ja-JP" sz="2000" dirty="0" smtClean="0"/>
              <a:t> </a:t>
            </a:r>
            <a:r>
              <a:rPr kumimoji="1" lang="ja-JP" altLang="en-US" sz="2000" dirty="0" smtClean="0"/>
              <a:t>を</a:t>
            </a:r>
            <a:r>
              <a:rPr lang="en-US" altLang="ja-JP" sz="2000" dirty="0" smtClean="0"/>
              <a:t> import </a:t>
            </a:r>
            <a:r>
              <a:rPr lang="ja-JP" altLang="en-US" sz="2000" dirty="0" smtClean="0"/>
              <a:t>する</a:t>
            </a:r>
            <a:endParaRPr lang="en-US" altLang="ja-JP" sz="2000" dirty="0" smtClean="0"/>
          </a:p>
          <a:p>
            <a:pPr marL="457200" indent="-457200">
              <a:buAutoNum type="arabicParenBoth"/>
            </a:pPr>
            <a:r>
              <a:rPr kumimoji="1" lang="ja-JP" altLang="en-US" sz="2000" dirty="0" smtClean="0"/>
              <a:t>連想リストとして初期状態のキーと値を格納する．</a:t>
            </a:r>
            <a:endParaRPr kumimoji="1" lang="en-US" altLang="ja-JP" sz="2000" dirty="0" smtClean="0"/>
          </a:p>
          <a:p>
            <a:pPr marL="457200" indent="-457200">
              <a:buAutoNum type="arabicParenBoth"/>
            </a:pPr>
            <a:r>
              <a:rPr lang="en-US" altLang="ja-JP" sz="2000" dirty="0" err="1" smtClean="0"/>
              <a:t>Map.fromList</a:t>
            </a:r>
            <a:r>
              <a:rPr lang="ja-JP" altLang="en-US" sz="2000" dirty="0" smtClean="0"/>
              <a:t> を用いて連想リストを</a:t>
            </a:r>
            <a:r>
              <a:rPr lang="en-US" altLang="ja-JP" sz="2000" dirty="0" smtClean="0"/>
              <a:t>Map</a:t>
            </a:r>
            <a:r>
              <a:rPr lang="ja-JP" altLang="en-US" sz="2000" dirty="0" smtClean="0"/>
              <a:t>に変換する．</a:t>
            </a:r>
            <a:endParaRPr lang="en-US" altLang="ja-JP" sz="2000" dirty="0" smtClean="0"/>
          </a:p>
          <a:p>
            <a:pPr marL="457200" indent="-457200">
              <a:buAutoNum type="arabicParenBoth"/>
            </a:pPr>
            <a:r>
              <a:rPr lang="en-US" altLang="ja-JP" sz="2000" dirty="0" err="1" smtClean="0"/>
              <a:t>Map.insertWith</a:t>
            </a:r>
            <a:r>
              <a:rPr lang="en-US" altLang="ja-JP" sz="2000" dirty="0" smtClean="0"/>
              <a:t> </a:t>
            </a:r>
            <a:r>
              <a:rPr lang="ja-JP" altLang="en-US" sz="2000" dirty="0" smtClean="0"/>
              <a:t>を用いて</a:t>
            </a:r>
            <a:r>
              <a:rPr lang="en-US" altLang="ja-JP" sz="2000" dirty="0" smtClean="0"/>
              <a:t>Map </a:t>
            </a:r>
            <a:r>
              <a:rPr lang="ja-JP" altLang="en-US" sz="2000" dirty="0" smtClean="0"/>
              <a:t>の各キーに対応する値を更新する．</a:t>
            </a:r>
            <a:endParaRPr lang="en-US" altLang="ja-JP" sz="2000" dirty="0" smtClean="0"/>
          </a:p>
          <a:p>
            <a:pPr marL="457200" indent="-457200">
              <a:buAutoNum type="arabicParenBoth"/>
            </a:pPr>
            <a:endParaRPr kumimoji="1" lang="ja-JP"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124744"/>
            <a:ext cx="2039341" cy="584775"/>
          </a:xfrm>
          <a:prstGeom prst="rect">
            <a:avLst/>
          </a:prstGeom>
          <a:noFill/>
        </p:spPr>
        <p:txBody>
          <a:bodyPr wrap="none" rtlCol="0">
            <a:spAutoFit/>
          </a:bodyPr>
          <a:lstStyle/>
          <a:p>
            <a:r>
              <a:rPr kumimoji="1" lang="ja-JP" altLang="en-US" sz="3200" dirty="0" smtClean="0"/>
              <a:t>解答</a:t>
            </a:r>
            <a:r>
              <a:rPr lang="en-US" altLang="ja-JP" sz="3200" dirty="0" smtClean="0"/>
              <a:t>2(1/5)</a:t>
            </a:r>
            <a:endParaRPr kumimoji="1" lang="ja-JP" altLang="en-US" sz="3200" dirty="0"/>
          </a:p>
        </p:txBody>
      </p:sp>
      <p:sp>
        <p:nvSpPr>
          <p:cNvPr id="12" name="テキスト ボックス 11"/>
          <p:cNvSpPr txBox="1"/>
          <p:nvPr/>
        </p:nvSpPr>
        <p:spPr>
          <a:xfrm>
            <a:off x="1259632" y="2204864"/>
            <a:ext cx="1442831" cy="461665"/>
          </a:xfrm>
          <a:prstGeom prst="rect">
            <a:avLst/>
          </a:prstGeom>
          <a:noFill/>
        </p:spPr>
        <p:txBody>
          <a:bodyPr wrap="none" rtlCol="0">
            <a:spAutoFit/>
          </a:bodyPr>
          <a:lstStyle/>
          <a:p>
            <a:r>
              <a:rPr kumimoji="1" lang="en-US" altLang="ja-JP" sz="2400" dirty="0" smtClean="0"/>
              <a:t>Geometry</a:t>
            </a:r>
            <a:endParaRPr kumimoji="1" lang="ja-JP" altLang="en-US" sz="2400" dirty="0"/>
          </a:p>
        </p:txBody>
      </p:sp>
      <p:sp>
        <p:nvSpPr>
          <p:cNvPr id="13" name="正方形/長方形 12"/>
          <p:cNvSpPr/>
          <p:nvPr/>
        </p:nvSpPr>
        <p:spPr>
          <a:xfrm>
            <a:off x="1187624" y="2895327"/>
            <a:ext cx="1781642" cy="461665"/>
          </a:xfrm>
          <a:prstGeom prst="rect">
            <a:avLst/>
          </a:prstGeom>
        </p:spPr>
        <p:txBody>
          <a:bodyPr wrap="square">
            <a:spAutoFit/>
          </a:bodyPr>
          <a:lstStyle/>
          <a:p>
            <a:r>
              <a:rPr lang="en-US" altLang="ja-JP" sz="2400" dirty="0" err="1" smtClean="0"/>
              <a:t>Geometry.hs</a:t>
            </a:r>
            <a:endParaRPr lang="ja-JP" altLang="en-US" sz="2400" dirty="0"/>
          </a:p>
        </p:txBody>
      </p:sp>
      <p:sp>
        <p:nvSpPr>
          <p:cNvPr id="14" name="正方形/長方形 13"/>
          <p:cNvSpPr/>
          <p:nvPr/>
        </p:nvSpPr>
        <p:spPr>
          <a:xfrm>
            <a:off x="3923928" y="2714735"/>
            <a:ext cx="1425390" cy="461665"/>
          </a:xfrm>
          <a:prstGeom prst="rect">
            <a:avLst/>
          </a:prstGeom>
        </p:spPr>
        <p:txBody>
          <a:bodyPr wrap="none">
            <a:spAutoFit/>
          </a:bodyPr>
          <a:lstStyle/>
          <a:p>
            <a:r>
              <a:rPr lang="en-US" altLang="ja-JP" sz="2400" dirty="0" err="1" smtClean="0"/>
              <a:t>Cuboid.hs</a:t>
            </a:r>
            <a:endParaRPr lang="ja-JP" altLang="en-US" sz="2400" dirty="0"/>
          </a:p>
        </p:txBody>
      </p:sp>
      <p:sp>
        <p:nvSpPr>
          <p:cNvPr id="15" name="正方形/長方形 14"/>
          <p:cNvSpPr/>
          <p:nvPr/>
        </p:nvSpPr>
        <p:spPr>
          <a:xfrm>
            <a:off x="3923928" y="3218791"/>
            <a:ext cx="1184940" cy="461665"/>
          </a:xfrm>
          <a:prstGeom prst="rect">
            <a:avLst/>
          </a:prstGeom>
        </p:spPr>
        <p:txBody>
          <a:bodyPr wrap="none">
            <a:spAutoFit/>
          </a:bodyPr>
          <a:lstStyle/>
          <a:p>
            <a:r>
              <a:rPr lang="en-US" altLang="ja-JP" sz="2400" dirty="0" err="1" smtClean="0"/>
              <a:t>Cube.hs</a:t>
            </a:r>
            <a:endParaRPr lang="ja-JP" altLang="en-US" sz="2400" dirty="0"/>
          </a:p>
        </p:txBody>
      </p:sp>
      <p:sp>
        <p:nvSpPr>
          <p:cNvPr id="16" name="正方形/長方形 15"/>
          <p:cNvSpPr/>
          <p:nvPr/>
        </p:nvSpPr>
        <p:spPr>
          <a:xfrm>
            <a:off x="3923928" y="2210679"/>
            <a:ext cx="1419748" cy="461665"/>
          </a:xfrm>
          <a:prstGeom prst="rect">
            <a:avLst/>
          </a:prstGeom>
        </p:spPr>
        <p:txBody>
          <a:bodyPr wrap="none">
            <a:spAutoFit/>
          </a:bodyPr>
          <a:lstStyle/>
          <a:p>
            <a:r>
              <a:rPr lang="en-US" altLang="ja-JP" sz="2400" dirty="0" err="1" smtClean="0"/>
              <a:t>Sphere.hs</a:t>
            </a:r>
            <a:endParaRPr lang="ja-JP" altLang="en-US" sz="2400" dirty="0"/>
          </a:p>
        </p:txBody>
      </p:sp>
      <p:cxnSp>
        <p:nvCxnSpPr>
          <p:cNvPr id="18" name="カギ線コネクタ 17"/>
          <p:cNvCxnSpPr>
            <a:stCxn id="12" idx="3"/>
            <a:endCxn id="14" idx="1"/>
          </p:cNvCxnSpPr>
          <p:nvPr/>
        </p:nvCxnSpPr>
        <p:spPr>
          <a:xfrm>
            <a:off x="2702463" y="2435697"/>
            <a:ext cx="1221465" cy="50987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12" idx="3"/>
            <a:endCxn id="15" idx="1"/>
          </p:cNvCxnSpPr>
          <p:nvPr/>
        </p:nvCxnSpPr>
        <p:spPr>
          <a:xfrm>
            <a:off x="2702463" y="2435697"/>
            <a:ext cx="1221465" cy="10139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12" idx="3"/>
            <a:endCxn id="16" idx="1"/>
          </p:cNvCxnSpPr>
          <p:nvPr/>
        </p:nvCxnSpPr>
        <p:spPr>
          <a:xfrm>
            <a:off x="2702463" y="2435697"/>
            <a:ext cx="1221465" cy="581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331640" y="4509120"/>
            <a:ext cx="5453737" cy="461665"/>
          </a:xfrm>
          <a:prstGeom prst="rect">
            <a:avLst/>
          </a:prstGeom>
          <a:noFill/>
        </p:spPr>
        <p:txBody>
          <a:bodyPr wrap="none" rtlCol="0">
            <a:spAutoFit/>
          </a:bodyPr>
          <a:lstStyle/>
          <a:p>
            <a:r>
              <a:rPr lang="ja-JP" altLang="en-US" sz="2400" dirty="0" smtClean="0"/>
              <a:t>上記のディレクトリ構成でファイルを作成</a:t>
            </a:r>
            <a:endParaRPr kumimoji="1" lang="ja-JP"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124744"/>
            <a:ext cx="2039341" cy="584775"/>
          </a:xfrm>
          <a:prstGeom prst="rect">
            <a:avLst/>
          </a:prstGeom>
          <a:noFill/>
        </p:spPr>
        <p:txBody>
          <a:bodyPr wrap="none" rtlCol="0">
            <a:spAutoFit/>
          </a:bodyPr>
          <a:lstStyle/>
          <a:p>
            <a:r>
              <a:rPr kumimoji="1" lang="ja-JP" altLang="en-US" sz="3200" dirty="0" smtClean="0"/>
              <a:t>解答</a:t>
            </a:r>
            <a:r>
              <a:rPr lang="en-US" altLang="ja-JP" sz="3200" dirty="0" smtClean="0"/>
              <a:t>2(2/5)</a:t>
            </a:r>
            <a:endParaRPr kumimoji="1" lang="ja-JP" altLang="en-US" sz="3200" dirty="0"/>
          </a:p>
        </p:txBody>
      </p:sp>
      <p:sp>
        <p:nvSpPr>
          <p:cNvPr id="17" name="角丸四角形 16"/>
          <p:cNvSpPr/>
          <p:nvPr/>
        </p:nvSpPr>
        <p:spPr>
          <a:xfrm>
            <a:off x="1187624" y="2132856"/>
            <a:ext cx="6264696" cy="15121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import qualified </a:t>
            </a:r>
            <a:r>
              <a:rPr lang="en-US" altLang="ja-JP" dirty="0" err="1" smtClean="0">
                <a:solidFill>
                  <a:schemeClr val="tx1"/>
                </a:solidFill>
              </a:rPr>
              <a:t>Geometry.Sphere</a:t>
            </a:r>
            <a:r>
              <a:rPr lang="en-US" altLang="ja-JP" dirty="0" smtClean="0">
                <a:solidFill>
                  <a:schemeClr val="tx1"/>
                </a:solidFill>
              </a:rPr>
              <a:t> as Sphere</a:t>
            </a:r>
          </a:p>
          <a:p>
            <a:r>
              <a:rPr lang="en-US" altLang="ja-JP" dirty="0" smtClean="0">
                <a:solidFill>
                  <a:schemeClr val="tx1"/>
                </a:solidFill>
              </a:rPr>
              <a:t>import qualified </a:t>
            </a:r>
            <a:r>
              <a:rPr lang="en-US" altLang="ja-JP" dirty="0" err="1" smtClean="0">
                <a:solidFill>
                  <a:schemeClr val="tx1"/>
                </a:solidFill>
              </a:rPr>
              <a:t>Geometry.Cuboid</a:t>
            </a:r>
            <a:r>
              <a:rPr lang="en-US" altLang="ja-JP" dirty="0" smtClean="0">
                <a:solidFill>
                  <a:schemeClr val="tx1"/>
                </a:solidFill>
              </a:rPr>
              <a:t> as </a:t>
            </a:r>
            <a:r>
              <a:rPr lang="en-US" altLang="ja-JP" dirty="0" err="1" smtClean="0">
                <a:solidFill>
                  <a:schemeClr val="tx1"/>
                </a:solidFill>
              </a:rPr>
              <a:t>Cuboid</a:t>
            </a:r>
            <a:endParaRPr lang="en-US" altLang="ja-JP" dirty="0" smtClean="0">
              <a:solidFill>
                <a:schemeClr val="tx1"/>
              </a:solidFill>
            </a:endParaRPr>
          </a:p>
          <a:p>
            <a:r>
              <a:rPr lang="en-US" altLang="ja-JP" dirty="0" smtClean="0">
                <a:solidFill>
                  <a:schemeClr val="tx1"/>
                </a:solidFill>
              </a:rPr>
              <a:t>import qualified </a:t>
            </a:r>
            <a:r>
              <a:rPr lang="en-US" altLang="ja-JP" dirty="0" err="1" smtClean="0">
                <a:solidFill>
                  <a:schemeClr val="tx1"/>
                </a:solidFill>
              </a:rPr>
              <a:t>Geometry.Cube</a:t>
            </a:r>
            <a:r>
              <a:rPr lang="en-US" altLang="ja-JP" dirty="0" smtClean="0">
                <a:solidFill>
                  <a:schemeClr val="tx1"/>
                </a:solidFill>
              </a:rPr>
              <a:t> as Cube</a:t>
            </a:r>
            <a:endParaRPr kumimoji="1" lang="ja-JP" altLang="en-US" dirty="0">
              <a:solidFill>
                <a:schemeClr val="tx1"/>
              </a:solidFill>
            </a:endParaRPr>
          </a:p>
        </p:txBody>
      </p:sp>
      <p:sp>
        <p:nvSpPr>
          <p:cNvPr id="20" name="テキスト ボックス 19"/>
          <p:cNvSpPr txBox="1"/>
          <p:nvPr/>
        </p:nvSpPr>
        <p:spPr>
          <a:xfrm>
            <a:off x="3275856" y="1825660"/>
            <a:ext cx="2047548" cy="523220"/>
          </a:xfrm>
          <a:prstGeom prst="rect">
            <a:avLst/>
          </a:prstGeom>
          <a:solidFill>
            <a:schemeClr val="bg1"/>
          </a:solidFill>
        </p:spPr>
        <p:txBody>
          <a:bodyPr wrap="none" rtlCol="0">
            <a:spAutoFit/>
          </a:bodyPr>
          <a:lstStyle/>
          <a:p>
            <a:r>
              <a:rPr kumimoji="1" lang="en-US" altLang="ja-JP" sz="2800" dirty="0" err="1" smtClean="0"/>
              <a:t>Geometry.hs</a:t>
            </a:r>
            <a:endParaRPr kumimoji="1" lang="ja-JP" altLang="en-US" sz="2800" dirty="0"/>
          </a:p>
        </p:txBody>
      </p:sp>
      <p:sp>
        <p:nvSpPr>
          <p:cNvPr id="22" name="テキスト ボックス 21"/>
          <p:cNvSpPr txBox="1"/>
          <p:nvPr/>
        </p:nvSpPr>
        <p:spPr>
          <a:xfrm>
            <a:off x="683568" y="4149080"/>
            <a:ext cx="7741478" cy="1938992"/>
          </a:xfrm>
          <a:prstGeom prst="rect">
            <a:avLst/>
          </a:prstGeom>
          <a:noFill/>
        </p:spPr>
        <p:txBody>
          <a:bodyPr wrap="none" rtlCol="0">
            <a:spAutoFit/>
          </a:bodyPr>
          <a:lstStyle/>
          <a:p>
            <a:r>
              <a:rPr lang="ja-JP" altLang="en-US" sz="2000" dirty="0" smtClean="0"/>
              <a:t>サブモジュール</a:t>
            </a:r>
            <a:r>
              <a:rPr lang="en-US" altLang="ja-JP" sz="2000" dirty="0" smtClean="0"/>
              <a:t>(</a:t>
            </a:r>
            <a:r>
              <a:rPr lang="en-US" altLang="ja-JP" sz="2000" dirty="0" err="1" smtClean="0"/>
              <a:t>Geometry.Sphere</a:t>
            </a:r>
            <a:r>
              <a:rPr lang="en-US" altLang="ja-JP" sz="2000" dirty="0" smtClean="0"/>
              <a:t>, </a:t>
            </a:r>
            <a:r>
              <a:rPr lang="en-US" altLang="ja-JP" sz="2000" dirty="0" err="1" smtClean="0"/>
              <a:t>Geometry.Cuboid</a:t>
            </a:r>
            <a:r>
              <a:rPr lang="en-US" altLang="ja-JP" sz="2000" dirty="0" smtClean="0"/>
              <a:t>, </a:t>
            </a:r>
            <a:r>
              <a:rPr lang="en-US" altLang="ja-JP" sz="2000" dirty="0" err="1" smtClean="0"/>
              <a:t>Geometry.Cube</a:t>
            </a:r>
            <a:r>
              <a:rPr lang="en-US" altLang="ja-JP" sz="2000" dirty="0" smtClean="0"/>
              <a:t>)</a:t>
            </a:r>
            <a:r>
              <a:rPr lang="ja-JP" altLang="en-US" sz="2000" dirty="0" smtClean="0"/>
              <a:t>を</a:t>
            </a:r>
            <a:endParaRPr lang="en-US" altLang="ja-JP" sz="2000" dirty="0" smtClean="0"/>
          </a:p>
          <a:p>
            <a:r>
              <a:rPr lang="ja-JP" altLang="en-US" sz="2000" dirty="0" smtClean="0"/>
              <a:t>それぞれ修飾インポートするファイルを作成．</a:t>
            </a:r>
            <a:endParaRPr lang="en-US" altLang="ja-JP" sz="2000" dirty="0" smtClean="0"/>
          </a:p>
          <a:p>
            <a:r>
              <a:rPr lang="ja-JP" altLang="en-US" sz="2000" dirty="0" smtClean="0"/>
              <a:t>各サブモジュールの定義する関数を使用したい場合，このファイルを</a:t>
            </a:r>
            <a:endParaRPr lang="en-US" altLang="ja-JP" sz="2000" dirty="0" smtClean="0"/>
          </a:p>
          <a:p>
            <a:r>
              <a:rPr lang="ja-JP" altLang="en-US" sz="2000" dirty="0" smtClean="0"/>
              <a:t>ターミナルで </a:t>
            </a:r>
            <a:r>
              <a:rPr lang="en-US" altLang="ja-JP" sz="2000" dirty="0" smtClean="0"/>
              <a:t>:l </a:t>
            </a:r>
            <a:r>
              <a:rPr lang="ja-JP" altLang="en-US" sz="2000" dirty="0" smtClean="0"/>
              <a:t>コマンド用いて以下のように読み込めば良い．</a:t>
            </a:r>
            <a:endParaRPr lang="en-US" altLang="ja-JP" sz="2000" dirty="0" smtClean="0"/>
          </a:p>
          <a:p>
            <a:r>
              <a:rPr lang="en-US" altLang="ja-JP" sz="2000" dirty="0" smtClean="0">
                <a:latin typeface="Arial" pitchFamily="34" charset="0"/>
                <a:cs typeface="Arial" pitchFamily="34" charset="0"/>
              </a:rPr>
              <a:t>:l </a:t>
            </a:r>
            <a:r>
              <a:rPr lang="en-US" altLang="ja-JP" sz="2000" dirty="0" err="1" smtClean="0">
                <a:latin typeface="Arial" pitchFamily="34" charset="0"/>
                <a:cs typeface="Arial" pitchFamily="34" charset="0"/>
              </a:rPr>
              <a:t>Geometry.hs</a:t>
            </a:r>
            <a:endParaRPr lang="en-US" altLang="ja-JP" sz="2000" dirty="0" smtClean="0">
              <a:latin typeface="Arial" pitchFamily="34" charset="0"/>
              <a:cs typeface="Arial" pitchFamily="34" charset="0"/>
            </a:endParaRPr>
          </a:p>
          <a:p>
            <a:endParaRPr lang="en-US" altLang="ja-JP"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124744"/>
            <a:ext cx="2039341" cy="584775"/>
          </a:xfrm>
          <a:prstGeom prst="rect">
            <a:avLst/>
          </a:prstGeom>
          <a:noFill/>
        </p:spPr>
        <p:txBody>
          <a:bodyPr wrap="none" rtlCol="0">
            <a:spAutoFit/>
          </a:bodyPr>
          <a:lstStyle/>
          <a:p>
            <a:r>
              <a:rPr kumimoji="1" lang="ja-JP" altLang="en-US" sz="3200" dirty="0" smtClean="0"/>
              <a:t>解答</a:t>
            </a:r>
            <a:r>
              <a:rPr lang="en-US" altLang="ja-JP" sz="3200" dirty="0" smtClean="0"/>
              <a:t>2(3/5)</a:t>
            </a:r>
            <a:endParaRPr kumimoji="1" lang="ja-JP" altLang="en-US" sz="3200" dirty="0"/>
          </a:p>
        </p:txBody>
      </p:sp>
      <p:sp>
        <p:nvSpPr>
          <p:cNvPr id="17" name="角丸四角形 16"/>
          <p:cNvSpPr/>
          <p:nvPr/>
        </p:nvSpPr>
        <p:spPr>
          <a:xfrm>
            <a:off x="1403648" y="1916832"/>
            <a:ext cx="6264696" cy="25922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module </a:t>
            </a:r>
            <a:r>
              <a:rPr lang="en-US" altLang="ja-JP" dirty="0" err="1" smtClean="0">
                <a:solidFill>
                  <a:schemeClr val="tx1"/>
                </a:solidFill>
              </a:rPr>
              <a:t>Geometry.Sphere</a:t>
            </a:r>
            <a:endParaRPr lang="en-US" altLang="ja-JP" dirty="0" smtClean="0">
              <a:solidFill>
                <a:schemeClr val="tx1"/>
              </a:solidFill>
            </a:endParaRPr>
          </a:p>
          <a:p>
            <a:r>
              <a:rPr lang="en-US" altLang="ja-JP" dirty="0" smtClean="0">
                <a:solidFill>
                  <a:schemeClr val="tx1"/>
                </a:solidFill>
              </a:rPr>
              <a:t>( volume,</a:t>
            </a:r>
          </a:p>
          <a:p>
            <a:r>
              <a:rPr lang="en-US" altLang="ja-JP" dirty="0" smtClean="0">
                <a:solidFill>
                  <a:schemeClr val="tx1"/>
                </a:solidFill>
              </a:rPr>
              <a:t>  area</a:t>
            </a:r>
          </a:p>
          <a:p>
            <a:r>
              <a:rPr lang="en-US" altLang="ja-JP" dirty="0" smtClean="0">
                <a:solidFill>
                  <a:schemeClr val="tx1"/>
                </a:solidFill>
              </a:rPr>
              <a:t>) where</a:t>
            </a:r>
          </a:p>
          <a:p>
            <a:r>
              <a:rPr lang="en-US" altLang="ja-JP" dirty="0" smtClean="0">
                <a:solidFill>
                  <a:schemeClr val="tx1"/>
                </a:solidFill>
              </a:rPr>
              <a:t>volume :: Float -&gt; Float</a:t>
            </a:r>
          </a:p>
          <a:p>
            <a:r>
              <a:rPr lang="en-US" altLang="ja-JP" dirty="0" smtClean="0">
                <a:solidFill>
                  <a:schemeClr val="tx1"/>
                </a:solidFill>
              </a:rPr>
              <a:t>volume radius = (4.0 / 3.0) * pi * (radius ^ 3)</a:t>
            </a:r>
          </a:p>
          <a:p>
            <a:r>
              <a:rPr lang="en-US" altLang="ja-JP" dirty="0" smtClean="0">
                <a:solidFill>
                  <a:schemeClr val="tx1"/>
                </a:solidFill>
              </a:rPr>
              <a:t>area :: Float -&gt; Float</a:t>
            </a:r>
          </a:p>
          <a:p>
            <a:r>
              <a:rPr lang="en-US" altLang="ja-JP" dirty="0" smtClean="0">
                <a:solidFill>
                  <a:schemeClr val="tx1"/>
                </a:solidFill>
              </a:rPr>
              <a:t>area radius = 4 * pi * (radius ^ 2)</a:t>
            </a:r>
          </a:p>
        </p:txBody>
      </p:sp>
      <p:sp>
        <p:nvSpPr>
          <p:cNvPr id="20" name="テキスト ボックス 19"/>
          <p:cNvSpPr txBox="1"/>
          <p:nvPr/>
        </p:nvSpPr>
        <p:spPr>
          <a:xfrm>
            <a:off x="3522234" y="1628800"/>
            <a:ext cx="1625830" cy="523220"/>
          </a:xfrm>
          <a:prstGeom prst="rect">
            <a:avLst/>
          </a:prstGeom>
          <a:solidFill>
            <a:schemeClr val="bg1"/>
          </a:solidFill>
        </p:spPr>
        <p:txBody>
          <a:bodyPr wrap="none" rtlCol="0">
            <a:spAutoFit/>
          </a:bodyPr>
          <a:lstStyle/>
          <a:p>
            <a:r>
              <a:rPr kumimoji="1" lang="en-US" altLang="ja-JP" sz="2800" dirty="0" err="1" smtClean="0"/>
              <a:t>Sphere.hs</a:t>
            </a:r>
            <a:endParaRPr kumimoji="1" lang="ja-JP" altLang="en-US" sz="2800" dirty="0"/>
          </a:p>
        </p:txBody>
      </p:sp>
      <p:sp>
        <p:nvSpPr>
          <p:cNvPr id="22" name="テキスト ボックス 21"/>
          <p:cNvSpPr txBox="1"/>
          <p:nvPr/>
        </p:nvSpPr>
        <p:spPr>
          <a:xfrm>
            <a:off x="683568" y="4901098"/>
            <a:ext cx="7989688" cy="400110"/>
          </a:xfrm>
          <a:prstGeom prst="rect">
            <a:avLst/>
          </a:prstGeom>
          <a:noFill/>
        </p:spPr>
        <p:txBody>
          <a:bodyPr wrap="none" rtlCol="0">
            <a:spAutoFit/>
          </a:bodyPr>
          <a:lstStyle/>
          <a:p>
            <a:r>
              <a:rPr lang="ja-JP" altLang="en-US" sz="2000" dirty="0" smtClean="0"/>
              <a:t>球体の体積と表面積を求めるサブモジュールを定義するファイルを作成．</a:t>
            </a:r>
            <a:endParaRPr kumimoji="1" lang="en-US" altLang="ja-JP"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124744"/>
            <a:ext cx="2039341" cy="584775"/>
          </a:xfrm>
          <a:prstGeom prst="rect">
            <a:avLst/>
          </a:prstGeom>
          <a:noFill/>
        </p:spPr>
        <p:txBody>
          <a:bodyPr wrap="none" rtlCol="0">
            <a:spAutoFit/>
          </a:bodyPr>
          <a:lstStyle/>
          <a:p>
            <a:r>
              <a:rPr kumimoji="1" lang="ja-JP" altLang="en-US" sz="3200" dirty="0" smtClean="0"/>
              <a:t>解答</a:t>
            </a:r>
            <a:r>
              <a:rPr lang="en-US" altLang="ja-JP" sz="3200" dirty="0" smtClean="0"/>
              <a:t>2(4/5)</a:t>
            </a:r>
            <a:endParaRPr kumimoji="1" lang="ja-JP" altLang="en-US" sz="3200" dirty="0"/>
          </a:p>
        </p:txBody>
      </p:sp>
      <p:sp>
        <p:nvSpPr>
          <p:cNvPr id="17" name="角丸四角形 16"/>
          <p:cNvSpPr/>
          <p:nvPr/>
        </p:nvSpPr>
        <p:spPr>
          <a:xfrm>
            <a:off x="683568" y="1916832"/>
            <a:ext cx="7920880" cy="30243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module </a:t>
            </a:r>
            <a:r>
              <a:rPr lang="en-US" altLang="ja-JP" dirty="0" err="1" smtClean="0">
                <a:solidFill>
                  <a:schemeClr val="tx1"/>
                </a:solidFill>
              </a:rPr>
              <a:t>Geometry.Cuboid</a:t>
            </a:r>
            <a:endParaRPr lang="en-US" altLang="ja-JP" dirty="0" smtClean="0">
              <a:solidFill>
                <a:schemeClr val="tx1"/>
              </a:solidFill>
            </a:endParaRPr>
          </a:p>
          <a:p>
            <a:r>
              <a:rPr lang="en-US" altLang="ja-JP" dirty="0" smtClean="0">
                <a:solidFill>
                  <a:schemeClr val="tx1"/>
                </a:solidFill>
              </a:rPr>
              <a:t>( volume,</a:t>
            </a:r>
          </a:p>
          <a:p>
            <a:r>
              <a:rPr lang="en-US" altLang="ja-JP" dirty="0" smtClean="0">
                <a:solidFill>
                  <a:schemeClr val="tx1"/>
                </a:solidFill>
              </a:rPr>
              <a:t>  area</a:t>
            </a:r>
          </a:p>
          <a:p>
            <a:r>
              <a:rPr lang="en-US" altLang="ja-JP" dirty="0" smtClean="0">
                <a:solidFill>
                  <a:schemeClr val="tx1"/>
                </a:solidFill>
              </a:rPr>
              <a:t>) where</a:t>
            </a:r>
          </a:p>
          <a:p>
            <a:r>
              <a:rPr lang="en-US" altLang="ja-JP" dirty="0" smtClean="0">
                <a:solidFill>
                  <a:schemeClr val="tx1"/>
                </a:solidFill>
              </a:rPr>
              <a:t>volume :: Float -&gt; Float -&gt; Float -&gt; Float</a:t>
            </a:r>
          </a:p>
          <a:p>
            <a:r>
              <a:rPr lang="en-US" altLang="ja-JP" dirty="0" smtClean="0">
                <a:solidFill>
                  <a:schemeClr val="tx1"/>
                </a:solidFill>
              </a:rPr>
              <a:t>volume a b c = </a:t>
            </a:r>
            <a:r>
              <a:rPr lang="en-US" altLang="ja-JP" dirty="0" err="1" smtClean="0">
                <a:solidFill>
                  <a:schemeClr val="tx1"/>
                </a:solidFill>
              </a:rPr>
              <a:t>rectangleArea</a:t>
            </a:r>
            <a:r>
              <a:rPr lang="en-US" altLang="ja-JP" dirty="0" smtClean="0">
                <a:solidFill>
                  <a:schemeClr val="tx1"/>
                </a:solidFill>
              </a:rPr>
              <a:t> a b * c</a:t>
            </a:r>
          </a:p>
          <a:p>
            <a:r>
              <a:rPr lang="en-US" altLang="ja-JP" dirty="0" smtClean="0">
                <a:solidFill>
                  <a:schemeClr val="tx1"/>
                </a:solidFill>
              </a:rPr>
              <a:t>area :: Float -&gt; Float -&gt; Float -&gt; Float</a:t>
            </a:r>
          </a:p>
          <a:p>
            <a:r>
              <a:rPr lang="en-US" altLang="ja-JP" dirty="0" smtClean="0">
                <a:solidFill>
                  <a:schemeClr val="tx1"/>
                </a:solidFill>
              </a:rPr>
              <a:t>area a b c = </a:t>
            </a:r>
            <a:r>
              <a:rPr lang="en-US" altLang="ja-JP" dirty="0" err="1" smtClean="0">
                <a:solidFill>
                  <a:schemeClr val="tx1"/>
                </a:solidFill>
              </a:rPr>
              <a:t>rectangleArea</a:t>
            </a:r>
            <a:r>
              <a:rPr lang="en-US" altLang="ja-JP" dirty="0" smtClean="0">
                <a:solidFill>
                  <a:schemeClr val="tx1"/>
                </a:solidFill>
              </a:rPr>
              <a:t> a b * 2 + </a:t>
            </a:r>
            <a:r>
              <a:rPr lang="en-US" altLang="ja-JP" dirty="0" err="1" smtClean="0">
                <a:solidFill>
                  <a:schemeClr val="tx1"/>
                </a:solidFill>
              </a:rPr>
              <a:t>rectangleArea</a:t>
            </a:r>
            <a:r>
              <a:rPr lang="en-US" altLang="ja-JP" dirty="0" smtClean="0">
                <a:solidFill>
                  <a:schemeClr val="tx1"/>
                </a:solidFill>
              </a:rPr>
              <a:t> a c * 2 + </a:t>
            </a:r>
            <a:r>
              <a:rPr lang="en-US" altLang="ja-JP" dirty="0" err="1" smtClean="0">
                <a:solidFill>
                  <a:schemeClr val="tx1"/>
                </a:solidFill>
              </a:rPr>
              <a:t>rectangleArea</a:t>
            </a:r>
            <a:r>
              <a:rPr lang="en-US" altLang="ja-JP" dirty="0" smtClean="0">
                <a:solidFill>
                  <a:schemeClr val="tx1"/>
                </a:solidFill>
              </a:rPr>
              <a:t> c b * 2</a:t>
            </a:r>
          </a:p>
          <a:p>
            <a:r>
              <a:rPr lang="en-US" altLang="ja-JP" dirty="0" err="1" smtClean="0">
                <a:solidFill>
                  <a:schemeClr val="tx1"/>
                </a:solidFill>
              </a:rPr>
              <a:t>rectangleArea</a:t>
            </a:r>
            <a:r>
              <a:rPr lang="en-US" altLang="ja-JP" dirty="0" smtClean="0">
                <a:solidFill>
                  <a:schemeClr val="tx1"/>
                </a:solidFill>
              </a:rPr>
              <a:t> :: Float -&gt; Float -&gt; Float</a:t>
            </a:r>
          </a:p>
          <a:p>
            <a:r>
              <a:rPr lang="en-US" altLang="ja-JP" dirty="0" err="1" smtClean="0">
                <a:solidFill>
                  <a:schemeClr val="tx1"/>
                </a:solidFill>
              </a:rPr>
              <a:t>rectangleArea</a:t>
            </a:r>
            <a:r>
              <a:rPr lang="en-US" altLang="ja-JP" dirty="0" smtClean="0">
                <a:solidFill>
                  <a:schemeClr val="tx1"/>
                </a:solidFill>
              </a:rPr>
              <a:t> a b = a * b</a:t>
            </a:r>
          </a:p>
        </p:txBody>
      </p:sp>
      <p:sp>
        <p:nvSpPr>
          <p:cNvPr id="20" name="テキスト ボックス 19"/>
          <p:cNvSpPr txBox="1"/>
          <p:nvPr/>
        </p:nvSpPr>
        <p:spPr>
          <a:xfrm>
            <a:off x="3522234" y="1628800"/>
            <a:ext cx="1635384" cy="523220"/>
          </a:xfrm>
          <a:prstGeom prst="rect">
            <a:avLst/>
          </a:prstGeom>
          <a:solidFill>
            <a:schemeClr val="bg1"/>
          </a:solidFill>
        </p:spPr>
        <p:txBody>
          <a:bodyPr wrap="none" rtlCol="0">
            <a:spAutoFit/>
          </a:bodyPr>
          <a:lstStyle/>
          <a:p>
            <a:r>
              <a:rPr kumimoji="1" lang="en-US" altLang="ja-JP" sz="2800" dirty="0" err="1" smtClean="0"/>
              <a:t>Cuboid.hs</a:t>
            </a:r>
            <a:endParaRPr kumimoji="1" lang="ja-JP" altLang="en-US" sz="2800" dirty="0"/>
          </a:p>
        </p:txBody>
      </p:sp>
      <p:sp>
        <p:nvSpPr>
          <p:cNvPr id="22" name="テキスト ボックス 21"/>
          <p:cNvSpPr txBox="1"/>
          <p:nvPr/>
        </p:nvSpPr>
        <p:spPr>
          <a:xfrm>
            <a:off x="683568" y="5301208"/>
            <a:ext cx="8523487" cy="400110"/>
          </a:xfrm>
          <a:prstGeom prst="rect">
            <a:avLst/>
          </a:prstGeom>
          <a:noFill/>
        </p:spPr>
        <p:txBody>
          <a:bodyPr wrap="none" rtlCol="0">
            <a:spAutoFit/>
          </a:bodyPr>
          <a:lstStyle/>
          <a:p>
            <a:r>
              <a:rPr lang="ja-JP" altLang="en-US" sz="2000" dirty="0" smtClean="0"/>
              <a:t>直方体の体積と表面積を求めるサブモジュールを定義するファイルを作成．</a:t>
            </a:r>
            <a:endParaRPr kumimoji="1" lang="en-US" altLang="ja-JP"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124744"/>
            <a:ext cx="2039341" cy="584775"/>
          </a:xfrm>
          <a:prstGeom prst="rect">
            <a:avLst/>
          </a:prstGeom>
          <a:noFill/>
        </p:spPr>
        <p:txBody>
          <a:bodyPr wrap="none" rtlCol="0">
            <a:spAutoFit/>
          </a:bodyPr>
          <a:lstStyle/>
          <a:p>
            <a:r>
              <a:rPr kumimoji="1" lang="ja-JP" altLang="en-US" sz="3200" dirty="0" smtClean="0"/>
              <a:t>解答</a:t>
            </a:r>
            <a:r>
              <a:rPr lang="en-US" altLang="ja-JP" sz="3200" dirty="0" smtClean="0"/>
              <a:t>2(5/5)</a:t>
            </a:r>
            <a:endParaRPr kumimoji="1" lang="ja-JP" altLang="en-US" sz="3200" dirty="0"/>
          </a:p>
        </p:txBody>
      </p:sp>
      <p:sp>
        <p:nvSpPr>
          <p:cNvPr id="17" name="角丸四角形 16"/>
          <p:cNvSpPr/>
          <p:nvPr/>
        </p:nvSpPr>
        <p:spPr>
          <a:xfrm>
            <a:off x="1619672" y="1916832"/>
            <a:ext cx="5760640" cy="28083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module </a:t>
            </a:r>
            <a:r>
              <a:rPr lang="en-US" altLang="ja-JP" dirty="0" err="1" smtClean="0">
                <a:solidFill>
                  <a:schemeClr val="tx1"/>
                </a:solidFill>
              </a:rPr>
              <a:t>Geometry.Cube</a:t>
            </a:r>
            <a:endParaRPr lang="en-US" altLang="ja-JP" dirty="0" smtClean="0">
              <a:solidFill>
                <a:schemeClr val="tx1"/>
              </a:solidFill>
            </a:endParaRPr>
          </a:p>
          <a:p>
            <a:r>
              <a:rPr lang="en-US" altLang="ja-JP" dirty="0" smtClean="0">
                <a:solidFill>
                  <a:schemeClr val="tx1"/>
                </a:solidFill>
              </a:rPr>
              <a:t>( volume,</a:t>
            </a:r>
          </a:p>
          <a:p>
            <a:r>
              <a:rPr lang="en-US" altLang="ja-JP" dirty="0" smtClean="0">
                <a:solidFill>
                  <a:schemeClr val="tx1"/>
                </a:solidFill>
              </a:rPr>
              <a:t>  area</a:t>
            </a:r>
          </a:p>
          <a:p>
            <a:r>
              <a:rPr lang="en-US" altLang="ja-JP" dirty="0" smtClean="0">
                <a:solidFill>
                  <a:schemeClr val="tx1"/>
                </a:solidFill>
              </a:rPr>
              <a:t>) where</a:t>
            </a:r>
          </a:p>
          <a:p>
            <a:r>
              <a:rPr lang="en-US" altLang="ja-JP" dirty="0" smtClean="0">
                <a:solidFill>
                  <a:schemeClr val="tx1"/>
                </a:solidFill>
              </a:rPr>
              <a:t>import qualified </a:t>
            </a:r>
            <a:r>
              <a:rPr lang="en-US" altLang="ja-JP" dirty="0" err="1" smtClean="0">
                <a:solidFill>
                  <a:schemeClr val="tx1"/>
                </a:solidFill>
              </a:rPr>
              <a:t>Geometry.Cuboid</a:t>
            </a:r>
            <a:r>
              <a:rPr lang="en-US" altLang="ja-JP" dirty="0" smtClean="0">
                <a:solidFill>
                  <a:schemeClr val="tx1"/>
                </a:solidFill>
              </a:rPr>
              <a:t> as </a:t>
            </a:r>
            <a:r>
              <a:rPr lang="en-US" altLang="ja-JP" dirty="0" err="1" smtClean="0">
                <a:solidFill>
                  <a:schemeClr val="tx1"/>
                </a:solidFill>
              </a:rPr>
              <a:t>Cuboid</a:t>
            </a:r>
            <a:endParaRPr lang="en-US" altLang="ja-JP" dirty="0" smtClean="0">
              <a:solidFill>
                <a:schemeClr val="tx1"/>
              </a:solidFill>
            </a:endParaRPr>
          </a:p>
          <a:p>
            <a:r>
              <a:rPr lang="en-US" altLang="ja-JP" dirty="0" smtClean="0">
                <a:solidFill>
                  <a:schemeClr val="tx1"/>
                </a:solidFill>
              </a:rPr>
              <a:t>volume :: Float -&gt; Float</a:t>
            </a:r>
          </a:p>
          <a:p>
            <a:r>
              <a:rPr lang="en-US" altLang="ja-JP" dirty="0" smtClean="0">
                <a:solidFill>
                  <a:schemeClr val="tx1"/>
                </a:solidFill>
              </a:rPr>
              <a:t>volume side = </a:t>
            </a:r>
            <a:r>
              <a:rPr lang="en-US" altLang="ja-JP" dirty="0" err="1" smtClean="0">
                <a:solidFill>
                  <a:schemeClr val="tx1"/>
                </a:solidFill>
              </a:rPr>
              <a:t>Cuboid.volume</a:t>
            </a:r>
            <a:r>
              <a:rPr lang="en-US" altLang="ja-JP" dirty="0" smtClean="0">
                <a:solidFill>
                  <a:schemeClr val="tx1"/>
                </a:solidFill>
              </a:rPr>
              <a:t> side </a:t>
            </a:r>
            <a:r>
              <a:rPr lang="en-US" altLang="ja-JP" dirty="0" err="1" smtClean="0">
                <a:solidFill>
                  <a:schemeClr val="tx1"/>
                </a:solidFill>
              </a:rPr>
              <a:t>side</a:t>
            </a:r>
            <a:r>
              <a:rPr lang="en-US" altLang="ja-JP" dirty="0" smtClean="0">
                <a:solidFill>
                  <a:schemeClr val="tx1"/>
                </a:solidFill>
              </a:rPr>
              <a:t> </a:t>
            </a:r>
            <a:r>
              <a:rPr lang="en-US" altLang="ja-JP" dirty="0" err="1" smtClean="0">
                <a:solidFill>
                  <a:schemeClr val="tx1"/>
                </a:solidFill>
              </a:rPr>
              <a:t>side</a:t>
            </a:r>
            <a:endParaRPr lang="en-US" altLang="ja-JP" dirty="0" smtClean="0">
              <a:solidFill>
                <a:schemeClr val="tx1"/>
              </a:solidFill>
            </a:endParaRPr>
          </a:p>
          <a:p>
            <a:r>
              <a:rPr lang="en-US" altLang="ja-JP" dirty="0" smtClean="0">
                <a:solidFill>
                  <a:schemeClr val="tx1"/>
                </a:solidFill>
              </a:rPr>
              <a:t>area :: Float -&gt; Float</a:t>
            </a:r>
          </a:p>
          <a:p>
            <a:r>
              <a:rPr lang="en-US" altLang="ja-JP" dirty="0" smtClean="0">
                <a:solidFill>
                  <a:schemeClr val="tx1"/>
                </a:solidFill>
              </a:rPr>
              <a:t>area side = </a:t>
            </a:r>
            <a:r>
              <a:rPr lang="en-US" altLang="ja-JP" dirty="0" err="1" smtClean="0">
                <a:solidFill>
                  <a:schemeClr val="tx1"/>
                </a:solidFill>
              </a:rPr>
              <a:t>Cuboid.area</a:t>
            </a:r>
            <a:r>
              <a:rPr lang="en-US" altLang="ja-JP" dirty="0" smtClean="0">
                <a:solidFill>
                  <a:schemeClr val="tx1"/>
                </a:solidFill>
              </a:rPr>
              <a:t> side </a:t>
            </a:r>
            <a:r>
              <a:rPr lang="en-US" altLang="ja-JP" dirty="0" err="1" smtClean="0">
                <a:solidFill>
                  <a:schemeClr val="tx1"/>
                </a:solidFill>
              </a:rPr>
              <a:t>side</a:t>
            </a:r>
            <a:r>
              <a:rPr lang="en-US" altLang="ja-JP" dirty="0" smtClean="0">
                <a:solidFill>
                  <a:schemeClr val="tx1"/>
                </a:solidFill>
              </a:rPr>
              <a:t> </a:t>
            </a:r>
            <a:r>
              <a:rPr lang="en-US" altLang="ja-JP" dirty="0" err="1" smtClean="0">
                <a:solidFill>
                  <a:schemeClr val="tx1"/>
                </a:solidFill>
              </a:rPr>
              <a:t>side</a:t>
            </a:r>
            <a:endParaRPr lang="en-US" altLang="ja-JP" dirty="0" smtClean="0">
              <a:solidFill>
                <a:schemeClr val="tx1"/>
              </a:solidFill>
            </a:endParaRPr>
          </a:p>
        </p:txBody>
      </p:sp>
      <p:sp>
        <p:nvSpPr>
          <p:cNvPr id="20" name="テキスト ボックス 19"/>
          <p:cNvSpPr txBox="1"/>
          <p:nvPr/>
        </p:nvSpPr>
        <p:spPr>
          <a:xfrm>
            <a:off x="3666250" y="1628800"/>
            <a:ext cx="1353256" cy="523220"/>
          </a:xfrm>
          <a:prstGeom prst="rect">
            <a:avLst/>
          </a:prstGeom>
          <a:solidFill>
            <a:schemeClr val="bg1"/>
          </a:solidFill>
        </p:spPr>
        <p:txBody>
          <a:bodyPr wrap="none" rtlCol="0">
            <a:spAutoFit/>
          </a:bodyPr>
          <a:lstStyle/>
          <a:p>
            <a:r>
              <a:rPr kumimoji="1" lang="en-US" altLang="ja-JP" sz="2800" dirty="0" err="1" smtClean="0"/>
              <a:t>Cube.hs</a:t>
            </a:r>
            <a:endParaRPr kumimoji="1" lang="ja-JP" altLang="en-US" sz="2800" dirty="0"/>
          </a:p>
        </p:txBody>
      </p:sp>
      <p:sp>
        <p:nvSpPr>
          <p:cNvPr id="22" name="テキスト ボックス 21"/>
          <p:cNvSpPr txBox="1"/>
          <p:nvPr/>
        </p:nvSpPr>
        <p:spPr>
          <a:xfrm>
            <a:off x="683568" y="5189130"/>
            <a:ext cx="8267007" cy="400110"/>
          </a:xfrm>
          <a:prstGeom prst="rect">
            <a:avLst/>
          </a:prstGeom>
          <a:noFill/>
        </p:spPr>
        <p:txBody>
          <a:bodyPr wrap="none" rtlCol="0">
            <a:spAutoFit/>
          </a:bodyPr>
          <a:lstStyle/>
          <a:p>
            <a:r>
              <a:rPr lang="ja-JP" altLang="en-US" sz="2000" dirty="0" smtClean="0"/>
              <a:t>立体の体積と表面積を求めるサブモジュールを定義するファイルを作成．</a:t>
            </a:r>
            <a:endParaRPr kumimoji="1" lang="en-US" altLang="ja-JP"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851920" y="1196752"/>
            <a:ext cx="1213794" cy="584775"/>
          </a:xfrm>
          <a:prstGeom prst="rect">
            <a:avLst/>
          </a:prstGeom>
          <a:noFill/>
        </p:spPr>
        <p:txBody>
          <a:bodyPr wrap="none" rtlCol="0">
            <a:spAutoFit/>
          </a:bodyPr>
          <a:lstStyle/>
          <a:p>
            <a:r>
              <a:rPr kumimoji="1" lang="ja-JP" altLang="en-US" sz="3200" dirty="0" smtClean="0"/>
              <a:t>解答</a:t>
            </a:r>
            <a:r>
              <a:rPr lang="en-US" altLang="ja-JP" sz="3200" dirty="0" smtClean="0"/>
              <a:t>3</a:t>
            </a:r>
            <a:endParaRPr kumimoji="1" lang="ja-JP" altLang="en-US" sz="3200" dirty="0"/>
          </a:p>
        </p:txBody>
      </p:sp>
      <p:sp>
        <p:nvSpPr>
          <p:cNvPr id="7" name="角丸四角形 6"/>
          <p:cNvSpPr/>
          <p:nvPr/>
        </p:nvSpPr>
        <p:spPr>
          <a:xfrm>
            <a:off x="152862" y="2132856"/>
            <a:ext cx="8991138" cy="2304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5496" y="2272804"/>
            <a:ext cx="9108504" cy="2031325"/>
          </a:xfrm>
          <a:prstGeom prst="rect">
            <a:avLst/>
          </a:prstGeom>
        </p:spPr>
        <p:txBody>
          <a:bodyPr wrap="square">
            <a:spAutoFit/>
          </a:bodyPr>
          <a:lstStyle/>
          <a:p>
            <a:r>
              <a:rPr lang="en-US" altLang="ja-JP" dirty="0" smtClean="0"/>
              <a:t>import qualified </a:t>
            </a:r>
            <a:r>
              <a:rPr lang="en-US" altLang="ja-JP" dirty="0" err="1" smtClean="0"/>
              <a:t>Data.Map</a:t>
            </a:r>
            <a:r>
              <a:rPr lang="en-US" altLang="ja-JP" dirty="0" smtClean="0"/>
              <a:t> as Map</a:t>
            </a:r>
          </a:p>
          <a:p>
            <a:r>
              <a:rPr lang="en-US" altLang="ja-JP" dirty="0" err="1" smtClean="0"/>
              <a:t>moneyList</a:t>
            </a:r>
            <a:r>
              <a:rPr lang="en-US" altLang="ja-JP" dirty="0" smtClean="0"/>
              <a:t> = [(“</a:t>
            </a:r>
            <a:r>
              <a:rPr lang="en-US" altLang="ja-JP" dirty="0" err="1" smtClean="0"/>
              <a:t>Nobita</a:t>
            </a:r>
            <a:r>
              <a:rPr lang="en-US" altLang="ja-JP" dirty="0" smtClean="0"/>
              <a:t>”, 300),</a:t>
            </a:r>
            <a:r>
              <a:rPr lang="ja-JP" altLang="en-US" dirty="0" smtClean="0"/>
              <a:t> </a:t>
            </a:r>
            <a:r>
              <a:rPr lang="en-US" altLang="ja-JP" dirty="0" smtClean="0"/>
              <a:t>("Doraemon",100), </a:t>
            </a:r>
          </a:p>
          <a:p>
            <a:r>
              <a:rPr lang="en-US" altLang="ja-JP" dirty="0" smtClean="0"/>
              <a:t>	</a:t>
            </a:r>
            <a:r>
              <a:rPr lang="ja-JP" altLang="en-US" dirty="0" smtClean="0"/>
              <a:t>      </a:t>
            </a:r>
            <a:r>
              <a:rPr lang="en-US" altLang="ja-JP" dirty="0" smtClean="0"/>
              <a:t>("Suneo",5000), ("Takeshi",200), ("Shizuka",2000)]</a:t>
            </a:r>
          </a:p>
          <a:p>
            <a:r>
              <a:rPr lang="en-US" altLang="ja-JP" dirty="0" err="1" smtClean="0"/>
              <a:t>moneyMap</a:t>
            </a:r>
            <a:r>
              <a:rPr lang="en-US" altLang="ja-JP" dirty="0" smtClean="0"/>
              <a:t> = </a:t>
            </a:r>
            <a:r>
              <a:rPr lang="en-US" altLang="ja-JP" dirty="0" err="1" smtClean="0"/>
              <a:t>Map.fromList</a:t>
            </a:r>
            <a:r>
              <a:rPr lang="en-US" altLang="ja-JP" dirty="0" smtClean="0"/>
              <a:t> </a:t>
            </a:r>
            <a:r>
              <a:rPr lang="en-US" altLang="ja-JP" dirty="0" err="1" smtClean="0"/>
              <a:t>moneyList</a:t>
            </a:r>
            <a:endParaRPr lang="en-US" altLang="ja-JP" dirty="0" smtClean="0"/>
          </a:p>
          <a:p>
            <a:r>
              <a:rPr lang="en-US" altLang="ja-JP" dirty="0" err="1" smtClean="0"/>
              <a:t>updatedMoneyMap</a:t>
            </a:r>
            <a:r>
              <a:rPr lang="en-US" altLang="ja-JP" dirty="0" smtClean="0"/>
              <a:t> = </a:t>
            </a:r>
            <a:r>
              <a:rPr lang="en-US" altLang="ja-JP" dirty="0" err="1" smtClean="0"/>
              <a:t>Map.insertWith</a:t>
            </a:r>
            <a:r>
              <a:rPr lang="en-US" altLang="ja-JP" dirty="0" smtClean="0"/>
              <a:t> (+) "Takeshi" (-100) $ </a:t>
            </a:r>
            <a:r>
              <a:rPr lang="en-US" altLang="ja-JP" dirty="0" err="1" smtClean="0"/>
              <a:t>Map.insertWith</a:t>
            </a:r>
            <a:r>
              <a:rPr lang="en-US" altLang="ja-JP" dirty="0" smtClean="0"/>
              <a:t> (+) "</a:t>
            </a:r>
            <a:r>
              <a:rPr lang="en-US" altLang="ja-JP" dirty="0" err="1" smtClean="0"/>
              <a:t>Nobita</a:t>
            </a:r>
            <a:r>
              <a:rPr lang="en-US" altLang="ja-JP" dirty="0" smtClean="0"/>
              <a:t>" (-100) 		  $ </a:t>
            </a:r>
            <a:r>
              <a:rPr lang="en-US" altLang="ja-JP" dirty="0" err="1" smtClean="0"/>
              <a:t>Map.insertWith</a:t>
            </a:r>
            <a:r>
              <a:rPr lang="en-US" altLang="ja-JP" dirty="0" smtClean="0"/>
              <a:t> (+) "</a:t>
            </a:r>
            <a:r>
              <a:rPr lang="en-US" altLang="ja-JP" dirty="0" err="1" smtClean="0"/>
              <a:t>Doraemon</a:t>
            </a:r>
            <a:r>
              <a:rPr lang="en-US" altLang="ja-JP" dirty="0" smtClean="0"/>
              <a:t>" 100 $ </a:t>
            </a:r>
            <a:r>
              <a:rPr lang="en-US" altLang="ja-JP" dirty="0" err="1" smtClean="0"/>
              <a:t>Map.insertWith</a:t>
            </a:r>
            <a:r>
              <a:rPr lang="en-US" altLang="ja-JP" dirty="0" smtClean="0"/>
              <a:t> (+) "</a:t>
            </a:r>
            <a:r>
              <a:rPr lang="en-US" altLang="ja-JP" dirty="0" err="1" smtClean="0"/>
              <a:t>Suneo</a:t>
            </a:r>
            <a:r>
              <a:rPr lang="en-US" altLang="ja-JP" dirty="0" smtClean="0"/>
              <a:t>" 2000 		  $ </a:t>
            </a:r>
            <a:r>
              <a:rPr lang="en-US" altLang="ja-JP" dirty="0" err="1" smtClean="0"/>
              <a:t>Map.insertWith</a:t>
            </a:r>
            <a:r>
              <a:rPr lang="en-US" altLang="ja-JP" dirty="0" smtClean="0"/>
              <a:t> (+) "</a:t>
            </a:r>
            <a:r>
              <a:rPr lang="en-US" altLang="ja-JP" dirty="0" err="1" smtClean="0"/>
              <a:t>Shizuka</a:t>
            </a:r>
            <a:r>
              <a:rPr lang="en-US" altLang="ja-JP" dirty="0" smtClean="0"/>
              <a:t>" 500 $ </a:t>
            </a:r>
            <a:r>
              <a:rPr lang="en-US" altLang="ja-JP" dirty="0" err="1" smtClean="0"/>
              <a:t>moneyMap</a:t>
            </a:r>
            <a:endParaRPr lang="ja-JP" altLang="en-US" dirty="0"/>
          </a:p>
        </p:txBody>
      </p:sp>
      <p:sp>
        <p:nvSpPr>
          <p:cNvPr id="9" name="テキスト ボックス 8"/>
          <p:cNvSpPr txBox="1"/>
          <p:nvPr/>
        </p:nvSpPr>
        <p:spPr>
          <a:xfrm>
            <a:off x="3275856" y="1825660"/>
            <a:ext cx="2298321" cy="523220"/>
          </a:xfrm>
          <a:prstGeom prst="rect">
            <a:avLst/>
          </a:prstGeom>
          <a:solidFill>
            <a:schemeClr val="bg1"/>
          </a:solidFill>
        </p:spPr>
        <p:txBody>
          <a:bodyPr wrap="none" rtlCol="0">
            <a:spAutoFit/>
          </a:bodyPr>
          <a:lstStyle/>
          <a:p>
            <a:r>
              <a:rPr lang="en-US" altLang="ja-JP" sz="2800" dirty="0" err="1" smtClean="0"/>
              <a:t>MoneyMap</a:t>
            </a:r>
            <a:r>
              <a:rPr kumimoji="1" lang="en-US" altLang="ja-JP" sz="2800" dirty="0" err="1" smtClean="0"/>
              <a:t>.hs</a:t>
            </a:r>
            <a:endParaRPr kumimoji="1" lang="ja-JP" altLang="en-US" sz="2800" dirty="0"/>
          </a:p>
        </p:txBody>
      </p:sp>
      <p:sp>
        <p:nvSpPr>
          <p:cNvPr id="8" name="テキスト ボックス 7"/>
          <p:cNvSpPr txBox="1"/>
          <p:nvPr/>
        </p:nvSpPr>
        <p:spPr>
          <a:xfrm>
            <a:off x="539552" y="4613066"/>
            <a:ext cx="7694735" cy="1631216"/>
          </a:xfrm>
          <a:prstGeom prst="rect">
            <a:avLst/>
          </a:prstGeom>
          <a:noFill/>
        </p:spPr>
        <p:txBody>
          <a:bodyPr wrap="none" rtlCol="0">
            <a:spAutoFit/>
          </a:bodyPr>
          <a:lstStyle/>
          <a:p>
            <a:pPr marL="457200" indent="-457200">
              <a:buAutoNum type="arabicParenBoth"/>
            </a:pPr>
            <a:r>
              <a:rPr kumimoji="1" lang="en-US" altLang="ja-JP" sz="2000" dirty="0" err="1" smtClean="0"/>
              <a:t>Data.Map</a:t>
            </a:r>
            <a:r>
              <a:rPr kumimoji="1" lang="en-US" altLang="ja-JP" sz="2000" dirty="0" smtClean="0"/>
              <a:t> </a:t>
            </a:r>
            <a:r>
              <a:rPr kumimoji="1" lang="ja-JP" altLang="en-US" sz="2000" dirty="0" smtClean="0"/>
              <a:t>を</a:t>
            </a:r>
            <a:r>
              <a:rPr lang="en-US" altLang="ja-JP" sz="2000" dirty="0" smtClean="0"/>
              <a:t> import </a:t>
            </a:r>
            <a:r>
              <a:rPr lang="ja-JP" altLang="en-US" sz="2000" dirty="0" smtClean="0"/>
              <a:t>する</a:t>
            </a:r>
            <a:endParaRPr lang="en-US" altLang="ja-JP" sz="2000" dirty="0" smtClean="0"/>
          </a:p>
          <a:p>
            <a:pPr marL="457200" indent="-457200">
              <a:buAutoNum type="arabicParenBoth"/>
            </a:pPr>
            <a:r>
              <a:rPr kumimoji="1" lang="ja-JP" altLang="en-US" sz="2000" dirty="0" smtClean="0"/>
              <a:t>連想リストとして初期状態のキーと値を格納する．</a:t>
            </a:r>
            <a:endParaRPr kumimoji="1" lang="en-US" altLang="ja-JP" sz="2000" dirty="0" smtClean="0"/>
          </a:p>
          <a:p>
            <a:pPr marL="457200" indent="-457200">
              <a:buAutoNum type="arabicParenBoth"/>
            </a:pPr>
            <a:r>
              <a:rPr lang="en-US" altLang="ja-JP" sz="2000" dirty="0" err="1" smtClean="0"/>
              <a:t>Map.fromList</a:t>
            </a:r>
            <a:r>
              <a:rPr lang="ja-JP" altLang="en-US" sz="2000" dirty="0" smtClean="0"/>
              <a:t> を用いて連想リストを</a:t>
            </a:r>
            <a:r>
              <a:rPr lang="en-US" altLang="ja-JP" sz="2000" dirty="0" smtClean="0"/>
              <a:t>Map</a:t>
            </a:r>
            <a:r>
              <a:rPr lang="ja-JP" altLang="en-US" sz="2000" dirty="0" smtClean="0"/>
              <a:t>に変換する．</a:t>
            </a:r>
            <a:endParaRPr lang="en-US" altLang="ja-JP" sz="2000" dirty="0" smtClean="0"/>
          </a:p>
          <a:p>
            <a:pPr marL="457200" indent="-457200">
              <a:buAutoNum type="arabicParenBoth"/>
            </a:pPr>
            <a:r>
              <a:rPr lang="en-US" altLang="ja-JP" sz="2000" dirty="0" err="1" smtClean="0"/>
              <a:t>Map.insertWith</a:t>
            </a:r>
            <a:r>
              <a:rPr lang="en-US" altLang="ja-JP" sz="2000" dirty="0" smtClean="0"/>
              <a:t> </a:t>
            </a:r>
            <a:r>
              <a:rPr lang="ja-JP" altLang="en-US" sz="2000" dirty="0" smtClean="0"/>
              <a:t>を用いて</a:t>
            </a:r>
            <a:r>
              <a:rPr lang="en-US" altLang="ja-JP" sz="2000" dirty="0" smtClean="0"/>
              <a:t>Map </a:t>
            </a:r>
            <a:r>
              <a:rPr lang="ja-JP" altLang="en-US" sz="2000" dirty="0" smtClean="0"/>
              <a:t>の各キーに対応する値を更新する．</a:t>
            </a:r>
            <a:endParaRPr lang="en-US" altLang="ja-JP" sz="2000" dirty="0" smtClean="0"/>
          </a:p>
          <a:p>
            <a:pPr marL="457200" indent="-457200">
              <a:buAutoNum type="arabicParenBoth"/>
            </a:pPr>
            <a:endParaRPr kumimoji="1" lang="ja-JP"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921149"/>
            <a:ext cx="1213794" cy="584775"/>
          </a:xfrm>
          <a:prstGeom prst="rect">
            <a:avLst/>
          </a:prstGeom>
          <a:noFill/>
        </p:spPr>
        <p:txBody>
          <a:bodyPr wrap="none" rtlCol="0">
            <a:spAutoFit/>
          </a:bodyPr>
          <a:lstStyle/>
          <a:p>
            <a:r>
              <a:rPr kumimoji="1" lang="ja-JP" altLang="en-US" sz="3200" dirty="0" smtClean="0"/>
              <a:t>解答</a:t>
            </a:r>
            <a:r>
              <a:rPr kumimoji="1" lang="en-US" altLang="ja-JP" sz="3200" dirty="0" smtClean="0"/>
              <a:t>1</a:t>
            </a:r>
            <a:endParaRPr kumimoji="1" lang="ja-JP" altLang="en-US" sz="3200" dirty="0"/>
          </a:p>
        </p:txBody>
      </p:sp>
      <p:sp>
        <p:nvSpPr>
          <p:cNvPr id="3" name="角丸四角形 2"/>
          <p:cNvSpPr/>
          <p:nvPr/>
        </p:nvSpPr>
        <p:spPr>
          <a:xfrm>
            <a:off x="467544" y="1772816"/>
            <a:ext cx="8028384" cy="2145268"/>
          </a:xfrm>
          <a:prstGeom prst="round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ja-JP" sz="2400" dirty="0" err="1"/>
              <a:t>includedTax</a:t>
            </a:r>
            <a:r>
              <a:rPr lang="en-US" altLang="ja-JP" sz="2400" dirty="0"/>
              <a:t> :: </a:t>
            </a:r>
            <a:r>
              <a:rPr lang="en-US" altLang="ja-JP" sz="2400" dirty="0" err="1"/>
              <a:t>Int</a:t>
            </a:r>
            <a:r>
              <a:rPr lang="en-US" altLang="ja-JP" sz="2400" dirty="0"/>
              <a:t> -&gt; </a:t>
            </a:r>
            <a:r>
              <a:rPr lang="en-US" altLang="ja-JP" sz="2400" dirty="0" err="1"/>
              <a:t>Int</a:t>
            </a:r>
            <a:r>
              <a:rPr lang="en-US" altLang="ja-JP" sz="2400" dirty="0"/>
              <a:t> -&gt; </a:t>
            </a:r>
            <a:r>
              <a:rPr lang="en-US" altLang="ja-JP" sz="2400" dirty="0" err="1"/>
              <a:t>Int</a:t>
            </a:r>
            <a:endParaRPr lang="en-US" altLang="ja-JP" sz="2400" dirty="0"/>
          </a:p>
          <a:p>
            <a:r>
              <a:rPr lang="en-US" altLang="ja-JP" sz="2400" dirty="0" err="1"/>
              <a:t>includedTax</a:t>
            </a:r>
            <a:r>
              <a:rPr lang="en-US" altLang="ja-JP" sz="2400" dirty="0"/>
              <a:t> rate value = value + </a:t>
            </a:r>
            <a:r>
              <a:rPr lang="en-US" altLang="ja-JP" sz="2400" dirty="0" err="1"/>
              <a:t>consumptionTax</a:t>
            </a:r>
            <a:r>
              <a:rPr lang="en-US" altLang="ja-JP" sz="2400" dirty="0"/>
              <a:t> rate </a:t>
            </a:r>
            <a:r>
              <a:rPr lang="en-US" altLang="ja-JP" sz="2400" dirty="0" smtClean="0"/>
              <a:t>value</a:t>
            </a:r>
          </a:p>
          <a:p>
            <a:endParaRPr lang="en-US" altLang="ja-JP" sz="2400" dirty="0"/>
          </a:p>
          <a:p>
            <a:r>
              <a:rPr lang="en-US" altLang="ja-JP" sz="2400" dirty="0" err="1"/>
              <a:t>consumptionTax</a:t>
            </a:r>
            <a:r>
              <a:rPr lang="en-US" altLang="ja-JP" sz="2400" dirty="0"/>
              <a:t> :: </a:t>
            </a:r>
            <a:r>
              <a:rPr lang="en-US" altLang="ja-JP" sz="2400" dirty="0" err="1"/>
              <a:t>Int</a:t>
            </a:r>
            <a:r>
              <a:rPr lang="en-US" altLang="ja-JP" sz="2400" dirty="0"/>
              <a:t> -&gt; </a:t>
            </a:r>
            <a:r>
              <a:rPr lang="en-US" altLang="ja-JP" sz="2400" dirty="0" err="1"/>
              <a:t>Int</a:t>
            </a:r>
            <a:r>
              <a:rPr lang="en-US" altLang="ja-JP" sz="2400" dirty="0"/>
              <a:t> -&gt; </a:t>
            </a:r>
            <a:r>
              <a:rPr lang="en-US" altLang="ja-JP" sz="2400" dirty="0" err="1"/>
              <a:t>Int</a:t>
            </a:r>
            <a:endParaRPr lang="en-US" altLang="ja-JP" sz="2400" dirty="0"/>
          </a:p>
          <a:p>
            <a:r>
              <a:rPr lang="en-US" altLang="ja-JP" sz="2400" dirty="0" err="1"/>
              <a:t>consumptionTax</a:t>
            </a:r>
            <a:r>
              <a:rPr lang="en-US" altLang="ja-JP" sz="2400" dirty="0"/>
              <a:t> rate value = value * rate `</a:t>
            </a:r>
            <a:r>
              <a:rPr lang="en-US" altLang="ja-JP" sz="2400" u="sng" dirty="0">
                <a:solidFill>
                  <a:srgbClr val="FF0000"/>
                </a:solidFill>
              </a:rPr>
              <a:t>div</a:t>
            </a:r>
            <a:r>
              <a:rPr lang="en-US" altLang="ja-JP" sz="2400" dirty="0"/>
              <a:t>` 100</a:t>
            </a:r>
          </a:p>
        </p:txBody>
      </p:sp>
      <p:sp>
        <p:nvSpPr>
          <p:cNvPr id="8" name="テキスト ボックス 7"/>
          <p:cNvSpPr txBox="1"/>
          <p:nvPr/>
        </p:nvSpPr>
        <p:spPr>
          <a:xfrm>
            <a:off x="827584" y="1480427"/>
            <a:ext cx="1838324" cy="523220"/>
          </a:xfrm>
          <a:prstGeom prst="rect">
            <a:avLst/>
          </a:prstGeom>
          <a:solidFill>
            <a:schemeClr val="bg1"/>
          </a:solidFill>
        </p:spPr>
        <p:txBody>
          <a:bodyPr wrap="none" rtlCol="0">
            <a:spAutoFit/>
          </a:bodyPr>
          <a:lstStyle/>
          <a:p>
            <a:r>
              <a:rPr kumimoji="1" lang="en-US" altLang="ja-JP" sz="2800" dirty="0" smtClean="0"/>
              <a:t>murata1.hs</a:t>
            </a:r>
            <a:endParaRPr kumimoji="1" lang="ja-JP" altLang="en-US" sz="2800" dirty="0"/>
          </a:p>
        </p:txBody>
      </p:sp>
      <p:sp>
        <p:nvSpPr>
          <p:cNvPr id="9" name="テキスト ボックス 8"/>
          <p:cNvSpPr txBox="1"/>
          <p:nvPr/>
        </p:nvSpPr>
        <p:spPr>
          <a:xfrm>
            <a:off x="1029754" y="4422842"/>
            <a:ext cx="6686446" cy="1569660"/>
          </a:xfrm>
          <a:prstGeom prst="rect">
            <a:avLst/>
          </a:prstGeom>
          <a:noFill/>
        </p:spPr>
        <p:txBody>
          <a:bodyPr wrap="none" rtlCol="0">
            <a:spAutoFit/>
          </a:bodyPr>
          <a:lstStyle/>
          <a:p>
            <a:r>
              <a:rPr kumimoji="1" lang="ja-JP" altLang="en-US" sz="3200" dirty="0" smtClean="0"/>
              <a:t>除算の演算子は色々ある．</a:t>
            </a:r>
            <a:endParaRPr kumimoji="1" lang="en-US" altLang="ja-JP" sz="3200" dirty="0" smtClean="0"/>
          </a:p>
          <a:p>
            <a:r>
              <a:rPr lang="en-US" altLang="ja-JP" sz="3200" dirty="0"/>
              <a:t> </a:t>
            </a:r>
            <a:r>
              <a:rPr lang="en-US" altLang="ja-JP" sz="3200" dirty="0" smtClean="0"/>
              <a:t>/ </a:t>
            </a:r>
            <a:r>
              <a:rPr lang="ja-JP" altLang="en-US" sz="3200" dirty="0" smtClean="0"/>
              <a:t>とか </a:t>
            </a:r>
            <a:r>
              <a:rPr lang="en-US" altLang="ja-JP" sz="3200" dirty="0" smtClean="0"/>
              <a:t>div </a:t>
            </a:r>
            <a:r>
              <a:rPr lang="ja-JP" altLang="en-US" sz="3200" dirty="0" smtClean="0"/>
              <a:t>とか </a:t>
            </a:r>
            <a:r>
              <a:rPr lang="en-US" altLang="ja-JP" sz="3200" dirty="0" err="1" smtClean="0"/>
              <a:t>quot</a:t>
            </a:r>
            <a:r>
              <a:rPr lang="en-US" altLang="ja-JP" sz="3200" dirty="0" smtClean="0"/>
              <a:t> </a:t>
            </a:r>
            <a:r>
              <a:rPr lang="ja-JP" altLang="en-US" sz="3200" dirty="0" smtClean="0"/>
              <a:t>とか．</a:t>
            </a:r>
            <a:endParaRPr lang="en-US" altLang="ja-JP" sz="3200" dirty="0" smtClean="0"/>
          </a:p>
          <a:p>
            <a:r>
              <a:rPr kumimoji="1" lang="ja-JP" altLang="en-US" sz="3200" dirty="0" smtClean="0"/>
              <a:t>使い方や，結果が異なる場合がある．</a:t>
            </a:r>
            <a:endParaRPr kumimoji="1" lang="ja-JP" alt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851920" y="1196752"/>
            <a:ext cx="1213794" cy="584775"/>
          </a:xfrm>
          <a:prstGeom prst="rect">
            <a:avLst/>
          </a:prstGeom>
          <a:noFill/>
        </p:spPr>
        <p:txBody>
          <a:bodyPr wrap="none" rtlCol="0">
            <a:spAutoFit/>
          </a:bodyPr>
          <a:lstStyle/>
          <a:p>
            <a:r>
              <a:rPr kumimoji="1" lang="ja-JP" altLang="en-US" sz="3200" dirty="0" smtClean="0"/>
              <a:t>解答</a:t>
            </a:r>
            <a:r>
              <a:rPr kumimoji="1" lang="en-US" altLang="ja-JP" sz="3200" dirty="0" smtClean="0"/>
              <a:t>3</a:t>
            </a:r>
            <a:endParaRPr kumimoji="1" lang="ja-JP" altLang="en-US" sz="3200" dirty="0"/>
          </a:p>
        </p:txBody>
      </p:sp>
      <p:sp>
        <p:nvSpPr>
          <p:cNvPr id="10" name="正方形/長方形 9"/>
          <p:cNvSpPr/>
          <p:nvPr/>
        </p:nvSpPr>
        <p:spPr>
          <a:xfrm>
            <a:off x="251520" y="2564904"/>
            <a:ext cx="8856984" cy="830997"/>
          </a:xfrm>
          <a:prstGeom prst="rect">
            <a:avLst/>
          </a:prstGeom>
        </p:spPr>
        <p:txBody>
          <a:bodyPr wrap="square">
            <a:spAutoFit/>
          </a:bodyPr>
          <a:lstStyle/>
          <a:p>
            <a:r>
              <a:rPr lang="en-US" altLang="ja-JP" sz="2400" dirty="0" smtClean="0"/>
              <a:t>data PC = PC {</a:t>
            </a:r>
            <a:r>
              <a:rPr lang="en-US" altLang="ja-JP" sz="2400" dirty="0" err="1" smtClean="0"/>
              <a:t>os</a:t>
            </a:r>
            <a:r>
              <a:rPr lang="en-US" altLang="ja-JP" sz="2400" dirty="0" smtClean="0"/>
              <a:t> :: String, </a:t>
            </a:r>
            <a:r>
              <a:rPr lang="en-US" altLang="ja-JP" sz="2400" dirty="0" err="1" smtClean="0"/>
              <a:t>cpu</a:t>
            </a:r>
            <a:r>
              <a:rPr lang="en-US" altLang="ja-JP" sz="2400" dirty="0" smtClean="0"/>
              <a:t> :: String, memory :: String, year :: </a:t>
            </a:r>
            <a:r>
              <a:rPr lang="en-US" altLang="ja-JP" sz="2400" dirty="0" err="1" smtClean="0"/>
              <a:t>Int</a:t>
            </a:r>
            <a:r>
              <a:rPr lang="en-US" altLang="ja-JP" sz="2400" dirty="0" smtClean="0"/>
              <a:t>} 	    deriving (Show)</a:t>
            </a:r>
            <a:endParaRPr lang="en-US" altLang="ja-JP"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882692" y="1772816"/>
            <a:ext cx="3378617" cy="2185214"/>
          </a:xfrm>
          <a:prstGeom prst="rect">
            <a:avLst/>
          </a:prstGeom>
          <a:noFill/>
        </p:spPr>
        <p:txBody>
          <a:bodyPr wrap="none" rtlCol="0">
            <a:spAutoFit/>
          </a:bodyPr>
          <a:lstStyle/>
          <a:p>
            <a:endParaRPr lang="en-US" altLang="ja-JP" sz="4800" dirty="0" smtClean="0"/>
          </a:p>
          <a:p>
            <a:endParaRPr lang="en-US" altLang="ja-JP" sz="4800" dirty="0" smtClean="0"/>
          </a:p>
          <a:p>
            <a:pPr algn="ctr"/>
            <a:r>
              <a:rPr lang="ja-JP" altLang="en-US" sz="4000" dirty="0" smtClean="0"/>
              <a:t>檀上　未来</a:t>
            </a:r>
            <a:endParaRPr lang="en-US" altLang="ja-JP" sz="4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772816"/>
            <a:ext cx="803425" cy="584775"/>
          </a:xfrm>
          <a:prstGeom prst="rect">
            <a:avLst/>
          </a:prstGeom>
          <a:noFill/>
        </p:spPr>
        <p:txBody>
          <a:bodyPr wrap="none" rtlCol="0">
            <a:spAutoFit/>
          </a:bodyPr>
          <a:lstStyle/>
          <a:p>
            <a:r>
              <a:rPr lang="ja-JP" altLang="en-US" sz="3200" dirty="0" smtClean="0"/>
              <a:t>問</a:t>
            </a:r>
            <a:r>
              <a:rPr lang="en-US" altLang="ja-JP" sz="3200" dirty="0"/>
              <a:t>1</a:t>
            </a:r>
            <a:endParaRPr kumimoji="1" lang="ja-JP" altLang="en-US" sz="3200" dirty="0"/>
          </a:p>
        </p:txBody>
      </p:sp>
      <p:sp>
        <p:nvSpPr>
          <p:cNvPr id="5" name="テキスト ボックス 4"/>
          <p:cNvSpPr txBox="1"/>
          <p:nvPr/>
        </p:nvSpPr>
        <p:spPr>
          <a:xfrm>
            <a:off x="2304546" y="3429000"/>
            <a:ext cx="4170950" cy="707886"/>
          </a:xfrm>
          <a:prstGeom prst="rect">
            <a:avLst/>
          </a:prstGeom>
          <a:noFill/>
        </p:spPr>
        <p:txBody>
          <a:bodyPr wrap="none" rtlCol="0">
            <a:spAutoFit/>
          </a:bodyPr>
          <a:lstStyle/>
          <a:p>
            <a:pPr algn="ctr"/>
            <a:r>
              <a:rPr lang="en-US" altLang="ja-JP" sz="4000" dirty="0" smtClean="0"/>
              <a:t> (1) Show (2) Name</a:t>
            </a:r>
            <a:endParaRPr kumimoji="1" lang="ja-JP" altLang="en-US" sz="4000" dirty="0"/>
          </a:p>
        </p:txBody>
      </p:sp>
      <p:sp>
        <p:nvSpPr>
          <p:cNvPr id="2" name="テキスト ボックス 1"/>
          <p:cNvSpPr txBox="1"/>
          <p:nvPr/>
        </p:nvSpPr>
        <p:spPr>
          <a:xfrm>
            <a:off x="2483768" y="5013176"/>
            <a:ext cx="184731" cy="369332"/>
          </a:xfrm>
          <a:prstGeom prst="rect">
            <a:avLst/>
          </a:prstGeom>
          <a:noFill/>
        </p:spPr>
        <p:txBody>
          <a:bodyPr wrap="none" rtlCol="0">
            <a:spAutoFit/>
          </a:bodyPr>
          <a:lstStyle/>
          <a:p>
            <a:endParaRPr kumimoji="1" lang="ja-JP"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772816"/>
            <a:ext cx="803425" cy="584775"/>
          </a:xfrm>
          <a:prstGeom prst="rect">
            <a:avLst/>
          </a:prstGeom>
          <a:noFill/>
        </p:spPr>
        <p:txBody>
          <a:bodyPr wrap="none" rtlCol="0">
            <a:spAutoFit/>
          </a:bodyPr>
          <a:lstStyle/>
          <a:p>
            <a:r>
              <a:rPr lang="ja-JP" altLang="en-US" sz="3200" dirty="0" smtClean="0"/>
              <a:t>問</a:t>
            </a:r>
            <a:r>
              <a:rPr lang="en-US" altLang="ja-JP" sz="3200" dirty="0" smtClean="0"/>
              <a:t>2</a:t>
            </a:r>
            <a:endParaRPr kumimoji="1" lang="ja-JP" altLang="en-US" sz="3200" dirty="0"/>
          </a:p>
        </p:txBody>
      </p:sp>
      <p:sp>
        <p:nvSpPr>
          <p:cNvPr id="5" name="テキスト ボックス 4"/>
          <p:cNvSpPr txBox="1"/>
          <p:nvPr/>
        </p:nvSpPr>
        <p:spPr>
          <a:xfrm>
            <a:off x="683568" y="3428999"/>
            <a:ext cx="7750391" cy="1200329"/>
          </a:xfrm>
          <a:prstGeom prst="rect">
            <a:avLst/>
          </a:prstGeom>
          <a:noFill/>
        </p:spPr>
        <p:txBody>
          <a:bodyPr wrap="none" rtlCol="0">
            <a:spAutoFit/>
          </a:bodyPr>
          <a:lstStyle/>
          <a:p>
            <a:pPr marL="742950" indent="-742950">
              <a:buAutoNum type="arabicParenBoth"/>
            </a:pPr>
            <a:r>
              <a:rPr lang="en-US" altLang="ja-JP" sz="3600" dirty="0" smtClean="0"/>
              <a:t>Right “Yoshii”</a:t>
            </a:r>
          </a:p>
          <a:p>
            <a:pPr marL="742950" indent="-742950">
              <a:buAutoNum type="arabicParenBoth"/>
            </a:pPr>
            <a:r>
              <a:rPr lang="en-US" altLang="ja-JP" sz="3600" dirty="0" smtClean="0"/>
              <a:t>Left “doc number 5005 is not exist.”</a:t>
            </a:r>
          </a:p>
        </p:txBody>
      </p:sp>
    </p:spTree>
    <p:extLst>
      <p:ext uri="{BB962C8B-B14F-4D97-AF65-F5344CB8AC3E}">
        <p14:creationId xmlns:p14="http://schemas.microsoft.com/office/powerpoint/2010/main" xmlns="" val="3429716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28186" y="1772816"/>
            <a:ext cx="2351926" cy="2185214"/>
          </a:xfrm>
          <a:prstGeom prst="rect">
            <a:avLst/>
          </a:prstGeom>
          <a:noFill/>
        </p:spPr>
        <p:txBody>
          <a:bodyPr wrap="none" rtlCol="0">
            <a:spAutoFit/>
          </a:bodyPr>
          <a:lstStyle/>
          <a:p>
            <a:endParaRPr lang="en-US" altLang="ja-JP" sz="4800" dirty="0" smtClean="0"/>
          </a:p>
          <a:p>
            <a:endParaRPr lang="en-US" altLang="ja-JP" sz="4800" dirty="0" smtClean="0"/>
          </a:p>
          <a:p>
            <a:pPr algn="ctr"/>
            <a:r>
              <a:rPr lang="ja-JP" altLang="en-US" sz="4000" dirty="0" smtClean="0"/>
              <a:t>乃村 先生</a:t>
            </a:r>
            <a:endParaRPr lang="en-US" altLang="ja-JP" sz="4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err="1" smtClean="0"/>
              <a:t>YesNo</a:t>
            </a:r>
            <a:r>
              <a:rPr lang="en-US" altLang="ja-JP" dirty="0" smtClean="0"/>
              <a:t> </a:t>
            </a:r>
            <a:r>
              <a:rPr lang="ja-JP" altLang="en-US" dirty="0"/>
              <a:t>型クラスにおいて，リストの </a:t>
            </a:r>
            <a:r>
              <a:rPr lang="en-US" altLang="ja-JP" dirty="0" smtClean="0"/>
              <a:t>No</a:t>
            </a:r>
            <a:r>
              <a:rPr lang="ja-JP" altLang="en-US" dirty="0" smtClean="0"/>
              <a:t>は</a:t>
            </a:r>
            <a:r>
              <a:rPr lang="ja-JP" altLang="en-US" dirty="0"/>
              <a:t>，空の場合でしたが</a:t>
            </a:r>
            <a:r>
              <a:rPr lang="ja-JP" altLang="en-US" dirty="0" smtClean="0"/>
              <a:t>，これ</a:t>
            </a:r>
            <a:r>
              <a:rPr lang="ja-JP" altLang="en-US" dirty="0"/>
              <a:t>を変更して，空リストのリスト</a:t>
            </a:r>
            <a:r>
              <a:rPr lang="ja-JP" altLang="en-US" dirty="0" smtClean="0"/>
              <a:t>も</a:t>
            </a:r>
            <a:r>
              <a:rPr lang="en-US" altLang="ja-JP" dirty="0" smtClean="0"/>
              <a:t>No</a:t>
            </a:r>
            <a:r>
              <a:rPr lang="ja-JP" altLang="en-US" dirty="0" smtClean="0"/>
              <a:t>と</a:t>
            </a:r>
            <a:r>
              <a:rPr lang="ja-JP" altLang="en-US" dirty="0"/>
              <a:t>なるようにしなさい．</a:t>
            </a:r>
            <a:endParaRPr kumimoji="1" lang="ja-JP" altLang="en-US" dirty="0"/>
          </a:p>
        </p:txBody>
      </p:sp>
    </p:spTree>
    <p:extLst>
      <p:ext uri="{BB962C8B-B14F-4D97-AF65-F5344CB8AC3E}">
        <p14:creationId xmlns:p14="http://schemas.microsoft.com/office/powerpoint/2010/main" xmlns="" val="1357421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 </a:t>
            </a:r>
            <a:r>
              <a:rPr lang="ja-JP" altLang="en-US" dirty="0" smtClean="0"/>
              <a:t>の</a:t>
            </a:r>
            <a:r>
              <a:rPr lang="en-US" altLang="ja-JP" dirty="0" smtClean="0"/>
              <a:t> a </a:t>
            </a:r>
            <a:r>
              <a:rPr lang="ja-JP" altLang="en-US" dirty="0" smtClean="0"/>
              <a:t>も</a:t>
            </a:r>
            <a:r>
              <a:rPr lang="en-US" altLang="ja-JP" dirty="0" smtClean="0"/>
              <a:t> </a:t>
            </a:r>
            <a:r>
              <a:rPr lang="en-US" altLang="ja-JP" dirty="0" err="1" smtClean="0"/>
              <a:t>YesNo</a:t>
            </a:r>
            <a:r>
              <a:rPr lang="en-US" altLang="ja-JP" dirty="0" smtClean="0"/>
              <a:t> </a:t>
            </a:r>
            <a:r>
              <a:rPr lang="en-US" altLang="en-US" dirty="0" smtClean="0"/>
              <a:t>じゃないとね</a:t>
            </a:r>
            <a:endParaRPr kumimoji="1" lang="ja-JP" altLang="en-US" dirty="0"/>
          </a:p>
        </p:txBody>
      </p:sp>
      <p:sp>
        <p:nvSpPr>
          <p:cNvPr id="3" name="コンテンツ プレースホルダー 2"/>
          <p:cNvSpPr>
            <a:spLocks noGrp="1"/>
          </p:cNvSpPr>
          <p:nvPr>
            <p:ph idx="1"/>
          </p:nvPr>
        </p:nvSpPr>
        <p:spPr>
          <a:xfrm>
            <a:off x="457200" y="1600200"/>
            <a:ext cx="8229600" cy="4415983"/>
          </a:xfrm>
        </p:spPr>
        <p:txBody>
          <a:bodyPr>
            <a:normAutofit lnSpcReduction="10000"/>
          </a:bodyPr>
          <a:lstStyle/>
          <a:p>
            <a:pPr marL="0" indent="0">
              <a:buNone/>
            </a:pPr>
            <a:r>
              <a:rPr lang="en-US" altLang="ja-JP" sz="1800" dirty="0" smtClean="0">
                <a:latin typeface="Monaco"/>
                <a:cs typeface="Monaco"/>
              </a:rPr>
              <a:t>class </a:t>
            </a:r>
            <a:r>
              <a:rPr lang="en-US" altLang="ja-JP" sz="1800" dirty="0" err="1">
                <a:latin typeface="Monaco"/>
                <a:cs typeface="Monaco"/>
              </a:rPr>
              <a:t>YesNo</a:t>
            </a:r>
            <a:r>
              <a:rPr lang="en-US" altLang="ja-JP" sz="1800" dirty="0">
                <a:latin typeface="Monaco"/>
                <a:cs typeface="Monaco"/>
              </a:rPr>
              <a:t> a where</a:t>
            </a:r>
          </a:p>
          <a:p>
            <a:pPr marL="0" indent="0">
              <a:buNone/>
            </a:pPr>
            <a:r>
              <a:rPr lang="en-US" altLang="ja-JP" sz="1800" dirty="0">
                <a:latin typeface="Monaco"/>
                <a:cs typeface="Monaco"/>
              </a:rPr>
              <a:t>  </a:t>
            </a:r>
            <a:r>
              <a:rPr lang="en-US" altLang="ja-JP" sz="1800" dirty="0" err="1">
                <a:latin typeface="Monaco"/>
                <a:cs typeface="Monaco"/>
              </a:rPr>
              <a:t>yesno</a:t>
            </a:r>
            <a:r>
              <a:rPr lang="en-US" altLang="ja-JP" sz="1800" dirty="0">
                <a:latin typeface="Monaco"/>
                <a:cs typeface="Monaco"/>
              </a:rPr>
              <a:t> :: a -&gt; </a:t>
            </a:r>
            <a:r>
              <a:rPr lang="en-US" altLang="ja-JP" sz="1800" dirty="0" err="1">
                <a:latin typeface="Monaco"/>
                <a:cs typeface="Monaco"/>
              </a:rPr>
              <a:t>Bool</a:t>
            </a:r>
            <a:endParaRPr lang="en-US" altLang="ja-JP" sz="1800" dirty="0">
              <a:latin typeface="Monaco"/>
              <a:cs typeface="Monaco"/>
            </a:endParaRPr>
          </a:p>
          <a:p>
            <a:pPr marL="0" indent="0">
              <a:buNone/>
            </a:pPr>
            <a:endParaRPr lang="en-US" altLang="ja-JP" sz="1800" dirty="0">
              <a:latin typeface="Monaco"/>
              <a:cs typeface="Monaco"/>
            </a:endParaRPr>
          </a:p>
          <a:p>
            <a:pPr marL="0" indent="0">
              <a:buNone/>
            </a:pPr>
            <a:r>
              <a:rPr lang="en-US" altLang="ja-JP" sz="1800" dirty="0">
                <a:latin typeface="Monaco"/>
                <a:cs typeface="Monaco"/>
              </a:rPr>
              <a:t>instance </a:t>
            </a:r>
            <a:r>
              <a:rPr lang="en-US" altLang="ja-JP" sz="1800" dirty="0" err="1">
                <a:latin typeface="Monaco"/>
                <a:cs typeface="Monaco"/>
              </a:rPr>
              <a:t>YesNo</a:t>
            </a:r>
            <a:r>
              <a:rPr lang="en-US" altLang="ja-JP" sz="1800" dirty="0">
                <a:latin typeface="Monaco"/>
                <a:cs typeface="Monaco"/>
              </a:rPr>
              <a:t> </a:t>
            </a:r>
            <a:r>
              <a:rPr lang="en-US" altLang="ja-JP" sz="1800" dirty="0" err="1">
                <a:latin typeface="Monaco"/>
                <a:cs typeface="Monaco"/>
              </a:rPr>
              <a:t>Int</a:t>
            </a:r>
            <a:r>
              <a:rPr lang="en-US" altLang="ja-JP" sz="1800" dirty="0">
                <a:latin typeface="Monaco"/>
                <a:cs typeface="Monaco"/>
              </a:rPr>
              <a:t> where</a:t>
            </a:r>
          </a:p>
          <a:p>
            <a:pPr marL="0" indent="0">
              <a:buNone/>
            </a:pPr>
            <a:r>
              <a:rPr lang="en-US" altLang="ja-JP" sz="1800" dirty="0">
                <a:latin typeface="Monaco"/>
                <a:cs typeface="Monaco"/>
              </a:rPr>
              <a:t>  </a:t>
            </a:r>
            <a:r>
              <a:rPr lang="en-US" altLang="ja-JP" sz="1800" dirty="0" err="1">
                <a:latin typeface="Monaco"/>
                <a:cs typeface="Monaco"/>
              </a:rPr>
              <a:t>yesno</a:t>
            </a:r>
            <a:r>
              <a:rPr lang="en-US" altLang="ja-JP" sz="1800" dirty="0">
                <a:latin typeface="Monaco"/>
                <a:cs typeface="Monaco"/>
              </a:rPr>
              <a:t> 0 = False</a:t>
            </a:r>
          </a:p>
          <a:p>
            <a:pPr marL="0" indent="0">
              <a:buNone/>
            </a:pPr>
            <a:r>
              <a:rPr lang="en-US" altLang="ja-JP" sz="1800" dirty="0">
                <a:latin typeface="Monaco"/>
                <a:cs typeface="Monaco"/>
              </a:rPr>
              <a:t>  </a:t>
            </a:r>
            <a:r>
              <a:rPr lang="en-US" altLang="ja-JP" sz="1800" dirty="0" err="1">
                <a:latin typeface="Monaco"/>
                <a:cs typeface="Monaco"/>
              </a:rPr>
              <a:t>yesno</a:t>
            </a:r>
            <a:r>
              <a:rPr lang="en-US" altLang="ja-JP" sz="1800" dirty="0">
                <a:latin typeface="Monaco"/>
                <a:cs typeface="Monaco"/>
              </a:rPr>
              <a:t> _ = True</a:t>
            </a:r>
          </a:p>
          <a:p>
            <a:pPr marL="0" indent="0">
              <a:buNone/>
            </a:pPr>
            <a:endParaRPr lang="en-US" altLang="ja-JP" sz="1800" dirty="0">
              <a:latin typeface="Monaco"/>
              <a:cs typeface="Monaco"/>
            </a:endParaRPr>
          </a:p>
          <a:p>
            <a:pPr marL="0" indent="0">
              <a:buNone/>
            </a:pPr>
            <a:r>
              <a:rPr lang="en-US" altLang="ja-JP" sz="1800" dirty="0">
                <a:latin typeface="Monaco"/>
                <a:cs typeface="Monaco"/>
              </a:rPr>
              <a:t>instance </a:t>
            </a:r>
            <a:r>
              <a:rPr lang="en-US" altLang="ja-JP" sz="1800" dirty="0" err="1">
                <a:latin typeface="Monaco"/>
                <a:cs typeface="Monaco"/>
              </a:rPr>
              <a:t>YesNo</a:t>
            </a:r>
            <a:r>
              <a:rPr lang="en-US" altLang="ja-JP" sz="1800" dirty="0">
                <a:latin typeface="Monaco"/>
                <a:cs typeface="Monaco"/>
              </a:rPr>
              <a:t> a =&gt; </a:t>
            </a:r>
            <a:r>
              <a:rPr lang="en-US" altLang="ja-JP" sz="1800" dirty="0" err="1">
                <a:latin typeface="Monaco"/>
                <a:cs typeface="Monaco"/>
              </a:rPr>
              <a:t>YesNo</a:t>
            </a:r>
            <a:r>
              <a:rPr lang="en-US" altLang="ja-JP" sz="1800" dirty="0">
                <a:latin typeface="Monaco"/>
                <a:cs typeface="Monaco"/>
              </a:rPr>
              <a:t> [a] where</a:t>
            </a:r>
          </a:p>
          <a:p>
            <a:pPr marL="0" indent="0">
              <a:buNone/>
            </a:pPr>
            <a:r>
              <a:rPr lang="en-US" altLang="ja-JP" sz="1800" dirty="0">
                <a:latin typeface="Monaco"/>
                <a:cs typeface="Monaco"/>
              </a:rPr>
              <a:t>  </a:t>
            </a:r>
            <a:r>
              <a:rPr lang="en-US" altLang="ja-JP" sz="1800" dirty="0" err="1">
                <a:latin typeface="Monaco"/>
                <a:cs typeface="Monaco"/>
              </a:rPr>
              <a:t>yesno</a:t>
            </a:r>
            <a:r>
              <a:rPr lang="en-US" altLang="ja-JP" sz="1800" dirty="0">
                <a:latin typeface="Monaco"/>
                <a:cs typeface="Monaco"/>
              </a:rPr>
              <a:t> []     = False</a:t>
            </a:r>
          </a:p>
          <a:p>
            <a:pPr marL="0" indent="0">
              <a:buNone/>
            </a:pPr>
            <a:r>
              <a:rPr lang="en-US" altLang="ja-JP" sz="1800" dirty="0">
                <a:latin typeface="Monaco"/>
                <a:cs typeface="Monaco"/>
              </a:rPr>
              <a:t>  </a:t>
            </a:r>
            <a:r>
              <a:rPr lang="en-US" altLang="ja-JP" sz="1800" dirty="0" err="1">
                <a:latin typeface="Monaco"/>
                <a:cs typeface="Monaco"/>
              </a:rPr>
              <a:t>yesno</a:t>
            </a:r>
            <a:r>
              <a:rPr lang="en-US" altLang="ja-JP" sz="1800" dirty="0">
                <a:latin typeface="Monaco"/>
                <a:cs typeface="Monaco"/>
              </a:rPr>
              <a:t> (</a:t>
            </a:r>
            <a:r>
              <a:rPr lang="en-US" altLang="ja-JP" sz="1800" dirty="0" err="1">
                <a:latin typeface="Monaco"/>
                <a:cs typeface="Monaco"/>
              </a:rPr>
              <a:t>x:xs</a:t>
            </a:r>
            <a:r>
              <a:rPr lang="en-US" altLang="ja-JP" sz="1800" dirty="0">
                <a:latin typeface="Monaco"/>
                <a:cs typeface="Monaco"/>
              </a:rPr>
              <a:t>) = (</a:t>
            </a:r>
            <a:r>
              <a:rPr lang="en-US" altLang="ja-JP" sz="1800" dirty="0" err="1">
                <a:latin typeface="Monaco"/>
                <a:cs typeface="Monaco"/>
              </a:rPr>
              <a:t>yesno</a:t>
            </a:r>
            <a:r>
              <a:rPr lang="en-US" altLang="ja-JP" sz="1800" dirty="0">
                <a:latin typeface="Monaco"/>
                <a:cs typeface="Monaco"/>
              </a:rPr>
              <a:t> x) || (</a:t>
            </a:r>
            <a:r>
              <a:rPr lang="en-US" altLang="ja-JP" sz="1800" dirty="0" err="1">
                <a:latin typeface="Monaco"/>
                <a:cs typeface="Monaco"/>
              </a:rPr>
              <a:t>yesno</a:t>
            </a:r>
            <a:r>
              <a:rPr lang="en-US" altLang="ja-JP" sz="1800" dirty="0">
                <a:latin typeface="Monaco"/>
                <a:cs typeface="Monaco"/>
              </a:rPr>
              <a:t> </a:t>
            </a:r>
            <a:r>
              <a:rPr lang="en-US" altLang="ja-JP" sz="1800" dirty="0" err="1">
                <a:latin typeface="Monaco"/>
                <a:cs typeface="Monaco"/>
              </a:rPr>
              <a:t>xs</a:t>
            </a:r>
            <a:r>
              <a:rPr lang="en-US" altLang="ja-JP" sz="1800" dirty="0">
                <a:latin typeface="Monaco"/>
                <a:cs typeface="Monaco"/>
              </a:rPr>
              <a:t>)</a:t>
            </a:r>
          </a:p>
          <a:p>
            <a:pPr marL="0" indent="0">
              <a:buNone/>
            </a:pPr>
            <a:endParaRPr lang="en-US" altLang="ja-JP" sz="1800" dirty="0">
              <a:latin typeface="Monaco"/>
              <a:cs typeface="Monaco"/>
            </a:endParaRPr>
          </a:p>
          <a:p>
            <a:pPr marL="0" indent="0">
              <a:buNone/>
            </a:pPr>
            <a:r>
              <a:rPr lang="en-US" altLang="ja-JP" sz="1800" dirty="0">
                <a:latin typeface="Monaco"/>
                <a:cs typeface="Monaco"/>
              </a:rPr>
              <a:t>main = do      </a:t>
            </a:r>
          </a:p>
          <a:p>
            <a:pPr marL="0" indent="0">
              <a:buNone/>
            </a:pPr>
            <a:r>
              <a:rPr lang="en-US" altLang="ja-JP" sz="1800" dirty="0">
                <a:latin typeface="Monaco"/>
                <a:cs typeface="Monaco"/>
              </a:rPr>
              <a:t>  print $ </a:t>
            </a:r>
            <a:r>
              <a:rPr lang="en-US" altLang="ja-JP" sz="1800" dirty="0" err="1">
                <a:latin typeface="Monaco"/>
                <a:cs typeface="Monaco"/>
              </a:rPr>
              <a:t>yesno</a:t>
            </a:r>
            <a:r>
              <a:rPr lang="en-US" altLang="ja-JP" sz="1800" dirty="0">
                <a:latin typeface="Monaco"/>
                <a:cs typeface="Monaco"/>
              </a:rPr>
              <a:t> [[] :: [</a:t>
            </a:r>
            <a:r>
              <a:rPr lang="en-US" altLang="ja-JP" sz="1800" dirty="0" err="1">
                <a:latin typeface="Monaco"/>
                <a:cs typeface="Monaco"/>
              </a:rPr>
              <a:t>Int</a:t>
            </a:r>
            <a:r>
              <a:rPr lang="en-US" altLang="ja-JP" sz="1800" dirty="0">
                <a:latin typeface="Monaco"/>
                <a:cs typeface="Monaco"/>
              </a:rPr>
              <a:t>], [] :: [</a:t>
            </a:r>
            <a:r>
              <a:rPr lang="en-US" altLang="ja-JP" sz="1800" dirty="0" err="1">
                <a:latin typeface="Monaco"/>
                <a:cs typeface="Monaco"/>
              </a:rPr>
              <a:t>Int</a:t>
            </a:r>
            <a:r>
              <a:rPr lang="en-US" altLang="ja-JP" sz="1800" dirty="0">
                <a:latin typeface="Monaco"/>
                <a:cs typeface="Monaco"/>
              </a:rPr>
              <a:t>]]</a:t>
            </a:r>
          </a:p>
          <a:p>
            <a:pPr marL="0" indent="0">
              <a:buNone/>
            </a:pPr>
            <a:r>
              <a:rPr lang="en-US" altLang="ja-JP" sz="1800" dirty="0">
                <a:latin typeface="Monaco"/>
                <a:cs typeface="Monaco"/>
              </a:rPr>
              <a:t>  print $ </a:t>
            </a:r>
            <a:r>
              <a:rPr lang="en-US" altLang="ja-JP" sz="1800" dirty="0" err="1">
                <a:latin typeface="Monaco"/>
                <a:cs typeface="Monaco"/>
              </a:rPr>
              <a:t>yesno</a:t>
            </a:r>
            <a:r>
              <a:rPr lang="en-US" altLang="ja-JP" sz="1800" dirty="0">
                <a:latin typeface="Monaco"/>
                <a:cs typeface="Monaco"/>
              </a:rPr>
              <a:t> [1 :: </a:t>
            </a:r>
            <a:r>
              <a:rPr lang="en-US" altLang="ja-JP" sz="1800" dirty="0" err="1">
                <a:latin typeface="Monaco"/>
                <a:cs typeface="Monaco"/>
              </a:rPr>
              <a:t>Int</a:t>
            </a:r>
            <a:r>
              <a:rPr lang="en-US" altLang="ja-JP" sz="1800" dirty="0">
                <a:latin typeface="Monaco"/>
                <a:cs typeface="Monaco"/>
              </a:rPr>
              <a:t>]</a:t>
            </a:r>
          </a:p>
        </p:txBody>
      </p:sp>
    </p:spTree>
    <p:extLst>
      <p:ext uri="{BB962C8B-B14F-4D97-AF65-F5344CB8AC3E}">
        <p14:creationId xmlns:p14="http://schemas.microsoft.com/office/powerpoint/2010/main" xmlns="" val="31841414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どう</a:t>
            </a:r>
            <a:r>
              <a:rPr lang="ja-JP" altLang="en-US" dirty="0"/>
              <a:t>いうわけで </a:t>
            </a:r>
            <a:r>
              <a:rPr lang="en-US" altLang="ja-JP" dirty="0" smtClean="0"/>
              <a:t> Map k</a:t>
            </a:r>
            <a:r>
              <a:rPr lang="en-US" altLang="ja-JP" dirty="0"/>
              <a:t> </a:t>
            </a:r>
            <a:r>
              <a:rPr lang="ja-JP" altLang="en-US" dirty="0" smtClean="0"/>
              <a:t>が </a:t>
            </a:r>
            <a:r>
              <a:rPr lang="en-US" altLang="ja-JP" dirty="0" err="1" smtClean="0"/>
              <a:t>Functor</a:t>
            </a:r>
            <a:r>
              <a:rPr lang="en-US" altLang="ja-JP" dirty="0"/>
              <a:t> </a:t>
            </a:r>
            <a:r>
              <a:rPr lang="ja-JP" altLang="en-US" dirty="0" smtClean="0"/>
              <a:t>の</a:t>
            </a:r>
            <a:r>
              <a:rPr lang="ja-JP" altLang="en-US" dirty="0"/>
              <a:t>一員になるのかに</a:t>
            </a:r>
            <a:r>
              <a:rPr lang="ja-JP" altLang="en-US" dirty="0" smtClean="0"/>
              <a:t>ついて</a:t>
            </a:r>
            <a:r>
              <a:rPr lang="ja-JP" altLang="en-US" dirty="0"/>
              <a:t>説明しなさい．</a:t>
            </a:r>
            <a:endParaRPr kumimoji="1" lang="ja-JP" altLang="en-US" dirty="0"/>
          </a:p>
        </p:txBody>
      </p:sp>
    </p:spTree>
    <p:extLst>
      <p:ext uri="{BB962C8B-B14F-4D97-AF65-F5344CB8AC3E}">
        <p14:creationId xmlns:p14="http://schemas.microsoft.com/office/powerpoint/2010/main" xmlns="" val="4193914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Functor</a:t>
            </a:r>
            <a:r>
              <a:rPr lang="en-US" altLang="ja-JP" dirty="0" smtClean="0"/>
              <a:t> </a:t>
            </a:r>
            <a:r>
              <a:rPr lang="ja-JP" altLang="en-US" dirty="0" smtClean="0"/>
              <a:t>になるには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 </a:t>
            </a:r>
            <a:r>
              <a:rPr lang="en-US" altLang="ja-JP" dirty="0" err="1"/>
              <a:t>Functor</a:t>
            </a:r>
            <a:r>
              <a:rPr lang="en-US" altLang="ja-JP" dirty="0"/>
              <a:t> </a:t>
            </a:r>
            <a:r>
              <a:rPr lang="ja-JP" altLang="en-US" dirty="0"/>
              <a:t>になるためには，</a:t>
            </a:r>
            <a:r>
              <a:rPr lang="en-US" altLang="ja-JP" dirty="0" err="1"/>
              <a:t>fmap</a:t>
            </a:r>
            <a:r>
              <a:rPr lang="en-US" altLang="ja-JP" dirty="0"/>
              <a:t> </a:t>
            </a:r>
            <a:r>
              <a:rPr lang="ja-JP" altLang="en-US" dirty="0"/>
              <a:t>が必要．</a:t>
            </a:r>
          </a:p>
          <a:p>
            <a:r>
              <a:rPr lang="ja-JP" altLang="en-US" dirty="0"/>
              <a:t> </a:t>
            </a:r>
            <a:r>
              <a:rPr lang="en-US" altLang="ja-JP" dirty="0" err="1" smtClean="0"/>
              <a:t>Data.Map</a:t>
            </a:r>
            <a:r>
              <a:rPr lang="en-US" altLang="ja-JP" dirty="0" smtClean="0"/>
              <a:t> </a:t>
            </a:r>
            <a:r>
              <a:rPr lang="ja-JP" altLang="en-US" dirty="0"/>
              <a:t>のソースコードを</a:t>
            </a:r>
            <a:r>
              <a:rPr lang="ja-JP" altLang="en-US" dirty="0" smtClean="0"/>
              <a:t>読む</a:t>
            </a:r>
            <a:endParaRPr lang="en-US" altLang="ja-JP" dirty="0" smtClean="0"/>
          </a:p>
        </p:txBody>
      </p:sp>
    </p:spTree>
    <p:extLst>
      <p:ext uri="{BB962C8B-B14F-4D97-AF65-F5344CB8AC3E}">
        <p14:creationId xmlns:p14="http://schemas.microsoft.com/office/powerpoint/2010/main" xmlns="" val="2634163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757393"/>
            <a:ext cx="8369278" cy="4368770"/>
          </a:xfrm>
        </p:spPr>
        <p:txBody>
          <a:bodyPr>
            <a:normAutofit/>
          </a:bodyPr>
          <a:lstStyle/>
          <a:p>
            <a:pPr marL="0" indent="0">
              <a:buNone/>
            </a:pPr>
            <a:r>
              <a:rPr lang="en-US" altLang="ja-JP" sz="1800" dirty="0">
                <a:latin typeface="Monaco"/>
                <a:cs typeface="Monaco"/>
              </a:rPr>
              <a:t>instance </a:t>
            </a:r>
            <a:r>
              <a:rPr lang="en-US" altLang="ja-JP" sz="1800" dirty="0" err="1">
                <a:latin typeface="Monaco"/>
                <a:cs typeface="Monaco"/>
              </a:rPr>
              <a:t>Functor</a:t>
            </a:r>
            <a:r>
              <a:rPr lang="en-US" altLang="ja-JP" sz="1800" dirty="0">
                <a:latin typeface="Monaco"/>
                <a:cs typeface="Monaco"/>
              </a:rPr>
              <a:t> (Map k) where</a:t>
            </a:r>
          </a:p>
          <a:p>
            <a:pPr marL="0" indent="0">
              <a:buNone/>
            </a:pPr>
            <a:r>
              <a:rPr lang="en-US" altLang="ja-JP" sz="1800" dirty="0" err="1">
                <a:latin typeface="Monaco"/>
                <a:cs typeface="Monaco"/>
              </a:rPr>
              <a:t>fmap</a:t>
            </a:r>
            <a:r>
              <a:rPr lang="en-US" altLang="ja-JP" sz="1800" dirty="0">
                <a:latin typeface="Monaco"/>
                <a:cs typeface="Monaco"/>
              </a:rPr>
              <a:t> f m  = map f m</a:t>
            </a:r>
          </a:p>
          <a:p>
            <a:pPr marL="0" indent="0">
              <a:buNone/>
            </a:pPr>
            <a:endParaRPr lang="en-US" altLang="ja-JP" sz="1800" dirty="0">
              <a:latin typeface="Monaco"/>
              <a:cs typeface="Monaco"/>
            </a:endParaRPr>
          </a:p>
          <a:p>
            <a:pPr marL="0" indent="0">
              <a:buNone/>
            </a:pPr>
            <a:r>
              <a:rPr lang="en-US" altLang="ja-JP" sz="1800" dirty="0">
                <a:latin typeface="Monaco"/>
                <a:cs typeface="Monaco"/>
              </a:rPr>
              <a:t>map :: (a -&gt; b) -&gt; Map k a -&gt; Map k b</a:t>
            </a:r>
          </a:p>
          <a:p>
            <a:pPr marL="0" indent="0">
              <a:buNone/>
            </a:pPr>
            <a:r>
              <a:rPr lang="en-US" altLang="ja-JP" sz="1800" dirty="0">
                <a:latin typeface="Monaco"/>
                <a:cs typeface="Monaco"/>
              </a:rPr>
              <a:t>map f = </a:t>
            </a:r>
            <a:r>
              <a:rPr lang="en-US" altLang="ja-JP" sz="1800" dirty="0" err="1">
                <a:latin typeface="Monaco"/>
                <a:cs typeface="Monaco"/>
              </a:rPr>
              <a:t>mapWithKey</a:t>
            </a:r>
            <a:r>
              <a:rPr lang="en-US" altLang="ja-JP" sz="1800" dirty="0">
                <a:latin typeface="Monaco"/>
                <a:cs typeface="Monaco"/>
              </a:rPr>
              <a:t> (\_ x -&gt; f x)</a:t>
            </a:r>
          </a:p>
          <a:p>
            <a:pPr marL="0" indent="0">
              <a:buNone/>
            </a:pPr>
            <a:endParaRPr lang="en-US" altLang="ja-JP" sz="1800" dirty="0">
              <a:latin typeface="Monaco"/>
              <a:cs typeface="Monaco"/>
            </a:endParaRPr>
          </a:p>
          <a:p>
            <a:pPr marL="0" indent="0">
              <a:buNone/>
            </a:pPr>
            <a:r>
              <a:rPr lang="en-US" altLang="ja-JP" sz="1800" dirty="0" err="1">
                <a:latin typeface="Monaco"/>
                <a:cs typeface="Monaco"/>
              </a:rPr>
              <a:t>mapWithKey</a:t>
            </a:r>
            <a:r>
              <a:rPr lang="en-US" altLang="ja-JP" sz="1800" dirty="0">
                <a:latin typeface="Monaco"/>
                <a:cs typeface="Monaco"/>
              </a:rPr>
              <a:t> :: (k -&gt; a -&gt; b) -&gt; Map k a -&gt; Map k b</a:t>
            </a:r>
          </a:p>
          <a:p>
            <a:pPr marL="0" indent="0">
              <a:buNone/>
            </a:pPr>
            <a:r>
              <a:rPr lang="en-US" altLang="ja-JP" sz="1800" dirty="0" err="1">
                <a:latin typeface="Monaco"/>
                <a:cs typeface="Monaco"/>
              </a:rPr>
              <a:t>mapWithKey</a:t>
            </a:r>
            <a:r>
              <a:rPr lang="en-US" altLang="ja-JP" sz="1800" dirty="0">
                <a:latin typeface="Monaco"/>
                <a:cs typeface="Monaco"/>
              </a:rPr>
              <a:t> f = go</a:t>
            </a:r>
          </a:p>
          <a:p>
            <a:pPr marL="0" indent="0">
              <a:buNone/>
            </a:pPr>
            <a:r>
              <a:rPr lang="en-US" altLang="ja-JP" sz="1800" dirty="0">
                <a:latin typeface="Monaco"/>
                <a:cs typeface="Monaco"/>
              </a:rPr>
              <a:t>  where</a:t>
            </a:r>
          </a:p>
          <a:p>
            <a:pPr marL="0" indent="0">
              <a:buNone/>
            </a:pPr>
            <a:r>
              <a:rPr lang="en-US" altLang="ja-JP" sz="1800" dirty="0">
                <a:latin typeface="Monaco"/>
                <a:cs typeface="Monaco"/>
              </a:rPr>
              <a:t>    go Tip = Tip</a:t>
            </a:r>
          </a:p>
          <a:p>
            <a:pPr marL="0" indent="0">
              <a:buNone/>
            </a:pPr>
            <a:r>
              <a:rPr lang="en-US" altLang="ja-JP" sz="1800" dirty="0">
                <a:latin typeface="Monaco"/>
                <a:cs typeface="Monaco"/>
              </a:rPr>
              <a:t>    go (Bin </a:t>
            </a:r>
            <a:r>
              <a:rPr lang="en-US" altLang="ja-JP" sz="1800" dirty="0" err="1">
                <a:latin typeface="Monaco"/>
                <a:cs typeface="Monaco"/>
              </a:rPr>
              <a:t>sx</a:t>
            </a:r>
            <a:r>
              <a:rPr lang="en-US" altLang="ja-JP" sz="1800" dirty="0">
                <a:latin typeface="Monaco"/>
                <a:cs typeface="Monaco"/>
              </a:rPr>
              <a:t> </a:t>
            </a:r>
            <a:r>
              <a:rPr lang="en-US" altLang="ja-JP" sz="1800" dirty="0" err="1">
                <a:latin typeface="Monaco"/>
                <a:cs typeface="Monaco"/>
              </a:rPr>
              <a:t>kx</a:t>
            </a:r>
            <a:r>
              <a:rPr lang="en-US" altLang="ja-JP" sz="1800" dirty="0">
                <a:latin typeface="Monaco"/>
                <a:cs typeface="Monaco"/>
              </a:rPr>
              <a:t> x l r) = Bin </a:t>
            </a:r>
            <a:r>
              <a:rPr lang="en-US" altLang="ja-JP" sz="1800" dirty="0" err="1">
                <a:latin typeface="Monaco"/>
                <a:cs typeface="Monaco"/>
              </a:rPr>
              <a:t>sx</a:t>
            </a:r>
            <a:r>
              <a:rPr lang="en-US" altLang="ja-JP" sz="1800" dirty="0">
                <a:latin typeface="Monaco"/>
                <a:cs typeface="Monaco"/>
              </a:rPr>
              <a:t> </a:t>
            </a:r>
            <a:r>
              <a:rPr lang="en-US" altLang="ja-JP" sz="1800" dirty="0" err="1">
                <a:latin typeface="Monaco"/>
                <a:cs typeface="Monaco"/>
              </a:rPr>
              <a:t>kx</a:t>
            </a:r>
            <a:r>
              <a:rPr lang="en-US" altLang="ja-JP" sz="1800" dirty="0">
                <a:latin typeface="Monaco"/>
                <a:cs typeface="Monaco"/>
              </a:rPr>
              <a:t> (f </a:t>
            </a:r>
            <a:r>
              <a:rPr lang="en-US" altLang="ja-JP" sz="1800" dirty="0" err="1">
                <a:latin typeface="Monaco"/>
                <a:cs typeface="Monaco"/>
              </a:rPr>
              <a:t>kx</a:t>
            </a:r>
            <a:r>
              <a:rPr lang="en-US" altLang="ja-JP" sz="1800" dirty="0">
                <a:latin typeface="Monaco"/>
                <a:cs typeface="Monaco"/>
              </a:rPr>
              <a:t> x) (go l) (go r)</a:t>
            </a:r>
          </a:p>
          <a:p>
            <a:pPr marL="0" indent="0">
              <a:buNone/>
            </a:pPr>
            <a:endParaRPr kumimoji="1" lang="ja-JP" altLang="en-US" sz="1800" dirty="0">
              <a:latin typeface="Monaco"/>
              <a:cs typeface="Monaco"/>
            </a:endParaRPr>
          </a:p>
        </p:txBody>
      </p:sp>
      <p:sp>
        <p:nvSpPr>
          <p:cNvPr id="4" name="タイトル 1"/>
          <p:cNvSpPr>
            <a:spLocks noGrp="1"/>
          </p:cNvSpPr>
          <p:nvPr>
            <p:ph type="title"/>
          </p:nvPr>
        </p:nvSpPr>
        <p:spPr>
          <a:xfrm>
            <a:off x="457200" y="274638"/>
            <a:ext cx="8229600" cy="1143000"/>
          </a:xfrm>
        </p:spPr>
        <p:txBody>
          <a:bodyPr/>
          <a:lstStyle/>
          <a:p>
            <a:r>
              <a:rPr lang="en-US" altLang="ja-JP" dirty="0" smtClean="0"/>
              <a:t>Map k </a:t>
            </a:r>
            <a:r>
              <a:rPr lang="ja-JP" altLang="en-US" dirty="0" smtClean="0"/>
              <a:t>の</a:t>
            </a:r>
            <a:r>
              <a:rPr lang="en-US" altLang="ja-JP" dirty="0" smtClean="0"/>
              <a:t> instance </a:t>
            </a:r>
            <a:r>
              <a:rPr lang="en-US" altLang="en-US" dirty="0" smtClean="0"/>
              <a:t>宣言</a:t>
            </a:r>
            <a:endParaRPr kumimoji="1" lang="ja-JP" altLang="en-US" dirty="0"/>
          </a:p>
        </p:txBody>
      </p:sp>
      <p:sp>
        <p:nvSpPr>
          <p:cNvPr id="5" name="正方形/長方形 4"/>
          <p:cNvSpPr/>
          <p:nvPr/>
        </p:nvSpPr>
        <p:spPr>
          <a:xfrm>
            <a:off x="457200" y="5802997"/>
            <a:ext cx="8138352" cy="461665"/>
          </a:xfrm>
          <a:prstGeom prst="rect">
            <a:avLst/>
          </a:prstGeom>
        </p:spPr>
        <p:txBody>
          <a:bodyPr wrap="square">
            <a:spAutoFit/>
          </a:bodyPr>
          <a:lstStyle/>
          <a:p>
            <a:r>
              <a:rPr lang="en-US" altLang="ja-JP" sz="2400" dirty="0" err="1" smtClean="0">
                <a:latin typeface="+mn-ea"/>
              </a:rPr>
              <a:t>fmap</a:t>
            </a:r>
            <a:r>
              <a:rPr lang="en-US" altLang="ja-JP" sz="2400" dirty="0" smtClean="0">
                <a:latin typeface="+mn-ea"/>
              </a:rPr>
              <a:t>: </a:t>
            </a:r>
            <a:r>
              <a:rPr lang="en-US" altLang="ja-JP" sz="2400" dirty="0">
                <a:latin typeface="+mn-ea"/>
              </a:rPr>
              <a:t> </a:t>
            </a:r>
            <a:r>
              <a:rPr lang="ja-JP" altLang="en-US" sz="2400" dirty="0" smtClean="0">
                <a:latin typeface="+mn-ea"/>
              </a:rPr>
              <a:t>全ての </a:t>
            </a:r>
            <a:r>
              <a:rPr lang="en-US" altLang="ja-JP" sz="2400" dirty="0" smtClean="0">
                <a:latin typeface="+mn-ea"/>
              </a:rPr>
              <a:t>value </a:t>
            </a:r>
            <a:r>
              <a:rPr lang="ja-JP" altLang="en-US" sz="2400" dirty="0" smtClean="0">
                <a:latin typeface="+mn-ea"/>
              </a:rPr>
              <a:t>に関数を適用して置き換える関数</a:t>
            </a:r>
            <a:endParaRPr lang="ja-JP" altLang="en-US" sz="2400" dirty="0">
              <a:latin typeface="+mn-ea"/>
            </a:endParaRPr>
          </a:p>
        </p:txBody>
      </p:sp>
    </p:spTree>
    <p:extLst>
      <p:ext uri="{BB962C8B-B14F-4D97-AF65-F5344CB8AC3E}">
        <p14:creationId xmlns:p14="http://schemas.microsoft.com/office/powerpoint/2010/main" xmlns="" val="2512928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560" y="476672"/>
            <a:ext cx="7848872" cy="634082"/>
          </a:xfrm>
        </p:spPr>
        <p:txBody>
          <a:bodyPr>
            <a:normAutofit fontScale="90000"/>
          </a:bodyPr>
          <a:lstStyle/>
          <a:p>
            <a:r>
              <a:rPr kumimoji="1" lang="ja-JP" altLang="en-US" dirty="0" smtClean="0"/>
              <a:t>どの除算関数を使えば良い？</a:t>
            </a:r>
            <a:endParaRPr kumimoji="1" lang="ja-JP" altLang="en-US" dirty="0"/>
          </a:p>
        </p:txBody>
      </p:sp>
      <p:sp>
        <p:nvSpPr>
          <p:cNvPr id="3" name="コンテンツ プレースホルダー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ja-JP" altLang="en-US" dirty="0"/>
              <a:t>「</a:t>
            </a:r>
            <a:r>
              <a:rPr kumimoji="1" lang="en-US" altLang="ja-JP" dirty="0" smtClean="0"/>
              <a:t>/</a:t>
            </a:r>
            <a:r>
              <a:rPr kumimoji="1" lang="ja-JP" altLang="en-US" dirty="0" smtClean="0"/>
              <a:t>」は，実数の除算で用いる．</a:t>
            </a:r>
            <a:r>
              <a:rPr lang="en-US" altLang="ja-JP" dirty="0"/>
              <a:t/>
            </a:r>
            <a:br>
              <a:rPr lang="en-US" altLang="ja-JP" dirty="0"/>
            </a:br>
            <a:r>
              <a:rPr lang="en-US" altLang="ja-JP" dirty="0" smtClean="0"/>
              <a:t/>
            </a:r>
            <a:br>
              <a:rPr lang="en-US" altLang="ja-JP" dirty="0" smtClean="0"/>
            </a:br>
            <a:endParaRPr lang="en-US" altLang="ja-JP" dirty="0" smtClean="0"/>
          </a:p>
          <a:p>
            <a:r>
              <a:rPr lang="ja-JP" altLang="en-US" dirty="0" smtClean="0"/>
              <a:t>整数の除算には</a:t>
            </a:r>
            <a:r>
              <a:rPr lang="en-US" altLang="ja-JP" dirty="0" smtClean="0"/>
              <a:t>2</a:t>
            </a:r>
            <a:r>
              <a:rPr lang="ja-JP" altLang="en-US" dirty="0" smtClean="0"/>
              <a:t>組の関数がある．</a:t>
            </a:r>
            <a:endParaRPr lang="en-US" altLang="ja-JP" dirty="0" smtClean="0"/>
          </a:p>
          <a:p>
            <a:pPr marL="0" indent="0">
              <a:buNone/>
            </a:pPr>
            <a:r>
              <a:rPr lang="ja-JP" altLang="en-US" dirty="0" smtClean="0"/>
              <a:t>　</a:t>
            </a:r>
            <a:r>
              <a:rPr lang="en-US" altLang="ja-JP" dirty="0" err="1">
                <a:solidFill>
                  <a:srgbClr val="FF0000"/>
                </a:solidFill>
              </a:rPr>
              <a:t>quotRem</a:t>
            </a:r>
            <a:r>
              <a:rPr lang="en-US" altLang="ja-JP" dirty="0">
                <a:solidFill>
                  <a:srgbClr val="FF0000"/>
                </a:solidFill>
              </a:rPr>
              <a:t> x y = (</a:t>
            </a:r>
            <a:r>
              <a:rPr lang="en-US" altLang="ja-JP" dirty="0" err="1">
                <a:solidFill>
                  <a:srgbClr val="FF0000"/>
                </a:solidFill>
              </a:rPr>
              <a:t>q,r</a:t>
            </a:r>
            <a:r>
              <a:rPr lang="en-US" altLang="ja-JP" dirty="0">
                <a:solidFill>
                  <a:srgbClr val="FF0000"/>
                </a:solidFill>
              </a:rPr>
              <a:t>) </a:t>
            </a:r>
            <a:endParaRPr lang="en-US" altLang="ja-JP" dirty="0" smtClean="0">
              <a:solidFill>
                <a:srgbClr val="FF0000"/>
              </a:solidFill>
            </a:endParaRPr>
          </a:p>
          <a:p>
            <a:pPr marL="0" indent="0">
              <a:buNone/>
            </a:pPr>
            <a:r>
              <a:rPr lang="ja-JP" altLang="en-US" dirty="0"/>
              <a:t>　　</a:t>
            </a:r>
            <a:r>
              <a:rPr lang="en-US" altLang="ja-JP" dirty="0" smtClean="0"/>
              <a:t>r</a:t>
            </a:r>
            <a:r>
              <a:rPr lang="ja-JP" altLang="en-US" dirty="0" smtClean="0"/>
              <a:t>の符号は</a:t>
            </a:r>
            <a:r>
              <a:rPr lang="en-US" altLang="ja-JP" dirty="0" smtClean="0"/>
              <a:t>x</a:t>
            </a:r>
            <a:r>
              <a:rPr lang="ja-JP" altLang="en-US" dirty="0" smtClean="0"/>
              <a:t>と同じ．</a:t>
            </a:r>
            <a:endParaRPr lang="en-US" altLang="ja-JP" dirty="0"/>
          </a:p>
          <a:p>
            <a:pPr marL="0" indent="0">
              <a:buNone/>
            </a:pPr>
            <a:r>
              <a:rPr lang="ja-JP" altLang="en-US" dirty="0" smtClean="0"/>
              <a:t>　</a:t>
            </a:r>
            <a:r>
              <a:rPr lang="en-US" altLang="ja-JP" dirty="0" err="1" smtClean="0">
                <a:solidFill>
                  <a:srgbClr val="FF0000"/>
                </a:solidFill>
              </a:rPr>
              <a:t>divMod</a:t>
            </a:r>
            <a:r>
              <a:rPr lang="en-US" altLang="ja-JP" dirty="0" smtClean="0">
                <a:solidFill>
                  <a:srgbClr val="FF0000"/>
                </a:solidFill>
              </a:rPr>
              <a:t> </a:t>
            </a:r>
            <a:r>
              <a:rPr lang="en-US" altLang="ja-JP" dirty="0">
                <a:solidFill>
                  <a:srgbClr val="FF0000"/>
                </a:solidFill>
              </a:rPr>
              <a:t>x y = (</a:t>
            </a:r>
            <a:r>
              <a:rPr lang="en-US" altLang="ja-JP" dirty="0" err="1">
                <a:solidFill>
                  <a:srgbClr val="FF0000"/>
                </a:solidFill>
              </a:rPr>
              <a:t>d,m</a:t>
            </a:r>
            <a:r>
              <a:rPr lang="en-US" altLang="ja-JP" dirty="0">
                <a:solidFill>
                  <a:srgbClr val="FF0000"/>
                </a:solidFill>
              </a:rPr>
              <a:t>) </a:t>
            </a:r>
            <a:endParaRPr lang="en-US" altLang="ja-JP" dirty="0" smtClean="0">
              <a:solidFill>
                <a:srgbClr val="FF0000"/>
              </a:solidFill>
            </a:endParaRPr>
          </a:p>
          <a:p>
            <a:pPr marL="0" indent="0">
              <a:buNone/>
            </a:pPr>
            <a:r>
              <a:rPr lang="ja-JP" altLang="en-US" dirty="0" smtClean="0"/>
              <a:t>　　</a:t>
            </a:r>
            <a:r>
              <a:rPr lang="en-US" altLang="ja-JP" dirty="0" smtClean="0"/>
              <a:t>m</a:t>
            </a:r>
            <a:r>
              <a:rPr lang="ja-JP" altLang="en-US" dirty="0" smtClean="0"/>
              <a:t>の符号は</a:t>
            </a:r>
            <a:r>
              <a:rPr lang="en-US" altLang="ja-JP" dirty="0" smtClean="0"/>
              <a:t>y</a:t>
            </a:r>
            <a:r>
              <a:rPr lang="ja-JP" altLang="en-US" dirty="0" smtClean="0"/>
              <a:t>と同じ．</a:t>
            </a:r>
            <a:endParaRPr lang="en-US" altLang="ja-JP" dirty="0" smtClean="0"/>
          </a:p>
        </p:txBody>
      </p:sp>
      <p:sp>
        <p:nvSpPr>
          <p:cNvPr id="4" name="角丸四角形 3"/>
          <p:cNvSpPr/>
          <p:nvPr/>
        </p:nvSpPr>
        <p:spPr>
          <a:xfrm>
            <a:off x="899592" y="2132856"/>
            <a:ext cx="3168352" cy="10312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800" dirty="0"/>
              <a:t>例： </a:t>
            </a:r>
            <a:r>
              <a:rPr lang="en-US" altLang="ja-JP" sz="2800" b="1" dirty="0" err="1"/>
              <a:t>ghci</a:t>
            </a:r>
            <a:r>
              <a:rPr lang="en-US" altLang="ja-JP" sz="2800" b="1" dirty="0"/>
              <a:t>&gt; </a:t>
            </a:r>
            <a:r>
              <a:rPr lang="ja-JP" altLang="en-US" sz="2800" dirty="0"/>
              <a:t> </a:t>
            </a:r>
            <a:r>
              <a:rPr lang="en-US" altLang="ja-JP" sz="2800" dirty="0"/>
              <a:t>5 / (-2)</a:t>
            </a:r>
            <a:br>
              <a:rPr lang="en-US" altLang="ja-JP" sz="2800" dirty="0"/>
            </a:br>
            <a:r>
              <a:rPr lang="en-US" altLang="ja-JP" sz="2800" dirty="0"/>
              <a:t>        -2.5</a:t>
            </a:r>
          </a:p>
        </p:txBody>
      </p:sp>
    </p:spTree>
    <p:extLst>
      <p:ext uri="{BB962C8B-B14F-4D97-AF65-F5344CB8AC3E}">
        <p14:creationId xmlns:p14="http://schemas.microsoft.com/office/powerpoint/2010/main" xmlns="" val="74387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do</a:t>
            </a:r>
            <a:r>
              <a:rPr lang="ja-JP" altLang="en-US" dirty="0" smtClean="0"/>
              <a:t>の</a:t>
            </a:r>
            <a:r>
              <a:rPr lang="ja-JP" altLang="en-US" dirty="0"/>
              <a:t>中に </a:t>
            </a:r>
            <a:r>
              <a:rPr lang="en-US" altLang="ja-JP" dirty="0"/>
              <a:t>I/O </a:t>
            </a:r>
            <a:r>
              <a:rPr lang="ja-JP" altLang="en-US" dirty="0"/>
              <a:t>を書くことで，何故安全に副作用のある関数とそうでない関数を分離できるのか</a:t>
            </a:r>
            <a:r>
              <a:rPr lang="ja-JP" altLang="en-US" dirty="0" smtClean="0"/>
              <a:t>．例えば</a:t>
            </a:r>
            <a:r>
              <a:rPr lang="ja-JP" altLang="en-US" dirty="0"/>
              <a:t>，純粋な関数が戻り値を返す前に結果を画面に表示してみたい場合を考えてみよ．</a:t>
            </a:r>
            <a:endParaRPr kumimoji="1" lang="ja-JP" altLang="en-US" dirty="0"/>
          </a:p>
        </p:txBody>
      </p:sp>
    </p:spTree>
    <p:extLst>
      <p:ext uri="{BB962C8B-B14F-4D97-AF65-F5344CB8AC3E}">
        <p14:creationId xmlns:p14="http://schemas.microsoft.com/office/powerpoint/2010/main" xmlns="" val="712832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 </a:t>
            </a:r>
            <a:r>
              <a:rPr lang="en-US" altLang="ja-JP" sz="3200" dirty="0"/>
              <a:t>Haskell </a:t>
            </a:r>
            <a:r>
              <a:rPr lang="ja-JP" altLang="en-US" sz="3200" dirty="0" smtClean="0"/>
              <a:t>でも</a:t>
            </a:r>
            <a:r>
              <a:rPr lang="en-US" altLang="ja-JP" sz="3200" dirty="0" smtClean="0"/>
              <a:t>  </a:t>
            </a:r>
            <a:r>
              <a:rPr lang="en-US" altLang="ja-JP" sz="3200" dirty="0" err="1" smtClean="0"/>
              <a:t>printf</a:t>
            </a:r>
            <a:r>
              <a:rPr lang="ja-JP" altLang="en-US" sz="3200" dirty="0" smtClean="0"/>
              <a:t>デバッグ</a:t>
            </a:r>
            <a:r>
              <a:rPr lang="en-US" altLang="en-US" sz="3200" dirty="0" smtClean="0"/>
              <a:t>は可能だが…</a:t>
            </a:r>
            <a:endParaRPr kumimoji="1" lang="ja-JP" altLang="en-US" sz="3200"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sz="1800" dirty="0">
                <a:latin typeface="Monaco"/>
                <a:cs typeface="Monaco"/>
              </a:rPr>
              <a:t>import </a:t>
            </a:r>
            <a:r>
              <a:rPr lang="en-US" altLang="ja-JP" sz="1800" dirty="0" err="1">
                <a:latin typeface="Monaco"/>
                <a:cs typeface="Monaco"/>
              </a:rPr>
              <a:t>Data.Char</a:t>
            </a:r>
            <a:endParaRPr lang="en-US" altLang="ja-JP" sz="1800" dirty="0">
              <a:latin typeface="Monaco"/>
              <a:cs typeface="Monaco"/>
            </a:endParaRPr>
          </a:p>
          <a:p>
            <a:pPr marL="0" indent="0">
              <a:buNone/>
            </a:pPr>
            <a:r>
              <a:rPr lang="en-US" altLang="ja-JP" sz="1800" dirty="0">
                <a:latin typeface="Monaco"/>
                <a:cs typeface="Monaco"/>
              </a:rPr>
              <a:t>import </a:t>
            </a:r>
            <a:r>
              <a:rPr lang="en-US" altLang="ja-JP" sz="1800" dirty="0" err="1">
                <a:latin typeface="Monaco"/>
                <a:cs typeface="Monaco"/>
              </a:rPr>
              <a:t>Text.Printf</a:t>
            </a:r>
            <a:endParaRPr lang="en-US" altLang="ja-JP" sz="1800" dirty="0">
              <a:latin typeface="Monaco"/>
              <a:cs typeface="Monaco"/>
            </a:endParaRPr>
          </a:p>
          <a:p>
            <a:pPr marL="0" indent="0">
              <a:buNone/>
            </a:pPr>
            <a:endParaRPr lang="en-US" altLang="ja-JP" sz="1800" dirty="0">
              <a:latin typeface="Monaco"/>
              <a:cs typeface="Monaco"/>
            </a:endParaRPr>
          </a:p>
          <a:p>
            <a:pPr marL="0" indent="0">
              <a:buNone/>
            </a:pPr>
            <a:r>
              <a:rPr lang="en-US" altLang="ja-JP" sz="1800" dirty="0" err="1">
                <a:latin typeface="Monaco"/>
                <a:cs typeface="Monaco"/>
              </a:rPr>
              <a:t>readInt</a:t>
            </a:r>
            <a:r>
              <a:rPr lang="en-US" altLang="ja-JP" sz="1800" dirty="0">
                <a:latin typeface="Monaco"/>
                <a:cs typeface="Monaco"/>
              </a:rPr>
              <a:t> :: IO </a:t>
            </a:r>
            <a:r>
              <a:rPr lang="en-US" altLang="ja-JP" sz="1800" dirty="0" err="1">
                <a:latin typeface="Monaco"/>
                <a:cs typeface="Monaco"/>
              </a:rPr>
              <a:t>Int</a:t>
            </a:r>
            <a:endParaRPr lang="en-US" altLang="ja-JP" sz="1800" dirty="0">
              <a:latin typeface="Monaco"/>
              <a:cs typeface="Monaco"/>
            </a:endParaRPr>
          </a:p>
          <a:p>
            <a:pPr marL="0" indent="0">
              <a:buNone/>
            </a:pPr>
            <a:r>
              <a:rPr lang="en-US" altLang="ja-JP" sz="1800" dirty="0" err="1">
                <a:latin typeface="Monaco"/>
                <a:cs typeface="Monaco"/>
              </a:rPr>
              <a:t>readInt</a:t>
            </a:r>
            <a:r>
              <a:rPr lang="en-US" altLang="ja-JP" sz="1800" dirty="0">
                <a:latin typeface="Monaco"/>
                <a:cs typeface="Monaco"/>
              </a:rPr>
              <a:t> = do </a:t>
            </a:r>
          </a:p>
          <a:p>
            <a:pPr marL="0" indent="0">
              <a:buNone/>
            </a:pPr>
            <a:r>
              <a:rPr lang="en-US" altLang="ja-JP" sz="1800" dirty="0">
                <a:latin typeface="Monaco"/>
                <a:cs typeface="Monaco"/>
              </a:rPr>
              <a:t>  </a:t>
            </a:r>
            <a:r>
              <a:rPr lang="en-US" altLang="ja-JP" sz="1800" dirty="0" err="1">
                <a:latin typeface="Monaco"/>
                <a:cs typeface="Monaco"/>
              </a:rPr>
              <a:t>str</a:t>
            </a:r>
            <a:r>
              <a:rPr lang="en-US" altLang="ja-JP" sz="1800" dirty="0">
                <a:latin typeface="Monaco"/>
                <a:cs typeface="Monaco"/>
              </a:rPr>
              <a:t> &lt;- </a:t>
            </a:r>
            <a:r>
              <a:rPr lang="en-US" altLang="ja-JP" sz="1800" dirty="0" err="1">
                <a:latin typeface="Monaco"/>
                <a:cs typeface="Monaco"/>
              </a:rPr>
              <a:t>getLine</a:t>
            </a:r>
            <a:endParaRPr lang="en-US" altLang="ja-JP" sz="1800" dirty="0">
              <a:latin typeface="Monaco"/>
              <a:cs typeface="Monaco"/>
            </a:endParaRPr>
          </a:p>
          <a:p>
            <a:pPr marL="0" indent="0">
              <a:buNone/>
            </a:pPr>
            <a:r>
              <a:rPr lang="en-US" altLang="ja-JP" sz="1800" dirty="0">
                <a:latin typeface="Monaco"/>
                <a:cs typeface="Monaco"/>
              </a:rPr>
              <a:t>  let </a:t>
            </a:r>
            <a:r>
              <a:rPr lang="en-US" altLang="ja-JP" sz="1800" dirty="0" err="1">
                <a:latin typeface="Monaco"/>
                <a:cs typeface="Monaco"/>
              </a:rPr>
              <a:t>num</a:t>
            </a:r>
            <a:r>
              <a:rPr lang="en-US" altLang="ja-JP" sz="1800" dirty="0">
                <a:latin typeface="Monaco"/>
                <a:cs typeface="Monaco"/>
              </a:rPr>
              <a:t> = read (</a:t>
            </a:r>
            <a:r>
              <a:rPr lang="en-US" altLang="ja-JP" sz="1800" dirty="0" err="1">
                <a:latin typeface="Monaco"/>
                <a:cs typeface="Monaco"/>
              </a:rPr>
              <a:t>findDigit</a:t>
            </a:r>
            <a:r>
              <a:rPr lang="en-US" altLang="ja-JP" sz="1800" dirty="0">
                <a:latin typeface="Monaco"/>
                <a:cs typeface="Monaco"/>
              </a:rPr>
              <a:t> </a:t>
            </a:r>
            <a:r>
              <a:rPr lang="en-US" altLang="ja-JP" sz="1800" dirty="0" err="1">
                <a:latin typeface="Monaco"/>
                <a:cs typeface="Monaco"/>
              </a:rPr>
              <a:t>str</a:t>
            </a:r>
            <a:r>
              <a:rPr lang="en-US" altLang="ja-JP" sz="1800" dirty="0">
                <a:latin typeface="Monaco"/>
                <a:cs typeface="Monaco"/>
              </a:rPr>
              <a:t>) :: </a:t>
            </a:r>
            <a:r>
              <a:rPr lang="en-US" altLang="ja-JP" sz="1800" dirty="0" err="1">
                <a:latin typeface="Monaco"/>
                <a:cs typeface="Monaco"/>
              </a:rPr>
              <a:t>Int</a:t>
            </a:r>
            <a:endParaRPr lang="en-US" altLang="ja-JP" sz="1800" dirty="0">
              <a:latin typeface="Monaco"/>
              <a:cs typeface="Monaco"/>
            </a:endParaRPr>
          </a:p>
          <a:p>
            <a:pPr marL="0" indent="0">
              <a:buNone/>
            </a:pPr>
            <a:r>
              <a:rPr lang="en-US" altLang="ja-JP" sz="1800" dirty="0">
                <a:latin typeface="Monaco"/>
                <a:cs typeface="Monaco"/>
              </a:rPr>
              <a:t>  </a:t>
            </a:r>
            <a:r>
              <a:rPr lang="en-US" altLang="ja-JP" sz="1800" dirty="0" err="1">
                <a:latin typeface="Monaco"/>
                <a:cs typeface="Monaco"/>
              </a:rPr>
              <a:t>printf</a:t>
            </a:r>
            <a:r>
              <a:rPr lang="en-US" altLang="ja-JP" sz="1800" dirty="0">
                <a:latin typeface="Monaco"/>
                <a:cs typeface="Monaco"/>
              </a:rPr>
              <a:t> "</a:t>
            </a:r>
            <a:r>
              <a:rPr lang="en-US" altLang="ja-JP" sz="1800" dirty="0" err="1">
                <a:latin typeface="Monaco"/>
                <a:cs typeface="Monaco"/>
              </a:rPr>
              <a:t>readInt</a:t>
            </a:r>
            <a:r>
              <a:rPr lang="en-US" altLang="ja-JP" sz="1800" dirty="0">
                <a:latin typeface="Monaco"/>
                <a:cs typeface="Monaco"/>
              </a:rPr>
              <a:t>: %d\n" </a:t>
            </a:r>
            <a:r>
              <a:rPr lang="en-US" altLang="ja-JP" sz="1800" dirty="0" err="1">
                <a:latin typeface="Monaco"/>
                <a:cs typeface="Monaco"/>
              </a:rPr>
              <a:t>num</a:t>
            </a:r>
            <a:endParaRPr lang="en-US" altLang="ja-JP" sz="1800" dirty="0">
              <a:latin typeface="Monaco"/>
              <a:cs typeface="Monaco"/>
            </a:endParaRPr>
          </a:p>
          <a:p>
            <a:pPr marL="0" indent="0">
              <a:buNone/>
            </a:pPr>
            <a:r>
              <a:rPr lang="en-US" altLang="ja-JP" sz="1800" dirty="0">
                <a:latin typeface="Monaco"/>
                <a:cs typeface="Monaco"/>
              </a:rPr>
              <a:t>  return </a:t>
            </a:r>
            <a:r>
              <a:rPr lang="en-US" altLang="ja-JP" sz="1800" dirty="0" err="1">
                <a:latin typeface="Monaco"/>
                <a:cs typeface="Monaco"/>
              </a:rPr>
              <a:t>num</a:t>
            </a:r>
            <a:endParaRPr lang="en-US" altLang="ja-JP" sz="1800" dirty="0">
              <a:latin typeface="Monaco"/>
              <a:cs typeface="Monaco"/>
            </a:endParaRPr>
          </a:p>
          <a:p>
            <a:pPr marL="0" indent="0">
              <a:buNone/>
            </a:pPr>
            <a:r>
              <a:rPr lang="en-US" altLang="ja-JP" sz="1800" dirty="0">
                <a:latin typeface="Monaco"/>
                <a:cs typeface="Monaco"/>
              </a:rPr>
              <a:t>  where </a:t>
            </a:r>
            <a:r>
              <a:rPr lang="en-US" altLang="ja-JP" sz="1800" dirty="0" err="1">
                <a:latin typeface="Monaco"/>
                <a:cs typeface="Monaco"/>
              </a:rPr>
              <a:t>findDigit</a:t>
            </a:r>
            <a:r>
              <a:rPr lang="en-US" altLang="ja-JP" sz="1800" dirty="0">
                <a:latin typeface="Monaco"/>
                <a:cs typeface="Monaco"/>
              </a:rPr>
              <a:t> = filter </a:t>
            </a:r>
            <a:r>
              <a:rPr lang="en-US" altLang="ja-JP" sz="1800" dirty="0" err="1">
                <a:latin typeface="Monaco"/>
                <a:cs typeface="Monaco"/>
              </a:rPr>
              <a:t>isDigit</a:t>
            </a:r>
            <a:endParaRPr lang="en-US" altLang="ja-JP" sz="1800" dirty="0">
              <a:latin typeface="Monaco"/>
              <a:cs typeface="Monaco"/>
            </a:endParaRPr>
          </a:p>
          <a:p>
            <a:pPr marL="0" indent="0">
              <a:buNone/>
            </a:pPr>
            <a:endParaRPr lang="en-US" altLang="ja-JP" sz="1800" dirty="0">
              <a:latin typeface="Monaco"/>
              <a:cs typeface="Monaco"/>
            </a:endParaRPr>
          </a:p>
          <a:p>
            <a:pPr marL="0" indent="0">
              <a:buNone/>
            </a:pPr>
            <a:r>
              <a:rPr lang="en-US" altLang="ja-JP" sz="1800" dirty="0">
                <a:latin typeface="Monaco"/>
                <a:cs typeface="Monaco"/>
              </a:rPr>
              <a:t>main = do</a:t>
            </a:r>
          </a:p>
          <a:p>
            <a:pPr marL="0" indent="0">
              <a:buNone/>
            </a:pPr>
            <a:r>
              <a:rPr lang="en-US" altLang="ja-JP" sz="1800" dirty="0">
                <a:latin typeface="Monaco"/>
                <a:cs typeface="Monaco"/>
              </a:rPr>
              <a:t>  n &lt;- </a:t>
            </a:r>
            <a:r>
              <a:rPr lang="en-US" altLang="ja-JP" sz="1800" dirty="0" err="1">
                <a:latin typeface="Monaco"/>
                <a:cs typeface="Monaco"/>
              </a:rPr>
              <a:t>readInt</a:t>
            </a:r>
            <a:endParaRPr lang="en-US" altLang="ja-JP" sz="1800" dirty="0">
              <a:latin typeface="Monaco"/>
              <a:cs typeface="Monaco"/>
            </a:endParaRPr>
          </a:p>
          <a:p>
            <a:pPr marL="0" indent="0">
              <a:buNone/>
            </a:pPr>
            <a:r>
              <a:rPr lang="en-US" altLang="ja-JP" sz="1800" dirty="0">
                <a:latin typeface="Monaco"/>
                <a:cs typeface="Monaco"/>
              </a:rPr>
              <a:t>  print n</a:t>
            </a:r>
          </a:p>
          <a:p>
            <a:pPr marL="0" indent="0">
              <a:buNone/>
            </a:pPr>
            <a:endParaRPr kumimoji="1" lang="ja-JP" altLang="en-US" sz="1200" dirty="0">
              <a:latin typeface="Monaco"/>
              <a:cs typeface="Monaco"/>
            </a:endParaRPr>
          </a:p>
        </p:txBody>
      </p:sp>
    </p:spTree>
    <p:extLst>
      <p:ext uri="{BB962C8B-B14F-4D97-AF65-F5344CB8AC3E}">
        <p14:creationId xmlns:p14="http://schemas.microsoft.com/office/powerpoint/2010/main" xmlns="" val="29289075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IO </a:t>
            </a:r>
            <a:r>
              <a:rPr lang="ja-JP" altLang="en-US" dirty="0" smtClean="0"/>
              <a:t>が副作用の目印になる</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smtClean="0"/>
              <a:t>Haskell </a:t>
            </a:r>
            <a:r>
              <a:rPr lang="ja-JP" altLang="en-US" dirty="0"/>
              <a:t>では，関数は</a:t>
            </a:r>
            <a:r>
              <a:rPr lang="en-US" altLang="ja-JP" dirty="0"/>
              <a:t>1</a:t>
            </a:r>
            <a:r>
              <a:rPr lang="ja-JP" altLang="en-US" dirty="0"/>
              <a:t>つの式</a:t>
            </a:r>
            <a:r>
              <a:rPr lang="ja-JP" altLang="en-US" dirty="0" smtClean="0"/>
              <a:t>なので</a:t>
            </a:r>
            <a:endParaRPr lang="en-US" altLang="ja-JP" dirty="0" smtClean="0"/>
          </a:p>
          <a:p>
            <a:pPr marL="0" indent="0">
              <a:buNone/>
            </a:pPr>
            <a:endParaRPr lang="ja-JP" altLang="en-US" dirty="0"/>
          </a:p>
          <a:p>
            <a:pPr marL="0" indent="0">
              <a:buNone/>
            </a:pPr>
            <a:r>
              <a:rPr lang="en-US" altLang="ja-JP" dirty="0" smtClean="0"/>
              <a:t>1)   </a:t>
            </a:r>
            <a:r>
              <a:rPr lang="ja-JP" altLang="en-US" dirty="0" smtClean="0"/>
              <a:t>式</a:t>
            </a:r>
            <a:r>
              <a:rPr lang="ja-JP" altLang="en-US" dirty="0"/>
              <a:t>全体が</a:t>
            </a:r>
            <a:r>
              <a:rPr lang="en-US" altLang="ja-JP" dirty="0"/>
              <a:t>1</a:t>
            </a:r>
            <a:r>
              <a:rPr lang="ja-JP" altLang="en-US" dirty="0"/>
              <a:t>つの型を持つので</a:t>
            </a:r>
            <a:r>
              <a:rPr lang="ja-JP" altLang="en-US" dirty="0" smtClean="0"/>
              <a:t>先頭</a:t>
            </a:r>
            <a:r>
              <a:rPr lang="ja-JP" altLang="en-US" dirty="0"/>
              <a:t>に </a:t>
            </a:r>
            <a:r>
              <a:rPr lang="en-US" altLang="ja-JP" dirty="0"/>
              <a:t>do </a:t>
            </a:r>
            <a:r>
              <a:rPr lang="ja-JP" altLang="en-US" dirty="0"/>
              <a:t>を置く以外 </a:t>
            </a:r>
            <a:r>
              <a:rPr lang="en-US" altLang="ja-JP" dirty="0"/>
              <a:t>IO </a:t>
            </a:r>
            <a:r>
              <a:rPr lang="en-US" altLang="en-US" dirty="0" smtClean="0"/>
              <a:t>不可</a:t>
            </a:r>
            <a:endParaRPr lang="en-US" altLang="ja-JP" dirty="0" smtClean="0"/>
          </a:p>
          <a:p>
            <a:pPr marL="0" indent="0">
              <a:buNone/>
            </a:pPr>
            <a:r>
              <a:rPr lang="en-US" altLang="ja-JP" dirty="0" smtClean="0"/>
              <a:t>2)   </a:t>
            </a:r>
            <a:r>
              <a:rPr lang="ja-JP" altLang="en-US" dirty="0" smtClean="0"/>
              <a:t>つまり</a:t>
            </a:r>
            <a:r>
              <a:rPr lang="ja-JP" altLang="en-US" dirty="0"/>
              <a:t>，純粋関数の途中に </a:t>
            </a:r>
            <a:r>
              <a:rPr lang="en-US" altLang="ja-JP" dirty="0"/>
              <a:t>do </a:t>
            </a:r>
            <a:r>
              <a:rPr lang="ja-JP" altLang="en-US" dirty="0"/>
              <a:t>を</a:t>
            </a:r>
            <a:r>
              <a:rPr lang="ja-JP" altLang="en-US" dirty="0" smtClean="0"/>
              <a:t>混ぜられない</a:t>
            </a:r>
            <a:endParaRPr lang="en-US" altLang="ja-JP" dirty="0" smtClean="0"/>
          </a:p>
          <a:p>
            <a:pPr marL="514350" indent="-514350">
              <a:buAutoNum type="arabicParenR" startAt="3"/>
            </a:pPr>
            <a:r>
              <a:rPr lang="en-US" altLang="ja-JP" dirty="0" smtClean="0"/>
              <a:t>do </a:t>
            </a:r>
            <a:r>
              <a:rPr lang="en-US" altLang="ja-JP" dirty="0"/>
              <a:t>(IO) </a:t>
            </a:r>
            <a:r>
              <a:rPr lang="ja-JP" altLang="en-US" dirty="0"/>
              <a:t>を使った時点でその関数の型に </a:t>
            </a:r>
            <a:r>
              <a:rPr lang="en-US" altLang="ja-JP" dirty="0"/>
              <a:t>IO </a:t>
            </a:r>
            <a:r>
              <a:rPr lang="ja-JP" altLang="en-US" dirty="0"/>
              <a:t>が</a:t>
            </a:r>
            <a:r>
              <a:rPr lang="ja-JP" altLang="en-US" dirty="0" smtClean="0"/>
              <a:t>付く</a:t>
            </a:r>
            <a:endParaRPr lang="ja-JP" altLang="en-US" dirty="0"/>
          </a:p>
          <a:p>
            <a:pPr marL="0" indent="0">
              <a:buNone/>
            </a:pPr>
            <a:endParaRPr lang="en-US" altLang="ja-JP" dirty="0" smtClean="0"/>
          </a:p>
          <a:p>
            <a:pPr marL="0" indent="0">
              <a:buNone/>
            </a:pPr>
            <a:r>
              <a:rPr lang="ja-JP" altLang="en-US" dirty="0" smtClean="0"/>
              <a:t>この</a:t>
            </a:r>
            <a:r>
              <a:rPr lang="ja-JP" altLang="en-US" dirty="0"/>
              <a:t>原理で，</a:t>
            </a:r>
            <a:r>
              <a:rPr lang="en-US" altLang="ja-JP" dirty="0"/>
              <a:t>IO </a:t>
            </a:r>
            <a:r>
              <a:rPr lang="ja-JP" altLang="en-US" dirty="0"/>
              <a:t>と純粋関数が分離できる．</a:t>
            </a:r>
          </a:p>
          <a:p>
            <a:pPr marL="0" indent="0">
              <a:buNone/>
            </a:pPr>
            <a:endParaRPr lang="en-US" altLang="ja-JP" dirty="0" smtClean="0"/>
          </a:p>
          <a:p>
            <a:pPr marL="0" indent="0">
              <a:buNone/>
            </a:pPr>
            <a:r>
              <a:rPr lang="ja-JP" altLang="en-US" dirty="0" smtClean="0"/>
              <a:t>例</a:t>
            </a:r>
            <a:r>
              <a:rPr lang="ja-JP" altLang="en-US" dirty="0"/>
              <a:t>のように，全部に </a:t>
            </a:r>
            <a:r>
              <a:rPr lang="en-US" altLang="ja-JP" dirty="0"/>
              <a:t>IO </a:t>
            </a:r>
            <a:r>
              <a:rPr lang="ja-JP" altLang="en-US" dirty="0"/>
              <a:t>を</a:t>
            </a:r>
            <a:r>
              <a:rPr lang="ja-JP" altLang="en-US" dirty="0" smtClean="0"/>
              <a:t>付ければ</a:t>
            </a:r>
            <a:r>
              <a:rPr lang="en-US" altLang="en-US" dirty="0" smtClean="0"/>
              <a:t>，</a:t>
            </a:r>
            <a:r>
              <a:rPr lang="ja-JP" altLang="en-US" dirty="0" smtClean="0"/>
              <a:t>普通</a:t>
            </a:r>
            <a:r>
              <a:rPr lang="ja-JP" altLang="en-US" dirty="0"/>
              <a:t>の手続き型っぽく同じことが書けるが</a:t>
            </a:r>
            <a:r>
              <a:rPr lang="ja-JP" altLang="en-US" dirty="0" smtClean="0"/>
              <a:t>，副作用</a:t>
            </a:r>
            <a:r>
              <a:rPr lang="ja-JP" altLang="en-US" dirty="0"/>
              <a:t>のある関数が多くなるのは望ましくない．</a:t>
            </a:r>
          </a:p>
          <a:p>
            <a:pPr marL="0" indent="0">
              <a:buNone/>
            </a:pPr>
            <a:r>
              <a:rPr lang="en-US" altLang="ja-JP" dirty="0" smtClean="0"/>
              <a:t>Haskell </a:t>
            </a:r>
            <a:r>
              <a:rPr lang="ja-JP" altLang="en-US" dirty="0"/>
              <a:t>の場合は，関数から </a:t>
            </a:r>
            <a:r>
              <a:rPr lang="en-US" altLang="ja-JP" dirty="0"/>
              <a:t>``</a:t>
            </a:r>
            <a:r>
              <a:rPr lang="en-US" altLang="ja-JP" dirty="0" smtClean="0"/>
              <a:t>IO’’ </a:t>
            </a:r>
            <a:r>
              <a:rPr lang="ja-JP" altLang="en-US" dirty="0" smtClean="0"/>
              <a:t>を</a:t>
            </a:r>
            <a:r>
              <a:rPr lang="ja-JP" altLang="en-US" dirty="0"/>
              <a:t>できるだけ減らすということが目に見えるので，より安全になる</a:t>
            </a:r>
            <a:r>
              <a:rPr lang="ja-JP" altLang="en-US" dirty="0" smtClean="0"/>
              <a:t>．</a:t>
            </a:r>
            <a:endParaRPr lang="en-US" altLang="ja-JP" dirty="0" smtClean="0"/>
          </a:p>
        </p:txBody>
      </p:sp>
    </p:spTree>
    <p:extLst>
      <p:ext uri="{BB962C8B-B14F-4D97-AF65-F5344CB8AC3E}">
        <p14:creationId xmlns:p14="http://schemas.microsoft.com/office/powerpoint/2010/main" xmlns="" val="7306339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IO </a:t>
            </a:r>
            <a:r>
              <a:rPr lang="ja-JP" altLang="en-US" dirty="0"/>
              <a:t>を局所化することが大事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a:latin typeface="Monaco"/>
                <a:cs typeface="Monaco"/>
              </a:rPr>
              <a:t>import </a:t>
            </a:r>
            <a:r>
              <a:rPr lang="en-US" altLang="ja-JP" sz="1800" dirty="0" err="1">
                <a:latin typeface="Monaco"/>
                <a:cs typeface="Monaco"/>
              </a:rPr>
              <a:t>Data.Char</a:t>
            </a:r>
            <a:endParaRPr lang="en-US" altLang="ja-JP" sz="1800" dirty="0">
              <a:latin typeface="Monaco"/>
              <a:cs typeface="Monaco"/>
            </a:endParaRPr>
          </a:p>
          <a:p>
            <a:pPr marL="0" indent="0">
              <a:buNone/>
            </a:pPr>
            <a:r>
              <a:rPr lang="en-US" altLang="ja-JP" sz="1800" dirty="0">
                <a:latin typeface="Monaco"/>
                <a:cs typeface="Monaco"/>
              </a:rPr>
              <a:t>import </a:t>
            </a:r>
            <a:r>
              <a:rPr lang="en-US" altLang="ja-JP" sz="1800" dirty="0" err="1">
                <a:latin typeface="Monaco"/>
                <a:cs typeface="Monaco"/>
              </a:rPr>
              <a:t>Text.Printf</a:t>
            </a:r>
            <a:endParaRPr lang="en-US" altLang="ja-JP" sz="1800" dirty="0">
              <a:latin typeface="Monaco"/>
              <a:cs typeface="Monaco"/>
            </a:endParaRPr>
          </a:p>
          <a:p>
            <a:pPr marL="0" indent="0">
              <a:buNone/>
            </a:pPr>
            <a:endParaRPr lang="en-US" altLang="ja-JP" sz="1800" dirty="0">
              <a:latin typeface="Monaco"/>
              <a:cs typeface="Monaco"/>
            </a:endParaRPr>
          </a:p>
          <a:p>
            <a:pPr marL="0" indent="0">
              <a:buNone/>
            </a:pPr>
            <a:r>
              <a:rPr lang="en-US" altLang="ja-JP" sz="1800" dirty="0" err="1">
                <a:latin typeface="Monaco"/>
                <a:cs typeface="Monaco"/>
              </a:rPr>
              <a:t>readInt</a:t>
            </a:r>
            <a:r>
              <a:rPr lang="en-US" altLang="ja-JP" sz="1800" dirty="0">
                <a:latin typeface="Monaco"/>
                <a:cs typeface="Monaco"/>
              </a:rPr>
              <a:t> :: String -&gt; </a:t>
            </a:r>
            <a:r>
              <a:rPr lang="en-US" altLang="ja-JP" sz="1800" dirty="0" err="1">
                <a:latin typeface="Monaco"/>
                <a:cs typeface="Monaco"/>
              </a:rPr>
              <a:t>Int</a:t>
            </a:r>
            <a:endParaRPr lang="en-US" altLang="ja-JP" sz="1800" dirty="0">
              <a:latin typeface="Monaco"/>
              <a:cs typeface="Monaco"/>
            </a:endParaRPr>
          </a:p>
          <a:p>
            <a:pPr marL="0" indent="0">
              <a:buNone/>
            </a:pPr>
            <a:r>
              <a:rPr lang="en-US" altLang="ja-JP" sz="1800" dirty="0" err="1">
                <a:latin typeface="Monaco"/>
                <a:cs typeface="Monaco"/>
              </a:rPr>
              <a:t>readInt</a:t>
            </a:r>
            <a:r>
              <a:rPr lang="en-US" altLang="ja-JP" sz="1800" dirty="0">
                <a:latin typeface="Monaco"/>
                <a:cs typeface="Monaco"/>
              </a:rPr>
              <a:t> </a:t>
            </a:r>
            <a:r>
              <a:rPr lang="en-US" altLang="ja-JP" sz="1800" dirty="0" err="1">
                <a:latin typeface="Monaco"/>
                <a:cs typeface="Monaco"/>
              </a:rPr>
              <a:t>str</a:t>
            </a:r>
            <a:r>
              <a:rPr lang="en-US" altLang="ja-JP" sz="1800" dirty="0">
                <a:latin typeface="Monaco"/>
                <a:cs typeface="Monaco"/>
              </a:rPr>
              <a:t> = read (</a:t>
            </a:r>
            <a:r>
              <a:rPr lang="en-US" altLang="ja-JP" sz="1800" dirty="0" err="1">
                <a:latin typeface="Monaco"/>
                <a:cs typeface="Monaco"/>
              </a:rPr>
              <a:t>findDigit</a:t>
            </a:r>
            <a:r>
              <a:rPr lang="en-US" altLang="ja-JP" sz="1800" dirty="0">
                <a:latin typeface="Monaco"/>
                <a:cs typeface="Monaco"/>
              </a:rPr>
              <a:t> </a:t>
            </a:r>
            <a:r>
              <a:rPr lang="en-US" altLang="ja-JP" sz="1800" dirty="0" err="1">
                <a:latin typeface="Monaco"/>
                <a:cs typeface="Monaco"/>
              </a:rPr>
              <a:t>str</a:t>
            </a:r>
            <a:r>
              <a:rPr lang="en-US" altLang="ja-JP" sz="1800" dirty="0">
                <a:latin typeface="Monaco"/>
                <a:cs typeface="Monaco"/>
              </a:rPr>
              <a:t>) :: </a:t>
            </a:r>
            <a:r>
              <a:rPr lang="en-US" altLang="ja-JP" sz="1800" dirty="0" err="1">
                <a:latin typeface="Monaco"/>
                <a:cs typeface="Monaco"/>
              </a:rPr>
              <a:t>Int</a:t>
            </a:r>
            <a:endParaRPr lang="en-US" altLang="ja-JP" sz="1800" dirty="0">
              <a:latin typeface="Monaco"/>
              <a:cs typeface="Monaco"/>
            </a:endParaRPr>
          </a:p>
          <a:p>
            <a:pPr marL="0" indent="0">
              <a:buNone/>
            </a:pPr>
            <a:r>
              <a:rPr lang="en-US" altLang="ja-JP" sz="1800" dirty="0">
                <a:latin typeface="Monaco"/>
                <a:cs typeface="Monaco"/>
              </a:rPr>
              <a:t>  where </a:t>
            </a:r>
            <a:r>
              <a:rPr lang="en-US" altLang="ja-JP" sz="1800" dirty="0" err="1">
                <a:latin typeface="Monaco"/>
                <a:cs typeface="Monaco"/>
              </a:rPr>
              <a:t>findDigit</a:t>
            </a:r>
            <a:r>
              <a:rPr lang="en-US" altLang="ja-JP" sz="1800" dirty="0">
                <a:latin typeface="Monaco"/>
                <a:cs typeface="Monaco"/>
              </a:rPr>
              <a:t> = filter </a:t>
            </a:r>
            <a:r>
              <a:rPr lang="en-US" altLang="ja-JP" sz="1800" dirty="0" err="1">
                <a:latin typeface="Monaco"/>
                <a:cs typeface="Monaco"/>
              </a:rPr>
              <a:t>isDigit</a:t>
            </a:r>
            <a:endParaRPr lang="en-US" altLang="ja-JP" sz="1800" dirty="0">
              <a:latin typeface="Monaco"/>
              <a:cs typeface="Monaco"/>
            </a:endParaRPr>
          </a:p>
          <a:p>
            <a:pPr marL="0" indent="0">
              <a:buNone/>
            </a:pPr>
            <a:endParaRPr lang="en-US" altLang="ja-JP" sz="1800" dirty="0">
              <a:latin typeface="Monaco"/>
              <a:cs typeface="Monaco"/>
            </a:endParaRPr>
          </a:p>
          <a:p>
            <a:pPr marL="0" indent="0">
              <a:buNone/>
            </a:pPr>
            <a:r>
              <a:rPr lang="en-US" altLang="ja-JP" sz="1800" dirty="0">
                <a:latin typeface="Monaco"/>
                <a:cs typeface="Monaco"/>
              </a:rPr>
              <a:t>main = do</a:t>
            </a:r>
          </a:p>
          <a:p>
            <a:pPr marL="0" indent="0">
              <a:buNone/>
            </a:pPr>
            <a:r>
              <a:rPr lang="en-US" altLang="ja-JP" sz="1800" dirty="0">
                <a:latin typeface="Monaco"/>
                <a:cs typeface="Monaco"/>
              </a:rPr>
              <a:t>  n &lt;- </a:t>
            </a:r>
            <a:r>
              <a:rPr lang="en-US" altLang="ja-JP" sz="1800" dirty="0" err="1">
                <a:latin typeface="Monaco"/>
                <a:cs typeface="Monaco"/>
              </a:rPr>
              <a:t>getLine</a:t>
            </a:r>
            <a:endParaRPr lang="en-US" altLang="ja-JP" sz="1800" dirty="0">
              <a:latin typeface="Monaco"/>
              <a:cs typeface="Monaco"/>
            </a:endParaRPr>
          </a:p>
          <a:p>
            <a:pPr marL="0" indent="0">
              <a:buNone/>
            </a:pPr>
            <a:r>
              <a:rPr lang="en-US" altLang="ja-JP" sz="1800" dirty="0">
                <a:latin typeface="Monaco"/>
                <a:cs typeface="Monaco"/>
              </a:rPr>
              <a:t>  let </a:t>
            </a:r>
            <a:r>
              <a:rPr lang="en-US" altLang="ja-JP" sz="1800" dirty="0" err="1">
                <a:latin typeface="Monaco"/>
                <a:cs typeface="Monaco"/>
              </a:rPr>
              <a:t>num</a:t>
            </a:r>
            <a:r>
              <a:rPr lang="en-US" altLang="ja-JP" sz="1800" dirty="0">
                <a:latin typeface="Monaco"/>
                <a:cs typeface="Monaco"/>
              </a:rPr>
              <a:t> = </a:t>
            </a:r>
            <a:r>
              <a:rPr lang="en-US" altLang="ja-JP" sz="1800" dirty="0" err="1">
                <a:latin typeface="Monaco"/>
                <a:cs typeface="Monaco"/>
              </a:rPr>
              <a:t>readInt</a:t>
            </a:r>
            <a:r>
              <a:rPr lang="en-US" altLang="ja-JP" sz="1800" dirty="0">
                <a:latin typeface="Monaco"/>
                <a:cs typeface="Monaco"/>
              </a:rPr>
              <a:t> n</a:t>
            </a:r>
          </a:p>
          <a:p>
            <a:pPr marL="0" indent="0">
              <a:buNone/>
            </a:pPr>
            <a:r>
              <a:rPr lang="en-US" altLang="ja-JP" sz="1800" dirty="0">
                <a:latin typeface="Monaco"/>
                <a:cs typeface="Monaco"/>
              </a:rPr>
              <a:t>  </a:t>
            </a:r>
            <a:r>
              <a:rPr lang="en-US" altLang="ja-JP" sz="1800" dirty="0" err="1">
                <a:latin typeface="Monaco"/>
                <a:cs typeface="Monaco"/>
              </a:rPr>
              <a:t>printf</a:t>
            </a:r>
            <a:r>
              <a:rPr lang="en-US" altLang="ja-JP" sz="1800" dirty="0">
                <a:latin typeface="Monaco"/>
                <a:cs typeface="Monaco"/>
              </a:rPr>
              <a:t> "</a:t>
            </a:r>
            <a:r>
              <a:rPr lang="en-US" altLang="ja-JP" sz="1800" dirty="0" err="1">
                <a:latin typeface="Monaco"/>
                <a:cs typeface="Monaco"/>
              </a:rPr>
              <a:t>readInt</a:t>
            </a:r>
            <a:r>
              <a:rPr lang="en-US" altLang="ja-JP" sz="1800" dirty="0">
                <a:latin typeface="Monaco"/>
                <a:cs typeface="Monaco"/>
              </a:rPr>
              <a:t>: %d\n" </a:t>
            </a:r>
            <a:r>
              <a:rPr lang="en-US" altLang="ja-JP" sz="1800" dirty="0" err="1">
                <a:latin typeface="Monaco"/>
                <a:cs typeface="Monaco"/>
              </a:rPr>
              <a:t>num</a:t>
            </a:r>
            <a:endParaRPr lang="en-US" altLang="ja-JP" sz="1800" dirty="0">
              <a:latin typeface="Monaco"/>
              <a:cs typeface="Monaco"/>
            </a:endParaRPr>
          </a:p>
          <a:p>
            <a:pPr marL="0" indent="0">
              <a:buNone/>
            </a:pPr>
            <a:r>
              <a:rPr lang="en-US" altLang="ja-JP" sz="1800" dirty="0">
                <a:latin typeface="Monaco"/>
                <a:cs typeface="Monaco"/>
              </a:rPr>
              <a:t>  print $ </a:t>
            </a:r>
            <a:r>
              <a:rPr lang="en-US" altLang="ja-JP" sz="1800" dirty="0" err="1">
                <a:latin typeface="Monaco"/>
                <a:cs typeface="Monaco"/>
              </a:rPr>
              <a:t>num</a:t>
            </a:r>
            <a:endParaRPr lang="en-US" altLang="ja-JP" sz="1800" dirty="0">
              <a:latin typeface="Monaco"/>
              <a:cs typeface="Monaco"/>
            </a:endParaRPr>
          </a:p>
          <a:p>
            <a:pPr marL="0" indent="0">
              <a:buNone/>
            </a:pPr>
            <a:endParaRPr kumimoji="1" lang="ja-JP" altLang="en-US" sz="1200" dirty="0">
              <a:latin typeface="Monaco"/>
              <a:cs typeface="Monaco"/>
            </a:endParaRPr>
          </a:p>
        </p:txBody>
      </p:sp>
    </p:spTree>
    <p:extLst>
      <p:ext uri="{BB962C8B-B14F-4D97-AF65-F5344CB8AC3E}">
        <p14:creationId xmlns:p14="http://schemas.microsoft.com/office/powerpoint/2010/main" xmlns="" val="299824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751063"/>
            <a:ext cx="7772400" cy="1470025"/>
          </a:xfrm>
        </p:spPr>
        <p:txBody>
          <a:bodyPr/>
          <a:lstStyle/>
          <a:p>
            <a:r>
              <a:rPr kumimoji="1" lang="ja-JP" altLang="en-US" dirty="0" smtClean="0"/>
              <a:t>左海　</a:t>
            </a:r>
            <a:r>
              <a:rPr lang="ja-JP" altLang="en-US" dirty="0"/>
              <a:t>裕庸</a:t>
            </a:r>
            <a:endParaRPr kumimoji="1" lang="ja-JP"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a:lstStyle/>
          <a:p>
            <a:r>
              <a:rPr kumimoji="1" lang="ja-JP" altLang="en-US" dirty="0" smtClean="0"/>
              <a:t>問題</a:t>
            </a:r>
            <a:r>
              <a:rPr kumimoji="1" lang="en-US" altLang="ja-JP" dirty="0" smtClean="0"/>
              <a:t>1 </a:t>
            </a:r>
            <a:r>
              <a:rPr kumimoji="1" lang="ja-JP" altLang="en-US" dirty="0" smtClean="0"/>
              <a:t>解答</a:t>
            </a:r>
            <a:endParaRPr kumimoji="1" lang="ja-JP" altLang="en-US" dirty="0"/>
          </a:p>
        </p:txBody>
      </p:sp>
      <p:sp>
        <p:nvSpPr>
          <p:cNvPr id="4" name="テキスト ボックス 3"/>
          <p:cNvSpPr txBox="1"/>
          <p:nvPr/>
        </p:nvSpPr>
        <p:spPr>
          <a:xfrm>
            <a:off x="182126" y="836712"/>
            <a:ext cx="8500982" cy="400110"/>
          </a:xfrm>
          <a:prstGeom prst="rect">
            <a:avLst/>
          </a:prstGeom>
          <a:noFill/>
        </p:spPr>
        <p:txBody>
          <a:bodyPr wrap="none" rtlCol="0">
            <a:spAutoFit/>
          </a:bodyPr>
          <a:lstStyle/>
          <a:p>
            <a:r>
              <a:rPr kumimoji="1" lang="en-US" altLang="ja-JP" sz="2000" dirty="0" smtClean="0"/>
              <a:t>(1) </a:t>
            </a:r>
            <a:r>
              <a:rPr kumimoji="1" lang="ja-JP" altLang="en-US" sz="2000" dirty="0" smtClean="0"/>
              <a:t>初項</a:t>
            </a:r>
            <a:r>
              <a:rPr kumimoji="1" lang="en-US" altLang="ja-JP" sz="2000" dirty="0" smtClean="0"/>
              <a:t>a</a:t>
            </a:r>
            <a:r>
              <a:rPr kumimoji="1" lang="ja-JP" altLang="en-US" sz="2000" dirty="0" err="1" smtClean="0"/>
              <a:t>，</a:t>
            </a:r>
            <a:r>
              <a:rPr lang="ja-JP" altLang="en-US" sz="2000" dirty="0" smtClean="0"/>
              <a:t>公比</a:t>
            </a:r>
            <a:r>
              <a:rPr lang="en-US" altLang="ja-JP" sz="2000" dirty="0" smtClean="0"/>
              <a:t>r </a:t>
            </a:r>
            <a:r>
              <a:rPr lang="ja-JP" altLang="en-US" sz="2000" dirty="0" smtClean="0"/>
              <a:t>の等比数列</a:t>
            </a:r>
            <a:r>
              <a:rPr lang="en-US" altLang="ja-JP" sz="2000" dirty="0" smtClean="0"/>
              <a:t>(geometric progression)</a:t>
            </a:r>
            <a:r>
              <a:rPr lang="ja-JP" altLang="en-US" sz="2000" dirty="0" smtClean="0"/>
              <a:t>のリストを作成する関数．</a:t>
            </a:r>
            <a:endParaRPr kumimoji="1" lang="ja-JP" altLang="en-US" sz="2000" dirty="0"/>
          </a:p>
        </p:txBody>
      </p:sp>
      <p:sp>
        <p:nvSpPr>
          <p:cNvPr id="5" name="角丸四角形 4"/>
          <p:cNvSpPr/>
          <p:nvPr/>
        </p:nvSpPr>
        <p:spPr>
          <a:xfrm>
            <a:off x="1012714" y="1196752"/>
            <a:ext cx="7087678" cy="648072"/>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pt-BR" altLang="ja-JP" dirty="0" smtClean="0"/>
              <a:t>geomProg :: Num -&gt; Num -&gt; Num</a:t>
            </a:r>
          </a:p>
          <a:p>
            <a:r>
              <a:rPr lang="pt-BR" altLang="ja-JP" dirty="0" smtClean="0"/>
              <a:t>geomProg a r = a : geomProg (a * r) r</a:t>
            </a:r>
            <a:endParaRPr lang="pt-BR" altLang="ja-JP" dirty="0"/>
          </a:p>
        </p:txBody>
      </p:sp>
      <p:sp>
        <p:nvSpPr>
          <p:cNvPr id="6" name="テキスト ボックス 5"/>
          <p:cNvSpPr txBox="1"/>
          <p:nvPr/>
        </p:nvSpPr>
        <p:spPr>
          <a:xfrm>
            <a:off x="182126" y="2996952"/>
            <a:ext cx="8378512" cy="400110"/>
          </a:xfrm>
          <a:prstGeom prst="rect">
            <a:avLst/>
          </a:prstGeom>
          <a:noFill/>
        </p:spPr>
        <p:txBody>
          <a:bodyPr wrap="none" rtlCol="0">
            <a:spAutoFit/>
          </a:bodyPr>
          <a:lstStyle/>
          <a:p>
            <a:r>
              <a:rPr kumimoji="1" lang="en-US" altLang="ja-JP" sz="2000" dirty="0" smtClean="0"/>
              <a:t>(2) </a:t>
            </a:r>
            <a:r>
              <a:rPr kumimoji="1" lang="ja-JP" altLang="en-US" sz="2000" dirty="0" smtClean="0"/>
              <a:t>異なる</a:t>
            </a:r>
            <a:r>
              <a:rPr kumimoji="1" lang="en-US" altLang="ja-JP" sz="2000" dirty="0" smtClean="0"/>
              <a:t>n</a:t>
            </a:r>
            <a:r>
              <a:rPr kumimoji="1" lang="ja-JP" altLang="en-US" sz="2000" dirty="0" smtClean="0"/>
              <a:t>個から異なる</a:t>
            </a:r>
            <a:r>
              <a:rPr kumimoji="1" lang="en-US" altLang="ja-JP" sz="2000" dirty="0" smtClean="0"/>
              <a:t>m</a:t>
            </a:r>
            <a:r>
              <a:rPr kumimoji="1" lang="ja-JP" altLang="en-US" sz="2000" dirty="0" smtClean="0"/>
              <a:t>個を選ぶ順列</a:t>
            </a:r>
            <a:r>
              <a:rPr kumimoji="1" lang="en-US" altLang="ja-JP" sz="2000" dirty="0" smtClean="0"/>
              <a:t>(</a:t>
            </a:r>
            <a:r>
              <a:rPr lang="en-US" altLang="ja-JP" sz="2000" dirty="0" smtClean="0"/>
              <a:t>permutation</a:t>
            </a:r>
            <a:r>
              <a:rPr kumimoji="1" lang="en-US" altLang="ja-JP" sz="2000" dirty="0" smtClean="0"/>
              <a:t>)</a:t>
            </a:r>
            <a:r>
              <a:rPr kumimoji="1" lang="ja-JP" altLang="en-US" sz="2000" dirty="0" smtClean="0"/>
              <a:t>の総数を求める関数．</a:t>
            </a:r>
            <a:endParaRPr kumimoji="1" lang="ja-JP" altLang="en-US" sz="2000" dirty="0"/>
          </a:p>
        </p:txBody>
      </p:sp>
      <p:sp>
        <p:nvSpPr>
          <p:cNvPr id="7" name="角丸四角形 6"/>
          <p:cNvSpPr/>
          <p:nvPr/>
        </p:nvSpPr>
        <p:spPr>
          <a:xfrm>
            <a:off x="1012714" y="3386609"/>
            <a:ext cx="7087678" cy="1224136"/>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pt-BR" altLang="ja-JP" dirty="0" smtClean="0"/>
              <a:t>perm :: Integer -&gt; Integer -&gt; Integer</a:t>
            </a:r>
          </a:p>
          <a:p>
            <a:r>
              <a:rPr lang="pt-BR" altLang="ja-JP" dirty="0" smtClean="0"/>
              <a:t>perm n m</a:t>
            </a:r>
          </a:p>
          <a:p>
            <a:r>
              <a:rPr lang="pt-BR" altLang="ja-JP" dirty="0" smtClean="0"/>
              <a:t>    | n &gt; 0, m &gt;= 0, n &gt;= m = div (fact n) (fact (n - m))</a:t>
            </a:r>
          </a:p>
          <a:p>
            <a:r>
              <a:rPr lang="pt-BR" altLang="ja-JP" dirty="0" smtClean="0"/>
              <a:t>    | otherwise = error "Input error:perm n m -&gt; n &gt; 0 &amp; m &gt; 0 &amp; n &gt; m"</a:t>
            </a:r>
            <a:endParaRPr lang="pt-BR" altLang="ja-JP" dirty="0"/>
          </a:p>
        </p:txBody>
      </p:sp>
      <p:sp>
        <p:nvSpPr>
          <p:cNvPr id="8" name="テキスト ボックス 7"/>
          <p:cNvSpPr txBox="1"/>
          <p:nvPr/>
        </p:nvSpPr>
        <p:spPr>
          <a:xfrm>
            <a:off x="182126" y="4695527"/>
            <a:ext cx="8961874" cy="400110"/>
          </a:xfrm>
          <a:prstGeom prst="rect">
            <a:avLst/>
          </a:prstGeom>
          <a:noFill/>
        </p:spPr>
        <p:txBody>
          <a:bodyPr wrap="square" rtlCol="0">
            <a:spAutoFit/>
          </a:bodyPr>
          <a:lstStyle/>
          <a:p>
            <a:r>
              <a:rPr kumimoji="1" lang="en-US" altLang="ja-JP" sz="2000" dirty="0" smtClean="0"/>
              <a:t>(3) </a:t>
            </a:r>
            <a:r>
              <a:rPr kumimoji="1" lang="ja-JP" altLang="en-US" sz="2000" dirty="0" smtClean="0"/>
              <a:t>異なる</a:t>
            </a:r>
            <a:r>
              <a:rPr kumimoji="1" lang="en-US" altLang="ja-JP" sz="2000" dirty="0" smtClean="0"/>
              <a:t>n</a:t>
            </a:r>
            <a:r>
              <a:rPr kumimoji="1" lang="ja-JP" altLang="en-US" sz="2000" dirty="0" smtClean="0"/>
              <a:t>個から異なる</a:t>
            </a:r>
            <a:r>
              <a:rPr kumimoji="1" lang="en-US" altLang="ja-JP" sz="2000" dirty="0" smtClean="0"/>
              <a:t>m</a:t>
            </a:r>
            <a:r>
              <a:rPr kumimoji="1" lang="ja-JP" altLang="en-US" sz="2000" dirty="0" smtClean="0"/>
              <a:t>個を選ぶ組み合わせ</a:t>
            </a:r>
            <a:r>
              <a:rPr kumimoji="1" lang="en-US" altLang="ja-JP" sz="2000" dirty="0" smtClean="0"/>
              <a:t>(</a:t>
            </a:r>
            <a:r>
              <a:rPr lang="en-US" altLang="ja-JP" sz="2000" dirty="0" smtClean="0"/>
              <a:t>combination</a:t>
            </a:r>
            <a:r>
              <a:rPr kumimoji="1" lang="en-US" altLang="ja-JP" sz="2000" dirty="0" smtClean="0"/>
              <a:t>)</a:t>
            </a:r>
            <a:r>
              <a:rPr kumimoji="1" lang="ja-JP" altLang="en-US" sz="2000" dirty="0" smtClean="0"/>
              <a:t>の総数を求める関数．</a:t>
            </a:r>
            <a:endParaRPr kumimoji="1" lang="ja-JP" altLang="en-US" sz="2000" dirty="0"/>
          </a:p>
        </p:txBody>
      </p:sp>
      <p:sp>
        <p:nvSpPr>
          <p:cNvPr id="9" name="角丸四角形 8"/>
          <p:cNvSpPr/>
          <p:nvPr/>
        </p:nvSpPr>
        <p:spPr>
          <a:xfrm>
            <a:off x="1012714" y="5085184"/>
            <a:ext cx="7087678" cy="1224136"/>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pt-BR" altLang="ja-JP" dirty="0" smtClean="0"/>
              <a:t>comb :: Integer -&gt; Integer -&gt; Integer</a:t>
            </a:r>
          </a:p>
          <a:p>
            <a:r>
              <a:rPr lang="pt-BR" altLang="ja-JP" dirty="0" smtClean="0"/>
              <a:t>comb n m</a:t>
            </a:r>
          </a:p>
          <a:p>
            <a:r>
              <a:rPr lang="pt-BR" altLang="ja-JP" dirty="0" smtClean="0"/>
              <a:t>  </a:t>
            </a:r>
            <a:r>
              <a:rPr lang="ja-JP" altLang="en-US" dirty="0"/>
              <a:t> </a:t>
            </a:r>
            <a:r>
              <a:rPr lang="ja-JP" altLang="en-US" dirty="0" smtClean="0"/>
              <a:t> </a:t>
            </a:r>
            <a:r>
              <a:rPr lang="pt-BR" altLang="ja-JP" dirty="0" smtClean="0"/>
              <a:t>| n &gt; 0, m &gt;= 0, n &gt;= m = div (fact n) (fact m * fact (n - m))</a:t>
            </a:r>
          </a:p>
          <a:p>
            <a:r>
              <a:rPr lang="pt-BR" altLang="ja-JP" dirty="0" smtClean="0"/>
              <a:t>    | otherwise = error "Input error:comb n m -&gt; n &gt; 0 &amp; m &gt; 0 &amp; n &gt; m"</a:t>
            </a:r>
            <a:endParaRPr lang="pt-BR" altLang="ja-JP" dirty="0"/>
          </a:p>
        </p:txBody>
      </p:sp>
      <p:sp>
        <p:nvSpPr>
          <p:cNvPr id="10" name="テキスト ボックス 9"/>
          <p:cNvSpPr txBox="1"/>
          <p:nvPr/>
        </p:nvSpPr>
        <p:spPr>
          <a:xfrm>
            <a:off x="179512" y="1916832"/>
            <a:ext cx="3549177" cy="400110"/>
          </a:xfrm>
          <a:prstGeom prst="rect">
            <a:avLst/>
          </a:prstGeom>
          <a:noFill/>
        </p:spPr>
        <p:txBody>
          <a:bodyPr wrap="none" rtlCol="0">
            <a:spAutoFit/>
          </a:bodyPr>
          <a:lstStyle/>
          <a:p>
            <a:r>
              <a:rPr lang="en-US" altLang="ja-JP" sz="2000" dirty="0" smtClean="0"/>
              <a:t>(2)</a:t>
            </a:r>
            <a:r>
              <a:rPr lang="ja-JP" altLang="en-US" sz="2000" dirty="0" err="1" smtClean="0"/>
              <a:t>，</a:t>
            </a:r>
            <a:r>
              <a:rPr lang="en-US" altLang="ja-JP" sz="2000" dirty="0" smtClean="0"/>
              <a:t>(3) </a:t>
            </a:r>
            <a:r>
              <a:rPr lang="ja-JP" altLang="en-US" sz="2000" dirty="0" smtClean="0"/>
              <a:t>の前に</a:t>
            </a:r>
            <a:r>
              <a:rPr lang="en-US" altLang="ja-JP" sz="2000" dirty="0" smtClean="0"/>
              <a:t>fact</a:t>
            </a:r>
            <a:r>
              <a:rPr lang="ja-JP" altLang="en-US" sz="2000" dirty="0" smtClean="0"/>
              <a:t>関数を定義．</a:t>
            </a:r>
            <a:endParaRPr kumimoji="1" lang="ja-JP" altLang="en-US" sz="2000" dirty="0"/>
          </a:p>
        </p:txBody>
      </p:sp>
      <p:sp>
        <p:nvSpPr>
          <p:cNvPr id="11" name="角丸四角形 10"/>
          <p:cNvSpPr/>
          <p:nvPr/>
        </p:nvSpPr>
        <p:spPr>
          <a:xfrm>
            <a:off x="1012714" y="2276872"/>
            <a:ext cx="7087678" cy="648072"/>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dirty="0" smtClean="0"/>
              <a:t>fact :: Integer -&gt; Integer</a:t>
            </a:r>
          </a:p>
          <a:p>
            <a:r>
              <a:rPr lang="en-US" altLang="ja-JP" dirty="0" smtClean="0"/>
              <a:t>fact n = product [1..n]</a:t>
            </a:r>
            <a:endParaRPr lang="pt-BR" altLang="ja-JP" dirty="0"/>
          </a:p>
        </p:txBody>
      </p:sp>
      <p:sp>
        <p:nvSpPr>
          <p:cNvPr id="12" name="スライド番号プレースホルダ 11"/>
          <p:cNvSpPr>
            <a:spLocks noGrp="1"/>
          </p:cNvSpPr>
          <p:nvPr>
            <p:ph type="sldNum" sz="quarter" idx="12"/>
          </p:nvPr>
        </p:nvSpPr>
        <p:spPr/>
        <p:txBody>
          <a:bodyPr/>
          <a:lstStyle/>
          <a:p>
            <a:fld id="{CD9302E1-73BC-487A-80F3-71B25DF7F0F6}" type="slidenum">
              <a:rPr kumimoji="1" lang="ja-JP" altLang="en-US" smtClean="0"/>
              <a:pPr/>
              <a:t>45</a:t>
            </a:fld>
            <a:endParaRPr kumimoji="1" lang="ja-JP"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a:lstStyle/>
          <a:p>
            <a:r>
              <a:rPr kumimoji="1" lang="ja-JP" altLang="en-US" dirty="0" smtClean="0"/>
              <a:t>問題</a:t>
            </a:r>
            <a:r>
              <a:rPr lang="en-US" altLang="ja-JP" dirty="0"/>
              <a:t>2</a:t>
            </a:r>
            <a:r>
              <a:rPr kumimoji="1" lang="en-US" altLang="ja-JP" dirty="0" smtClean="0"/>
              <a:t> </a:t>
            </a:r>
            <a:r>
              <a:rPr kumimoji="1" lang="ja-JP" altLang="en-US" dirty="0" smtClean="0"/>
              <a:t>解答</a:t>
            </a:r>
            <a:endParaRPr kumimoji="1" lang="ja-JP" altLang="en-US" dirty="0"/>
          </a:p>
        </p:txBody>
      </p:sp>
      <p:sp>
        <p:nvSpPr>
          <p:cNvPr id="4" name="テキスト ボックス 3"/>
          <p:cNvSpPr txBox="1"/>
          <p:nvPr/>
        </p:nvSpPr>
        <p:spPr>
          <a:xfrm>
            <a:off x="683568" y="980728"/>
            <a:ext cx="3672800" cy="400110"/>
          </a:xfrm>
          <a:prstGeom prst="rect">
            <a:avLst/>
          </a:prstGeom>
          <a:noFill/>
        </p:spPr>
        <p:txBody>
          <a:bodyPr wrap="none" rtlCol="0">
            <a:spAutoFit/>
          </a:bodyPr>
          <a:lstStyle/>
          <a:p>
            <a:r>
              <a:rPr kumimoji="1" lang="ja-JP" altLang="en-US" sz="2000" dirty="0" smtClean="0"/>
              <a:t>エラトステネスのふるいを作成．</a:t>
            </a:r>
            <a:endParaRPr kumimoji="1" lang="ja-JP" altLang="en-US" sz="2000" dirty="0"/>
          </a:p>
        </p:txBody>
      </p:sp>
      <p:sp>
        <p:nvSpPr>
          <p:cNvPr id="12" name="スライド番号プレースホルダ 11"/>
          <p:cNvSpPr>
            <a:spLocks noGrp="1"/>
          </p:cNvSpPr>
          <p:nvPr>
            <p:ph type="sldNum" sz="quarter" idx="12"/>
          </p:nvPr>
        </p:nvSpPr>
        <p:spPr/>
        <p:txBody>
          <a:bodyPr/>
          <a:lstStyle/>
          <a:p>
            <a:fld id="{CD9302E1-73BC-487A-80F3-71B25DF7F0F6}" type="slidenum">
              <a:rPr kumimoji="1" lang="ja-JP" altLang="en-US" smtClean="0"/>
              <a:pPr/>
              <a:t>46</a:t>
            </a:fld>
            <a:endParaRPr kumimoji="1" lang="ja-JP" altLang="en-US"/>
          </a:p>
        </p:txBody>
      </p:sp>
      <p:sp>
        <p:nvSpPr>
          <p:cNvPr id="13" name="角丸四角形 12"/>
          <p:cNvSpPr/>
          <p:nvPr/>
        </p:nvSpPr>
        <p:spPr>
          <a:xfrm>
            <a:off x="1012714" y="1484784"/>
            <a:ext cx="7087678" cy="1080120"/>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pt-BR" altLang="ja-JP" dirty="0" smtClean="0"/>
              <a:t>primes = sieve [2..]</a:t>
            </a:r>
          </a:p>
          <a:p>
            <a:r>
              <a:rPr lang="pt-BR" altLang="ja-JP" dirty="0" smtClean="0"/>
              <a:t>sieve :: [Integer] -&gt; [Integer]</a:t>
            </a:r>
          </a:p>
          <a:p>
            <a:r>
              <a:rPr lang="pt-BR" altLang="ja-JP" dirty="0" smtClean="0"/>
              <a:t>sieve (p:ps) = p:sieve[n|n &lt;- ps, mod n p /= 0]</a:t>
            </a:r>
            <a:endParaRPr lang="pt-BR" altLang="ja-JP" dirty="0"/>
          </a:p>
        </p:txBody>
      </p:sp>
      <p:sp>
        <p:nvSpPr>
          <p:cNvPr id="14" name="テキスト ボックス 13"/>
          <p:cNvSpPr txBox="1"/>
          <p:nvPr/>
        </p:nvSpPr>
        <p:spPr>
          <a:xfrm>
            <a:off x="683568" y="2852936"/>
            <a:ext cx="1467068" cy="400110"/>
          </a:xfrm>
          <a:prstGeom prst="rect">
            <a:avLst/>
          </a:prstGeom>
          <a:noFill/>
        </p:spPr>
        <p:txBody>
          <a:bodyPr wrap="none" rtlCol="0">
            <a:spAutoFit/>
          </a:bodyPr>
          <a:lstStyle/>
          <a:p>
            <a:r>
              <a:rPr kumimoji="1" lang="ja-JP" altLang="en-US" sz="2000" dirty="0" smtClean="0"/>
              <a:t>確認方法例</a:t>
            </a:r>
            <a:endParaRPr kumimoji="1" lang="ja-JP" altLang="en-US" sz="2000" dirty="0"/>
          </a:p>
        </p:txBody>
      </p:sp>
      <p:sp>
        <p:nvSpPr>
          <p:cNvPr id="15" name="角丸四角形 14"/>
          <p:cNvSpPr/>
          <p:nvPr/>
        </p:nvSpPr>
        <p:spPr>
          <a:xfrm>
            <a:off x="1012714" y="3356992"/>
            <a:ext cx="7087678" cy="864096"/>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pt-BR" altLang="ja-JP" dirty="0" smtClean="0"/>
              <a:t>ghci&gt; take 5 primes</a:t>
            </a:r>
          </a:p>
          <a:p>
            <a:r>
              <a:rPr lang="pt-BR" altLang="ja-JP" dirty="0" smtClean="0"/>
              <a:t>[2, 3, 5, 7, 11]</a:t>
            </a:r>
            <a:endParaRPr lang="pt-BR" altLang="ja-JP" dirty="0"/>
          </a:p>
        </p:txBody>
      </p:sp>
      <p:sp>
        <p:nvSpPr>
          <p:cNvPr id="16" name="テキスト ボックス 15"/>
          <p:cNvSpPr txBox="1"/>
          <p:nvPr/>
        </p:nvSpPr>
        <p:spPr>
          <a:xfrm>
            <a:off x="683568" y="4581128"/>
            <a:ext cx="8377935" cy="707886"/>
          </a:xfrm>
          <a:prstGeom prst="rect">
            <a:avLst/>
          </a:prstGeom>
          <a:noFill/>
        </p:spPr>
        <p:txBody>
          <a:bodyPr wrap="none" rtlCol="0">
            <a:spAutoFit/>
          </a:bodyPr>
          <a:lstStyle/>
          <a:p>
            <a:r>
              <a:rPr kumimoji="1" lang="en-US" altLang="ja-JP" sz="2000" dirty="0" smtClean="0"/>
              <a:t>[</a:t>
            </a:r>
            <a:r>
              <a:rPr kumimoji="1" lang="en-US" altLang="ja-JP" sz="2000" dirty="0" err="1" smtClean="0"/>
              <a:t>n|n</a:t>
            </a:r>
            <a:r>
              <a:rPr kumimoji="1" lang="en-US" altLang="ja-JP" sz="2000" dirty="0" smtClean="0"/>
              <a:t> &lt;- </a:t>
            </a:r>
            <a:r>
              <a:rPr kumimoji="1" lang="en-US" altLang="ja-JP" sz="2000" dirty="0" err="1" smtClean="0"/>
              <a:t>ps</a:t>
            </a:r>
            <a:r>
              <a:rPr kumimoji="1" lang="en-US" altLang="ja-JP" sz="2000" dirty="0" smtClean="0"/>
              <a:t>, mod n p /= 0] </a:t>
            </a:r>
            <a:r>
              <a:rPr kumimoji="1" lang="ja-JP" altLang="en-US" sz="2000" dirty="0" smtClean="0"/>
              <a:t>により，与えられた数列から</a:t>
            </a:r>
            <a:r>
              <a:rPr kumimoji="1" lang="en-US" altLang="ja-JP" sz="2000" dirty="0" smtClean="0"/>
              <a:t>p</a:t>
            </a:r>
            <a:r>
              <a:rPr kumimoji="1" lang="ja-JP" altLang="en-US" sz="2000" dirty="0" smtClean="0"/>
              <a:t>の倍数を除いた数列を</a:t>
            </a:r>
            <a:endParaRPr kumimoji="1" lang="en-US" altLang="ja-JP" sz="2000" dirty="0" smtClean="0"/>
          </a:p>
          <a:p>
            <a:r>
              <a:rPr kumimoji="1" lang="ja-JP" altLang="en-US" sz="2000" dirty="0" smtClean="0"/>
              <a:t>得る．これを繰り返すことにより，素数の数列が得られる．</a:t>
            </a:r>
            <a:endParaRPr kumimoji="1" lang="ja-JP" alt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535039"/>
            <a:ext cx="7772400" cy="1470025"/>
          </a:xfrm>
        </p:spPr>
        <p:txBody>
          <a:bodyPr>
            <a:normAutofit/>
          </a:bodyPr>
          <a:lstStyle/>
          <a:p>
            <a:r>
              <a:rPr lang="ja-JP" altLang="en-US" sz="5400" dirty="0" smtClean="0">
                <a:solidFill>
                  <a:schemeClr val="tx1"/>
                </a:solidFill>
              </a:rPr>
              <a:t>仲尾　和祥</a:t>
            </a:r>
            <a:endParaRPr lang="en-US" altLang="ja-JP" sz="5400" dirty="0" smtClean="0">
              <a:solidFill>
                <a:schemeClr val="tx1"/>
              </a:solidFill>
            </a:endParaRPr>
          </a:p>
        </p:txBody>
      </p:sp>
    </p:spTree>
    <p:extLst>
      <p:ext uri="{BB962C8B-B14F-4D97-AF65-F5344CB8AC3E}">
        <p14:creationId xmlns:p14="http://schemas.microsoft.com/office/powerpoint/2010/main" xmlns="" val="3991527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smtClean="0"/>
              <a:t>問題</a:t>
            </a:r>
            <a:r>
              <a:rPr lang="en-US" altLang="ja-JP" dirty="0" smtClean="0"/>
              <a:t>1</a:t>
            </a:r>
            <a:endParaRPr kumimoji="1" lang="ja-JP" altLang="en-US" dirty="0"/>
          </a:p>
        </p:txBody>
      </p:sp>
      <p:sp>
        <p:nvSpPr>
          <p:cNvPr id="5" name="コンテンツ プレースホルダー 4"/>
          <p:cNvSpPr>
            <a:spLocks noGrp="1"/>
          </p:cNvSpPr>
          <p:nvPr>
            <p:ph idx="1"/>
          </p:nvPr>
        </p:nvSpPr>
        <p:spPr/>
        <p:txBody>
          <a:bodyPr>
            <a:normAutofit fontScale="85000" lnSpcReduction="20000"/>
          </a:bodyPr>
          <a:lstStyle/>
          <a:p>
            <a:pPr marL="0" indent="0">
              <a:buNone/>
            </a:pPr>
            <a:r>
              <a:rPr lang="ja-JP" altLang="en-US" dirty="0" smtClean="0"/>
              <a:t>最大公約数</a:t>
            </a:r>
            <a:endParaRPr lang="en-US" altLang="ja-JP" dirty="0" smtClean="0"/>
          </a:p>
          <a:p>
            <a:pPr marL="0" indent="0">
              <a:buNone/>
            </a:pPr>
            <a:r>
              <a:rPr lang="en-US" altLang="ja-JP" dirty="0" err="1" smtClean="0"/>
              <a:t>greatCommonDivisor</a:t>
            </a:r>
            <a:r>
              <a:rPr lang="en-US" altLang="ja-JP" dirty="0" smtClean="0"/>
              <a:t> </a:t>
            </a:r>
            <a:r>
              <a:rPr lang="en-US" altLang="ja-JP" dirty="0"/>
              <a:t>x y = </a:t>
            </a:r>
            <a:endParaRPr lang="en-US" altLang="ja-JP" dirty="0" smtClean="0"/>
          </a:p>
          <a:p>
            <a:pPr marL="0" indent="0">
              <a:buNone/>
            </a:pPr>
            <a:r>
              <a:rPr lang="en-US" altLang="ja-JP" dirty="0" smtClean="0"/>
              <a:t>if </a:t>
            </a:r>
            <a:r>
              <a:rPr lang="en-US" altLang="ja-JP" dirty="0"/>
              <a:t>y == 0 then x </a:t>
            </a:r>
            <a:endParaRPr lang="en-US" altLang="ja-JP" dirty="0" smtClean="0"/>
          </a:p>
          <a:p>
            <a:pPr marL="0" indent="0">
              <a:buNone/>
            </a:pPr>
            <a:r>
              <a:rPr lang="en-US" altLang="ja-JP" dirty="0" smtClean="0"/>
              <a:t>               else</a:t>
            </a:r>
            <a:r>
              <a:rPr lang="ja-JP" altLang="en-US" dirty="0"/>
              <a:t>　</a:t>
            </a:r>
            <a:r>
              <a:rPr lang="en-US" altLang="ja-JP" dirty="0" smtClean="0"/>
              <a:t>if </a:t>
            </a:r>
            <a:r>
              <a:rPr lang="en-US" altLang="ja-JP" dirty="0"/>
              <a:t>x &lt; y then </a:t>
            </a:r>
            <a:r>
              <a:rPr lang="en-US" altLang="ja-JP" dirty="0" err="1"/>
              <a:t>greatCommonDivisor</a:t>
            </a:r>
            <a:r>
              <a:rPr lang="en-US" altLang="ja-JP" dirty="0"/>
              <a:t> y x </a:t>
            </a:r>
            <a:endParaRPr lang="en-US" altLang="ja-JP" dirty="0" smtClean="0"/>
          </a:p>
          <a:p>
            <a:pPr marL="0" indent="0">
              <a:buNone/>
            </a:pPr>
            <a:r>
              <a:rPr lang="en-US" altLang="ja-JP" dirty="0" smtClean="0"/>
              <a:t>                                      else </a:t>
            </a:r>
            <a:r>
              <a:rPr lang="en-US" altLang="ja-JP" dirty="0" err="1" smtClean="0"/>
              <a:t>greatCommonDivisor</a:t>
            </a:r>
            <a:r>
              <a:rPr lang="en-US" altLang="ja-JP" dirty="0" smtClean="0"/>
              <a:t> </a:t>
            </a:r>
            <a:r>
              <a:rPr lang="en-US" altLang="ja-JP" dirty="0"/>
              <a:t>(x - y) y</a:t>
            </a:r>
          </a:p>
          <a:p>
            <a:pPr marL="0" indent="0">
              <a:buNone/>
            </a:pPr>
            <a:endParaRPr lang="en-US" altLang="ja-JP" dirty="0"/>
          </a:p>
          <a:p>
            <a:pPr marL="0" indent="0">
              <a:buNone/>
            </a:pPr>
            <a:r>
              <a:rPr lang="ja-JP" altLang="en-US" dirty="0" smtClean="0"/>
              <a:t>最小公倍数</a:t>
            </a:r>
            <a:endParaRPr lang="en-US" altLang="ja-JP" dirty="0" smtClean="0"/>
          </a:p>
          <a:p>
            <a:pPr marL="0" indent="0">
              <a:buNone/>
            </a:pPr>
            <a:r>
              <a:rPr lang="en-US" altLang="ja-JP" dirty="0" err="1"/>
              <a:t>leastCommonMultiple</a:t>
            </a:r>
            <a:r>
              <a:rPr lang="en-US" altLang="ja-JP" dirty="0"/>
              <a:t> x y = </a:t>
            </a:r>
            <a:endParaRPr lang="en-US" altLang="ja-JP" dirty="0" smtClean="0"/>
          </a:p>
          <a:p>
            <a:pPr marL="0" indent="0">
              <a:buNone/>
            </a:pPr>
            <a:r>
              <a:rPr lang="en-US" altLang="ja-JP" dirty="0" smtClean="0"/>
              <a:t>if </a:t>
            </a:r>
            <a:r>
              <a:rPr lang="en-US" altLang="ja-JP" dirty="0"/>
              <a:t>x &lt;= 0  || y &lt;= 0 then 0 </a:t>
            </a:r>
            <a:endParaRPr lang="en-US" altLang="ja-JP" dirty="0" smtClean="0"/>
          </a:p>
          <a:p>
            <a:pPr marL="0" indent="0">
              <a:buNone/>
            </a:pPr>
            <a:r>
              <a:rPr lang="en-US" altLang="ja-JP" dirty="0"/>
              <a:t>	</a:t>
            </a:r>
            <a:r>
              <a:rPr lang="en-US" altLang="ja-JP" dirty="0" smtClean="0"/>
              <a:t>	</a:t>
            </a:r>
            <a:r>
              <a:rPr lang="ja-JP" altLang="en-US" dirty="0" smtClean="0"/>
              <a:t>　</a:t>
            </a:r>
            <a:r>
              <a:rPr lang="en-US" altLang="ja-JP" dirty="0" smtClean="0"/>
              <a:t>else </a:t>
            </a:r>
            <a:r>
              <a:rPr lang="en-US" altLang="ja-JP" dirty="0"/>
              <a:t>(x * y) `div` </a:t>
            </a:r>
            <a:r>
              <a:rPr lang="en-US" altLang="ja-JP" dirty="0" err="1"/>
              <a:t>greatCommonDivisor</a:t>
            </a:r>
            <a:r>
              <a:rPr lang="en-US" altLang="ja-JP" dirty="0"/>
              <a:t> x y</a:t>
            </a:r>
          </a:p>
        </p:txBody>
      </p:sp>
    </p:spTree>
    <p:extLst>
      <p:ext uri="{BB962C8B-B14F-4D97-AF65-F5344CB8AC3E}">
        <p14:creationId xmlns:p14="http://schemas.microsoft.com/office/powerpoint/2010/main" xmlns="" val="35803894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問題２</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kumimoji="1" lang="en-US" altLang="ja-JP" dirty="0" smtClean="0"/>
              <a:t>(1)</a:t>
            </a:r>
            <a:r>
              <a:rPr kumimoji="1" lang="ja-JP" altLang="en-US" dirty="0" smtClean="0"/>
              <a:t>　</a:t>
            </a:r>
            <a:r>
              <a:rPr kumimoji="1" lang="en-US" altLang="ja-JP" dirty="0" smtClean="0"/>
              <a:t>[1,2,3,5,6,10]</a:t>
            </a:r>
          </a:p>
          <a:p>
            <a:pPr marL="0" indent="0">
              <a:buNone/>
            </a:pPr>
            <a:endParaRPr lang="en-US" altLang="ja-JP" dirty="0"/>
          </a:p>
          <a:p>
            <a:pPr marL="0" indent="0">
              <a:buNone/>
            </a:pPr>
            <a:r>
              <a:rPr kumimoji="1" lang="en-US" altLang="ja-JP" dirty="0" smtClean="0"/>
              <a:t>(2)</a:t>
            </a:r>
            <a:r>
              <a:rPr kumimoji="1" lang="ja-JP" altLang="en-US" dirty="0" smtClean="0"/>
              <a:t>　与えられたリストを昇順にソートする関数</a:t>
            </a:r>
            <a:endParaRPr kumimoji="1" lang="en-US" altLang="ja-JP" dirty="0" smtClean="0"/>
          </a:p>
          <a:p>
            <a:pPr marL="0" indent="0">
              <a:buNone/>
            </a:pPr>
            <a:endParaRPr lang="en-US" altLang="ja-JP" dirty="0"/>
          </a:p>
          <a:p>
            <a:pPr marL="0" indent="0">
              <a:buNone/>
            </a:pPr>
            <a:r>
              <a:rPr kumimoji="1" lang="en-US" altLang="ja-JP" dirty="0" smtClean="0"/>
              <a:t>(3)</a:t>
            </a:r>
            <a:endParaRPr lang="en-US" altLang="ja-JP" dirty="0"/>
          </a:p>
          <a:p>
            <a:pPr marL="0" indent="0">
              <a:buNone/>
            </a:pPr>
            <a:r>
              <a:rPr lang="en-US" altLang="ja-JP" dirty="0" err="1"/>
              <a:t>cubeList</a:t>
            </a:r>
            <a:r>
              <a:rPr lang="en-US" altLang="ja-JP" dirty="0"/>
              <a:t> [] = []</a:t>
            </a:r>
          </a:p>
          <a:p>
            <a:pPr marL="0" indent="0">
              <a:buNone/>
            </a:pPr>
            <a:r>
              <a:rPr lang="en-US" altLang="ja-JP" dirty="0" err="1"/>
              <a:t>cubeList</a:t>
            </a:r>
            <a:r>
              <a:rPr lang="en-US" altLang="ja-JP" dirty="0"/>
              <a:t> (</a:t>
            </a:r>
            <a:r>
              <a:rPr lang="en-US" altLang="ja-JP" dirty="0" err="1"/>
              <a:t>x:xs</a:t>
            </a:r>
            <a:r>
              <a:rPr lang="en-US" altLang="ja-JP" dirty="0"/>
              <a:t>) = x*x*x : </a:t>
            </a:r>
            <a:r>
              <a:rPr lang="en-US" altLang="ja-JP" dirty="0" err="1"/>
              <a:t>cubeList</a:t>
            </a:r>
            <a:r>
              <a:rPr lang="en-US" altLang="ja-JP" dirty="0"/>
              <a:t> </a:t>
            </a:r>
            <a:r>
              <a:rPr lang="en-US" altLang="ja-JP" dirty="0" err="1"/>
              <a:t>xs</a:t>
            </a:r>
            <a:endParaRPr lang="en-US" altLang="ja-JP" dirty="0"/>
          </a:p>
          <a:p>
            <a:pPr marL="0" indent="0">
              <a:buNone/>
            </a:pPr>
            <a:endParaRPr lang="en-US" altLang="ja-JP" dirty="0"/>
          </a:p>
          <a:p>
            <a:pPr marL="0" indent="0">
              <a:buNone/>
            </a:pPr>
            <a:r>
              <a:rPr lang="en-US" altLang="ja-JP" dirty="0" err="1" smtClean="0"/>
              <a:t>cubeSort</a:t>
            </a:r>
            <a:r>
              <a:rPr lang="en-US" altLang="ja-JP" dirty="0" smtClean="0"/>
              <a:t> </a:t>
            </a:r>
            <a:r>
              <a:rPr lang="en-US" altLang="ja-JP" dirty="0"/>
              <a:t>= </a:t>
            </a:r>
            <a:r>
              <a:rPr lang="en-US" altLang="ja-JP" dirty="0" err="1"/>
              <a:t>cubeList</a:t>
            </a:r>
            <a:r>
              <a:rPr lang="en-US" altLang="ja-JP" dirty="0"/>
              <a:t> . foo</a:t>
            </a:r>
            <a:endParaRPr kumimoji="1" lang="en-US" altLang="ja-JP" dirty="0" smtClean="0"/>
          </a:p>
        </p:txBody>
      </p:sp>
    </p:spTree>
    <p:extLst>
      <p:ext uri="{BB962C8B-B14F-4D97-AF65-F5344CB8AC3E}">
        <p14:creationId xmlns:p14="http://schemas.microsoft.com/office/powerpoint/2010/main" xmlns="" val="933527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85083" y="692696"/>
            <a:ext cx="1213794" cy="584775"/>
          </a:xfrm>
          <a:prstGeom prst="rect">
            <a:avLst/>
          </a:prstGeom>
          <a:noFill/>
        </p:spPr>
        <p:txBody>
          <a:bodyPr wrap="none" rtlCol="0">
            <a:spAutoFit/>
          </a:bodyPr>
          <a:lstStyle/>
          <a:p>
            <a:r>
              <a:rPr kumimoji="1" lang="ja-JP" altLang="en-US" sz="3200" dirty="0" smtClean="0"/>
              <a:t>解答</a:t>
            </a:r>
            <a:r>
              <a:rPr lang="en-US" altLang="ja-JP" sz="3200" dirty="0"/>
              <a:t>2</a:t>
            </a:r>
            <a:endParaRPr kumimoji="1" lang="ja-JP" altLang="en-US" sz="3200" dirty="0"/>
          </a:p>
        </p:txBody>
      </p:sp>
      <p:sp>
        <p:nvSpPr>
          <p:cNvPr id="6" name="角丸四角形 5"/>
          <p:cNvSpPr/>
          <p:nvPr/>
        </p:nvSpPr>
        <p:spPr>
          <a:xfrm>
            <a:off x="179512" y="1594082"/>
            <a:ext cx="8856984" cy="5003269"/>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709541" y="1833558"/>
            <a:ext cx="8340716" cy="4524315"/>
          </a:xfrm>
          <a:prstGeom prst="rect">
            <a:avLst/>
          </a:prstGeom>
          <a:noFill/>
        </p:spPr>
        <p:txBody>
          <a:bodyPr wrap="square" rtlCol="0">
            <a:spAutoFit/>
          </a:bodyPr>
          <a:lstStyle/>
          <a:p>
            <a:r>
              <a:rPr lang="en-US" altLang="ja-JP" sz="2400" dirty="0" err="1"/>
              <a:t>includedTax</a:t>
            </a:r>
            <a:r>
              <a:rPr lang="en-US" altLang="ja-JP" sz="2400" dirty="0"/>
              <a:t> :: </a:t>
            </a:r>
            <a:r>
              <a:rPr lang="en-US" altLang="ja-JP" sz="2400" dirty="0" err="1"/>
              <a:t>Int</a:t>
            </a:r>
            <a:r>
              <a:rPr lang="en-US" altLang="ja-JP" sz="2400" dirty="0"/>
              <a:t> -&gt; </a:t>
            </a:r>
            <a:r>
              <a:rPr lang="en-US" altLang="ja-JP" sz="2400" dirty="0" err="1"/>
              <a:t>Int</a:t>
            </a:r>
            <a:r>
              <a:rPr lang="en-US" altLang="ja-JP" sz="2400" dirty="0"/>
              <a:t> -&gt; </a:t>
            </a:r>
            <a:r>
              <a:rPr lang="en-US" altLang="ja-JP" sz="2400" dirty="0" err="1"/>
              <a:t>Int</a:t>
            </a:r>
            <a:endParaRPr lang="en-US" altLang="ja-JP" sz="2400" dirty="0"/>
          </a:p>
          <a:p>
            <a:r>
              <a:rPr lang="en-US" altLang="ja-JP" sz="2400" dirty="0" err="1"/>
              <a:t>includedTax</a:t>
            </a:r>
            <a:r>
              <a:rPr lang="en-US" altLang="ja-JP" sz="2400" dirty="0"/>
              <a:t> value year = value + </a:t>
            </a:r>
            <a:r>
              <a:rPr lang="en-US" altLang="ja-JP" sz="2400" dirty="0" err="1"/>
              <a:t>consumptionTax</a:t>
            </a:r>
            <a:r>
              <a:rPr lang="en-US" altLang="ja-JP" sz="2400" dirty="0"/>
              <a:t> value year</a:t>
            </a:r>
          </a:p>
          <a:p>
            <a:endParaRPr lang="en-US" altLang="ja-JP" sz="2400" dirty="0"/>
          </a:p>
          <a:p>
            <a:r>
              <a:rPr lang="en-US" altLang="ja-JP" sz="2400" dirty="0" err="1"/>
              <a:t>consumptionTax</a:t>
            </a:r>
            <a:r>
              <a:rPr lang="en-US" altLang="ja-JP" sz="2400" dirty="0"/>
              <a:t> :: </a:t>
            </a:r>
            <a:r>
              <a:rPr lang="en-US" altLang="ja-JP" sz="2400" dirty="0" err="1"/>
              <a:t>Int</a:t>
            </a:r>
            <a:r>
              <a:rPr lang="en-US" altLang="ja-JP" sz="2400" dirty="0"/>
              <a:t> -&gt; </a:t>
            </a:r>
            <a:r>
              <a:rPr lang="en-US" altLang="ja-JP" sz="2400" dirty="0" err="1"/>
              <a:t>Int</a:t>
            </a:r>
            <a:r>
              <a:rPr lang="en-US" altLang="ja-JP" sz="2400" dirty="0"/>
              <a:t> -&gt; </a:t>
            </a:r>
            <a:r>
              <a:rPr lang="en-US" altLang="ja-JP" sz="2400" dirty="0" err="1"/>
              <a:t>Int</a:t>
            </a:r>
            <a:endParaRPr lang="en-US" altLang="ja-JP" sz="2400" dirty="0"/>
          </a:p>
          <a:p>
            <a:r>
              <a:rPr lang="en-US" altLang="ja-JP" sz="2400" dirty="0" err="1"/>
              <a:t>consumptionTax</a:t>
            </a:r>
            <a:r>
              <a:rPr lang="en-US" altLang="ja-JP" sz="2400" dirty="0"/>
              <a:t> value year = value * </a:t>
            </a:r>
            <a:r>
              <a:rPr lang="en-US" altLang="ja-JP" sz="2400" dirty="0" err="1"/>
              <a:t>taxRate</a:t>
            </a:r>
            <a:r>
              <a:rPr lang="en-US" altLang="ja-JP" sz="2400" dirty="0"/>
              <a:t> year `div` 100</a:t>
            </a:r>
          </a:p>
          <a:p>
            <a:endParaRPr lang="en-US" altLang="ja-JP" sz="2400" dirty="0" smtClean="0"/>
          </a:p>
          <a:p>
            <a:r>
              <a:rPr lang="en-US" altLang="ja-JP" sz="2400" dirty="0" err="1"/>
              <a:t>taxRate</a:t>
            </a:r>
            <a:r>
              <a:rPr lang="en-US" altLang="ja-JP" sz="2400" dirty="0"/>
              <a:t> :: </a:t>
            </a:r>
            <a:r>
              <a:rPr lang="en-US" altLang="ja-JP" sz="2400" dirty="0" err="1"/>
              <a:t>Int</a:t>
            </a:r>
            <a:r>
              <a:rPr lang="en-US" altLang="ja-JP" sz="2400" dirty="0"/>
              <a:t> -&gt; </a:t>
            </a:r>
            <a:r>
              <a:rPr lang="en-US" altLang="ja-JP" sz="2400" dirty="0" err="1"/>
              <a:t>Int</a:t>
            </a:r>
            <a:endParaRPr lang="en-US" altLang="ja-JP" sz="2400" dirty="0"/>
          </a:p>
          <a:p>
            <a:r>
              <a:rPr lang="en-US" altLang="ja-JP" sz="2400" dirty="0" err="1"/>
              <a:t>taxRate</a:t>
            </a:r>
            <a:r>
              <a:rPr lang="en-US" altLang="ja-JP" sz="2400" dirty="0"/>
              <a:t> year = if year &lt; 1989 then 0</a:t>
            </a:r>
          </a:p>
          <a:p>
            <a:r>
              <a:rPr lang="en-US" altLang="ja-JP" sz="2400" dirty="0"/>
              <a:t>		else if year &lt; 1997 then 3</a:t>
            </a:r>
          </a:p>
          <a:p>
            <a:r>
              <a:rPr lang="en-US" altLang="ja-JP" sz="2400" dirty="0"/>
              <a:t>		else if year &lt; 2014 then 5</a:t>
            </a:r>
          </a:p>
          <a:p>
            <a:r>
              <a:rPr lang="en-US" altLang="ja-JP" sz="2400" dirty="0"/>
              <a:t>		else if year == 2014 then 8</a:t>
            </a:r>
          </a:p>
          <a:p>
            <a:r>
              <a:rPr lang="en-US" altLang="ja-JP" sz="2400" dirty="0"/>
              <a:t>		else 10</a:t>
            </a:r>
            <a:endParaRPr kumimoji="1" lang="ja-JP" altLang="en-US" sz="2400" dirty="0"/>
          </a:p>
        </p:txBody>
      </p:sp>
      <p:sp>
        <p:nvSpPr>
          <p:cNvPr id="8" name="テキスト ボックス 7"/>
          <p:cNvSpPr txBox="1"/>
          <p:nvPr/>
        </p:nvSpPr>
        <p:spPr>
          <a:xfrm>
            <a:off x="755576" y="1321651"/>
            <a:ext cx="1838324" cy="523220"/>
          </a:xfrm>
          <a:prstGeom prst="rect">
            <a:avLst/>
          </a:prstGeom>
          <a:solidFill>
            <a:schemeClr val="bg1"/>
          </a:solidFill>
        </p:spPr>
        <p:txBody>
          <a:bodyPr wrap="none" rtlCol="0">
            <a:spAutoFit/>
          </a:bodyPr>
          <a:lstStyle/>
          <a:p>
            <a:r>
              <a:rPr kumimoji="1" lang="en-US" altLang="ja-JP" sz="2800" dirty="0" smtClean="0"/>
              <a:t>murata2.hs</a:t>
            </a:r>
            <a:endParaRPr kumimoji="1" lang="ja-JP"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685800" y="2607047"/>
            <a:ext cx="7772400" cy="1470025"/>
          </a:xfrm>
        </p:spPr>
        <p:txBody>
          <a:bodyPr/>
          <a:lstStyle/>
          <a:p>
            <a:r>
              <a:rPr lang="ja-JP" altLang="en-US" dirty="0" smtClean="0"/>
              <a:t>深井貴明</a:t>
            </a:r>
            <a:endParaRPr lang="en-US" altLang="ja-JP" dirty="0" smtClean="0"/>
          </a:p>
        </p:txBody>
      </p:sp>
    </p:spTree>
    <p:extLst>
      <p:ext uri="{BB962C8B-B14F-4D97-AF65-F5344CB8AC3E}">
        <p14:creationId xmlns:p14="http://schemas.microsoft.com/office/powerpoint/2010/main" xmlns="" val="1691441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a:t>
            </a:r>
            <a:r>
              <a:rPr lang="en-US" altLang="ja-JP" dirty="0" smtClean="0"/>
              <a:t>1</a:t>
            </a:r>
            <a:r>
              <a:rPr lang="ja-JP" altLang="en-US" dirty="0" smtClean="0"/>
              <a:t>の回答</a:t>
            </a:r>
            <a:endParaRPr kumimoji="1" lang="ja-JP" altLang="en-US" dirty="0"/>
          </a:p>
        </p:txBody>
      </p:sp>
      <p:sp>
        <p:nvSpPr>
          <p:cNvPr id="3" name="コンテンツ プレースホルダー 2"/>
          <p:cNvSpPr>
            <a:spLocks noGrp="1"/>
          </p:cNvSpPr>
          <p:nvPr>
            <p:ph idx="1"/>
          </p:nvPr>
        </p:nvSpPr>
        <p:spPr>
          <a:xfrm>
            <a:off x="683568" y="1340768"/>
            <a:ext cx="8208912" cy="748680"/>
          </a:xfrm>
        </p:spPr>
        <p:txBody>
          <a:bodyPr>
            <a:noAutofit/>
          </a:bodyPr>
          <a:lstStyle/>
          <a:p>
            <a:pPr marL="0" indent="0">
              <a:buNone/>
            </a:pPr>
            <a:r>
              <a:rPr lang="en-US" altLang="ja-JP" sz="7200" dirty="0" smtClean="0">
                <a:latin typeface="+mj-lt"/>
                <a:ea typeface="Gungsuh" pitchFamily="18" charset="-127"/>
              </a:rPr>
              <a:t> </a:t>
            </a:r>
            <a:r>
              <a:rPr lang="en-US" altLang="ja-JP" sz="7200" dirty="0" err="1" smtClean="0">
                <a:latin typeface="+mj-lt"/>
                <a:ea typeface="Gungsuh" pitchFamily="18" charset="-127"/>
              </a:rPr>
              <a:t>fukai1</a:t>
            </a:r>
            <a:r>
              <a:rPr lang="en-US" altLang="ja-JP" sz="7200" dirty="0" smtClean="0">
                <a:latin typeface="+mj-lt"/>
                <a:ea typeface="Gungsuh" pitchFamily="18" charset="-127"/>
              </a:rPr>
              <a:t> = foldr (</a:t>
            </a:r>
            <a:r>
              <a:rPr lang="en-US" altLang="ja-JP" sz="7200" dirty="0" smtClean="0">
                <a:solidFill>
                  <a:srgbClr val="FF0000"/>
                </a:solidFill>
                <a:latin typeface="+mj-lt"/>
                <a:ea typeface="Gungsuh" pitchFamily="18" charset="-127"/>
              </a:rPr>
              <a:t>-</a:t>
            </a:r>
            <a:r>
              <a:rPr lang="en-US" altLang="ja-JP" sz="7200" dirty="0" smtClean="0">
                <a:latin typeface="+mj-lt"/>
                <a:ea typeface="Gungsuh" pitchFamily="18" charset="-127"/>
              </a:rPr>
              <a:t>) </a:t>
            </a:r>
            <a:r>
              <a:rPr lang="en-US" altLang="ja-JP" sz="7200" dirty="0" smtClean="0">
                <a:solidFill>
                  <a:srgbClr val="00B0F0"/>
                </a:solidFill>
                <a:latin typeface="+mj-lt"/>
                <a:ea typeface="Gungsuh" pitchFamily="18" charset="-127"/>
              </a:rPr>
              <a:t>0</a:t>
            </a:r>
            <a:endParaRPr kumimoji="1" lang="ja-JP" altLang="en-US" sz="7200" dirty="0">
              <a:solidFill>
                <a:srgbClr val="00B0F0"/>
              </a:solidFill>
              <a:latin typeface="+mj-lt"/>
              <a:ea typeface="Gungsuh" pitchFamily="18" charset="-127"/>
            </a:endParaRPr>
          </a:p>
        </p:txBody>
      </p:sp>
      <mc:AlternateContent xmlns:mc="http://schemas.openxmlformats.org/markup-compatibility/2006">
        <mc:Choice xmlns:a14="http://schemas.microsoft.com/office/drawing/2010/main" xmlns="" Requires="a14">
          <p:sp>
            <p:nvSpPr>
              <p:cNvPr id="4" name="テキスト ボックス 3"/>
              <p:cNvSpPr txBox="1"/>
              <p:nvPr/>
            </p:nvSpPr>
            <p:spPr>
              <a:xfrm>
                <a:off x="76205" y="2897438"/>
                <a:ext cx="8856984" cy="1200329"/>
              </a:xfrm>
              <a:prstGeom prst="rect">
                <a:avLst/>
              </a:prstGeom>
              <a:noFill/>
            </p:spPr>
            <p:txBody>
              <a:bodyPr wrap="square" rtlCol="0">
                <a:spAutoFit/>
              </a:bodyPr>
              <a:lstStyle/>
              <a:p>
                <a14:m>
                  <m:oMath xmlns:m="http://schemas.openxmlformats.org/officeDocument/2006/math" xmlns="">
                    <m:sSub>
                      <m:sSubPr>
                        <m:ctrlPr>
                          <a:rPr lang="en-US" altLang="ja-JP" sz="3600" i="1" smtClean="0">
                            <a:latin typeface="Cambria Math"/>
                          </a:rPr>
                        </m:ctrlPr>
                      </m:sSubPr>
                      <m:e>
                        <m:r>
                          <a:rPr lang="en-US" altLang="ja-JP" sz="3600" i="1">
                            <a:latin typeface="Cambria Math"/>
                          </a:rPr>
                          <m:t>𝑥</m:t>
                        </m:r>
                      </m:e>
                      <m:sub>
                        <m:r>
                          <a:rPr lang="en-US" altLang="ja-JP" sz="3600" i="1">
                            <a:latin typeface="Cambria Math"/>
                          </a:rPr>
                          <m:t>1</m:t>
                        </m:r>
                      </m:sub>
                    </m:sSub>
                    <m:r>
                      <a:rPr lang="en-US" altLang="ja-JP" sz="3600" b="0" i="1" smtClean="0">
                        <a:latin typeface="Cambria Math"/>
                      </a:rPr>
                      <m:t>−</m:t>
                    </m:r>
                  </m:oMath>
                </a14:m>
                <a:r>
                  <a:rPr lang="en-US" altLang="ja-JP" sz="3600" dirty="0"/>
                  <a:t> </a:t>
                </a:r>
                <a14:m>
                  <m:oMath xmlns:m="http://schemas.openxmlformats.org/officeDocument/2006/math" xmlns="">
                    <m:sSub>
                      <m:sSubPr>
                        <m:ctrlPr>
                          <a:rPr lang="en-US" altLang="ja-JP" sz="3600" i="1">
                            <a:latin typeface="Cambria Math"/>
                          </a:rPr>
                        </m:ctrlPr>
                      </m:sSubPr>
                      <m:e>
                        <m:r>
                          <a:rPr lang="en-US" altLang="ja-JP" sz="3600" i="1">
                            <a:latin typeface="Cambria Math"/>
                          </a:rPr>
                          <m:t>𝑥</m:t>
                        </m:r>
                      </m:e>
                      <m:sub>
                        <m:r>
                          <a:rPr lang="en-US" altLang="ja-JP" sz="3600" b="0" i="1" smtClean="0">
                            <a:latin typeface="Cambria Math"/>
                          </a:rPr>
                          <m:t>2</m:t>
                        </m:r>
                      </m:sub>
                    </m:sSub>
                  </m:oMath>
                </a14:m>
                <a:r>
                  <a:rPr lang="en-US" altLang="ja-JP" sz="3600" dirty="0"/>
                  <a:t> </a:t>
                </a:r>
                <a14:m>
                  <m:oMath xmlns:m="http://schemas.openxmlformats.org/officeDocument/2006/math" xmlns="">
                    <m:r>
                      <a:rPr lang="en-US" altLang="ja-JP" sz="3600" b="0" i="0" smtClean="0">
                        <a:latin typeface="Cambria Math"/>
                      </a:rPr>
                      <m:t>+</m:t>
                    </m:r>
                    <m:sSub>
                      <m:sSubPr>
                        <m:ctrlPr>
                          <a:rPr lang="en-US" altLang="ja-JP" sz="3600" i="1">
                            <a:latin typeface="Cambria Math"/>
                          </a:rPr>
                        </m:ctrlPr>
                      </m:sSubPr>
                      <m:e>
                        <m:r>
                          <a:rPr lang="en-US" altLang="ja-JP" sz="3600" i="1">
                            <a:latin typeface="Cambria Math"/>
                          </a:rPr>
                          <m:t>𝑥</m:t>
                        </m:r>
                      </m:e>
                      <m:sub>
                        <m:r>
                          <a:rPr lang="en-US" altLang="ja-JP" sz="3600" b="0" i="1" smtClean="0">
                            <a:latin typeface="Cambria Math"/>
                          </a:rPr>
                          <m:t>3</m:t>
                        </m:r>
                      </m:sub>
                    </m:sSub>
                    <m:r>
                      <a:rPr lang="en-US" altLang="ja-JP" sz="3600" i="1" smtClean="0">
                        <a:latin typeface="Cambria Math"/>
                        <a:ea typeface="Cambria Math"/>
                      </a:rPr>
                      <m:t>⋯</m:t>
                    </m:r>
                  </m:oMath>
                </a14:m>
                <a:r>
                  <a:rPr lang="en-US" altLang="ja-JP" sz="3600" dirty="0"/>
                  <a:t> </a:t>
                </a:r>
                <a14:m>
                  <m:oMath xmlns:m="http://schemas.openxmlformats.org/officeDocument/2006/math" xmlns="">
                    <m:sSup>
                      <m:sSupPr>
                        <m:ctrlPr>
                          <a:rPr lang="en-US" altLang="ja-JP" sz="3600" i="1" smtClean="0">
                            <a:latin typeface="Cambria Math"/>
                          </a:rPr>
                        </m:ctrlPr>
                      </m:sSupPr>
                      <m:e>
                        <m:r>
                          <a:rPr lang="en-US" altLang="ja-JP" sz="3600" b="0" i="1" smtClean="0">
                            <a:latin typeface="Cambria Math"/>
                          </a:rPr>
                          <m:t>+(−1)</m:t>
                        </m:r>
                      </m:e>
                      <m:sup>
                        <m:r>
                          <a:rPr lang="en-US" altLang="ja-JP" sz="3600" b="0" i="1" smtClean="0">
                            <a:latin typeface="Cambria Math"/>
                          </a:rPr>
                          <m:t>𝑛</m:t>
                        </m:r>
                        <m:r>
                          <a:rPr lang="en-US" altLang="ja-JP" sz="3600" b="0" i="1" smtClean="0">
                            <a:latin typeface="Cambria Math"/>
                          </a:rPr>
                          <m:t>−1</m:t>
                        </m:r>
                      </m:sup>
                    </m:sSup>
                  </m:oMath>
                </a14:m>
                <a:r>
                  <a:rPr lang="en-US" altLang="ja-JP" sz="3600" dirty="0"/>
                  <a:t> </a:t>
                </a:r>
                <a14:m>
                  <m:oMath xmlns:m="http://schemas.openxmlformats.org/officeDocument/2006/math" xmlns="">
                    <m:sSub>
                      <m:sSubPr>
                        <m:ctrlPr>
                          <a:rPr lang="en-US" altLang="ja-JP" sz="3600" i="1">
                            <a:latin typeface="Cambria Math"/>
                          </a:rPr>
                        </m:ctrlPr>
                      </m:sSubPr>
                      <m:e>
                        <m:r>
                          <a:rPr lang="en-US" altLang="ja-JP" sz="3600" i="1">
                            <a:latin typeface="Cambria Math"/>
                          </a:rPr>
                          <m:t>𝑥</m:t>
                        </m:r>
                      </m:e>
                      <m:sub>
                        <m:r>
                          <a:rPr lang="en-US" altLang="ja-JP" sz="3600" b="0" i="1" smtClean="0">
                            <a:latin typeface="Cambria Math"/>
                          </a:rPr>
                          <m:t>𝑛</m:t>
                        </m:r>
                        <m:r>
                          <a:rPr lang="en-US" altLang="ja-JP" sz="3600" b="0" i="1" smtClean="0">
                            <a:latin typeface="Cambria Math"/>
                          </a:rPr>
                          <m:t>−1</m:t>
                        </m:r>
                      </m:sub>
                    </m:sSub>
                  </m:oMath>
                </a14:m>
                <a:r>
                  <a:rPr lang="en-US" altLang="ja-JP" sz="3600" dirty="0"/>
                  <a:t> </a:t>
                </a:r>
                <a14:m>
                  <m:oMath xmlns:m="http://schemas.openxmlformats.org/officeDocument/2006/math" xmlns="">
                    <m:sSup>
                      <m:sSupPr>
                        <m:ctrlPr>
                          <a:rPr lang="en-US" altLang="ja-JP" sz="3600" i="1">
                            <a:latin typeface="Cambria Math"/>
                          </a:rPr>
                        </m:ctrlPr>
                      </m:sSupPr>
                      <m:e>
                        <m:r>
                          <a:rPr lang="en-US" altLang="ja-JP" sz="3600" i="1">
                            <a:latin typeface="Cambria Math"/>
                          </a:rPr>
                          <m:t>+(−1)</m:t>
                        </m:r>
                      </m:e>
                      <m:sup>
                        <m:r>
                          <a:rPr lang="en-US" altLang="ja-JP" sz="3600" i="1">
                            <a:latin typeface="Cambria Math"/>
                          </a:rPr>
                          <m:t>𝑛</m:t>
                        </m:r>
                      </m:sup>
                    </m:sSup>
                    <m:r>
                      <a:rPr lang="en-US" altLang="ja-JP" sz="3600" i="1">
                        <a:latin typeface="Cambria Math"/>
                      </a:rPr>
                      <m:t> </m:t>
                    </m:r>
                    <m:sSub>
                      <m:sSubPr>
                        <m:ctrlPr>
                          <a:rPr lang="en-US" altLang="ja-JP" sz="3600" i="1">
                            <a:latin typeface="Cambria Math"/>
                          </a:rPr>
                        </m:ctrlPr>
                      </m:sSubPr>
                      <m:e>
                        <m:r>
                          <a:rPr lang="en-US" altLang="ja-JP" sz="3600" i="1">
                            <a:latin typeface="Cambria Math"/>
                          </a:rPr>
                          <m:t>𝑥</m:t>
                        </m:r>
                      </m:e>
                      <m:sub>
                        <m:r>
                          <a:rPr lang="en-US" altLang="ja-JP" sz="3600" b="0" i="1" smtClean="0">
                            <a:latin typeface="Cambria Math"/>
                          </a:rPr>
                          <m:t>𝑛</m:t>
                        </m:r>
                      </m:sub>
                    </m:sSub>
                  </m:oMath>
                </a14:m>
                <a:endParaRPr lang="en-US" altLang="ja-JP" sz="3600" dirty="0" smtClean="0"/>
              </a:p>
              <a:p>
                <a:r>
                  <a:rPr lang="en-US" altLang="ja-JP" sz="3600" dirty="0" smtClean="0">
                    <a:latin typeface="Cambria Math"/>
                    <a:ea typeface="Cambria Math"/>
                  </a:rPr>
                  <a:t>=</a:t>
                </a:r>
                <a:r>
                  <a:rPr lang="en-US" altLang="ja-JP" sz="3600" dirty="0"/>
                  <a:t> </a:t>
                </a:r>
                <a14:m>
                  <m:oMath xmlns:m="http://schemas.openxmlformats.org/officeDocument/2006/math" xmlns="">
                    <m:sSub>
                      <m:sSubPr>
                        <m:ctrlPr>
                          <a:rPr lang="en-US" altLang="ja-JP" sz="3600" i="1">
                            <a:latin typeface="Cambria Math"/>
                          </a:rPr>
                        </m:ctrlPr>
                      </m:sSubPr>
                      <m:e>
                        <m:r>
                          <a:rPr lang="en-US" altLang="ja-JP" sz="3600" i="1">
                            <a:latin typeface="Cambria Math"/>
                          </a:rPr>
                          <m:t>𝑥</m:t>
                        </m:r>
                      </m:e>
                      <m:sub>
                        <m:r>
                          <a:rPr lang="en-US" altLang="ja-JP" sz="3600" i="1">
                            <a:latin typeface="Cambria Math"/>
                          </a:rPr>
                          <m:t>1</m:t>
                        </m:r>
                      </m:sub>
                    </m:sSub>
                    <m:r>
                      <a:rPr lang="en-US" altLang="ja-JP" sz="3600" b="0" i="1" smtClean="0">
                        <a:solidFill>
                          <a:srgbClr val="FF0000"/>
                        </a:solidFill>
                        <a:latin typeface="Cambria Math"/>
                      </a:rPr>
                      <m:t>−</m:t>
                    </m:r>
                    <m:sSub>
                      <m:sSubPr>
                        <m:ctrlPr>
                          <a:rPr lang="en-US" altLang="ja-JP" sz="3600" i="1">
                            <a:latin typeface="Cambria Math"/>
                          </a:rPr>
                        </m:ctrlPr>
                      </m:sSubPr>
                      <m:e>
                        <m:r>
                          <a:rPr lang="en-US" altLang="ja-JP" sz="3600" b="0" i="1" smtClean="0">
                            <a:latin typeface="Cambria Math"/>
                          </a:rPr>
                          <m:t>(</m:t>
                        </m:r>
                        <m:r>
                          <a:rPr lang="en-US" altLang="ja-JP" sz="3600" i="1">
                            <a:latin typeface="Cambria Math"/>
                          </a:rPr>
                          <m:t>𝑥</m:t>
                        </m:r>
                      </m:e>
                      <m:sub>
                        <m:r>
                          <a:rPr lang="en-US" altLang="ja-JP" sz="3600" i="1">
                            <a:latin typeface="Cambria Math"/>
                          </a:rPr>
                          <m:t>2</m:t>
                        </m:r>
                      </m:sub>
                    </m:sSub>
                    <m:r>
                      <a:rPr lang="en-US" altLang="ja-JP" sz="3600" b="0" i="0" smtClean="0">
                        <a:solidFill>
                          <a:srgbClr val="FF0000"/>
                        </a:solidFill>
                        <a:latin typeface="Cambria Math"/>
                      </a:rPr>
                      <m:t>−</m:t>
                    </m:r>
                    <m:sSub>
                      <m:sSubPr>
                        <m:ctrlPr>
                          <a:rPr lang="en-US" altLang="ja-JP" sz="3600" i="1">
                            <a:latin typeface="Cambria Math"/>
                          </a:rPr>
                        </m:ctrlPr>
                      </m:sSubPr>
                      <m:e>
                        <m:r>
                          <a:rPr lang="en-US" altLang="ja-JP" sz="3600" b="0" i="1" smtClean="0">
                            <a:latin typeface="Cambria Math"/>
                          </a:rPr>
                          <m:t>(</m:t>
                        </m:r>
                        <m:r>
                          <a:rPr lang="en-US" altLang="ja-JP" sz="3600" i="1">
                            <a:latin typeface="Cambria Math"/>
                          </a:rPr>
                          <m:t>𝑥</m:t>
                        </m:r>
                      </m:e>
                      <m:sub>
                        <m:r>
                          <a:rPr lang="en-US" altLang="ja-JP" sz="3600" i="1">
                            <a:latin typeface="Cambria Math"/>
                          </a:rPr>
                          <m:t>3</m:t>
                        </m:r>
                      </m:sub>
                    </m:sSub>
                    <m:r>
                      <a:rPr lang="en-US" altLang="ja-JP" sz="3600" i="1">
                        <a:latin typeface="Cambria Math"/>
                        <a:ea typeface="Cambria Math"/>
                      </a:rPr>
                      <m:t>⋯</m:t>
                    </m:r>
                  </m:oMath>
                </a14:m>
                <a:r>
                  <a:rPr lang="en-US" altLang="ja-JP" sz="3600" dirty="0"/>
                  <a:t> </a:t>
                </a:r>
                <a14:m>
                  <m:oMath xmlns:m="http://schemas.openxmlformats.org/officeDocument/2006/math" xmlns="">
                    <m:r>
                      <a:rPr lang="en-US" altLang="ja-JP" sz="3600" b="0" i="1" dirty="0" smtClean="0">
                        <a:solidFill>
                          <a:srgbClr val="FF0000"/>
                        </a:solidFill>
                        <a:latin typeface="Cambria Math"/>
                      </a:rPr>
                      <m:t>−</m:t>
                    </m:r>
                    <m:r>
                      <a:rPr lang="en-US" altLang="ja-JP" sz="3600" b="0" i="1" dirty="0" smtClean="0">
                        <a:latin typeface="Cambria Math"/>
                      </a:rPr>
                      <m:t>(</m:t>
                    </m:r>
                    <m:sSub>
                      <m:sSubPr>
                        <m:ctrlPr>
                          <a:rPr lang="en-US" altLang="ja-JP" sz="3600" i="1">
                            <a:latin typeface="Cambria Math"/>
                          </a:rPr>
                        </m:ctrlPr>
                      </m:sSubPr>
                      <m:e>
                        <m:r>
                          <a:rPr lang="en-US" altLang="ja-JP" sz="3600" i="1">
                            <a:latin typeface="Cambria Math"/>
                          </a:rPr>
                          <m:t>𝑥</m:t>
                        </m:r>
                      </m:e>
                      <m:sub>
                        <m:r>
                          <a:rPr lang="en-US" altLang="ja-JP" sz="3600" i="1">
                            <a:latin typeface="Cambria Math"/>
                          </a:rPr>
                          <m:t>𝑛</m:t>
                        </m:r>
                        <m:r>
                          <a:rPr lang="en-US" altLang="ja-JP" sz="3600" i="1">
                            <a:latin typeface="Cambria Math"/>
                          </a:rPr>
                          <m:t>−1</m:t>
                        </m:r>
                      </m:sub>
                    </m:sSub>
                    <m:r>
                      <a:rPr lang="en-US" altLang="ja-JP" sz="3600" b="0" i="0" smtClean="0">
                        <a:solidFill>
                          <a:srgbClr val="FF0000"/>
                        </a:solidFill>
                        <a:latin typeface="Cambria Math"/>
                      </a:rPr>
                      <m:t>−</m:t>
                    </m:r>
                    <m:sSub>
                      <m:sSubPr>
                        <m:ctrlPr>
                          <a:rPr lang="en-US" altLang="ja-JP" sz="3600" i="1">
                            <a:latin typeface="Cambria Math"/>
                          </a:rPr>
                        </m:ctrlPr>
                      </m:sSubPr>
                      <m:e>
                        <m:r>
                          <a:rPr lang="en-US" altLang="ja-JP" sz="3600" b="0" i="1" smtClean="0">
                            <a:latin typeface="Cambria Math"/>
                          </a:rPr>
                          <m:t>(</m:t>
                        </m:r>
                        <m:r>
                          <a:rPr lang="en-US" altLang="ja-JP" sz="3600" i="1">
                            <a:latin typeface="Cambria Math"/>
                          </a:rPr>
                          <m:t>𝑥</m:t>
                        </m:r>
                      </m:e>
                      <m:sub>
                        <m:r>
                          <a:rPr lang="en-US" altLang="ja-JP" sz="3600" i="1">
                            <a:latin typeface="Cambria Math"/>
                          </a:rPr>
                          <m:t>𝑛</m:t>
                        </m:r>
                      </m:sub>
                    </m:sSub>
                    <m:r>
                      <a:rPr lang="en-US" altLang="ja-JP" sz="3600" b="0" i="1" smtClean="0">
                        <a:solidFill>
                          <a:srgbClr val="FF0000"/>
                        </a:solidFill>
                        <a:latin typeface="Cambria Math"/>
                      </a:rPr>
                      <m:t>−</m:t>
                    </m:r>
                    <m:r>
                      <a:rPr lang="en-US" altLang="ja-JP" sz="3600" b="0" i="1" smtClean="0">
                        <a:solidFill>
                          <a:srgbClr val="00B0F0"/>
                        </a:solidFill>
                        <a:latin typeface="Cambria Math"/>
                      </a:rPr>
                      <m:t>0</m:t>
                    </m:r>
                    <m:r>
                      <a:rPr lang="en-US" altLang="ja-JP" sz="3600" b="0" i="1" smtClean="0">
                        <a:latin typeface="Cambria Math"/>
                      </a:rPr>
                      <m:t>))</m:t>
                    </m:r>
                    <m:r>
                      <a:rPr lang="en-US" altLang="ja-JP" sz="3600" b="0" i="1" smtClean="0">
                        <a:latin typeface="Cambria Math"/>
                        <a:ea typeface="Cambria Math"/>
                      </a:rPr>
                      <m:t>⋯))</m:t>
                    </m:r>
                  </m:oMath>
                </a14:m>
                <a:endParaRPr lang="en-US" altLang="ja-JP" sz="3600" dirty="0" smtClean="0">
                  <a:ea typeface="Cambria Math"/>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76205" y="2897438"/>
                <a:ext cx="8856984" cy="1200329"/>
              </a:xfrm>
              <a:prstGeom prst="rect">
                <a:avLst/>
              </a:prstGeom>
              <a:blipFill rotWithShape="1">
                <a:blip r:embed="rId2" cstate="print"/>
                <a:stretch>
                  <a:fillRect l="-2135" b="-172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xmlns="" val="4686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a:t>
            </a:r>
            <a:r>
              <a:rPr lang="en-US" altLang="ja-JP" dirty="0" smtClean="0"/>
              <a:t>2</a:t>
            </a:r>
            <a:r>
              <a:rPr lang="ja-JP" altLang="en-US" dirty="0" smtClean="0"/>
              <a:t>の回答</a:t>
            </a:r>
            <a:endParaRPr kumimoji="1" lang="ja-JP" altLang="en-US" dirty="0"/>
          </a:p>
        </p:txBody>
      </p:sp>
      <p:sp>
        <p:nvSpPr>
          <p:cNvPr id="3" name="コンテンツ プレースホルダー 2"/>
          <p:cNvSpPr>
            <a:spLocks noGrp="1"/>
          </p:cNvSpPr>
          <p:nvPr>
            <p:ph idx="1"/>
          </p:nvPr>
        </p:nvSpPr>
        <p:spPr>
          <a:xfrm>
            <a:off x="467544" y="1484784"/>
            <a:ext cx="8435280" cy="4525963"/>
          </a:xfrm>
        </p:spPr>
        <p:txBody>
          <a:bodyPr/>
          <a:lstStyle/>
          <a:p>
            <a:pPr marL="0" indent="0">
              <a:buNone/>
            </a:pPr>
            <a:r>
              <a:rPr kumimoji="1" lang="en-US" altLang="ja-JP" dirty="0" err="1" smtClean="0"/>
              <a:t>fukai2</a:t>
            </a:r>
            <a:r>
              <a:rPr kumimoji="1" lang="en-US" altLang="ja-JP" dirty="0" smtClean="0"/>
              <a:t> pre </a:t>
            </a:r>
            <a:r>
              <a:rPr kumimoji="1" lang="en-US" altLang="ja-JP" dirty="0" err="1" smtClean="0"/>
              <a:t>xs</a:t>
            </a:r>
            <a:r>
              <a:rPr kumimoji="1" lang="en-US" altLang="ja-JP" dirty="0" smtClean="0"/>
              <a:t> = </a:t>
            </a:r>
          </a:p>
          <a:p>
            <a:pPr marL="0" indent="0">
              <a:buNone/>
            </a:pPr>
            <a:r>
              <a:rPr lang="en-US" altLang="ja-JP" dirty="0"/>
              <a:t> </a:t>
            </a:r>
            <a:r>
              <a:rPr lang="en-US" altLang="ja-JP" dirty="0" smtClean="0"/>
              <a:t>          </a:t>
            </a:r>
            <a:r>
              <a:rPr kumimoji="1" lang="en-US" altLang="ja-JP" dirty="0" smtClean="0"/>
              <a:t>(length </a:t>
            </a:r>
            <a:r>
              <a:rPr kumimoji="1" lang="en-US" altLang="ja-JP" dirty="0" err="1" smtClean="0"/>
              <a:t>xs</a:t>
            </a:r>
            <a:r>
              <a:rPr kumimoji="1" lang="en-US" altLang="ja-JP" dirty="0" smtClean="0"/>
              <a:t> `div` 2) &lt; (length $ filter pre </a:t>
            </a:r>
            <a:r>
              <a:rPr kumimoji="1" lang="en-US" altLang="ja-JP" dirty="0" err="1" smtClean="0"/>
              <a:t>xs</a:t>
            </a:r>
            <a:r>
              <a:rPr kumimoji="1" lang="en-US" altLang="ja-JP" dirty="0" smtClean="0"/>
              <a:t>)</a:t>
            </a:r>
            <a:endParaRPr kumimoji="1" lang="ja-JP" altLang="en-US" dirty="0"/>
          </a:p>
        </p:txBody>
      </p:sp>
      <p:cxnSp>
        <p:nvCxnSpPr>
          <p:cNvPr id="5" name="直線コネクタ 4"/>
          <p:cNvCxnSpPr/>
          <p:nvPr/>
        </p:nvCxnSpPr>
        <p:spPr>
          <a:xfrm>
            <a:off x="6372200" y="2683518"/>
            <a:ext cx="187220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6375168" y="2924944"/>
            <a:ext cx="2664296" cy="646331"/>
          </a:xfrm>
          <a:prstGeom prst="rect">
            <a:avLst/>
          </a:prstGeom>
          <a:noFill/>
          <a:ln>
            <a:solidFill>
              <a:schemeClr val="accent1">
                <a:shade val="95000"/>
                <a:satMod val="105000"/>
              </a:schemeClr>
            </a:solidFill>
          </a:ln>
        </p:spPr>
        <p:txBody>
          <a:bodyPr wrap="square" rtlCol="0">
            <a:spAutoFit/>
          </a:bodyPr>
          <a:lstStyle/>
          <a:p>
            <a:r>
              <a:rPr kumimoji="1" lang="ja-JP" altLang="en-US" dirty="0" smtClean="0"/>
              <a:t>条件を満たす要素のみのリストを求める</a:t>
            </a:r>
            <a:endParaRPr kumimoji="1" lang="ja-JP" altLang="en-US" dirty="0"/>
          </a:p>
        </p:txBody>
      </p:sp>
      <p:cxnSp>
        <p:nvCxnSpPr>
          <p:cNvPr id="8" name="直線矢印コネクタ 7"/>
          <p:cNvCxnSpPr>
            <a:stCxn id="6" idx="0"/>
          </p:cNvCxnSpPr>
          <p:nvPr/>
        </p:nvCxnSpPr>
        <p:spPr>
          <a:xfrm flipH="1" flipV="1">
            <a:off x="7308304" y="2683518"/>
            <a:ext cx="399012" cy="24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4932040" y="2780928"/>
            <a:ext cx="3312368"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779912" y="2998444"/>
            <a:ext cx="2232248" cy="646331"/>
          </a:xfrm>
          <a:prstGeom prst="rect">
            <a:avLst/>
          </a:prstGeom>
          <a:noFill/>
          <a:ln>
            <a:solidFill>
              <a:srgbClr val="00B050"/>
            </a:solidFill>
          </a:ln>
        </p:spPr>
        <p:txBody>
          <a:bodyPr wrap="square" rtlCol="0">
            <a:spAutoFit/>
          </a:bodyPr>
          <a:lstStyle/>
          <a:p>
            <a:r>
              <a:rPr lang="ja-JP" altLang="en-US" dirty="0"/>
              <a:t>条件</a:t>
            </a:r>
            <a:r>
              <a:rPr lang="ja-JP" altLang="en-US" dirty="0" smtClean="0"/>
              <a:t>を満たす要素の数を求める</a:t>
            </a:r>
            <a:endParaRPr kumimoji="1" lang="ja-JP" altLang="en-US" dirty="0"/>
          </a:p>
        </p:txBody>
      </p:sp>
      <p:cxnSp>
        <p:nvCxnSpPr>
          <p:cNvPr id="18" name="直線矢印コネクタ 17"/>
          <p:cNvCxnSpPr>
            <a:stCxn id="13" idx="0"/>
          </p:cNvCxnSpPr>
          <p:nvPr/>
        </p:nvCxnSpPr>
        <p:spPr>
          <a:xfrm flipV="1">
            <a:off x="4896036" y="2780928"/>
            <a:ext cx="1476164" cy="21751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8530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685800" y="2607047"/>
            <a:ext cx="7772400" cy="1470025"/>
          </a:xfrm>
        </p:spPr>
        <p:txBody>
          <a:bodyPr/>
          <a:lstStyle/>
          <a:p>
            <a:r>
              <a:rPr lang="ja-JP" altLang="en-US" dirty="0" smtClean="0"/>
              <a:t>福田</a:t>
            </a:r>
            <a:endParaRPr lang="en-US" altLang="ja-JP" dirty="0" smtClean="0"/>
          </a:p>
        </p:txBody>
      </p:sp>
    </p:spTree>
    <p:extLst>
      <p:ext uri="{BB962C8B-B14F-4D97-AF65-F5344CB8AC3E}">
        <p14:creationId xmlns:p14="http://schemas.microsoft.com/office/powerpoint/2010/main" xmlns="" val="1691441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27584" y="2420888"/>
            <a:ext cx="7560840" cy="2554545"/>
          </a:xfrm>
          <a:prstGeom prst="rect">
            <a:avLst/>
          </a:prstGeom>
        </p:spPr>
        <p:txBody>
          <a:bodyPr wrap="square">
            <a:spAutoFit/>
          </a:bodyPr>
          <a:lstStyle/>
          <a:p>
            <a:r>
              <a:rPr lang="en-US" altLang="ja-JP" sz="3200" dirty="0" smtClean="0"/>
              <a:t>insert :: </a:t>
            </a:r>
            <a:r>
              <a:rPr lang="en-US" altLang="ja-JP" sz="3200" dirty="0" err="1" smtClean="0"/>
              <a:t>Ord</a:t>
            </a:r>
            <a:r>
              <a:rPr lang="en-US" altLang="ja-JP" sz="3200" dirty="0" smtClean="0"/>
              <a:t> k =&gt; k -&gt; v -&gt; Tree k v -&gt; Tree k v</a:t>
            </a:r>
          </a:p>
          <a:p>
            <a:r>
              <a:rPr lang="en-US" altLang="ja-JP" sz="3200" dirty="0" smtClean="0"/>
              <a:t>insert k v Empty = singleton k v</a:t>
            </a:r>
          </a:p>
          <a:p>
            <a:r>
              <a:rPr lang="en-US" altLang="ja-JP" sz="3200" dirty="0" smtClean="0"/>
              <a:t>insert k v (Node </a:t>
            </a:r>
            <a:r>
              <a:rPr lang="en-US" altLang="ja-JP" sz="3200" dirty="0" err="1" smtClean="0"/>
              <a:t>xk</a:t>
            </a:r>
            <a:r>
              <a:rPr lang="en-US" altLang="ja-JP" sz="3200" dirty="0" smtClean="0"/>
              <a:t> xv l r)</a:t>
            </a:r>
          </a:p>
          <a:p>
            <a:r>
              <a:rPr lang="en-US" altLang="ja-JP" sz="3200" dirty="0" smtClean="0"/>
              <a:t>  | k &lt; </a:t>
            </a:r>
            <a:r>
              <a:rPr lang="en-US" altLang="ja-JP" sz="3200" dirty="0" err="1" smtClean="0"/>
              <a:t>xk</a:t>
            </a:r>
            <a:r>
              <a:rPr lang="en-US" altLang="ja-JP" sz="3200" dirty="0" smtClean="0"/>
              <a:t>    = </a:t>
            </a:r>
            <a:r>
              <a:rPr lang="en-US" altLang="ja-JP" sz="3200" u="sng" dirty="0" smtClean="0"/>
              <a:t>Node </a:t>
            </a:r>
            <a:r>
              <a:rPr lang="en-US" altLang="ja-JP" sz="3200" u="sng" dirty="0" err="1" smtClean="0"/>
              <a:t>xk</a:t>
            </a:r>
            <a:r>
              <a:rPr lang="en-US" altLang="ja-JP" sz="3200" u="sng" dirty="0" smtClean="0"/>
              <a:t> xv (insert k v l) r</a:t>
            </a:r>
          </a:p>
          <a:p>
            <a:r>
              <a:rPr lang="en-US" altLang="ja-JP" sz="3200" dirty="0" smtClean="0"/>
              <a:t>  | otherwise = </a:t>
            </a:r>
            <a:r>
              <a:rPr lang="en-US" altLang="ja-JP" sz="3200" u="sng" dirty="0" smtClean="0"/>
              <a:t>Node </a:t>
            </a:r>
            <a:r>
              <a:rPr lang="en-US" altLang="ja-JP" sz="3200" u="sng" dirty="0" err="1" smtClean="0"/>
              <a:t>xk</a:t>
            </a:r>
            <a:r>
              <a:rPr lang="en-US" altLang="ja-JP" sz="3200" u="sng" dirty="0" smtClean="0"/>
              <a:t> xv l (insert k v r)</a:t>
            </a:r>
            <a:endParaRPr lang="en-US" altLang="ja-JP" sz="3200" u="sng" dirty="0"/>
          </a:p>
        </p:txBody>
      </p:sp>
      <p:sp>
        <p:nvSpPr>
          <p:cNvPr id="5" name="タイトル 1"/>
          <p:cNvSpPr>
            <a:spLocks noGrp="1"/>
          </p:cNvSpPr>
          <p:nvPr>
            <p:ph type="title"/>
          </p:nvPr>
        </p:nvSpPr>
        <p:spPr>
          <a:xfrm>
            <a:off x="457200" y="274638"/>
            <a:ext cx="8229600" cy="1143000"/>
          </a:xfrm>
        </p:spPr>
        <p:txBody>
          <a:bodyPr/>
          <a:lstStyle/>
          <a:p>
            <a:r>
              <a:rPr lang="ja-JP" altLang="en-US" dirty="0" smtClean="0"/>
              <a:t>問</a:t>
            </a:r>
            <a:r>
              <a:rPr lang="en-US" altLang="ja-JP" dirty="0" smtClean="0"/>
              <a:t>1</a:t>
            </a:r>
            <a:r>
              <a:rPr lang="ja-JP" altLang="en-US" dirty="0" smtClean="0"/>
              <a:t>の回答</a:t>
            </a:r>
            <a:endParaRPr kumimoji="1" lang="ja-JP" altLang="en-US" dirty="0"/>
          </a:p>
        </p:txBody>
      </p:sp>
      <p:sp>
        <p:nvSpPr>
          <p:cNvPr id="6" name="角丸四角形 5"/>
          <p:cNvSpPr/>
          <p:nvPr/>
        </p:nvSpPr>
        <p:spPr>
          <a:xfrm>
            <a:off x="467544" y="2276872"/>
            <a:ext cx="8208912" cy="28803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827584" y="2420888"/>
            <a:ext cx="7776864" cy="3046988"/>
          </a:xfrm>
          <a:prstGeom prst="rect">
            <a:avLst/>
          </a:prstGeom>
        </p:spPr>
        <p:txBody>
          <a:bodyPr wrap="square">
            <a:spAutoFit/>
          </a:bodyPr>
          <a:lstStyle/>
          <a:p>
            <a:r>
              <a:rPr lang="en-US" altLang="ja-JP" sz="3200" dirty="0" err="1" smtClean="0"/>
              <a:t>searchTree</a:t>
            </a:r>
            <a:r>
              <a:rPr lang="en-US" altLang="ja-JP" sz="3200" dirty="0" smtClean="0"/>
              <a:t> :: </a:t>
            </a:r>
            <a:r>
              <a:rPr lang="en-US" altLang="ja-JP" sz="3200" dirty="0" err="1" smtClean="0"/>
              <a:t>Ord</a:t>
            </a:r>
            <a:r>
              <a:rPr lang="en-US" altLang="ja-JP" sz="3200" dirty="0" smtClean="0"/>
              <a:t> k =&gt; k -&gt; Tree k v -&gt; Maybe v</a:t>
            </a:r>
          </a:p>
          <a:p>
            <a:r>
              <a:rPr lang="en-US" altLang="ja-JP" sz="3200" dirty="0" err="1" smtClean="0"/>
              <a:t>searchTree</a:t>
            </a:r>
            <a:r>
              <a:rPr lang="en-US" altLang="ja-JP" sz="3200" dirty="0" smtClean="0"/>
              <a:t> _ Empty = </a:t>
            </a:r>
            <a:r>
              <a:rPr lang="en-US" altLang="ja-JP" sz="3200" u="sng" dirty="0" smtClean="0"/>
              <a:t>Nothing</a:t>
            </a:r>
          </a:p>
          <a:p>
            <a:r>
              <a:rPr lang="en-US" altLang="ja-JP" sz="3200" dirty="0" err="1" smtClean="0"/>
              <a:t>searchTree</a:t>
            </a:r>
            <a:r>
              <a:rPr lang="en-US" altLang="ja-JP" sz="3200" dirty="0" smtClean="0"/>
              <a:t> k (Node </a:t>
            </a:r>
            <a:r>
              <a:rPr lang="en-US" altLang="ja-JP" sz="3200" dirty="0" err="1" smtClean="0"/>
              <a:t>xk</a:t>
            </a:r>
            <a:r>
              <a:rPr lang="en-US" altLang="ja-JP" sz="3200" dirty="0" smtClean="0"/>
              <a:t> xv l r)</a:t>
            </a:r>
          </a:p>
          <a:p>
            <a:r>
              <a:rPr lang="en-US" altLang="ja-JP" sz="3200" dirty="0" smtClean="0"/>
              <a:t>  | k == </a:t>
            </a:r>
            <a:r>
              <a:rPr lang="en-US" altLang="ja-JP" sz="3200" dirty="0" err="1" smtClean="0"/>
              <a:t>xk</a:t>
            </a:r>
            <a:r>
              <a:rPr lang="en-US" altLang="ja-JP" sz="3200" dirty="0" smtClean="0"/>
              <a:t> = </a:t>
            </a:r>
            <a:r>
              <a:rPr lang="en-US" altLang="ja-JP" sz="3200" u="sng" dirty="0" smtClean="0"/>
              <a:t>Just xv</a:t>
            </a:r>
          </a:p>
          <a:p>
            <a:r>
              <a:rPr lang="en-US" altLang="ja-JP" sz="3200" dirty="0" smtClean="0"/>
              <a:t>  | k &lt; </a:t>
            </a:r>
            <a:r>
              <a:rPr lang="en-US" altLang="ja-JP" sz="3200" dirty="0" err="1" smtClean="0"/>
              <a:t>xk</a:t>
            </a:r>
            <a:r>
              <a:rPr lang="en-US" altLang="ja-JP" sz="3200" dirty="0" smtClean="0"/>
              <a:t> = </a:t>
            </a:r>
            <a:r>
              <a:rPr lang="en-US" altLang="ja-JP" sz="3200" u="sng" dirty="0" err="1" smtClean="0"/>
              <a:t>searchTree</a:t>
            </a:r>
            <a:r>
              <a:rPr lang="en-US" altLang="ja-JP" sz="3200" u="sng" dirty="0" smtClean="0"/>
              <a:t> k l</a:t>
            </a:r>
          </a:p>
          <a:p>
            <a:r>
              <a:rPr lang="en-US" altLang="ja-JP" sz="3200" dirty="0" smtClean="0"/>
              <a:t>  | otherwise = </a:t>
            </a:r>
            <a:r>
              <a:rPr lang="en-US" altLang="ja-JP" sz="3200" u="sng" dirty="0" err="1" smtClean="0"/>
              <a:t>searchTree</a:t>
            </a:r>
            <a:r>
              <a:rPr lang="en-US" altLang="ja-JP" sz="3200" u="sng" dirty="0" smtClean="0"/>
              <a:t> k r</a:t>
            </a:r>
            <a:endParaRPr lang="en-US" altLang="ja-JP" sz="3200" u="sng" dirty="0"/>
          </a:p>
        </p:txBody>
      </p:sp>
      <p:sp>
        <p:nvSpPr>
          <p:cNvPr id="5" name="タイトル 1"/>
          <p:cNvSpPr>
            <a:spLocks noGrp="1"/>
          </p:cNvSpPr>
          <p:nvPr>
            <p:ph type="title"/>
          </p:nvPr>
        </p:nvSpPr>
        <p:spPr>
          <a:xfrm>
            <a:off x="457200" y="274638"/>
            <a:ext cx="8229600" cy="1143000"/>
          </a:xfrm>
        </p:spPr>
        <p:txBody>
          <a:bodyPr/>
          <a:lstStyle/>
          <a:p>
            <a:r>
              <a:rPr lang="ja-JP" altLang="en-US" dirty="0" smtClean="0"/>
              <a:t>問</a:t>
            </a:r>
            <a:r>
              <a:rPr lang="en-US" altLang="ja-JP" dirty="0" smtClean="0"/>
              <a:t>2</a:t>
            </a:r>
            <a:r>
              <a:rPr lang="ja-JP" altLang="en-US" dirty="0" smtClean="0"/>
              <a:t>の回答</a:t>
            </a:r>
            <a:endParaRPr kumimoji="1" lang="ja-JP" altLang="en-US" dirty="0"/>
          </a:p>
        </p:txBody>
      </p:sp>
      <p:sp>
        <p:nvSpPr>
          <p:cNvPr id="6" name="角丸四角形 5"/>
          <p:cNvSpPr/>
          <p:nvPr/>
        </p:nvSpPr>
        <p:spPr>
          <a:xfrm>
            <a:off x="467544" y="2276872"/>
            <a:ext cx="8352928" cy="3888432"/>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685800" y="2607047"/>
            <a:ext cx="7772400" cy="1470025"/>
          </a:xfrm>
        </p:spPr>
        <p:txBody>
          <a:bodyPr/>
          <a:lstStyle/>
          <a:p>
            <a:r>
              <a:rPr lang="ja-JP" altLang="en-US" dirty="0" smtClean="0">
                <a:latin typeface="+mn-ea"/>
              </a:rPr>
              <a:t>宮﨑</a:t>
            </a:r>
            <a:endParaRPr kumimoji="1" lang="ja-JP" altLang="en-US" dirty="0"/>
          </a:p>
        </p:txBody>
      </p:sp>
    </p:spTree>
    <p:extLst>
      <p:ext uri="{BB962C8B-B14F-4D97-AF65-F5344CB8AC3E}">
        <p14:creationId xmlns:p14="http://schemas.microsoft.com/office/powerpoint/2010/main" xmlns="" val="17939281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a:lstStyle/>
          <a:p>
            <a:r>
              <a:rPr lang="en-US" altLang="ja-JP" dirty="0" smtClean="0">
                <a:latin typeface="+mn-ea"/>
                <a:ea typeface="+mn-ea"/>
              </a:rPr>
              <a:t>Haskell</a:t>
            </a:r>
            <a:r>
              <a:rPr lang="ja-JP" altLang="en-US" dirty="0" smtClean="0">
                <a:latin typeface="+mn-ea"/>
                <a:ea typeface="+mn-ea"/>
              </a:rPr>
              <a:t>練習問題</a:t>
            </a:r>
            <a:r>
              <a:rPr lang="en-US" altLang="ja-JP" dirty="0" smtClean="0">
                <a:latin typeface="+mn-ea"/>
                <a:ea typeface="+mn-ea"/>
              </a:rPr>
              <a:t>(</a:t>
            </a:r>
            <a:r>
              <a:rPr lang="ja-JP" altLang="en-US" dirty="0" smtClean="0">
                <a:latin typeface="+mn-ea"/>
                <a:ea typeface="+mn-ea"/>
              </a:rPr>
              <a:t>宮﨑</a:t>
            </a:r>
            <a:r>
              <a:rPr lang="en-US" altLang="ja-JP" dirty="0" smtClean="0">
                <a:latin typeface="+mn-ea"/>
                <a:ea typeface="+mn-ea"/>
              </a:rPr>
              <a:t>) </a:t>
            </a:r>
            <a:r>
              <a:rPr lang="ja-JP" altLang="en-US" dirty="0" smtClean="0">
                <a:latin typeface="+mn-ea"/>
                <a:ea typeface="+mn-ea"/>
              </a:rPr>
              <a:t>解答</a:t>
            </a:r>
            <a:endParaRPr kumimoji="1" lang="ja-JP" altLang="en-US" dirty="0">
              <a:latin typeface="+mn-ea"/>
              <a:ea typeface="+mn-ea"/>
            </a:endParaRPr>
          </a:p>
        </p:txBody>
      </p:sp>
      <p:sp>
        <p:nvSpPr>
          <p:cNvPr id="3" name="コンテンツ プレースホルダー 2"/>
          <p:cNvSpPr>
            <a:spLocks noGrp="1"/>
          </p:cNvSpPr>
          <p:nvPr>
            <p:ph idx="1"/>
          </p:nvPr>
        </p:nvSpPr>
        <p:spPr>
          <a:xfrm>
            <a:off x="457200" y="1196752"/>
            <a:ext cx="8229600" cy="4929411"/>
          </a:xfrm>
        </p:spPr>
        <p:txBody>
          <a:bodyPr>
            <a:noAutofit/>
          </a:bodyPr>
          <a:lstStyle/>
          <a:p>
            <a:pPr marL="0" indent="0">
              <a:buNone/>
            </a:pPr>
            <a:r>
              <a:rPr kumimoji="1" lang="ja-JP" altLang="en-US" sz="2800" dirty="0" smtClean="0"/>
              <a:t>＜問題</a:t>
            </a:r>
            <a:r>
              <a:rPr kumimoji="1" lang="en-US" altLang="ja-JP" sz="2800" dirty="0" smtClean="0"/>
              <a:t>1</a:t>
            </a:r>
            <a:r>
              <a:rPr kumimoji="1" lang="ja-JP" altLang="en-US" sz="2800" dirty="0" smtClean="0"/>
              <a:t>＞</a:t>
            </a:r>
            <a:endParaRPr kumimoji="1" lang="en-US" altLang="ja-JP" sz="2800" dirty="0" smtClean="0"/>
          </a:p>
          <a:p>
            <a:pPr marL="0" indent="0">
              <a:buNone/>
            </a:pPr>
            <a:r>
              <a:rPr lang="ja-JP" altLang="en-US" sz="2800" dirty="0"/>
              <a:t>与えられたリストの末尾要素を返す関数</a:t>
            </a:r>
            <a:r>
              <a:rPr lang="en-US" altLang="ja-JP" sz="2800" dirty="0"/>
              <a:t>last' </a:t>
            </a:r>
            <a:r>
              <a:rPr lang="ja-JP" altLang="en-US" sz="2800" dirty="0"/>
              <a:t>を定義せよ</a:t>
            </a:r>
            <a:r>
              <a:rPr lang="ja-JP" altLang="en-US" sz="2800" dirty="0" smtClean="0"/>
              <a:t>．</a:t>
            </a:r>
            <a:endParaRPr lang="en-US" altLang="ja-JP" sz="2800" dirty="0" smtClean="0"/>
          </a:p>
          <a:p>
            <a:pPr marL="0" indent="0">
              <a:buNone/>
            </a:pPr>
            <a:r>
              <a:rPr kumimoji="1" lang="ja-JP" altLang="en-US" sz="2800" dirty="0" smtClean="0"/>
              <a:t>＜解答</a:t>
            </a:r>
            <a:r>
              <a:rPr kumimoji="1" lang="en-US" altLang="ja-JP" sz="2800" dirty="0" smtClean="0"/>
              <a:t>1</a:t>
            </a:r>
            <a:r>
              <a:rPr kumimoji="1" lang="ja-JP" altLang="en-US" sz="2800" dirty="0" smtClean="0"/>
              <a:t>＞</a:t>
            </a:r>
            <a:endParaRPr kumimoji="1" lang="en-US" altLang="ja-JP" sz="2800" dirty="0" smtClean="0"/>
          </a:p>
          <a:p>
            <a:pPr marL="0" indent="0">
              <a:buNone/>
            </a:pPr>
            <a:r>
              <a:rPr kumimoji="1" lang="en-US" altLang="ja-JP" sz="2800" dirty="0" smtClean="0">
                <a:latin typeface="Consolas" pitchFamily="49" charset="0"/>
                <a:cs typeface="Consolas" pitchFamily="49" charset="0"/>
              </a:rPr>
              <a:t>last’ :: [a] -&gt; a</a:t>
            </a:r>
          </a:p>
          <a:p>
            <a:pPr marL="0" indent="0">
              <a:buNone/>
            </a:pPr>
            <a:r>
              <a:rPr lang="en-US" altLang="ja-JP" sz="2800" dirty="0" smtClean="0">
                <a:latin typeface="Consolas" pitchFamily="49" charset="0"/>
                <a:cs typeface="Consolas" pitchFamily="49" charset="0"/>
              </a:rPr>
              <a:t>last’ []	 	= error “empty list”</a:t>
            </a:r>
          </a:p>
          <a:p>
            <a:pPr marL="0" indent="0">
              <a:buNone/>
            </a:pPr>
            <a:r>
              <a:rPr kumimoji="1" lang="en-US" altLang="ja-JP" sz="2800" dirty="0" smtClean="0">
                <a:latin typeface="Consolas" pitchFamily="49" charset="0"/>
                <a:cs typeface="Consolas" pitchFamily="49" charset="0"/>
              </a:rPr>
              <a:t>last’ [x]		= x</a:t>
            </a:r>
          </a:p>
          <a:p>
            <a:pPr marL="0" indent="0">
              <a:buNone/>
            </a:pPr>
            <a:r>
              <a:rPr lang="en-US" altLang="ja-JP" sz="2800" dirty="0" smtClean="0">
                <a:latin typeface="Consolas" pitchFamily="49" charset="0"/>
                <a:cs typeface="Consolas" pitchFamily="49" charset="0"/>
              </a:rPr>
              <a:t>last’ (</a:t>
            </a:r>
            <a:r>
              <a:rPr lang="en-US" altLang="ja-JP" sz="2800" dirty="0" err="1" smtClean="0">
                <a:latin typeface="Consolas" pitchFamily="49" charset="0"/>
                <a:cs typeface="Consolas" pitchFamily="49" charset="0"/>
              </a:rPr>
              <a:t>x:xs</a:t>
            </a:r>
            <a:r>
              <a:rPr lang="en-US" altLang="ja-JP" sz="2800" dirty="0" smtClean="0">
                <a:latin typeface="Consolas" pitchFamily="49" charset="0"/>
                <a:cs typeface="Consolas" pitchFamily="49" charset="0"/>
              </a:rPr>
              <a:t>)	= last’ </a:t>
            </a:r>
            <a:r>
              <a:rPr lang="en-US" altLang="ja-JP" sz="2800" dirty="0" err="1" smtClean="0">
                <a:latin typeface="Consolas" pitchFamily="49" charset="0"/>
                <a:cs typeface="Consolas" pitchFamily="49" charset="0"/>
              </a:rPr>
              <a:t>xs</a:t>
            </a:r>
            <a:endParaRPr kumimoji="1" lang="ja-JP" altLang="en-US" sz="2800" dirty="0">
              <a:latin typeface="Consolas" pitchFamily="49" charset="0"/>
              <a:cs typeface="Consolas" pitchFamily="49" charset="0"/>
            </a:endParaRPr>
          </a:p>
        </p:txBody>
      </p:sp>
    </p:spTree>
    <p:extLst>
      <p:ext uri="{BB962C8B-B14F-4D97-AF65-F5344CB8AC3E}">
        <p14:creationId xmlns:p14="http://schemas.microsoft.com/office/powerpoint/2010/main" xmlns="" val="18493781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a:lstStyle/>
          <a:p>
            <a:r>
              <a:rPr lang="en-US" altLang="ja-JP" dirty="0" smtClean="0">
                <a:latin typeface="+mn-ea"/>
                <a:ea typeface="+mn-ea"/>
              </a:rPr>
              <a:t>Haskell</a:t>
            </a:r>
            <a:r>
              <a:rPr lang="ja-JP" altLang="en-US" dirty="0" smtClean="0">
                <a:latin typeface="+mn-ea"/>
                <a:ea typeface="+mn-ea"/>
              </a:rPr>
              <a:t>練習問題</a:t>
            </a:r>
            <a:r>
              <a:rPr lang="en-US" altLang="ja-JP" dirty="0" smtClean="0">
                <a:latin typeface="+mn-ea"/>
                <a:ea typeface="+mn-ea"/>
              </a:rPr>
              <a:t>(</a:t>
            </a:r>
            <a:r>
              <a:rPr lang="ja-JP" altLang="en-US" dirty="0" smtClean="0">
                <a:latin typeface="+mn-ea"/>
                <a:ea typeface="+mn-ea"/>
              </a:rPr>
              <a:t>宮﨑</a:t>
            </a:r>
            <a:r>
              <a:rPr lang="en-US" altLang="ja-JP" dirty="0" smtClean="0">
                <a:latin typeface="+mn-ea"/>
                <a:ea typeface="+mn-ea"/>
              </a:rPr>
              <a:t>) </a:t>
            </a:r>
            <a:r>
              <a:rPr lang="ja-JP" altLang="en-US" dirty="0" smtClean="0">
                <a:latin typeface="+mn-ea"/>
                <a:ea typeface="+mn-ea"/>
              </a:rPr>
              <a:t>解答</a:t>
            </a:r>
            <a:endParaRPr kumimoji="1" lang="ja-JP" altLang="en-US" dirty="0">
              <a:latin typeface="+mn-ea"/>
              <a:ea typeface="+mn-ea"/>
            </a:endParaRPr>
          </a:p>
        </p:txBody>
      </p:sp>
      <p:sp>
        <p:nvSpPr>
          <p:cNvPr id="3" name="コンテンツ プレースホルダー 2"/>
          <p:cNvSpPr>
            <a:spLocks noGrp="1"/>
          </p:cNvSpPr>
          <p:nvPr>
            <p:ph idx="1"/>
          </p:nvPr>
        </p:nvSpPr>
        <p:spPr>
          <a:xfrm>
            <a:off x="251520" y="1196752"/>
            <a:ext cx="8784976" cy="4929411"/>
          </a:xfrm>
        </p:spPr>
        <p:txBody>
          <a:bodyPr>
            <a:normAutofit/>
          </a:bodyPr>
          <a:lstStyle/>
          <a:p>
            <a:pPr marL="0" indent="0">
              <a:buNone/>
            </a:pPr>
            <a:r>
              <a:rPr kumimoji="1" lang="ja-JP" altLang="en-US" sz="2800" dirty="0" smtClean="0"/>
              <a:t>＜問題</a:t>
            </a:r>
            <a:r>
              <a:rPr kumimoji="1" lang="en-US" altLang="ja-JP" sz="2800" dirty="0" smtClean="0"/>
              <a:t>2</a:t>
            </a:r>
            <a:r>
              <a:rPr kumimoji="1" lang="ja-JP" altLang="en-US" sz="2800" dirty="0" smtClean="0"/>
              <a:t>＞</a:t>
            </a:r>
            <a:endParaRPr kumimoji="1" lang="en-US" altLang="ja-JP" sz="2800" dirty="0" smtClean="0"/>
          </a:p>
          <a:p>
            <a:pPr marL="0" indent="0">
              <a:buNone/>
            </a:pPr>
            <a:r>
              <a:rPr lang="ja-JP" altLang="en-US" sz="2800" dirty="0" smtClean="0">
                <a:latin typeface="Consolas" pitchFamily="49" charset="0"/>
                <a:cs typeface="Consolas" pitchFamily="49" charset="0"/>
              </a:rPr>
              <a:t>リスト</a:t>
            </a:r>
            <a:r>
              <a:rPr lang="ja-JP" altLang="en-US" sz="2800" dirty="0">
                <a:latin typeface="Consolas" pitchFamily="49" charset="0"/>
                <a:cs typeface="Consolas" pitchFamily="49" charset="0"/>
              </a:rPr>
              <a:t>の与えられた位置に</a:t>
            </a:r>
            <a:r>
              <a:rPr lang="en-US" altLang="ja-JP" sz="2800" dirty="0" smtClean="0">
                <a:latin typeface="Consolas" pitchFamily="49" charset="0"/>
                <a:cs typeface="Consolas" pitchFamily="49" charset="0"/>
              </a:rPr>
              <a:t>1</a:t>
            </a:r>
            <a:r>
              <a:rPr lang="ja-JP" altLang="en-US" sz="2800" dirty="0" err="1" smtClean="0">
                <a:latin typeface="Consolas" pitchFamily="49" charset="0"/>
                <a:cs typeface="Consolas" pitchFamily="49" charset="0"/>
              </a:rPr>
              <a:t>つの</a:t>
            </a:r>
            <a:r>
              <a:rPr lang="ja-JP" altLang="en-US" sz="2800" dirty="0">
                <a:latin typeface="Consolas" pitchFamily="49" charset="0"/>
                <a:cs typeface="Consolas" pitchFamily="49" charset="0"/>
              </a:rPr>
              <a:t>要素を追加する関数を定義せよ</a:t>
            </a:r>
            <a:r>
              <a:rPr lang="ja-JP" altLang="en-US" sz="2800" dirty="0" smtClean="0">
                <a:latin typeface="Consolas" pitchFamily="49" charset="0"/>
                <a:cs typeface="Consolas" pitchFamily="49" charset="0"/>
              </a:rPr>
              <a:t>．</a:t>
            </a:r>
            <a:endParaRPr lang="en-US" altLang="ja-JP" sz="2800" dirty="0" smtClean="0"/>
          </a:p>
          <a:p>
            <a:pPr marL="0" indent="0">
              <a:buNone/>
            </a:pPr>
            <a:r>
              <a:rPr kumimoji="1" lang="ja-JP" altLang="en-US" sz="2800" dirty="0" smtClean="0"/>
              <a:t>＜解答</a:t>
            </a:r>
            <a:r>
              <a:rPr kumimoji="1" lang="en-US" altLang="ja-JP" sz="2800" dirty="0" smtClean="0"/>
              <a:t>2</a:t>
            </a:r>
            <a:r>
              <a:rPr kumimoji="1" lang="ja-JP" altLang="en-US" sz="2800" dirty="0" smtClean="0"/>
              <a:t>＞</a:t>
            </a:r>
            <a:endParaRPr kumimoji="1" lang="en-US" altLang="ja-JP" sz="2800" dirty="0" smtClean="0"/>
          </a:p>
          <a:p>
            <a:pPr marL="0" indent="0">
              <a:buNone/>
            </a:pPr>
            <a:r>
              <a:rPr lang="en-US" altLang="ja-JP" sz="2400" dirty="0" err="1" smtClean="0">
                <a:latin typeface="Consolas" pitchFamily="49" charset="0"/>
                <a:cs typeface="Consolas" pitchFamily="49" charset="0"/>
              </a:rPr>
              <a:t>insertNth</a:t>
            </a:r>
            <a:r>
              <a:rPr lang="en-US" altLang="ja-JP" sz="2400" dirty="0" smtClean="0">
                <a:latin typeface="Consolas" pitchFamily="49" charset="0"/>
                <a:cs typeface="Consolas" pitchFamily="49" charset="0"/>
              </a:rPr>
              <a:t> :: a -&gt; </a:t>
            </a:r>
            <a:r>
              <a:rPr lang="en-US" altLang="ja-JP" sz="2400" dirty="0" err="1" smtClean="0">
                <a:latin typeface="Consolas" pitchFamily="49" charset="0"/>
                <a:cs typeface="Consolas" pitchFamily="49" charset="0"/>
              </a:rPr>
              <a:t>Int</a:t>
            </a:r>
            <a:r>
              <a:rPr lang="en-US" altLang="ja-JP" sz="2400" dirty="0" smtClean="0">
                <a:latin typeface="Consolas" pitchFamily="49" charset="0"/>
                <a:cs typeface="Consolas" pitchFamily="49" charset="0"/>
              </a:rPr>
              <a:t> -&gt; [a] -&gt; [a]</a:t>
            </a:r>
          </a:p>
          <a:p>
            <a:pPr marL="0" indent="0">
              <a:buNone/>
            </a:pPr>
            <a:r>
              <a:rPr kumimoji="1" lang="en-US" altLang="ja-JP" sz="2400" dirty="0" err="1" smtClean="0">
                <a:latin typeface="Consolas" pitchFamily="49" charset="0"/>
                <a:cs typeface="Consolas" pitchFamily="49" charset="0"/>
              </a:rPr>
              <a:t>insertNth</a:t>
            </a:r>
            <a:r>
              <a:rPr lang="en-US" altLang="ja-JP" sz="2400" dirty="0">
                <a:latin typeface="Consolas" pitchFamily="49" charset="0"/>
                <a:cs typeface="Consolas" pitchFamily="49" charset="0"/>
              </a:rPr>
              <a:t> </a:t>
            </a:r>
            <a:r>
              <a:rPr lang="en-US" altLang="ja-JP" sz="2400" dirty="0" err="1" smtClean="0">
                <a:latin typeface="Consolas" pitchFamily="49" charset="0"/>
                <a:cs typeface="Consolas" pitchFamily="49" charset="0"/>
              </a:rPr>
              <a:t>elem</a:t>
            </a:r>
            <a:r>
              <a:rPr lang="en-US" altLang="ja-JP" sz="2400" dirty="0" smtClean="0">
                <a:latin typeface="Consolas" pitchFamily="49" charset="0"/>
                <a:cs typeface="Consolas" pitchFamily="49" charset="0"/>
              </a:rPr>
              <a:t> _ [] = [</a:t>
            </a:r>
            <a:r>
              <a:rPr lang="en-US" altLang="ja-JP" sz="2400" dirty="0" err="1" smtClean="0">
                <a:latin typeface="Consolas" pitchFamily="49" charset="0"/>
                <a:cs typeface="Consolas" pitchFamily="49" charset="0"/>
              </a:rPr>
              <a:t>elem</a:t>
            </a:r>
            <a:r>
              <a:rPr lang="en-US" altLang="ja-JP" sz="2400" dirty="0" smtClean="0">
                <a:latin typeface="Consolas" pitchFamily="49" charset="0"/>
                <a:cs typeface="Consolas" pitchFamily="49" charset="0"/>
              </a:rPr>
              <a:t>]</a:t>
            </a:r>
          </a:p>
          <a:p>
            <a:pPr marL="0" indent="0">
              <a:buNone/>
            </a:pPr>
            <a:r>
              <a:rPr lang="en-US" altLang="ja-JP" sz="2400" dirty="0" err="1" smtClean="0">
                <a:latin typeface="Consolas" pitchFamily="49" charset="0"/>
                <a:cs typeface="Consolas" pitchFamily="49" charset="0"/>
              </a:rPr>
              <a:t>insertNth</a:t>
            </a:r>
            <a:r>
              <a:rPr lang="en-US" altLang="ja-JP" sz="2400" dirty="0" smtClean="0">
                <a:latin typeface="Consolas" pitchFamily="49" charset="0"/>
                <a:cs typeface="Consolas" pitchFamily="49" charset="0"/>
              </a:rPr>
              <a:t> </a:t>
            </a:r>
            <a:r>
              <a:rPr lang="en-US" altLang="ja-JP" sz="2400" dirty="0" err="1" smtClean="0">
                <a:latin typeface="Consolas" pitchFamily="49" charset="0"/>
                <a:cs typeface="Consolas" pitchFamily="49" charset="0"/>
              </a:rPr>
              <a:t>elem</a:t>
            </a:r>
            <a:r>
              <a:rPr lang="en-US" altLang="ja-JP" sz="2400" dirty="0" smtClean="0">
                <a:latin typeface="Consolas" pitchFamily="49" charset="0"/>
                <a:cs typeface="Consolas" pitchFamily="49" charset="0"/>
              </a:rPr>
              <a:t> 0 </a:t>
            </a:r>
            <a:r>
              <a:rPr lang="en-US" altLang="ja-JP" sz="2400" dirty="0" err="1" smtClean="0">
                <a:latin typeface="Consolas" pitchFamily="49" charset="0"/>
                <a:cs typeface="Consolas" pitchFamily="49" charset="0"/>
              </a:rPr>
              <a:t>xs</a:t>
            </a:r>
            <a:r>
              <a:rPr lang="en-US" altLang="ja-JP" sz="2400" dirty="0" smtClean="0">
                <a:latin typeface="Consolas" pitchFamily="49" charset="0"/>
                <a:cs typeface="Consolas" pitchFamily="49" charset="0"/>
              </a:rPr>
              <a:t> = (</a:t>
            </a:r>
            <a:r>
              <a:rPr lang="en-US" altLang="ja-JP" sz="2400" dirty="0" err="1" smtClean="0">
                <a:latin typeface="Consolas" pitchFamily="49" charset="0"/>
                <a:cs typeface="Consolas" pitchFamily="49" charset="0"/>
              </a:rPr>
              <a:t>elem:xs</a:t>
            </a:r>
            <a:r>
              <a:rPr lang="en-US" altLang="ja-JP" sz="2400" dirty="0" smtClean="0">
                <a:latin typeface="Consolas" pitchFamily="49" charset="0"/>
                <a:cs typeface="Consolas" pitchFamily="49" charset="0"/>
              </a:rPr>
              <a:t>)</a:t>
            </a:r>
          </a:p>
          <a:p>
            <a:pPr marL="0" indent="0">
              <a:buNone/>
            </a:pPr>
            <a:r>
              <a:rPr kumimoji="1" lang="en-US" altLang="ja-JP" sz="2400" dirty="0" err="1" smtClean="0">
                <a:latin typeface="Consolas" pitchFamily="49" charset="0"/>
                <a:cs typeface="Consolas" pitchFamily="49" charset="0"/>
              </a:rPr>
              <a:t>insertNth</a:t>
            </a:r>
            <a:r>
              <a:rPr kumimoji="1" lang="en-US" altLang="ja-JP" sz="2400" dirty="0" smtClean="0">
                <a:latin typeface="Consolas" pitchFamily="49" charset="0"/>
                <a:cs typeface="Consolas" pitchFamily="49" charset="0"/>
              </a:rPr>
              <a:t> </a:t>
            </a:r>
            <a:r>
              <a:rPr kumimoji="1" lang="en-US" altLang="ja-JP" sz="2400" dirty="0" err="1" smtClean="0">
                <a:latin typeface="Consolas" pitchFamily="49" charset="0"/>
                <a:cs typeface="Consolas" pitchFamily="49" charset="0"/>
              </a:rPr>
              <a:t>elem</a:t>
            </a:r>
            <a:r>
              <a:rPr kumimoji="1" lang="en-US" altLang="ja-JP" sz="2400" dirty="0" smtClean="0">
                <a:latin typeface="Consolas" pitchFamily="49" charset="0"/>
                <a:cs typeface="Consolas" pitchFamily="49" charset="0"/>
              </a:rPr>
              <a:t> n (</a:t>
            </a:r>
            <a:r>
              <a:rPr kumimoji="1" lang="en-US" altLang="ja-JP" sz="2400" dirty="0" err="1" smtClean="0">
                <a:latin typeface="Consolas" pitchFamily="49" charset="0"/>
                <a:cs typeface="Consolas" pitchFamily="49" charset="0"/>
              </a:rPr>
              <a:t>x:xs</a:t>
            </a:r>
            <a:r>
              <a:rPr lang="en-US" altLang="ja-JP" sz="2400" dirty="0" smtClean="0">
                <a:latin typeface="Consolas" pitchFamily="49" charset="0"/>
                <a:cs typeface="Consolas" pitchFamily="49" charset="0"/>
              </a:rPr>
              <a:t>) = x:insertNth</a:t>
            </a:r>
            <a:r>
              <a:rPr lang="ja-JP" altLang="en-US" sz="2400" dirty="0">
                <a:latin typeface="Consolas" pitchFamily="49" charset="0"/>
                <a:cs typeface="Consolas" pitchFamily="49" charset="0"/>
              </a:rPr>
              <a:t> </a:t>
            </a:r>
            <a:r>
              <a:rPr lang="en-US" altLang="ja-JP" sz="2400" dirty="0" err="1" smtClean="0">
                <a:latin typeface="Consolas" pitchFamily="49" charset="0"/>
                <a:cs typeface="Consolas" pitchFamily="49" charset="0"/>
              </a:rPr>
              <a:t>elem</a:t>
            </a:r>
            <a:r>
              <a:rPr lang="ja-JP" altLang="en-US" sz="2400" dirty="0" smtClean="0">
                <a:latin typeface="Consolas" pitchFamily="49" charset="0"/>
                <a:cs typeface="Consolas" pitchFamily="49" charset="0"/>
              </a:rPr>
              <a:t> </a:t>
            </a:r>
            <a:r>
              <a:rPr lang="en-US" altLang="ja-JP" sz="2400" dirty="0" smtClean="0">
                <a:latin typeface="Consolas" pitchFamily="49" charset="0"/>
                <a:cs typeface="Consolas" pitchFamily="49" charset="0"/>
              </a:rPr>
              <a:t>(n-1) </a:t>
            </a:r>
            <a:r>
              <a:rPr lang="en-US" altLang="ja-JP" sz="2400" dirty="0" err="1" smtClean="0">
                <a:latin typeface="Consolas" pitchFamily="49" charset="0"/>
                <a:cs typeface="Consolas" pitchFamily="49" charset="0"/>
              </a:rPr>
              <a:t>xs</a:t>
            </a:r>
            <a:endParaRPr kumimoji="1" lang="en-US" altLang="ja-JP" sz="2400" dirty="0" smtClean="0">
              <a:latin typeface="Consolas" pitchFamily="49" charset="0"/>
              <a:cs typeface="Consolas" pitchFamily="49" charset="0"/>
            </a:endParaRPr>
          </a:p>
        </p:txBody>
      </p:sp>
    </p:spTree>
    <p:extLst>
      <p:ext uri="{BB962C8B-B14F-4D97-AF65-F5344CB8AC3E}">
        <p14:creationId xmlns:p14="http://schemas.microsoft.com/office/powerpoint/2010/main" xmlns="" val="11747832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a:lstStyle/>
          <a:p>
            <a:r>
              <a:rPr lang="en-US" altLang="ja-JP" dirty="0" smtClean="0">
                <a:latin typeface="+mn-ea"/>
                <a:ea typeface="+mn-ea"/>
              </a:rPr>
              <a:t>Haskell</a:t>
            </a:r>
            <a:r>
              <a:rPr lang="ja-JP" altLang="en-US" dirty="0" smtClean="0">
                <a:latin typeface="+mn-ea"/>
                <a:ea typeface="+mn-ea"/>
              </a:rPr>
              <a:t>練習問題</a:t>
            </a:r>
            <a:r>
              <a:rPr lang="en-US" altLang="ja-JP" dirty="0" smtClean="0">
                <a:latin typeface="+mn-ea"/>
                <a:ea typeface="+mn-ea"/>
              </a:rPr>
              <a:t>(</a:t>
            </a:r>
            <a:r>
              <a:rPr lang="ja-JP" altLang="en-US" dirty="0" smtClean="0">
                <a:latin typeface="+mn-ea"/>
                <a:ea typeface="+mn-ea"/>
              </a:rPr>
              <a:t>宮﨑</a:t>
            </a:r>
            <a:r>
              <a:rPr lang="en-US" altLang="ja-JP" dirty="0" smtClean="0">
                <a:latin typeface="+mn-ea"/>
                <a:ea typeface="+mn-ea"/>
              </a:rPr>
              <a:t>) </a:t>
            </a:r>
            <a:r>
              <a:rPr lang="ja-JP" altLang="en-US" dirty="0" smtClean="0">
                <a:latin typeface="+mn-ea"/>
                <a:ea typeface="+mn-ea"/>
              </a:rPr>
              <a:t>解答</a:t>
            </a:r>
            <a:endParaRPr kumimoji="1" lang="ja-JP" altLang="en-US" dirty="0">
              <a:latin typeface="+mn-ea"/>
              <a:ea typeface="+mn-ea"/>
            </a:endParaRPr>
          </a:p>
        </p:txBody>
      </p:sp>
      <p:sp>
        <p:nvSpPr>
          <p:cNvPr id="3" name="コンテンツ プレースホルダー 2"/>
          <p:cNvSpPr>
            <a:spLocks noGrp="1"/>
          </p:cNvSpPr>
          <p:nvPr>
            <p:ph idx="1"/>
          </p:nvPr>
        </p:nvSpPr>
        <p:spPr>
          <a:xfrm>
            <a:off x="457200" y="1196752"/>
            <a:ext cx="8229600" cy="4929411"/>
          </a:xfrm>
        </p:spPr>
        <p:txBody>
          <a:bodyPr>
            <a:normAutofit/>
          </a:bodyPr>
          <a:lstStyle/>
          <a:p>
            <a:pPr marL="0" indent="0">
              <a:buNone/>
            </a:pPr>
            <a:r>
              <a:rPr kumimoji="1" lang="ja-JP" altLang="en-US" sz="2800" dirty="0" smtClean="0"/>
              <a:t>＜問題</a:t>
            </a:r>
            <a:r>
              <a:rPr kumimoji="1" lang="en-US" altLang="ja-JP" sz="2800" dirty="0" smtClean="0"/>
              <a:t>3</a:t>
            </a:r>
            <a:r>
              <a:rPr kumimoji="1" lang="ja-JP" altLang="en-US" sz="2800" dirty="0" smtClean="0"/>
              <a:t>＞</a:t>
            </a:r>
            <a:endParaRPr kumimoji="1" lang="en-US" altLang="ja-JP" sz="2800" dirty="0" smtClean="0"/>
          </a:p>
          <a:p>
            <a:pPr marL="0" indent="0">
              <a:buNone/>
            </a:pPr>
            <a:r>
              <a:rPr lang="ja-JP" altLang="en-US" sz="2800" dirty="0"/>
              <a:t>与えられた整数のリストから</a:t>
            </a:r>
            <a:r>
              <a:rPr lang="en-US" altLang="ja-JP" sz="2800" dirty="0"/>
              <a:t>3 </a:t>
            </a:r>
            <a:r>
              <a:rPr lang="ja-JP" altLang="en-US" sz="2800" dirty="0"/>
              <a:t>の倍数を取り出し，それらの平方の和を返す関数を定義せよ．</a:t>
            </a:r>
          </a:p>
          <a:p>
            <a:pPr marL="0" indent="0">
              <a:buNone/>
            </a:pPr>
            <a:r>
              <a:rPr kumimoji="1" lang="ja-JP" altLang="en-US" sz="2800" dirty="0" smtClean="0"/>
              <a:t>＜解答</a:t>
            </a:r>
            <a:r>
              <a:rPr lang="en-US" altLang="ja-JP" sz="2800" dirty="0"/>
              <a:t>3</a:t>
            </a:r>
            <a:r>
              <a:rPr kumimoji="1" lang="ja-JP" altLang="en-US" sz="2800" dirty="0" smtClean="0"/>
              <a:t>＞</a:t>
            </a:r>
            <a:endParaRPr kumimoji="1" lang="en-US" altLang="ja-JP" sz="2800" dirty="0" smtClean="0"/>
          </a:p>
          <a:p>
            <a:pPr marL="0" indent="0">
              <a:buNone/>
            </a:pPr>
            <a:r>
              <a:rPr lang="en-US" altLang="ja-JP" sz="2400" dirty="0" smtClean="0">
                <a:latin typeface="Consolas" pitchFamily="49" charset="0"/>
                <a:cs typeface="Consolas" pitchFamily="49" charset="0"/>
              </a:rPr>
              <a:t>miyazaki3 :: (Integral a) =&gt; [a] -&gt; a</a:t>
            </a:r>
          </a:p>
          <a:p>
            <a:pPr marL="0" indent="0">
              <a:buNone/>
            </a:pPr>
            <a:r>
              <a:rPr lang="en-US" altLang="ja-JP" sz="2400" dirty="0">
                <a:latin typeface="Consolas" pitchFamily="49" charset="0"/>
                <a:cs typeface="Consolas" pitchFamily="49" charset="0"/>
              </a:rPr>
              <a:t>m</a:t>
            </a:r>
            <a:r>
              <a:rPr kumimoji="1" lang="en-US" altLang="ja-JP" sz="2400" dirty="0" smtClean="0">
                <a:latin typeface="Consolas" pitchFamily="49" charset="0"/>
                <a:cs typeface="Consolas" pitchFamily="49" charset="0"/>
              </a:rPr>
              <a:t>iyazaki3 = </a:t>
            </a:r>
            <a:r>
              <a:rPr kumimoji="1" lang="en-US" altLang="ja-JP" sz="2400" dirty="0" err="1" smtClean="0">
                <a:latin typeface="Consolas" pitchFamily="49" charset="0"/>
                <a:cs typeface="Consolas" pitchFamily="49" charset="0"/>
              </a:rPr>
              <a:t>foldr</a:t>
            </a:r>
            <a:r>
              <a:rPr kumimoji="1" lang="en-US" altLang="ja-JP" sz="2400" dirty="0" smtClean="0">
                <a:latin typeface="Consolas" pitchFamily="49" charset="0"/>
                <a:cs typeface="Consolas" pitchFamily="49" charset="0"/>
              </a:rPr>
              <a:t> (+) 0 . map (^2) \</a:t>
            </a:r>
            <a:endParaRPr lang="en-US" altLang="ja-JP" sz="2400" dirty="0" smtClean="0">
              <a:latin typeface="Consolas" pitchFamily="49" charset="0"/>
              <a:cs typeface="Consolas" pitchFamily="49" charset="0"/>
            </a:endParaRPr>
          </a:p>
          <a:p>
            <a:pPr marL="0" indent="0">
              <a:buNone/>
            </a:pPr>
            <a:r>
              <a:rPr lang="en-US" altLang="ja-JP" sz="2400" dirty="0" smtClean="0">
                <a:latin typeface="Consolas" pitchFamily="49" charset="0"/>
                <a:cs typeface="Consolas" pitchFamily="49" charset="0"/>
              </a:rPr>
              <a:t>			. filter (\x-&gt;(mod x 3)==0)</a:t>
            </a:r>
            <a:endParaRPr lang="en-US" altLang="ja-JP" sz="2400" dirty="0">
              <a:latin typeface="Consolas" pitchFamily="49" charset="0"/>
              <a:cs typeface="Consolas" pitchFamily="49" charset="0"/>
            </a:endParaRPr>
          </a:p>
        </p:txBody>
      </p:sp>
    </p:spTree>
    <p:extLst>
      <p:ext uri="{BB962C8B-B14F-4D97-AF65-F5344CB8AC3E}">
        <p14:creationId xmlns:p14="http://schemas.microsoft.com/office/powerpoint/2010/main" xmlns="" val="3089539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85083" y="692696"/>
            <a:ext cx="1213794" cy="584775"/>
          </a:xfrm>
          <a:prstGeom prst="rect">
            <a:avLst/>
          </a:prstGeom>
          <a:noFill/>
        </p:spPr>
        <p:txBody>
          <a:bodyPr wrap="none" rtlCol="0">
            <a:spAutoFit/>
          </a:bodyPr>
          <a:lstStyle/>
          <a:p>
            <a:r>
              <a:rPr kumimoji="1" lang="ja-JP" altLang="en-US" sz="3200" dirty="0" smtClean="0"/>
              <a:t>解答</a:t>
            </a:r>
            <a:r>
              <a:rPr lang="en-US" altLang="ja-JP" sz="3200" dirty="0" smtClean="0"/>
              <a:t>3</a:t>
            </a:r>
            <a:endParaRPr kumimoji="1" lang="ja-JP" altLang="en-US" sz="3200" dirty="0"/>
          </a:p>
        </p:txBody>
      </p:sp>
      <p:sp>
        <p:nvSpPr>
          <p:cNvPr id="6" name="角丸四角形 5"/>
          <p:cNvSpPr/>
          <p:nvPr/>
        </p:nvSpPr>
        <p:spPr>
          <a:xfrm>
            <a:off x="219781" y="1556795"/>
            <a:ext cx="8856984" cy="1368149"/>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536082" y="1844871"/>
            <a:ext cx="8340716" cy="830997"/>
          </a:xfrm>
          <a:prstGeom prst="rect">
            <a:avLst/>
          </a:prstGeom>
          <a:noFill/>
        </p:spPr>
        <p:txBody>
          <a:bodyPr wrap="square" rtlCol="0">
            <a:spAutoFit/>
          </a:bodyPr>
          <a:lstStyle/>
          <a:p>
            <a:r>
              <a:rPr lang="en-US" altLang="ja-JP" sz="2400" dirty="0" err="1" smtClean="0"/>
              <a:t>cashRegister</a:t>
            </a:r>
            <a:r>
              <a:rPr lang="en-US" altLang="ja-JP" sz="2400" dirty="0" smtClean="0"/>
              <a:t> </a:t>
            </a:r>
            <a:r>
              <a:rPr lang="en-US" altLang="ja-JP" sz="2400" dirty="0"/>
              <a:t>:: [</a:t>
            </a:r>
            <a:r>
              <a:rPr lang="en-US" altLang="ja-JP" sz="2400" dirty="0" err="1"/>
              <a:t>Int</a:t>
            </a:r>
            <a:r>
              <a:rPr lang="en-US" altLang="ja-JP" sz="2400" dirty="0"/>
              <a:t>] -&gt; </a:t>
            </a:r>
            <a:r>
              <a:rPr lang="en-US" altLang="ja-JP" sz="2400" dirty="0" err="1"/>
              <a:t>Int</a:t>
            </a:r>
            <a:r>
              <a:rPr lang="en-US" altLang="ja-JP" sz="2400" dirty="0"/>
              <a:t> -&gt; </a:t>
            </a:r>
            <a:r>
              <a:rPr lang="en-US" altLang="ja-JP" sz="2400" dirty="0" err="1"/>
              <a:t>Int</a:t>
            </a:r>
            <a:endParaRPr lang="en-US" altLang="ja-JP" sz="2400" dirty="0"/>
          </a:p>
          <a:p>
            <a:r>
              <a:rPr lang="en-US" altLang="ja-JP" sz="2400" dirty="0" err="1" smtClean="0"/>
              <a:t>cashRegister</a:t>
            </a:r>
            <a:r>
              <a:rPr lang="en-US" altLang="ja-JP" sz="2400" dirty="0" smtClean="0"/>
              <a:t> </a:t>
            </a:r>
            <a:r>
              <a:rPr lang="en-US" altLang="ja-JP" sz="2400" dirty="0" err="1"/>
              <a:t>valueList</a:t>
            </a:r>
            <a:r>
              <a:rPr lang="en-US" altLang="ja-JP" sz="2400" dirty="0"/>
              <a:t> year = </a:t>
            </a:r>
            <a:r>
              <a:rPr lang="en-US" altLang="ja-JP" sz="2400" dirty="0" err="1" smtClean="0"/>
              <a:t>includedTax</a:t>
            </a:r>
            <a:r>
              <a:rPr lang="en-US" altLang="ja-JP" sz="2400" dirty="0" smtClean="0"/>
              <a:t> </a:t>
            </a:r>
            <a:r>
              <a:rPr lang="en-US" altLang="ja-JP" sz="2400" dirty="0"/>
              <a:t>(sum </a:t>
            </a:r>
            <a:r>
              <a:rPr lang="en-US" altLang="ja-JP" sz="2400" dirty="0" err="1"/>
              <a:t>valueList</a:t>
            </a:r>
            <a:r>
              <a:rPr lang="en-US" altLang="ja-JP" sz="2400" dirty="0"/>
              <a:t>) year</a:t>
            </a:r>
            <a:endParaRPr kumimoji="1" lang="ja-JP" altLang="en-US" sz="2400" dirty="0"/>
          </a:p>
        </p:txBody>
      </p:sp>
      <p:sp>
        <p:nvSpPr>
          <p:cNvPr id="8" name="テキスト ボックス 7"/>
          <p:cNvSpPr txBox="1"/>
          <p:nvPr/>
        </p:nvSpPr>
        <p:spPr>
          <a:xfrm>
            <a:off x="755576" y="1277471"/>
            <a:ext cx="1838324" cy="523220"/>
          </a:xfrm>
          <a:prstGeom prst="rect">
            <a:avLst/>
          </a:prstGeom>
          <a:solidFill>
            <a:schemeClr val="bg1"/>
          </a:solidFill>
        </p:spPr>
        <p:txBody>
          <a:bodyPr wrap="none" rtlCol="0">
            <a:spAutoFit/>
          </a:bodyPr>
          <a:lstStyle/>
          <a:p>
            <a:r>
              <a:rPr kumimoji="1" lang="en-US" altLang="ja-JP" sz="2800" dirty="0" smtClean="0"/>
              <a:t>murata3.hs</a:t>
            </a:r>
            <a:endParaRPr kumimoji="1" lang="ja-JP" altLang="en-US" sz="2800" dirty="0"/>
          </a:p>
        </p:txBody>
      </p:sp>
      <p:sp>
        <p:nvSpPr>
          <p:cNvPr id="3" name="テキスト ボックス 2"/>
          <p:cNvSpPr txBox="1"/>
          <p:nvPr/>
        </p:nvSpPr>
        <p:spPr>
          <a:xfrm>
            <a:off x="693154" y="3789040"/>
            <a:ext cx="7632848" cy="584775"/>
          </a:xfrm>
          <a:prstGeom prst="rect">
            <a:avLst/>
          </a:prstGeom>
          <a:noFill/>
        </p:spPr>
        <p:txBody>
          <a:bodyPr wrap="square" rtlCol="0">
            <a:spAutoFit/>
          </a:bodyPr>
          <a:lstStyle/>
          <a:p>
            <a:r>
              <a:rPr lang="en-US" altLang="ja-JP" sz="3200" dirty="0" smtClean="0"/>
              <a:t>Sum </a:t>
            </a:r>
            <a:r>
              <a:rPr lang="en-US" altLang="ja-JP" sz="3200" dirty="0" err="1" smtClean="0"/>
              <a:t>valueList</a:t>
            </a:r>
            <a:r>
              <a:rPr lang="en-US" altLang="ja-JP" sz="3200" dirty="0"/>
              <a:t> </a:t>
            </a:r>
            <a:r>
              <a:rPr lang="ja-JP" altLang="en-US" sz="3200" dirty="0" smtClean="0"/>
              <a:t>の部分のカッコは必須．</a:t>
            </a:r>
            <a:endParaRPr kumimoji="1" lang="ja-JP" altLang="en-US" sz="3200" dirty="0"/>
          </a:p>
        </p:txBody>
      </p:sp>
    </p:spTree>
    <p:extLst>
      <p:ext uri="{BB962C8B-B14F-4D97-AF65-F5344CB8AC3E}">
        <p14:creationId xmlns:p14="http://schemas.microsoft.com/office/powerpoint/2010/main" xmlns="" val="1665648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50201" y="1844824"/>
            <a:ext cx="4243598" cy="2308324"/>
          </a:xfrm>
          <a:prstGeom prst="rect">
            <a:avLst/>
          </a:prstGeom>
          <a:noFill/>
        </p:spPr>
        <p:txBody>
          <a:bodyPr wrap="none" rtlCol="0">
            <a:spAutoFit/>
          </a:bodyPr>
          <a:lstStyle/>
          <a:p>
            <a:endParaRPr lang="en-US" altLang="ja-JP" sz="4800" dirty="0"/>
          </a:p>
          <a:p>
            <a:endParaRPr kumimoji="1" lang="en-US" altLang="ja-JP" sz="4800" dirty="0" smtClean="0"/>
          </a:p>
          <a:p>
            <a:pPr algn="ctr"/>
            <a:r>
              <a:rPr kumimoji="1" lang="ja-JP" altLang="en-US" sz="4800" dirty="0" smtClean="0"/>
              <a:t>吉井 英人</a:t>
            </a:r>
            <a:endParaRPr kumimoji="1" lang="ja-JP" altLang="en-US" sz="4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772816"/>
            <a:ext cx="1213794" cy="584775"/>
          </a:xfrm>
          <a:prstGeom prst="rect">
            <a:avLst/>
          </a:prstGeom>
          <a:noFill/>
        </p:spPr>
        <p:txBody>
          <a:bodyPr wrap="none" rtlCol="0">
            <a:spAutoFit/>
          </a:bodyPr>
          <a:lstStyle/>
          <a:p>
            <a:r>
              <a:rPr kumimoji="1" lang="ja-JP" altLang="en-US" sz="3200" dirty="0" smtClean="0"/>
              <a:t>解答</a:t>
            </a:r>
            <a:r>
              <a:rPr kumimoji="1" lang="en-US" altLang="ja-JP" sz="3200" dirty="0" smtClean="0"/>
              <a:t>1</a:t>
            </a:r>
            <a:endParaRPr kumimoji="1" lang="ja-JP" altLang="en-US" sz="3200" dirty="0"/>
          </a:p>
        </p:txBody>
      </p:sp>
      <p:sp>
        <p:nvSpPr>
          <p:cNvPr id="5" name="テキスト ボックス 4"/>
          <p:cNvSpPr txBox="1"/>
          <p:nvPr/>
        </p:nvSpPr>
        <p:spPr>
          <a:xfrm>
            <a:off x="1115616" y="3429000"/>
            <a:ext cx="6824689" cy="584775"/>
          </a:xfrm>
          <a:prstGeom prst="rect">
            <a:avLst/>
          </a:prstGeom>
          <a:noFill/>
        </p:spPr>
        <p:txBody>
          <a:bodyPr wrap="none" rtlCol="0">
            <a:spAutoFit/>
          </a:bodyPr>
          <a:lstStyle/>
          <a:p>
            <a:r>
              <a:rPr lang="en-US" altLang="ja-JP" sz="3200" dirty="0"/>
              <a:t>[x | x &lt;- [1..100], even x, x `mod` 7 == 0]</a:t>
            </a:r>
            <a:endParaRPr kumimoji="1" lang="ja-JP" altLang="en-US" sz="3200" dirty="0"/>
          </a:p>
        </p:txBody>
      </p:sp>
      <p:sp>
        <p:nvSpPr>
          <p:cNvPr id="6" name="角丸四角形 5"/>
          <p:cNvSpPr/>
          <p:nvPr/>
        </p:nvSpPr>
        <p:spPr>
          <a:xfrm>
            <a:off x="467544" y="2996952"/>
            <a:ext cx="7920880" cy="144016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79912" y="1772816"/>
            <a:ext cx="1213794" cy="584775"/>
          </a:xfrm>
          <a:prstGeom prst="rect">
            <a:avLst/>
          </a:prstGeom>
          <a:noFill/>
        </p:spPr>
        <p:txBody>
          <a:bodyPr wrap="none" rtlCol="0">
            <a:spAutoFit/>
          </a:bodyPr>
          <a:lstStyle/>
          <a:p>
            <a:r>
              <a:rPr kumimoji="1" lang="ja-JP" altLang="en-US" sz="3200" dirty="0" smtClean="0"/>
              <a:t>解答</a:t>
            </a:r>
            <a:r>
              <a:rPr lang="en-US" altLang="ja-JP" sz="3200" dirty="0"/>
              <a:t>2</a:t>
            </a:r>
            <a:endParaRPr kumimoji="1" lang="ja-JP" altLang="en-US" sz="3200" dirty="0"/>
          </a:p>
        </p:txBody>
      </p:sp>
      <p:sp>
        <p:nvSpPr>
          <p:cNvPr id="5" name="テキスト ボックス 4"/>
          <p:cNvSpPr txBox="1"/>
          <p:nvPr/>
        </p:nvSpPr>
        <p:spPr>
          <a:xfrm>
            <a:off x="1619672" y="2852936"/>
            <a:ext cx="5843266" cy="2062103"/>
          </a:xfrm>
          <a:prstGeom prst="rect">
            <a:avLst/>
          </a:prstGeom>
          <a:noFill/>
        </p:spPr>
        <p:txBody>
          <a:bodyPr wrap="none" rtlCol="0">
            <a:spAutoFit/>
          </a:bodyPr>
          <a:lstStyle/>
          <a:p>
            <a:r>
              <a:rPr lang="en-US" altLang="ja-JP" sz="3200" dirty="0" smtClean="0"/>
              <a:t>let </a:t>
            </a:r>
            <a:r>
              <a:rPr lang="en-US" altLang="ja-JP" sz="3200" dirty="0" err="1" smtClean="0"/>
              <a:t>rightTriangels</a:t>
            </a:r>
            <a:r>
              <a:rPr lang="en-US" altLang="ja-JP" sz="3200" dirty="0" smtClean="0"/>
              <a:t>' = </a:t>
            </a:r>
          </a:p>
          <a:p>
            <a:r>
              <a:rPr lang="ja-JP" altLang="en-US" sz="3200" dirty="0" smtClean="0"/>
              <a:t>    </a:t>
            </a:r>
            <a:r>
              <a:rPr lang="en-US" altLang="ja-JP" sz="3200" dirty="0" smtClean="0"/>
              <a:t>[(</a:t>
            </a:r>
            <a:r>
              <a:rPr lang="en-US" altLang="ja-JP" sz="3200" dirty="0" err="1" smtClean="0"/>
              <a:t>a,b,c</a:t>
            </a:r>
            <a:r>
              <a:rPr lang="en-US" altLang="ja-JP" sz="3200" dirty="0" smtClean="0"/>
              <a:t>) | c &lt;- [1..10], b &lt;- [1..c], </a:t>
            </a:r>
          </a:p>
          <a:p>
            <a:r>
              <a:rPr lang="ja-JP" altLang="en-US" sz="3200" dirty="0" smtClean="0"/>
              <a:t>     </a:t>
            </a:r>
            <a:r>
              <a:rPr lang="en-US" altLang="ja-JP" sz="3200" dirty="0" smtClean="0"/>
              <a:t>a &lt;- [1..b], a^2 + b^2 == c^2, </a:t>
            </a:r>
          </a:p>
          <a:p>
            <a:r>
              <a:rPr lang="ja-JP" altLang="en-US" sz="3200" dirty="0" smtClean="0"/>
              <a:t>     </a:t>
            </a:r>
            <a:r>
              <a:rPr lang="en-US" altLang="ja-JP" sz="3200" dirty="0" err="1" smtClean="0"/>
              <a:t>a+b+c</a:t>
            </a:r>
            <a:r>
              <a:rPr lang="en-US" altLang="ja-JP" sz="3200" dirty="0" smtClean="0"/>
              <a:t> == 12]</a:t>
            </a:r>
            <a:endParaRPr kumimoji="1" lang="ja-JP" altLang="en-US" sz="3200" dirty="0"/>
          </a:p>
        </p:txBody>
      </p:sp>
      <p:sp>
        <p:nvSpPr>
          <p:cNvPr id="6" name="角丸四角形 5"/>
          <p:cNvSpPr/>
          <p:nvPr/>
        </p:nvSpPr>
        <p:spPr>
          <a:xfrm>
            <a:off x="467544" y="2708920"/>
            <a:ext cx="7920880" cy="2304256"/>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2499</Words>
  <Application>Microsoft Office PowerPoint</Application>
  <PresentationFormat>画面に合わせる (4:3)</PresentationFormat>
  <Paragraphs>387</Paragraphs>
  <Slides>59</Slides>
  <Notes>4</Notes>
  <HiddenSlides>0</HiddenSlides>
  <MMClips>0</MMClips>
  <ScaleCrop>false</ScaleCrop>
  <HeadingPairs>
    <vt:vector size="4" baseType="variant">
      <vt:variant>
        <vt:lpstr>テーマ</vt:lpstr>
      </vt:variant>
      <vt:variant>
        <vt:i4>1</vt:i4>
      </vt:variant>
      <vt:variant>
        <vt:lpstr>スライド タイトル</vt:lpstr>
      </vt:variant>
      <vt:variant>
        <vt:i4>59</vt:i4>
      </vt:variant>
    </vt:vector>
  </HeadingPairs>
  <TitlesOfParts>
    <vt:vector size="60" baseType="lpstr">
      <vt:lpstr>Office テーマ</vt:lpstr>
      <vt:lpstr>Haskell演習問題 解答</vt:lpstr>
      <vt:lpstr>スライド 2</vt:lpstr>
      <vt:lpstr>スライド 3</vt:lpstr>
      <vt:lpstr>どの除算関数を使えば良い？</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Haskell演習問題 解答1</vt:lpstr>
      <vt:lpstr>Haskell演習問題 解答2</vt:lpstr>
      <vt:lpstr>Haskell演習問題 解答3</vt:lpstr>
      <vt:lpstr>スライド 18</vt:lpstr>
      <vt:lpstr>スライド 19</vt:lpstr>
      <vt:lpstr>スライド 20</vt:lpstr>
      <vt:lpstr>解答3</vt:lpstr>
      <vt:lpstr>スライド 22</vt:lpstr>
      <vt:lpstr>スライド 23</vt:lpstr>
      <vt:lpstr>スライド 24</vt:lpstr>
      <vt:lpstr>スライド 25</vt:lpstr>
      <vt:lpstr>スライド 26</vt:lpstr>
      <vt:lpstr>スライド 27</vt:lpstr>
      <vt:lpstr>スライド 28</vt:lpstr>
      <vt:lpstr>スライド 29</vt:lpstr>
      <vt:lpstr>スライド 30</vt:lpstr>
      <vt:lpstr>スライド 31</vt:lpstr>
      <vt:lpstr>スライド 32</vt:lpstr>
      <vt:lpstr>スライド 33</vt:lpstr>
      <vt:lpstr>スライド 34</vt:lpstr>
      <vt:lpstr>問題1</vt:lpstr>
      <vt:lpstr>[a] の a も YesNo じゃないとね</vt:lpstr>
      <vt:lpstr>問題2</vt:lpstr>
      <vt:lpstr>Functor になるには</vt:lpstr>
      <vt:lpstr>Map k の instance 宣言</vt:lpstr>
      <vt:lpstr>問題3</vt:lpstr>
      <vt:lpstr> Haskell でも  printfデバッグは可能だが…</vt:lpstr>
      <vt:lpstr>IO が副作用の目印になる</vt:lpstr>
      <vt:lpstr>IO を局所化することが大事</vt:lpstr>
      <vt:lpstr>左海　裕庸</vt:lpstr>
      <vt:lpstr>問題1 解答</vt:lpstr>
      <vt:lpstr>問題2 解答</vt:lpstr>
      <vt:lpstr>仲尾　和祥</vt:lpstr>
      <vt:lpstr>問題1</vt:lpstr>
      <vt:lpstr>問題２</vt:lpstr>
      <vt:lpstr>深井貴明</vt:lpstr>
      <vt:lpstr>問1の回答</vt:lpstr>
      <vt:lpstr>問2の回答</vt:lpstr>
      <vt:lpstr>福田</vt:lpstr>
      <vt:lpstr>問1の回答</vt:lpstr>
      <vt:lpstr>問2の回答</vt:lpstr>
      <vt:lpstr>宮﨑</vt:lpstr>
      <vt:lpstr>Haskell練習問題(宮﨑) 解答</vt:lpstr>
      <vt:lpstr>Haskell練習問題(宮﨑) 解答</vt:lpstr>
      <vt:lpstr>Haskell練習問題(宮﨑) 解答</vt:lpstr>
    </vt:vector>
  </TitlesOfParts>
  <Company>岡山大学工学部情報工学科</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Haskell演習問題 解答</dc:title>
  <dc:creator>yoshii</dc:creator>
  <cp:lastModifiedBy>yoshii</cp:lastModifiedBy>
  <cp:revision>13</cp:revision>
  <dcterms:created xsi:type="dcterms:W3CDTF">2012-09-03T10:27:30Z</dcterms:created>
  <dcterms:modified xsi:type="dcterms:W3CDTF">2012-09-04T09:40:21Z</dcterms:modified>
</cp:coreProperties>
</file>