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36"/>
  </p:notesMasterIdLst>
  <p:handoutMasterIdLst>
    <p:handoutMasterId r:id="rId37"/>
  </p:handoutMasterIdLst>
  <p:sldIdLst>
    <p:sldId id="307" r:id="rId2"/>
    <p:sldId id="312" r:id="rId3"/>
    <p:sldId id="319" r:id="rId4"/>
    <p:sldId id="259" r:id="rId5"/>
    <p:sldId id="315" r:id="rId6"/>
    <p:sldId id="320" r:id="rId7"/>
    <p:sldId id="313" r:id="rId8"/>
    <p:sldId id="316" r:id="rId9"/>
    <p:sldId id="318" r:id="rId10"/>
    <p:sldId id="273" r:id="rId11"/>
    <p:sldId id="314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321" r:id="rId20"/>
    <p:sldId id="281" r:id="rId21"/>
    <p:sldId id="282" r:id="rId22"/>
    <p:sldId id="322" r:id="rId23"/>
    <p:sldId id="284" r:id="rId24"/>
    <p:sldId id="285" r:id="rId25"/>
    <p:sldId id="323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317" r:id="rId34"/>
    <p:sldId id="326" r:id="rId35"/>
  </p:sldIdLst>
  <p:sldSz cx="9144000" cy="6858000" type="screen4x3"/>
  <p:notesSz cx="6669088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A9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4660"/>
  </p:normalViewPr>
  <p:slideViewPr>
    <p:cSldViewPr snapToGrid="0">
      <p:cViewPr varScale="1">
        <p:scale>
          <a:sx n="53" d="100"/>
          <a:sy n="53" d="100"/>
        </p:scale>
        <p:origin x="-84" y="-324"/>
      </p:cViewPr>
      <p:guideLst>
        <p:guide orient="horz" pos="2160"/>
        <p:guide pos="28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33362E76-A342-4BE1-ADA5-96B95C862AAE}" type="datetimeFigureOut">
              <a:rPr lang="ja-JP" altLang="en-US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F6F4A304-AFB5-47BB-8D65-00CD3DD83A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8167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7F37E63-F6FB-43AE-8CA4-DBD874EED5C8}" type="datetimeFigureOut">
              <a:rPr lang="ja-JP" altLang="en-US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642787-81F4-4F95-8D87-C20689F42FB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907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963014-4DEB-494A-9447-45670583502F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922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C885FB-9F90-489C-B1D1-3E21DD6509D1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922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D4E94A-49A8-43E5-BE41-88E1E2C95A30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922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0E77A-6F81-4D5D-AA4C-EA69795718D9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9220" name="スライド番号プレースホルダ 3"/>
          <p:cNvSpPr txBox="1">
            <a:spLocks noGrp="1"/>
          </p:cNvSpPr>
          <p:nvPr/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4EFF971-D0F5-4EBC-9F5D-1AFD8A2F9061}" type="slidenum">
              <a:rPr lang="ja-JP" altLang="en-US" sz="1200">
                <a:latin typeface="+mn-lt"/>
                <a:ea typeface="+mn-ea"/>
              </a:rPr>
              <a:pPr algn="r">
                <a:defRPr/>
              </a:pPr>
              <a:t>34</a:t>
            </a:fld>
            <a:endParaRPr lang="ja-JP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C6E619-EBEC-4DE4-B441-2AC48FA973C3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F3C085-DF83-402E-843F-8BE411D2FBC2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CA7A0E-56F5-4A1E-9CAB-B3D0493A5598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2F745EF-8B25-48D7-82B7-F83FC89290EB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9082A14-7B55-4F8B-90E6-572FA65F5351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E2E7D7E-2657-4C0E-8942-AB8C9F374452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298398A-65B4-4F8F-945B-546A78A599B5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D30FCE9-CCCC-40FC-8CE3-DF050AA4A496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A67B9E-B057-4100-B7AC-3622BD7FF317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C87754-5539-4751-BDF6-49AC2FDD93D4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C056FE3-EA5C-43F3-81C7-CD050E52A07D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1A6AF0-631E-485B-9DD9-62B3261C9D70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75CBDD-1743-4D78-9FE6-5A947153E21E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5BAAEE9-4664-4968-9746-B7D121F54ABA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42A6C4F-0165-4374-BA3F-F209BEB91078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85CCC0F-1849-4283-8F3B-EBAC9C0A5A2C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8354F6-976F-4430-B27C-E5BC0CD2FF5A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523A7-E9EA-4728-9DF9-3A623C19D6F3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0D8516D-DE6F-4080-918E-F7AAE1C0AC89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F371557-32D9-495A-AF7F-4B7C56FE569A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A57A8E-185C-4B89-B3CC-7A3F557B0232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A17EC7B-6008-4661-9F7A-0CEAF1D43F0B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テキスト プレースホル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8DA6AE2C-F2C4-4BF1-845B-BE1EDD5F2B9E}" type="datetime1">
              <a:rPr lang="ja-JP" altLang="en-US" smtClean="0"/>
              <a:pPr>
                <a:defRPr/>
              </a:pPr>
              <a:t>2013/4/15</a:t>
            </a:fld>
            <a:endParaRPr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896FC98-1194-4F42-9F39-C3372632F9FF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hell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hello/world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hello/world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hello/world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product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7596408" cy="1512888"/>
          </a:xfrm>
        </p:spPr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en-US" altLang="ja-JP" dirty="0" smtClean="0"/>
              <a:t>2013</a:t>
            </a:r>
            <a:r>
              <a:rPr lang="ja-JP" altLang="en-US" dirty="0" smtClean="0"/>
              <a:t>年度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Ruby on Rails</a:t>
            </a:r>
            <a:r>
              <a:rPr lang="ja-JP" altLang="en-US" dirty="0" smtClean="0"/>
              <a:t>勉強会</a:t>
            </a:r>
            <a:endParaRPr lang="ja-JP" altLang="en-US" dirty="0"/>
          </a:p>
        </p:txBody>
      </p:sp>
      <p:sp>
        <p:nvSpPr>
          <p:cNvPr id="15362" name="テキスト ボックス 30"/>
          <p:cNvSpPr txBox="1">
            <a:spLocks noChangeArrowheads="1"/>
          </p:cNvSpPr>
          <p:nvPr/>
        </p:nvSpPr>
        <p:spPr bwMode="auto">
          <a:xfrm>
            <a:off x="1792288" y="5524500"/>
            <a:ext cx="55784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400" dirty="0" smtClean="0">
                <a:latin typeface="Calibri" pitchFamily="34" charset="0"/>
              </a:rPr>
              <a:t>2013</a:t>
            </a:r>
            <a:r>
              <a:rPr lang="ja-JP" altLang="en-US" sz="2400" dirty="0" smtClean="0">
                <a:latin typeface="Calibri" pitchFamily="34" charset="0"/>
              </a:rPr>
              <a:t>年</a:t>
            </a:r>
            <a:r>
              <a:rPr lang="en-US" altLang="ja-JP" sz="2400" dirty="0">
                <a:latin typeface="Calibri" pitchFamily="34" charset="0"/>
              </a:rPr>
              <a:t>4</a:t>
            </a:r>
            <a:r>
              <a:rPr lang="ja-JP" altLang="en-US" sz="2400" dirty="0" smtClean="0">
                <a:latin typeface="Calibri" pitchFamily="34" charset="0"/>
              </a:rPr>
              <a:t>月</a:t>
            </a:r>
            <a:r>
              <a:rPr lang="en-US" altLang="ja-JP" sz="2400" dirty="0" smtClean="0">
                <a:latin typeface="Calibri" pitchFamily="34" charset="0"/>
              </a:rPr>
              <a:t>15</a:t>
            </a:r>
            <a:r>
              <a:rPr lang="ja-JP" altLang="en-US" sz="2400" dirty="0" smtClean="0">
                <a:latin typeface="Calibri" pitchFamily="34" charset="0"/>
              </a:rPr>
              <a:t>日</a:t>
            </a:r>
            <a:endParaRPr lang="en-US" altLang="ja-JP" sz="2400" dirty="0">
              <a:latin typeface="Calibri" pitchFamily="34" charset="0"/>
            </a:endParaRPr>
          </a:p>
          <a:p>
            <a:pPr algn="ctr"/>
            <a:r>
              <a:rPr lang="ja-JP" altLang="en-US" sz="2400" dirty="0">
                <a:latin typeface="Calibri" pitchFamily="34" charset="0"/>
              </a:rPr>
              <a:t>乃村研究室　</a:t>
            </a:r>
            <a:r>
              <a:rPr lang="ja-JP" altLang="en-US" sz="2400" dirty="0" smtClean="0">
                <a:latin typeface="Calibri" pitchFamily="34" charset="0"/>
              </a:rPr>
              <a:t>檀上未来，村田裕哉</a:t>
            </a:r>
            <a:endParaRPr lang="en-US" altLang="ja-JP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手順</a:t>
            </a:r>
            <a:r>
              <a:rPr lang="en-US" altLang="ja-JP" dirty="0" smtClean="0">
                <a:solidFill>
                  <a:srgbClr val="009E47"/>
                </a:solidFill>
              </a:rPr>
              <a:t>1:</a:t>
            </a:r>
            <a:r>
              <a:rPr lang="ja-JP" altLang="en-US" dirty="0" smtClean="0">
                <a:solidFill>
                  <a:srgbClr val="009E47"/>
                </a:solidFill>
              </a:rPr>
              <a:t>アプリケーションの作成</a:t>
            </a:r>
          </a:p>
        </p:txBody>
      </p:sp>
      <p:sp>
        <p:nvSpPr>
          <p:cNvPr id="28701" name="スライド番号プレースホルダ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C21FFE-BF53-40D8-A25A-DCCEF54CB5FF}" type="slidenum">
              <a:rPr lang="ja-JP" altLang="en-US" smtClean="0">
                <a:ea typeface="ＭＳ Ｐゴシック" charset="-128"/>
              </a:rPr>
              <a:pPr/>
              <a:t>10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28674" name="テキスト ボックス 9"/>
          <p:cNvSpPr txBox="1">
            <a:spLocks noChangeArrowheads="1"/>
          </p:cNvSpPr>
          <p:nvPr/>
        </p:nvSpPr>
        <p:spPr bwMode="auto">
          <a:xfrm>
            <a:off x="468313" y="1096963"/>
            <a:ext cx="7704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1</a:t>
            </a:r>
            <a:r>
              <a:rPr lang="ja-JP" altLang="en-US" sz="2400"/>
              <a:t>）アプリケーションを作成</a:t>
            </a:r>
            <a:endParaRPr lang="en-US" altLang="ja-JP" sz="2400">
              <a:solidFill>
                <a:schemeClr val="bg1"/>
              </a:solidFill>
            </a:endParaRPr>
          </a:p>
        </p:txBody>
      </p:sp>
      <p:sp>
        <p:nvSpPr>
          <p:cNvPr id="28675" name="テキスト ボックス 10"/>
          <p:cNvSpPr txBox="1">
            <a:spLocks noChangeArrowheads="1"/>
          </p:cNvSpPr>
          <p:nvPr/>
        </p:nvSpPr>
        <p:spPr bwMode="auto">
          <a:xfrm>
            <a:off x="749300" y="2339975"/>
            <a:ext cx="5113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</a:rPr>
              <a:t>生成される主要なディレクトリ</a:t>
            </a:r>
            <a:endParaRPr lang="en-US" altLang="ja-JP" sz="2400">
              <a:solidFill>
                <a:srgbClr val="0000FF"/>
              </a:solidFill>
            </a:endParaRPr>
          </a:p>
        </p:txBody>
      </p:sp>
      <p:sp>
        <p:nvSpPr>
          <p:cNvPr id="28676" name="テキスト ボックス 11"/>
          <p:cNvSpPr txBox="1">
            <a:spLocks noChangeArrowheads="1"/>
          </p:cNvSpPr>
          <p:nvPr/>
        </p:nvSpPr>
        <p:spPr bwMode="auto">
          <a:xfrm>
            <a:off x="1120775" y="2771775"/>
            <a:ext cx="865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app</a:t>
            </a:r>
          </a:p>
        </p:txBody>
      </p:sp>
      <p:sp>
        <p:nvSpPr>
          <p:cNvPr id="28677" name="テキスト ボックス 12"/>
          <p:cNvSpPr txBox="1">
            <a:spLocks noChangeArrowheads="1"/>
          </p:cNvSpPr>
          <p:nvPr/>
        </p:nvSpPr>
        <p:spPr bwMode="auto">
          <a:xfrm>
            <a:off x="1481138" y="3924300"/>
            <a:ext cx="4608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helpers</a:t>
            </a:r>
          </a:p>
        </p:txBody>
      </p:sp>
      <p:sp>
        <p:nvSpPr>
          <p:cNvPr id="28678" name="テキスト ボックス 14"/>
          <p:cNvSpPr txBox="1">
            <a:spLocks noChangeArrowheads="1"/>
          </p:cNvSpPr>
          <p:nvPr/>
        </p:nvSpPr>
        <p:spPr bwMode="auto">
          <a:xfrm>
            <a:off x="1481138" y="3557588"/>
            <a:ext cx="4608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solidFill>
                  <a:srgbClr val="0000FF"/>
                </a:solidFill>
              </a:rPr>
              <a:t>controllers</a:t>
            </a:r>
          </a:p>
        </p:txBody>
      </p:sp>
      <p:sp>
        <p:nvSpPr>
          <p:cNvPr id="28679" name="テキスト ボックス 16"/>
          <p:cNvSpPr txBox="1">
            <a:spLocks noChangeArrowheads="1"/>
          </p:cNvSpPr>
          <p:nvPr/>
        </p:nvSpPr>
        <p:spPr bwMode="auto">
          <a:xfrm>
            <a:off x="1481138" y="4300538"/>
            <a:ext cx="4608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solidFill>
                  <a:srgbClr val="0000FF"/>
                </a:solidFill>
              </a:rPr>
              <a:t>models</a:t>
            </a:r>
          </a:p>
        </p:txBody>
      </p:sp>
      <p:sp>
        <p:nvSpPr>
          <p:cNvPr id="28680" name="テキスト ボックス 18"/>
          <p:cNvSpPr txBox="1">
            <a:spLocks noChangeArrowheads="1"/>
          </p:cNvSpPr>
          <p:nvPr/>
        </p:nvSpPr>
        <p:spPr bwMode="auto">
          <a:xfrm>
            <a:off x="1481138" y="4676775"/>
            <a:ext cx="4608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solidFill>
                  <a:srgbClr val="0000FF"/>
                </a:solidFill>
              </a:rPr>
              <a:t>views</a:t>
            </a:r>
          </a:p>
        </p:txBody>
      </p:sp>
      <p:sp>
        <p:nvSpPr>
          <p:cNvPr id="28681" name="テキスト ボックス 19"/>
          <p:cNvSpPr txBox="1">
            <a:spLocks noChangeArrowheads="1"/>
          </p:cNvSpPr>
          <p:nvPr/>
        </p:nvSpPr>
        <p:spPr bwMode="auto">
          <a:xfrm>
            <a:off x="1120775" y="5297488"/>
            <a:ext cx="1152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config</a:t>
            </a:r>
          </a:p>
        </p:txBody>
      </p:sp>
      <p:sp>
        <p:nvSpPr>
          <p:cNvPr id="28682" name="テキスト ボックス 23"/>
          <p:cNvSpPr txBox="1">
            <a:spLocks noChangeArrowheads="1"/>
          </p:cNvSpPr>
          <p:nvPr/>
        </p:nvSpPr>
        <p:spPr bwMode="auto">
          <a:xfrm>
            <a:off x="1120775" y="5729288"/>
            <a:ext cx="1152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db</a:t>
            </a:r>
          </a:p>
        </p:txBody>
      </p:sp>
      <p:sp>
        <p:nvSpPr>
          <p:cNvPr id="28683" name="テキスト ボックス 27"/>
          <p:cNvSpPr txBox="1">
            <a:spLocks noChangeArrowheads="1"/>
          </p:cNvSpPr>
          <p:nvPr/>
        </p:nvSpPr>
        <p:spPr bwMode="auto">
          <a:xfrm>
            <a:off x="1985963" y="2771775"/>
            <a:ext cx="511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アプリケーション本体を格納</a:t>
            </a:r>
            <a:endParaRPr lang="en-US" altLang="ja-JP" sz="2400"/>
          </a:p>
        </p:txBody>
      </p:sp>
      <p:sp>
        <p:nvSpPr>
          <p:cNvPr id="28684" name="テキスト ボックス 28"/>
          <p:cNvSpPr txBox="1">
            <a:spLocks noChangeArrowheads="1"/>
          </p:cNvSpPr>
          <p:nvPr/>
        </p:nvSpPr>
        <p:spPr bwMode="auto">
          <a:xfrm>
            <a:off x="2921000" y="3557588"/>
            <a:ext cx="51133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コントローラを格納</a:t>
            </a:r>
            <a:endParaRPr lang="en-US" altLang="ja-JP" sz="2400"/>
          </a:p>
        </p:txBody>
      </p:sp>
      <p:sp>
        <p:nvSpPr>
          <p:cNvPr id="28685" name="テキスト ボックス 29"/>
          <p:cNvSpPr txBox="1">
            <a:spLocks noChangeArrowheads="1"/>
          </p:cNvSpPr>
          <p:nvPr/>
        </p:nvSpPr>
        <p:spPr bwMode="auto">
          <a:xfrm>
            <a:off x="2921000" y="3927475"/>
            <a:ext cx="5113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ビューを支援するメソッド群を格納</a:t>
            </a:r>
            <a:endParaRPr lang="en-US" altLang="ja-JP" sz="2400"/>
          </a:p>
        </p:txBody>
      </p:sp>
      <p:sp>
        <p:nvSpPr>
          <p:cNvPr id="28686" name="テキスト ボックス 30"/>
          <p:cNvSpPr txBox="1">
            <a:spLocks noChangeArrowheads="1"/>
          </p:cNvSpPr>
          <p:nvPr/>
        </p:nvSpPr>
        <p:spPr bwMode="auto">
          <a:xfrm>
            <a:off x="2921000" y="4306888"/>
            <a:ext cx="51133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モデルを格納</a:t>
            </a:r>
            <a:endParaRPr lang="en-US" altLang="ja-JP" sz="2400"/>
          </a:p>
        </p:txBody>
      </p:sp>
      <p:sp>
        <p:nvSpPr>
          <p:cNvPr id="28687" name="テキスト ボックス 31"/>
          <p:cNvSpPr txBox="1">
            <a:spLocks noChangeArrowheads="1"/>
          </p:cNvSpPr>
          <p:nvPr/>
        </p:nvSpPr>
        <p:spPr bwMode="auto">
          <a:xfrm>
            <a:off x="2921000" y="4686300"/>
            <a:ext cx="511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ビューを格納</a:t>
            </a:r>
            <a:endParaRPr lang="en-US" altLang="ja-JP" sz="2400"/>
          </a:p>
        </p:txBody>
      </p:sp>
      <p:sp>
        <p:nvSpPr>
          <p:cNvPr id="28688" name="テキスト ボックス 34"/>
          <p:cNvSpPr txBox="1">
            <a:spLocks noChangeArrowheads="1"/>
          </p:cNvSpPr>
          <p:nvPr/>
        </p:nvSpPr>
        <p:spPr bwMode="auto">
          <a:xfrm>
            <a:off x="1985963" y="5297488"/>
            <a:ext cx="5111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設定ファイルを格納</a:t>
            </a:r>
            <a:endParaRPr lang="en-US" altLang="ja-JP" sz="2400"/>
          </a:p>
        </p:txBody>
      </p:sp>
      <p:sp>
        <p:nvSpPr>
          <p:cNvPr id="28689" name="テキスト ボックス 35"/>
          <p:cNvSpPr txBox="1">
            <a:spLocks noChangeArrowheads="1"/>
          </p:cNvSpPr>
          <p:nvPr/>
        </p:nvSpPr>
        <p:spPr bwMode="auto">
          <a:xfrm>
            <a:off x="1985963" y="5729288"/>
            <a:ext cx="5111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データベースファイルを格納</a:t>
            </a:r>
            <a:endParaRPr lang="en-US" altLang="ja-JP" sz="2400"/>
          </a:p>
        </p:txBody>
      </p:sp>
      <p:sp>
        <p:nvSpPr>
          <p:cNvPr id="28690" name="テキスト ボックス 36"/>
          <p:cNvSpPr txBox="1">
            <a:spLocks noChangeArrowheads="1"/>
          </p:cNvSpPr>
          <p:nvPr/>
        </p:nvSpPr>
        <p:spPr bwMode="auto">
          <a:xfrm>
            <a:off x="2890838" y="3178175"/>
            <a:ext cx="5111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静的ファイルや画像などを格納</a:t>
            </a:r>
            <a:endParaRPr lang="en-US" altLang="ja-JP" sz="2400"/>
          </a:p>
        </p:txBody>
      </p:sp>
      <p:sp>
        <p:nvSpPr>
          <p:cNvPr id="28691" name="テキスト ボックス 22"/>
          <p:cNvSpPr txBox="1">
            <a:spLocks noChangeArrowheads="1"/>
          </p:cNvSpPr>
          <p:nvPr/>
        </p:nvSpPr>
        <p:spPr bwMode="auto">
          <a:xfrm>
            <a:off x="539750" y="1908175"/>
            <a:ext cx="7704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 err="1" smtClean="0"/>
              <a:t>helloworld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以下</a:t>
            </a:r>
            <a:r>
              <a:rPr lang="ja-JP" altLang="en-US" sz="2400" dirty="0"/>
              <a:t>にアプリケーションのファイルが生成</a:t>
            </a:r>
            <a:endParaRPr lang="en-US" altLang="ja-JP" sz="2400" dirty="0"/>
          </a:p>
        </p:txBody>
      </p:sp>
      <p:cxnSp>
        <p:nvCxnSpPr>
          <p:cNvPr id="27" name="直線コネクタ 26"/>
          <p:cNvCxnSpPr/>
          <p:nvPr/>
        </p:nvCxnSpPr>
        <p:spPr>
          <a:xfrm rot="5400000">
            <a:off x="-685800" y="4510088"/>
            <a:ext cx="33655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28676" idx="1"/>
          </p:cNvCxnSpPr>
          <p:nvPr/>
        </p:nvCxnSpPr>
        <p:spPr>
          <a:xfrm>
            <a:off x="987425" y="3001963"/>
            <a:ext cx="1333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993775" y="5561013"/>
            <a:ext cx="1333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009650" y="5959475"/>
            <a:ext cx="13335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331913" y="3248025"/>
            <a:ext cx="7937" cy="19192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1322388" y="3817938"/>
            <a:ext cx="134937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322388" y="4165600"/>
            <a:ext cx="134937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322388" y="4576763"/>
            <a:ext cx="134937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1322388" y="4905375"/>
            <a:ext cx="134937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2" name="テキスト ボックス 54"/>
          <p:cNvSpPr txBox="1">
            <a:spLocks noChangeArrowheads="1"/>
          </p:cNvSpPr>
          <p:nvPr/>
        </p:nvSpPr>
        <p:spPr bwMode="auto">
          <a:xfrm>
            <a:off x="822325" y="1512888"/>
            <a:ext cx="6291263" cy="4603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rails 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new 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helloworld</a:t>
            </a:r>
            <a:endParaRPr lang="en-US" altLang="ja-JP" sz="24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1323975" y="3490913"/>
            <a:ext cx="134938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4" name="テキスト ボックス 14"/>
          <p:cNvSpPr txBox="1">
            <a:spLocks noChangeArrowheads="1"/>
          </p:cNvSpPr>
          <p:nvPr/>
        </p:nvSpPr>
        <p:spPr bwMode="auto">
          <a:xfrm>
            <a:off x="1482725" y="3230563"/>
            <a:ext cx="4608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注意</a:t>
            </a:r>
            <a:r>
              <a:rPr lang="en-US" altLang="ja-JP" dirty="0" smtClean="0">
                <a:solidFill>
                  <a:srgbClr val="009E47"/>
                </a:solidFill>
              </a:rPr>
              <a:t>:JavaScript Runtime</a:t>
            </a:r>
            <a:r>
              <a:rPr lang="ja-JP" altLang="en-US" dirty="0" smtClean="0">
                <a:solidFill>
                  <a:srgbClr val="009E47"/>
                </a:solidFill>
              </a:rPr>
              <a:t>について</a:t>
            </a:r>
          </a:p>
        </p:txBody>
      </p:sp>
      <p:sp>
        <p:nvSpPr>
          <p:cNvPr id="29700" name="スライド番号プレースホルダ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F688421-44FE-4E36-8B5C-54583FF2FED0}" type="slidenum">
              <a:rPr lang="ja-JP" altLang="en-US" smtClean="0">
                <a:ea typeface="ＭＳ Ｐゴシック" charset="-128"/>
              </a:rPr>
              <a:pPr/>
              <a:t>11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29698" name="テキスト ボックス 9"/>
          <p:cNvSpPr txBox="1">
            <a:spLocks noChangeArrowheads="1"/>
          </p:cNvSpPr>
          <p:nvPr/>
        </p:nvSpPr>
        <p:spPr bwMode="auto">
          <a:xfrm>
            <a:off x="361950" y="5260975"/>
            <a:ext cx="770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3</a:t>
            </a:r>
            <a:r>
              <a:rPr lang="ja-JP" altLang="en-US" sz="2400"/>
              <a:t>）</a:t>
            </a:r>
            <a:r>
              <a:rPr lang="en-US" altLang="ja-JP" sz="2400"/>
              <a:t>Gemfile</a:t>
            </a:r>
            <a:r>
              <a:rPr lang="ja-JP" altLang="en-US" sz="2400"/>
              <a:t>に記述された</a:t>
            </a:r>
            <a:r>
              <a:rPr lang="en-US" altLang="ja-JP" sz="2400"/>
              <a:t>gem</a:t>
            </a:r>
            <a:r>
              <a:rPr lang="ja-JP" altLang="en-US" sz="2400"/>
              <a:t>をインストール</a:t>
            </a:r>
            <a:endParaRPr lang="en-US" altLang="ja-JP" sz="2400">
              <a:solidFill>
                <a:schemeClr val="bg1"/>
              </a:solidFill>
            </a:endParaRPr>
          </a:p>
        </p:txBody>
      </p:sp>
      <p:sp>
        <p:nvSpPr>
          <p:cNvPr id="29699" name="テキスト ボックス 54"/>
          <p:cNvSpPr txBox="1">
            <a:spLocks noChangeArrowheads="1"/>
          </p:cNvSpPr>
          <p:nvPr/>
        </p:nvSpPr>
        <p:spPr bwMode="auto">
          <a:xfrm>
            <a:off x="715963" y="5676900"/>
            <a:ext cx="6291262" cy="4619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bundle 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update</a:t>
            </a:r>
          </a:p>
        </p:txBody>
      </p:sp>
      <p:sp>
        <p:nvSpPr>
          <p:cNvPr id="29701" name="テキスト ボックス 9"/>
          <p:cNvSpPr txBox="1">
            <a:spLocks noChangeArrowheads="1"/>
          </p:cNvSpPr>
          <p:nvPr/>
        </p:nvSpPr>
        <p:spPr bwMode="auto">
          <a:xfrm>
            <a:off x="282575" y="1284288"/>
            <a:ext cx="5932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JavaScript</a:t>
            </a:r>
            <a:r>
              <a:rPr lang="ja-JP" altLang="en-US" sz="2400"/>
              <a:t>を利用するためランタイムが必要</a:t>
            </a:r>
            <a:endParaRPr lang="en-US" altLang="ja-JP" sz="2400"/>
          </a:p>
        </p:txBody>
      </p:sp>
      <p:sp>
        <p:nvSpPr>
          <p:cNvPr id="29702" name="テキスト ボックス 9"/>
          <p:cNvSpPr txBox="1">
            <a:spLocks noChangeArrowheads="1"/>
          </p:cNvSpPr>
          <p:nvPr/>
        </p:nvSpPr>
        <p:spPr bwMode="auto">
          <a:xfrm>
            <a:off x="6170613" y="1436688"/>
            <a:ext cx="2787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600"/>
              <a:t>※</a:t>
            </a:r>
            <a:r>
              <a:rPr lang="ja-JP" altLang="en-US" sz="1600"/>
              <a:t>デフォルトでは入っていない</a:t>
            </a:r>
            <a:endParaRPr lang="en-US" altLang="ja-JP" sz="1600"/>
          </a:p>
        </p:txBody>
      </p:sp>
      <p:sp>
        <p:nvSpPr>
          <p:cNvPr id="29703" name="テキスト ボックス 9"/>
          <p:cNvSpPr txBox="1">
            <a:spLocks noChangeArrowheads="1"/>
          </p:cNvSpPr>
          <p:nvPr/>
        </p:nvSpPr>
        <p:spPr bwMode="auto">
          <a:xfrm>
            <a:off x="363538" y="2944883"/>
            <a:ext cx="462956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2</a:t>
            </a:r>
            <a:r>
              <a:rPr lang="ja-JP" altLang="en-US" sz="2400" dirty="0"/>
              <a:t>）</a:t>
            </a:r>
            <a:r>
              <a:rPr lang="en-US" altLang="ja-JP" sz="2400" dirty="0" err="1"/>
              <a:t>Gemfile</a:t>
            </a:r>
            <a:r>
              <a:rPr lang="ja-JP" altLang="en-US" sz="2400" dirty="0"/>
              <a:t>に，以下の行を追加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9704" name="テキスト ボックス 54"/>
          <p:cNvSpPr txBox="1">
            <a:spLocks noChangeArrowheads="1"/>
          </p:cNvSpPr>
          <p:nvPr/>
        </p:nvSpPr>
        <p:spPr bwMode="auto">
          <a:xfrm>
            <a:off x="725488" y="3733800"/>
            <a:ext cx="6421270" cy="83099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gem '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execjs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'</a:t>
            </a:r>
          </a:p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gem 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'</a:t>
            </a:r>
            <a:r>
              <a:rPr lang="en-US" altLang="ja-JP" sz="2400" dirty="0" err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therubyracer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’, :platforms =&gt; :ruby</a:t>
            </a:r>
            <a:endParaRPr lang="en-US" altLang="ja-JP" sz="24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1" name="角丸四角形吹き出し 40"/>
          <p:cNvSpPr/>
          <p:nvPr/>
        </p:nvSpPr>
        <p:spPr>
          <a:xfrm>
            <a:off x="4767096" y="3075406"/>
            <a:ext cx="2849562" cy="479425"/>
          </a:xfrm>
          <a:prstGeom prst="wedgeRoundRectCallout">
            <a:avLst>
              <a:gd name="adj1" fmla="val -118349"/>
              <a:gd name="adj2" fmla="val 7935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9706" name="テキスト ボックス 41"/>
          <p:cNvSpPr txBox="1">
            <a:spLocks noChangeArrowheads="1"/>
          </p:cNvSpPr>
          <p:nvPr/>
        </p:nvSpPr>
        <p:spPr bwMode="auto">
          <a:xfrm>
            <a:off x="4861425" y="3117349"/>
            <a:ext cx="26844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ruby</a:t>
            </a:r>
            <a:r>
              <a:rPr lang="ja-JP" altLang="en-US" dirty="0"/>
              <a:t>から</a:t>
            </a:r>
            <a:r>
              <a:rPr lang="en-US" altLang="ja-JP" dirty="0" err="1"/>
              <a:t>javascript</a:t>
            </a:r>
            <a:r>
              <a:rPr lang="ja-JP" altLang="en-US" dirty="0"/>
              <a:t>を呼ぶ</a:t>
            </a:r>
          </a:p>
        </p:txBody>
      </p:sp>
      <p:sp>
        <p:nvSpPr>
          <p:cNvPr id="47" name="角丸四角形吹き出し 46"/>
          <p:cNvSpPr/>
          <p:nvPr/>
        </p:nvSpPr>
        <p:spPr>
          <a:xfrm>
            <a:off x="4950326" y="4751054"/>
            <a:ext cx="3043238" cy="479425"/>
          </a:xfrm>
          <a:prstGeom prst="wedgeRoundRectCallout">
            <a:avLst>
              <a:gd name="adj1" fmla="val -108309"/>
              <a:gd name="adj2" fmla="val -8052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9708" name="テキスト ボックス 47"/>
          <p:cNvSpPr txBox="1">
            <a:spLocks noChangeArrowheads="1"/>
          </p:cNvSpPr>
          <p:nvPr/>
        </p:nvSpPr>
        <p:spPr bwMode="auto">
          <a:xfrm>
            <a:off x="4978651" y="4805029"/>
            <a:ext cx="2895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ruby</a:t>
            </a:r>
            <a:r>
              <a:rPr lang="ja-JP" altLang="en-US" dirty="0"/>
              <a:t>で</a:t>
            </a:r>
            <a:r>
              <a:rPr lang="en-US" altLang="ja-JP" dirty="0" err="1"/>
              <a:t>javascript</a:t>
            </a:r>
            <a:r>
              <a:rPr lang="ja-JP" altLang="en-US" dirty="0"/>
              <a:t>を実行する</a:t>
            </a:r>
          </a:p>
        </p:txBody>
      </p:sp>
      <p:sp>
        <p:nvSpPr>
          <p:cNvPr id="29709" name="テキスト ボックス 21"/>
          <p:cNvSpPr txBox="1">
            <a:spLocks noChangeArrowheads="1"/>
          </p:cNvSpPr>
          <p:nvPr/>
        </p:nvSpPr>
        <p:spPr bwMode="auto">
          <a:xfrm>
            <a:off x="390525" y="1841500"/>
            <a:ext cx="5392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1</a:t>
            </a:r>
            <a:r>
              <a:rPr lang="ja-JP" altLang="en-US" sz="2400"/>
              <a:t>） ディレクトリ移動</a:t>
            </a:r>
            <a:endParaRPr lang="en-US" altLang="ja-JP" sz="2400">
              <a:solidFill>
                <a:schemeClr val="bg1"/>
              </a:solidFill>
            </a:endParaRPr>
          </a:p>
        </p:txBody>
      </p:sp>
      <p:sp>
        <p:nvSpPr>
          <p:cNvPr id="29710" name="テキスト ボックス 7"/>
          <p:cNvSpPr txBox="1">
            <a:spLocks noChangeArrowheads="1"/>
          </p:cNvSpPr>
          <p:nvPr/>
        </p:nvSpPr>
        <p:spPr bwMode="auto">
          <a:xfrm>
            <a:off x="758825" y="2246313"/>
            <a:ext cx="629126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cd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helloworld</a:t>
            </a:r>
            <a:endParaRPr lang="en-US" altLang="ja-JP" sz="24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手順</a:t>
            </a:r>
            <a:r>
              <a:rPr lang="en-US" altLang="ja-JP" dirty="0" smtClean="0">
                <a:solidFill>
                  <a:srgbClr val="009E47"/>
                </a:solidFill>
              </a:rPr>
              <a:t>2:</a:t>
            </a:r>
            <a:r>
              <a:rPr lang="ja-JP" altLang="en-US" dirty="0" smtClean="0">
                <a:solidFill>
                  <a:srgbClr val="009E47"/>
                </a:solidFill>
              </a:rPr>
              <a:t>アプリケーションの動作確認</a:t>
            </a:r>
          </a:p>
        </p:txBody>
      </p:sp>
      <p:sp>
        <p:nvSpPr>
          <p:cNvPr id="30727" name="スライド番号プレースホル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68FC437-9267-4ACF-BCE4-1E6252974C6A}" type="slidenum">
              <a:rPr lang="ja-JP" altLang="en-US" smtClean="0">
                <a:ea typeface="ＭＳ Ｐゴシック" charset="-128"/>
              </a:rPr>
              <a:pPr/>
              <a:t>12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30722" name="テキスト ボックス 21"/>
          <p:cNvSpPr txBox="1">
            <a:spLocks noChangeArrowheads="1"/>
          </p:cNvSpPr>
          <p:nvPr/>
        </p:nvSpPr>
        <p:spPr bwMode="auto">
          <a:xfrm>
            <a:off x="266700" y="1095375"/>
            <a:ext cx="5392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1</a:t>
            </a:r>
            <a:r>
              <a:rPr lang="ja-JP" altLang="en-US" sz="2400"/>
              <a:t>） アプリケーションを起動</a:t>
            </a:r>
            <a:endParaRPr lang="en-US" altLang="ja-JP" sz="2400">
              <a:solidFill>
                <a:schemeClr val="bg1"/>
              </a:solidFill>
            </a:endParaRPr>
          </a:p>
        </p:txBody>
      </p:sp>
      <p:sp>
        <p:nvSpPr>
          <p:cNvPr id="30723" name="テキスト ボックス 22"/>
          <p:cNvSpPr txBox="1">
            <a:spLocks noChangeArrowheads="1"/>
          </p:cNvSpPr>
          <p:nvPr/>
        </p:nvSpPr>
        <p:spPr bwMode="auto">
          <a:xfrm>
            <a:off x="258763" y="2247900"/>
            <a:ext cx="53911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2</a:t>
            </a:r>
            <a:r>
              <a:rPr lang="ja-JP" altLang="en-US" sz="2400"/>
              <a:t>） 起動を確認</a:t>
            </a:r>
            <a:endParaRPr lang="en-US" altLang="ja-JP" sz="2400"/>
          </a:p>
        </p:txBody>
      </p:sp>
      <p:sp>
        <p:nvSpPr>
          <p:cNvPr id="30724" name="テキスト ボックス 24"/>
          <p:cNvSpPr txBox="1">
            <a:spLocks noChangeArrowheads="1"/>
          </p:cNvSpPr>
          <p:nvPr/>
        </p:nvSpPr>
        <p:spPr bwMode="auto">
          <a:xfrm>
            <a:off x="620712" y="2679700"/>
            <a:ext cx="81575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web</a:t>
            </a:r>
            <a:r>
              <a:rPr lang="ja-JP" altLang="en-US" sz="2400" dirty="0"/>
              <a:t>ブラウザで</a:t>
            </a:r>
            <a:r>
              <a:rPr lang="en-US" altLang="ja-JP" sz="2400" u="sng" dirty="0">
                <a:solidFill>
                  <a:srgbClr val="0000FF"/>
                </a:solidFill>
              </a:rPr>
              <a:t>http://</a:t>
            </a:r>
            <a:r>
              <a:rPr lang="en-US" altLang="ja-JP" sz="2400" u="sng" dirty="0" smtClean="0">
                <a:solidFill>
                  <a:srgbClr val="0000FF"/>
                </a:solidFill>
              </a:rPr>
              <a:t>localhost:3000/</a:t>
            </a:r>
            <a:r>
              <a:rPr lang="ja-JP" altLang="en-US" sz="2400" dirty="0"/>
              <a:t>にアクセス</a:t>
            </a:r>
            <a:endParaRPr lang="en-US" altLang="ja-JP" sz="2400" dirty="0"/>
          </a:p>
        </p:txBody>
      </p:sp>
      <p:pic>
        <p:nvPicPr>
          <p:cNvPr id="19462" name="図 32" descr="Ruby on Rails  Welcome aboar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3213100"/>
            <a:ext cx="4795838" cy="3298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6" name="テキスト ボックス 7"/>
          <p:cNvSpPr txBox="1">
            <a:spLocks noChangeArrowheads="1"/>
          </p:cNvSpPr>
          <p:nvPr/>
        </p:nvSpPr>
        <p:spPr bwMode="auto">
          <a:xfrm>
            <a:off x="635000" y="1500188"/>
            <a:ext cx="629126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rails server –p [</a:t>
            </a:r>
            <a:r>
              <a:rPr lang="ja-JP" altLang="en-US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任意のポート番号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258888" y="2997200"/>
            <a:ext cx="4752975" cy="2663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手順</a:t>
            </a:r>
            <a:r>
              <a:rPr lang="en-US" altLang="ja-JP" dirty="0" smtClean="0">
                <a:solidFill>
                  <a:srgbClr val="009E47"/>
                </a:solidFill>
              </a:rPr>
              <a:t>3:</a:t>
            </a:r>
            <a:r>
              <a:rPr lang="ja-JP" altLang="en-US" dirty="0" smtClean="0">
                <a:solidFill>
                  <a:srgbClr val="009E47"/>
                </a:solidFill>
              </a:rPr>
              <a:t>静的なページ作成</a:t>
            </a:r>
          </a:p>
        </p:txBody>
      </p:sp>
      <p:sp>
        <p:nvSpPr>
          <p:cNvPr id="31754" name="スライド番号プレースホルダ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741D8E-6015-4B90-AFDB-5E7A2298043E}" type="slidenum">
              <a:rPr lang="ja-JP" altLang="en-US" smtClean="0">
                <a:ea typeface="ＭＳ Ｐゴシック" charset="-128"/>
              </a:rPr>
              <a:pPr/>
              <a:t>13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31747" name="テキスト ボックス 21"/>
          <p:cNvSpPr txBox="1">
            <a:spLocks noChangeArrowheads="1"/>
          </p:cNvSpPr>
          <p:nvPr/>
        </p:nvSpPr>
        <p:spPr bwMode="auto">
          <a:xfrm>
            <a:off x="692150" y="1095375"/>
            <a:ext cx="539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1</a:t>
            </a:r>
            <a:r>
              <a:rPr lang="ja-JP" altLang="en-US" sz="2400"/>
              <a:t>）表示させているページについて確認</a:t>
            </a:r>
            <a:endParaRPr lang="en-US" altLang="ja-JP" sz="2400"/>
          </a:p>
        </p:txBody>
      </p:sp>
      <p:sp>
        <p:nvSpPr>
          <p:cNvPr id="31748" name="テキスト ボックス 22"/>
          <p:cNvSpPr txBox="1">
            <a:spLocks noChangeArrowheads="1"/>
          </p:cNvSpPr>
          <p:nvPr/>
        </p:nvSpPr>
        <p:spPr bwMode="auto">
          <a:xfrm>
            <a:off x="684213" y="1916113"/>
            <a:ext cx="539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2</a:t>
            </a:r>
            <a:r>
              <a:rPr lang="ja-JP" altLang="en-US" sz="2400"/>
              <a:t>）</a:t>
            </a:r>
            <a:r>
              <a:rPr lang="en-US" altLang="ja-JP" sz="2400"/>
              <a:t>Hello World</a:t>
            </a:r>
            <a:r>
              <a:rPr lang="ja-JP" altLang="en-US" sz="2400"/>
              <a:t>ページ作成</a:t>
            </a:r>
            <a:endParaRPr lang="en-US" altLang="ja-JP" sz="2400"/>
          </a:p>
        </p:txBody>
      </p:sp>
      <p:sp>
        <p:nvSpPr>
          <p:cNvPr id="31749" name="テキスト ボックス 24"/>
          <p:cNvSpPr txBox="1">
            <a:spLocks noChangeArrowheads="1"/>
          </p:cNvSpPr>
          <p:nvPr/>
        </p:nvSpPr>
        <p:spPr bwMode="auto">
          <a:xfrm>
            <a:off x="692150" y="2276475"/>
            <a:ext cx="719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　　</a:t>
            </a:r>
            <a:r>
              <a:rPr lang="en-US" altLang="ja-JP" sz="2400" dirty="0" smtClean="0"/>
              <a:t>public/hello.html</a:t>
            </a:r>
            <a:r>
              <a:rPr lang="ja-JP" altLang="en-US" sz="2400" dirty="0"/>
              <a:t>を作成</a:t>
            </a:r>
            <a:endParaRPr lang="en-US" altLang="ja-JP" sz="2400" dirty="0"/>
          </a:p>
        </p:txBody>
      </p:sp>
      <p:sp>
        <p:nvSpPr>
          <p:cNvPr id="31750" name="テキスト ボックス 6"/>
          <p:cNvSpPr txBox="1">
            <a:spLocks noChangeArrowheads="1"/>
          </p:cNvSpPr>
          <p:nvPr/>
        </p:nvSpPr>
        <p:spPr bwMode="auto">
          <a:xfrm>
            <a:off x="684213" y="1484313"/>
            <a:ext cx="719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　　</a:t>
            </a:r>
            <a:r>
              <a:rPr lang="en-US" altLang="ja-JP" sz="2400" dirty="0" smtClean="0"/>
              <a:t>public/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見る</a:t>
            </a:r>
            <a:endParaRPr lang="en-US" altLang="ja-JP" sz="2400" dirty="0"/>
          </a:p>
        </p:txBody>
      </p:sp>
      <p:sp>
        <p:nvSpPr>
          <p:cNvPr id="31751" name="テキスト ボックス 7"/>
          <p:cNvSpPr txBox="1">
            <a:spLocks noChangeArrowheads="1"/>
          </p:cNvSpPr>
          <p:nvPr/>
        </p:nvSpPr>
        <p:spPr bwMode="auto">
          <a:xfrm>
            <a:off x="684213" y="2606675"/>
            <a:ext cx="7191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　　以下を記述する</a:t>
            </a:r>
            <a:endParaRPr lang="en-US" altLang="ja-JP" sz="2400"/>
          </a:p>
        </p:txBody>
      </p:sp>
      <p:sp>
        <p:nvSpPr>
          <p:cNvPr id="31752" name="テキスト ボックス 8"/>
          <p:cNvSpPr txBox="1">
            <a:spLocks noChangeArrowheads="1"/>
          </p:cNvSpPr>
          <p:nvPr/>
        </p:nvSpPr>
        <p:spPr bwMode="auto">
          <a:xfrm>
            <a:off x="1331913" y="3068638"/>
            <a:ext cx="489585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&lt;html&gt;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&lt;head&gt;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  &lt;title&gt;Hello world !&lt;/title&gt;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&lt;/head&gt;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&lt;body&gt;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  Hello world !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&lt;/body&gt;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&lt;/html&gt;</a:t>
            </a:r>
          </a:p>
        </p:txBody>
      </p:sp>
      <p:sp>
        <p:nvSpPr>
          <p:cNvPr id="31753" name="テキスト ボックス 9"/>
          <p:cNvSpPr txBox="1">
            <a:spLocks noChangeArrowheads="1"/>
          </p:cNvSpPr>
          <p:nvPr/>
        </p:nvSpPr>
        <p:spPr bwMode="auto">
          <a:xfrm>
            <a:off x="684213" y="5949950"/>
            <a:ext cx="79797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3</a:t>
            </a:r>
            <a:r>
              <a:rPr lang="ja-JP" altLang="en-US" sz="2400" dirty="0"/>
              <a:t>）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0000FF"/>
                </a:solidFill>
                <a:hlinkClick r:id="rId2"/>
              </a:rPr>
              <a:t>http://</a:t>
            </a:r>
            <a:r>
              <a:rPr lang="en-US" altLang="ja-JP" sz="2400" dirty="0" smtClean="0">
                <a:solidFill>
                  <a:srgbClr val="0000FF"/>
                </a:solidFill>
                <a:hlinkClick r:id="rId2"/>
              </a:rPr>
              <a:t>localhost:3000/hello</a:t>
            </a:r>
            <a:r>
              <a:rPr lang="ja-JP" altLang="en-US" sz="2400" dirty="0"/>
              <a:t>にアクセス</a:t>
            </a:r>
            <a:endParaRPr lang="en-US" altLang="ja-JP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865188" y="5413375"/>
            <a:ext cx="6127750" cy="530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85825" y="1916113"/>
            <a:ext cx="6127750" cy="1296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手順</a:t>
            </a:r>
            <a:r>
              <a:rPr lang="en-US" altLang="ja-JP" dirty="0" smtClean="0">
                <a:solidFill>
                  <a:srgbClr val="009E47"/>
                </a:solidFill>
              </a:rPr>
              <a:t>4:HelloWorld</a:t>
            </a:r>
            <a:r>
              <a:rPr lang="ja-JP" altLang="en-US" dirty="0" smtClean="0">
                <a:solidFill>
                  <a:srgbClr val="009E47"/>
                </a:solidFill>
              </a:rPr>
              <a:t>ページを作成</a:t>
            </a:r>
          </a:p>
        </p:txBody>
      </p:sp>
      <p:sp>
        <p:nvSpPr>
          <p:cNvPr id="32782" name="スライド番号プレースホルダ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7D54B2F-A8E2-4F53-84DB-92D4F4ACA2A7}" type="slidenum">
              <a:rPr lang="ja-JP" altLang="en-US" smtClean="0">
                <a:ea typeface="ＭＳ Ｐゴシック" charset="-128"/>
              </a:rPr>
              <a:pPr/>
              <a:t>14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32772" name="テキスト ボックス 21"/>
          <p:cNvSpPr txBox="1">
            <a:spLocks noChangeArrowheads="1"/>
          </p:cNvSpPr>
          <p:nvPr/>
        </p:nvSpPr>
        <p:spPr bwMode="auto">
          <a:xfrm>
            <a:off x="390525" y="1095375"/>
            <a:ext cx="8588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1</a:t>
            </a:r>
            <a:r>
              <a:rPr lang="ja-JP" altLang="en-US" sz="2400" dirty="0" smtClean="0"/>
              <a:t>）</a:t>
            </a:r>
            <a:r>
              <a:rPr lang="en-US" altLang="ja-JP" sz="2400" dirty="0" smtClean="0"/>
              <a:t>app/controllers</a:t>
            </a:r>
            <a:r>
              <a:rPr lang="ja-JP" altLang="en-US" sz="2400" dirty="0"/>
              <a:t>に</a:t>
            </a:r>
            <a:r>
              <a:rPr lang="en-US" altLang="ja-JP" sz="2400" dirty="0" err="1"/>
              <a:t>hello_controller.rb</a:t>
            </a:r>
            <a:r>
              <a:rPr lang="ja-JP" altLang="en-US" sz="2400" dirty="0"/>
              <a:t>を作成</a:t>
            </a:r>
            <a:endParaRPr lang="en-US" altLang="ja-JP" sz="2400" dirty="0"/>
          </a:p>
        </p:txBody>
      </p:sp>
      <p:sp>
        <p:nvSpPr>
          <p:cNvPr id="32773" name="テキスト ボックス 6"/>
          <p:cNvSpPr txBox="1">
            <a:spLocks noChangeArrowheads="1"/>
          </p:cNvSpPr>
          <p:nvPr/>
        </p:nvSpPr>
        <p:spPr bwMode="auto">
          <a:xfrm>
            <a:off x="382588" y="1484313"/>
            <a:ext cx="719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　　以下を記述する</a:t>
            </a:r>
            <a:endParaRPr lang="en-US" altLang="ja-JP" sz="2400"/>
          </a:p>
        </p:txBody>
      </p:sp>
      <p:sp>
        <p:nvSpPr>
          <p:cNvPr id="32774" name="テキスト ボックス 10"/>
          <p:cNvSpPr txBox="1">
            <a:spLocks noChangeArrowheads="1"/>
          </p:cNvSpPr>
          <p:nvPr/>
        </p:nvSpPr>
        <p:spPr bwMode="auto">
          <a:xfrm>
            <a:off x="893763" y="1887538"/>
            <a:ext cx="635793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class 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HelloController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&lt; </a:t>
            </a:r>
            <a:r>
              <a:rPr lang="en-US" altLang="ja-JP" sz="2000" dirty="0" err="1" smtClean="0">
                <a:latin typeface="ＭＳ ゴシック" pitchFamily="49" charset="-128"/>
                <a:ea typeface="ＭＳ ゴシック" pitchFamily="49" charset="-128"/>
              </a:rPr>
              <a:t>ApplicationController</a:t>
            </a:r>
            <a:endParaRPr lang="en-US" altLang="ja-JP" sz="20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2000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2000" dirty="0" smtClean="0">
                <a:latin typeface="ＭＳ ゴシック" pitchFamily="49" charset="-128"/>
                <a:ea typeface="ＭＳ ゴシック" pitchFamily="49" charset="-128"/>
              </a:rPr>
              <a:t>def 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world</a:t>
            </a: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smtClean="0">
                <a:latin typeface="ＭＳ ゴシック" pitchFamily="49" charset="-128"/>
                <a:ea typeface="ＭＳ ゴシック" pitchFamily="49" charset="-128"/>
              </a:rPr>
              <a:t> end</a:t>
            </a:r>
            <a:endParaRPr lang="en-US" altLang="ja-JP" sz="20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end</a:t>
            </a:r>
          </a:p>
        </p:txBody>
      </p:sp>
      <p:sp>
        <p:nvSpPr>
          <p:cNvPr id="32775" name="テキスト ボックス 11"/>
          <p:cNvSpPr txBox="1">
            <a:spLocks noChangeArrowheads="1"/>
          </p:cNvSpPr>
          <p:nvPr/>
        </p:nvSpPr>
        <p:spPr bwMode="auto">
          <a:xfrm>
            <a:off x="382588" y="3327400"/>
            <a:ext cx="8199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2</a:t>
            </a:r>
            <a:r>
              <a:rPr lang="ja-JP" altLang="en-US" sz="2400" dirty="0" smtClean="0"/>
              <a:t>）</a:t>
            </a:r>
            <a:r>
              <a:rPr lang="en-US" altLang="ja-JP" sz="2400" dirty="0" smtClean="0"/>
              <a:t>app/views</a:t>
            </a:r>
            <a:r>
              <a:rPr lang="ja-JP" altLang="en-US" sz="2400" dirty="0"/>
              <a:t>以下で次のことをする</a:t>
            </a:r>
            <a:endParaRPr lang="en-US" altLang="ja-JP" sz="2400" dirty="0"/>
          </a:p>
        </p:txBody>
      </p:sp>
      <p:sp>
        <p:nvSpPr>
          <p:cNvPr id="32776" name="テキスト ボックス 12"/>
          <p:cNvSpPr txBox="1">
            <a:spLocks noChangeArrowheads="1"/>
          </p:cNvSpPr>
          <p:nvPr/>
        </p:nvSpPr>
        <p:spPr bwMode="auto">
          <a:xfrm>
            <a:off x="522956" y="3692274"/>
            <a:ext cx="8199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A</a:t>
            </a:r>
            <a:r>
              <a:rPr lang="ja-JP" altLang="en-US" sz="2400" dirty="0"/>
              <a:t>）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app/views/hello</a:t>
            </a:r>
            <a:r>
              <a:rPr lang="ja-JP" altLang="en-US" sz="2400" dirty="0"/>
              <a:t>ディレクトリを作成</a:t>
            </a:r>
            <a:endParaRPr lang="en-US" altLang="ja-JP" sz="2400" dirty="0"/>
          </a:p>
        </p:txBody>
      </p:sp>
      <p:sp>
        <p:nvSpPr>
          <p:cNvPr id="32777" name="テキスト ボックス 13"/>
          <p:cNvSpPr txBox="1">
            <a:spLocks noChangeArrowheads="1"/>
          </p:cNvSpPr>
          <p:nvPr/>
        </p:nvSpPr>
        <p:spPr bwMode="auto">
          <a:xfrm>
            <a:off x="525463" y="4048125"/>
            <a:ext cx="8482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B</a:t>
            </a:r>
            <a:r>
              <a:rPr lang="ja-JP" altLang="en-US" sz="2400" dirty="0"/>
              <a:t>）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app/views/hello/</a:t>
            </a:r>
            <a:r>
              <a:rPr lang="ja-JP" altLang="en-US" sz="2400" dirty="0" smtClean="0"/>
              <a:t>に</a:t>
            </a:r>
            <a:r>
              <a:rPr lang="en-US" altLang="ja-JP" sz="2400" dirty="0" err="1"/>
              <a:t>world.html.erb</a:t>
            </a:r>
            <a:r>
              <a:rPr lang="ja-JP" altLang="en-US" sz="2400" dirty="0"/>
              <a:t>を作成</a:t>
            </a:r>
            <a:endParaRPr lang="en-US" altLang="ja-JP" sz="2400" dirty="0"/>
          </a:p>
        </p:txBody>
      </p:sp>
      <p:sp>
        <p:nvSpPr>
          <p:cNvPr id="32778" name="テキスト ボックス 16"/>
          <p:cNvSpPr txBox="1">
            <a:spLocks noChangeArrowheads="1"/>
          </p:cNvSpPr>
          <p:nvPr/>
        </p:nvSpPr>
        <p:spPr bwMode="auto">
          <a:xfrm>
            <a:off x="525463" y="4406900"/>
            <a:ext cx="8618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C</a:t>
            </a:r>
            <a:r>
              <a:rPr lang="ja-JP" altLang="en-US" sz="2400" dirty="0"/>
              <a:t>）</a:t>
            </a:r>
            <a:r>
              <a:rPr lang="en-US" altLang="ja-JP" sz="2400" dirty="0"/>
              <a:t> </a:t>
            </a:r>
            <a:r>
              <a:rPr lang="en-US" altLang="ja-JP" sz="2400" dirty="0" err="1"/>
              <a:t>world.html.erb</a:t>
            </a:r>
            <a:r>
              <a:rPr lang="ja-JP" altLang="en-US" sz="2400" dirty="0"/>
              <a:t>の中身は先に作成</a:t>
            </a:r>
            <a:r>
              <a:rPr lang="ja-JP" altLang="en-US" sz="2400" dirty="0" smtClean="0"/>
              <a:t>した</a:t>
            </a:r>
            <a:r>
              <a:rPr lang="en-US" altLang="ja-JP" sz="2400" dirty="0" smtClean="0"/>
              <a:t>public/hello.html</a:t>
            </a:r>
            <a:r>
              <a:rPr lang="ja-JP" altLang="en-US" sz="2400" dirty="0"/>
              <a:t>と同じ</a:t>
            </a:r>
            <a:endParaRPr lang="en-US" altLang="ja-JP" sz="2400" dirty="0"/>
          </a:p>
        </p:txBody>
      </p:sp>
      <p:sp>
        <p:nvSpPr>
          <p:cNvPr id="32779" name="テキスト ボックス 17"/>
          <p:cNvSpPr txBox="1">
            <a:spLocks noChangeArrowheads="1"/>
          </p:cNvSpPr>
          <p:nvPr/>
        </p:nvSpPr>
        <p:spPr bwMode="auto">
          <a:xfrm>
            <a:off x="373063" y="6116638"/>
            <a:ext cx="8199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4</a:t>
            </a:r>
            <a:r>
              <a:rPr lang="ja-JP" altLang="en-US" sz="2400"/>
              <a:t>）</a:t>
            </a:r>
            <a:r>
              <a:rPr lang="en-US" altLang="ja-JP" sz="2400">
                <a:hlinkClick r:id="rId2"/>
              </a:rPr>
              <a:t> </a:t>
            </a:r>
            <a:r>
              <a:rPr lang="en-US" altLang="ja-JP" sz="2400">
                <a:hlinkClick r:id="rId3"/>
              </a:rPr>
              <a:t>http://localhost:3000/hello/world</a:t>
            </a:r>
            <a:r>
              <a:rPr lang="ja-JP" altLang="en-US" sz="2400"/>
              <a:t>にアクセス</a:t>
            </a:r>
            <a:endParaRPr lang="en-US" altLang="ja-JP" sz="2400"/>
          </a:p>
        </p:txBody>
      </p:sp>
      <p:sp>
        <p:nvSpPr>
          <p:cNvPr id="32780" name="テキスト ボックス 11"/>
          <p:cNvSpPr txBox="1">
            <a:spLocks noChangeArrowheads="1"/>
          </p:cNvSpPr>
          <p:nvPr/>
        </p:nvSpPr>
        <p:spPr bwMode="auto">
          <a:xfrm>
            <a:off x="379413" y="4924425"/>
            <a:ext cx="8199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3</a:t>
            </a:r>
            <a:r>
              <a:rPr lang="ja-JP" altLang="en-US" sz="2400" dirty="0"/>
              <a:t>）</a:t>
            </a:r>
            <a:r>
              <a:rPr lang="en-US" altLang="ja-JP" sz="2400" dirty="0" err="1"/>
              <a:t>config</a:t>
            </a:r>
            <a:r>
              <a:rPr lang="en-US" altLang="ja-JP" sz="2400" dirty="0"/>
              <a:t>/</a:t>
            </a:r>
            <a:r>
              <a:rPr lang="en-US" altLang="ja-JP" sz="2400" dirty="0" err="1"/>
              <a:t>routes.rb</a:t>
            </a:r>
            <a:r>
              <a:rPr lang="ja-JP" altLang="en-US" sz="2400" dirty="0"/>
              <a:t>の以下の部分のコメントを外す</a:t>
            </a:r>
            <a:endParaRPr lang="en-US" altLang="ja-JP" sz="2400" dirty="0"/>
          </a:p>
        </p:txBody>
      </p:sp>
      <p:sp>
        <p:nvSpPr>
          <p:cNvPr id="32781" name="テキスト ボックス 10"/>
          <p:cNvSpPr txBox="1">
            <a:spLocks noChangeArrowheads="1"/>
          </p:cNvSpPr>
          <p:nvPr/>
        </p:nvSpPr>
        <p:spPr bwMode="auto">
          <a:xfrm>
            <a:off x="881063" y="5468938"/>
            <a:ext cx="6357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#match ':controller(/:action(/:</a:t>
            </a:r>
            <a:r>
              <a:rPr lang="en-US" altLang="ja-JP" sz="2000" dirty="0" smtClean="0">
                <a:latin typeface="ＭＳ ゴシック" pitchFamily="49" charset="-128"/>
                <a:ea typeface="ＭＳ ゴシック" pitchFamily="49" charset="-128"/>
              </a:rPr>
              <a:t>id))(.: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format</a:t>
            </a:r>
            <a:r>
              <a:rPr lang="en-US" altLang="ja-JP" sz="2000" dirty="0" smtClean="0">
                <a:latin typeface="ＭＳ ゴシック" pitchFamily="49" charset="-128"/>
                <a:ea typeface="ＭＳ ゴシック" pitchFamily="49" charset="-128"/>
              </a:rPr>
              <a:t>)'</a:t>
            </a:r>
            <a:endParaRPr lang="en-US" altLang="ja-JP" sz="2000" dirty="0"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187450" y="1916113"/>
            <a:ext cx="4968875" cy="256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手順</a:t>
            </a:r>
            <a:r>
              <a:rPr lang="en-US" altLang="ja-JP" dirty="0" smtClean="0">
                <a:solidFill>
                  <a:srgbClr val="009E47"/>
                </a:solidFill>
              </a:rPr>
              <a:t>5:</a:t>
            </a:r>
            <a:r>
              <a:rPr lang="ja-JP" altLang="en-US" dirty="0" smtClean="0">
                <a:solidFill>
                  <a:srgbClr val="009E47"/>
                </a:solidFill>
              </a:rPr>
              <a:t>ビューへのプログラムの埋め込み</a:t>
            </a:r>
          </a:p>
        </p:txBody>
      </p:sp>
      <p:sp>
        <p:nvSpPr>
          <p:cNvPr id="33801" name="スライド番号プレースホルダ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44E5F8E-9E57-4177-8DA7-657E780271D2}" type="slidenum">
              <a:rPr lang="ja-JP" altLang="en-US" smtClean="0">
                <a:ea typeface="ＭＳ Ｐゴシック" charset="-128"/>
              </a:rPr>
              <a:pPr/>
              <a:t>15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33795" name="テキスト ボックス 21"/>
          <p:cNvSpPr txBox="1">
            <a:spLocks noChangeArrowheads="1"/>
          </p:cNvSpPr>
          <p:nvPr/>
        </p:nvSpPr>
        <p:spPr bwMode="auto">
          <a:xfrm>
            <a:off x="692150" y="1095375"/>
            <a:ext cx="8201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1</a:t>
            </a:r>
            <a:r>
              <a:rPr lang="ja-JP" altLang="en-US" sz="2400" dirty="0"/>
              <a:t>）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app/views/hello/</a:t>
            </a:r>
            <a:r>
              <a:rPr lang="en-US" altLang="ja-JP" sz="2400" dirty="0" err="1" smtClean="0"/>
              <a:t>world.html.erb</a:t>
            </a:r>
            <a:r>
              <a:rPr lang="ja-JP" altLang="en-US" sz="2400" dirty="0"/>
              <a:t>にプログラムを埋め込む</a:t>
            </a:r>
            <a:endParaRPr lang="en-US" altLang="ja-JP" sz="2400" dirty="0"/>
          </a:p>
        </p:txBody>
      </p:sp>
      <p:sp>
        <p:nvSpPr>
          <p:cNvPr id="33796" name="テキスト ボックス 6"/>
          <p:cNvSpPr txBox="1">
            <a:spLocks noChangeArrowheads="1"/>
          </p:cNvSpPr>
          <p:nvPr/>
        </p:nvSpPr>
        <p:spPr bwMode="auto">
          <a:xfrm>
            <a:off x="684213" y="1484313"/>
            <a:ext cx="719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　　</a:t>
            </a:r>
            <a:endParaRPr lang="en-US" altLang="ja-JP" sz="2400"/>
          </a:p>
        </p:txBody>
      </p:sp>
      <p:sp>
        <p:nvSpPr>
          <p:cNvPr id="33797" name="テキスト ボックス 17"/>
          <p:cNvSpPr txBox="1">
            <a:spLocks noChangeArrowheads="1"/>
          </p:cNvSpPr>
          <p:nvPr/>
        </p:nvSpPr>
        <p:spPr bwMode="auto">
          <a:xfrm>
            <a:off x="684213" y="4911725"/>
            <a:ext cx="8199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2</a:t>
            </a:r>
            <a:r>
              <a:rPr lang="ja-JP" altLang="en-US" sz="2400"/>
              <a:t>）</a:t>
            </a:r>
            <a:r>
              <a:rPr lang="en-US" altLang="ja-JP" sz="2400">
                <a:hlinkClick r:id="rId2"/>
              </a:rPr>
              <a:t> </a:t>
            </a:r>
            <a:r>
              <a:rPr lang="en-US" altLang="ja-JP" sz="2400">
                <a:hlinkClick r:id="rId3"/>
              </a:rPr>
              <a:t>http://localhost:3000/hello/world</a:t>
            </a:r>
            <a:r>
              <a:rPr lang="ja-JP" altLang="en-US" sz="2400"/>
              <a:t>にアクセス</a:t>
            </a:r>
            <a:endParaRPr lang="en-US" altLang="ja-JP" sz="2400"/>
          </a:p>
        </p:txBody>
      </p:sp>
      <p:sp>
        <p:nvSpPr>
          <p:cNvPr id="33798" name="テキスト ボックス 15"/>
          <p:cNvSpPr txBox="1">
            <a:spLocks noChangeArrowheads="1"/>
          </p:cNvSpPr>
          <p:nvPr/>
        </p:nvSpPr>
        <p:spPr bwMode="auto">
          <a:xfrm>
            <a:off x="1116013" y="1893888"/>
            <a:ext cx="489585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&lt;html&gt;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&lt;head&gt;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  &lt;title&gt;Hello world !&lt;/title&gt;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&lt;/head&gt;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&lt;body&gt;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  Hello world ! </a:t>
            </a:r>
            <a:r>
              <a:rPr lang="en-US" altLang="ja-JP" sz="2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&lt;%= Time.now %&gt;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  &lt;/body&gt;</a:t>
            </a:r>
          </a:p>
          <a:p>
            <a:r>
              <a:rPr lang="en-US" altLang="ja-JP" sz="2000">
                <a:latin typeface="ＭＳ ゴシック" pitchFamily="49" charset="-128"/>
                <a:ea typeface="ＭＳ ゴシック" pitchFamily="49" charset="-128"/>
              </a:rPr>
              <a:t>&lt;/html&gt;</a:t>
            </a:r>
          </a:p>
        </p:txBody>
      </p:sp>
      <p:sp>
        <p:nvSpPr>
          <p:cNvPr id="33799" name="テキスト ボックス 19"/>
          <p:cNvSpPr txBox="1">
            <a:spLocks noChangeArrowheads="1"/>
          </p:cNvSpPr>
          <p:nvPr/>
        </p:nvSpPr>
        <p:spPr bwMode="auto">
          <a:xfrm>
            <a:off x="836613" y="1484313"/>
            <a:ext cx="719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　</a:t>
            </a:r>
            <a:r>
              <a:rPr lang="en-US" altLang="ja-JP" sz="2400"/>
              <a:t> world.html.erb</a:t>
            </a:r>
            <a:r>
              <a:rPr lang="ja-JP" altLang="en-US" sz="2400"/>
              <a:t>に赤の部分を追記</a:t>
            </a:r>
            <a:endParaRPr lang="en-US" altLang="ja-JP" sz="2400"/>
          </a:p>
        </p:txBody>
      </p:sp>
      <p:sp>
        <p:nvSpPr>
          <p:cNvPr id="33800" name="テキスト ボックス 20"/>
          <p:cNvSpPr txBox="1">
            <a:spLocks noChangeArrowheads="1"/>
          </p:cNvSpPr>
          <p:nvPr/>
        </p:nvSpPr>
        <p:spPr bwMode="auto">
          <a:xfrm>
            <a:off x="827088" y="5373688"/>
            <a:ext cx="7632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　</a:t>
            </a:r>
            <a:r>
              <a:rPr lang="en-US" altLang="ja-JP" sz="2400"/>
              <a:t> </a:t>
            </a:r>
            <a:r>
              <a:rPr lang="ja-JP" altLang="en-US" sz="2400"/>
              <a:t>赤の部分</a:t>
            </a:r>
            <a:r>
              <a:rPr lang="en-US" altLang="ja-JP" sz="2400"/>
              <a:t>&lt;% %&gt;</a:t>
            </a:r>
            <a:r>
              <a:rPr lang="ja-JP" altLang="en-US" sz="2400"/>
              <a:t>は</a:t>
            </a:r>
            <a:r>
              <a:rPr lang="en-US" altLang="ja-JP" sz="2400"/>
              <a:t>Ruby</a:t>
            </a:r>
            <a:r>
              <a:rPr lang="ja-JP" altLang="en-US" sz="2400"/>
              <a:t>のプログラムとして実行される</a:t>
            </a:r>
            <a:endParaRPr lang="en-US" altLang="ja-JP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187450" y="1916113"/>
            <a:ext cx="6292850" cy="165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187450" y="4221163"/>
            <a:ext cx="6246813" cy="1008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手順</a:t>
            </a:r>
            <a:r>
              <a:rPr lang="en-US" altLang="ja-JP" dirty="0" smtClean="0">
                <a:solidFill>
                  <a:srgbClr val="009E47"/>
                </a:solidFill>
              </a:rPr>
              <a:t>6:</a:t>
            </a:r>
            <a:r>
              <a:rPr lang="ja-JP" altLang="en-US" dirty="0" smtClean="0">
                <a:solidFill>
                  <a:srgbClr val="009E47"/>
                </a:solidFill>
              </a:rPr>
              <a:t>コントローラに変数を渡す</a:t>
            </a:r>
          </a:p>
        </p:txBody>
      </p:sp>
      <p:sp>
        <p:nvSpPr>
          <p:cNvPr id="34828" name="スライド番号プレースホルダ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F7C419D-F677-4007-9C36-8594CC7A6450}" type="slidenum">
              <a:rPr lang="ja-JP" altLang="en-US" smtClean="0">
                <a:ea typeface="ＭＳ Ｐゴシック" charset="-128"/>
              </a:rPr>
              <a:pPr/>
              <a:t>16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34820" name="テキスト ボックス 21"/>
          <p:cNvSpPr txBox="1">
            <a:spLocks noChangeArrowheads="1"/>
          </p:cNvSpPr>
          <p:nvPr/>
        </p:nvSpPr>
        <p:spPr bwMode="auto">
          <a:xfrm>
            <a:off x="692150" y="1095375"/>
            <a:ext cx="8201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6</a:t>
            </a:r>
            <a:r>
              <a:rPr lang="ja-JP" altLang="en-US" sz="2400"/>
              <a:t>）</a:t>
            </a:r>
            <a:r>
              <a:rPr lang="en-US" altLang="ja-JP" sz="2400"/>
              <a:t>controller</a:t>
            </a:r>
            <a:r>
              <a:rPr lang="ja-JP" altLang="en-US" sz="2400"/>
              <a:t>から値を渡す</a:t>
            </a:r>
            <a:endParaRPr lang="en-US" altLang="ja-JP" sz="2400"/>
          </a:p>
        </p:txBody>
      </p:sp>
      <p:sp>
        <p:nvSpPr>
          <p:cNvPr id="34821" name="テキスト ボックス 6"/>
          <p:cNvSpPr txBox="1">
            <a:spLocks noChangeArrowheads="1"/>
          </p:cNvSpPr>
          <p:nvPr/>
        </p:nvSpPr>
        <p:spPr bwMode="auto">
          <a:xfrm>
            <a:off x="684213" y="1484313"/>
            <a:ext cx="719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　　</a:t>
            </a:r>
            <a:endParaRPr lang="en-US" altLang="ja-JP" sz="2400"/>
          </a:p>
        </p:txBody>
      </p:sp>
      <p:sp>
        <p:nvSpPr>
          <p:cNvPr id="34822" name="テキスト ボックス 15"/>
          <p:cNvSpPr txBox="1">
            <a:spLocks noChangeArrowheads="1"/>
          </p:cNvSpPr>
          <p:nvPr/>
        </p:nvSpPr>
        <p:spPr bwMode="auto">
          <a:xfrm>
            <a:off x="1116013" y="1893888"/>
            <a:ext cx="66960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class 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HelloController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&lt; 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ApplicationController</a:t>
            </a:r>
            <a:endParaRPr lang="en-US" altLang="ja-JP" sz="20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smtClean="0">
                <a:latin typeface="ＭＳ ゴシック" pitchFamily="49" charset="-128"/>
                <a:ea typeface="ＭＳ ゴシック" pitchFamily="49" charset="-128"/>
              </a:rPr>
              <a:t> def 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world</a:t>
            </a: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smtClean="0">
                <a:latin typeface="ＭＳ ゴシック" pitchFamily="49" charset="-128"/>
                <a:ea typeface="ＭＳ ゴシック" pitchFamily="49" charset="-128"/>
              </a:rPr>
              <a:t>   </a:t>
            </a:r>
            <a:r>
              <a:rPr lang="en-US" altLang="ja-JP" sz="200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@</a:t>
            </a:r>
            <a:r>
              <a:rPr lang="en-US" altLang="ja-JP" sz="200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time =</a:t>
            </a:r>
            <a:r>
              <a:rPr lang="ja-JP" altLang="en-US" sz="200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err="1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Time.now</a:t>
            </a:r>
            <a:endParaRPr lang="en-US" altLang="ja-JP" sz="2000" dirty="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smtClean="0">
                <a:latin typeface="ＭＳ ゴシック" pitchFamily="49" charset="-128"/>
                <a:ea typeface="ＭＳ ゴシック" pitchFamily="49" charset="-128"/>
              </a:rPr>
              <a:t> end</a:t>
            </a:r>
            <a:endParaRPr lang="en-US" altLang="ja-JP" sz="20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end</a:t>
            </a:r>
          </a:p>
        </p:txBody>
      </p:sp>
      <p:sp>
        <p:nvSpPr>
          <p:cNvPr id="34823" name="テキスト ボックス 19"/>
          <p:cNvSpPr txBox="1">
            <a:spLocks noChangeArrowheads="1"/>
          </p:cNvSpPr>
          <p:nvPr/>
        </p:nvSpPr>
        <p:spPr bwMode="auto">
          <a:xfrm>
            <a:off x="836613" y="1455738"/>
            <a:ext cx="8150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　</a:t>
            </a:r>
            <a:r>
              <a:rPr lang="en-US" altLang="ja-JP" sz="2400" dirty="0"/>
              <a:t> (A) </a:t>
            </a:r>
            <a:r>
              <a:rPr lang="en-US" altLang="ja-JP" sz="2400" dirty="0" smtClean="0"/>
              <a:t>app/controllers/</a:t>
            </a:r>
            <a:r>
              <a:rPr lang="en-US" altLang="ja-JP" sz="2400" dirty="0" err="1" smtClean="0"/>
              <a:t>hello_controller.rb</a:t>
            </a:r>
            <a:r>
              <a:rPr lang="ja-JP" altLang="en-US" sz="2400" dirty="0"/>
              <a:t>に赤の部分を追記</a:t>
            </a:r>
            <a:endParaRPr lang="en-US" altLang="ja-JP" sz="2400" dirty="0"/>
          </a:p>
        </p:txBody>
      </p:sp>
      <p:sp>
        <p:nvSpPr>
          <p:cNvPr id="34824" name="テキスト ボックス 8"/>
          <p:cNvSpPr txBox="1">
            <a:spLocks noChangeArrowheads="1"/>
          </p:cNvSpPr>
          <p:nvPr/>
        </p:nvSpPr>
        <p:spPr bwMode="auto">
          <a:xfrm>
            <a:off x="827087" y="3759200"/>
            <a:ext cx="78356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　</a:t>
            </a:r>
            <a:r>
              <a:rPr lang="en-US" altLang="ja-JP" sz="2400" dirty="0"/>
              <a:t> (B) </a:t>
            </a:r>
            <a:r>
              <a:rPr lang="en-US" altLang="ja-JP" sz="2400" dirty="0" smtClean="0"/>
              <a:t>app/views/hello/</a:t>
            </a:r>
            <a:r>
              <a:rPr lang="en-US" altLang="ja-JP" sz="2400" dirty="0" err="1" smtClean="0"/>
              <a:t>world.html.erb</a:t>
            </a:r>
            <a:r>
              <a:rPr lang="ja-JP" altLang="en-US" sz="2400" dirty="0"/>
              <a:t>の赤の部分を変更</a:t>
            </a:r>
            <a:endParaRPr lang="en-US" altLang="ja-JP" sz="2400" dirty="0"/>
          </a:p>
        </p:txBody>
      </p:sp>
      <p:sp>
        <p:nvSpPr>
          <p:cNvPr id="34825" name="テキスト ボックス 9"/>
          <p:cNvSpPr txBox="1">
            <a:spLocks noChangeArrowheads="1"/>
          </p:cNvSpPr>
          <p:nvPr/>
        </p:nvSpPr>
        <p:spPr bwMode="auto">
          <a:xfrm>
            <a:off x="1116013" y="4213225"/>
            <a:ext cx="48958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&lt;body&gt;</a:t>
            </a: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2000" dirty="0" smtClean="0">
                <a:latin typeface="ＭＳ ゴシック" pitchFamily="49" charset="-128"/>
                <a:ea typeface="ＭＳ ゴシック" pitchFamily="49" charset="-128"/>
              </a:rPr>
              <a:t>Hello 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world ! </a:t>
            </a:r>
            <a:r>
              <a:rPr lang="en-US" altLang="ja-JP" sz="200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&lt;%= @time %&gt;</a:t>
            </a: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&lt;/body&gt;</a:t>
            </a:r>
          </a:p>
        </p:txBody>
      </p:sp>
      <p:sp>
        <p:nvSpPr>
          <p:cNvPr id="34826" name="テキスト ボックス 10"/>
          <p:cNvSpPr txBox="1">
            <a:spLocks noChangeArrowheads="1"/>
          </p:cNvSpPr>
          <p:nvPr/>
        </p:nvSpPr>
        <p:spPr bwMode="auto">
          <a:xfrm>
            <a:off x="684213" y="5300663"/>
            <a:ext cx="8199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7</a:t>
            </a:r>
            <a:r>
              <a:rPr lang="ja-JP" altLang="en-US" sz="2400"/>
              <a:t>）</a:t>
            </a:r>
            <a:r>
              <a:rPr lang="en-US" altLang="ja-JP" sz="2400">
                <a:hlinkClick r:id="rId2"/>
              </a:rPr>
              <a:t> </a:t>
            </a:r>
            <a:r>
              <a:rPr lang="en-US" altLang="ja-JP" sz="2400">
                <a:hlinkClick r:id="rId3"/>
              </a:rPr>
              <a:t>http://localhost:3000/hello/world</a:t>
            </a:r>
            <a:r>
              <a:rPr lang="ja-JP" altLang="en-US" sz="2400"/>
              <a:t>にアクセス</a:t>
            </a:r>
            <a:endParaRPr lang="en-US" altLang="ja-JP" sz="2400"/>
          </a:p>
        </p:txBody>
      </p:sp>
      <p:sp>
        <p:nvSpPr>
          <p:cNvPr id="34827" name="テキスト ボックス 11"/>
          <p:cNvSpPr txBox="1">
            <a:spLocks noChangeArrowheads="1"/>
          </p:cNvSpPr>
          <p:nvPr/>
        </p:nvSpPr>
        <p:spPr bwMode="auto">
          <a:xfrm>
            <a:off x="942975" y="5775325"/>
            <a:ext cx="6869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controller</a:t>
            </a:r>
            <a:r>
              <a:rPr lang="ja-JP" altLang="en-US" sz="2400"/>
              <a:t>で定義した変数は</a:t>
            </a:r>
            <a:r>
              <a:rPr lang="en-US" altLang="ja-JP" sz="2400"/>
              <a:t>view</a:t>
            </a:r>
            <a:r>
              <a:rPr lang="ja-JP" altLang="en-US" sz="2400"/>
              <a:t>で参照可能</a:t>
            </a:r>
            <a:endParaRPr lang="en-US" altLang="ja-JP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コントローラとビュー</a:t>
            </a:r>
          </a:p>
        </p:txBody>
      </p:sp>
      <p:sp>
        <p:nvSpPr>
          <p:cNvPr id="35851" name="スライド番号プレースホルダ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A9E4D33-0FCD-4890-8516-EB84EA3A4284}" type="slidenum">
              <a:rPr lang="ja-JP" altLang="en-US" smtClean="0">
                <a:ea typeface="ＭＳ Ｐゴシック" charset="-128"/>
              </a:rPr>
              <a:pPr/>
              <a:t>17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35842" name="テキスト ボックス 6"/>
          <p:cNvSpPr txBox="1">
            <a:spLocks noChangeArrowheads="1"/>
          </p:cNvSpPr>
          <p:nvPr/>
        </p:nvSpPr>
        <p:spPr bwMode="auto">
          <a:xfrm>
            <a:off x="419100" y="1484313"/>
            <a:ext cx="719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　　</a:t>
            </a:r>
            <a:endParaRPr lang="en-US" altLang="ja-JP" sz="2400"/>
          </a:p>
        </p:txBody>
      </p:sp>
      <p:sp>
        <p:nvSpPr>
          <p:cNvPr id="35843" name="テキスト ボックス 19"/>
          <p:cNvSpPr txBox="1">
            <a:spLocks noChangeArrowheads="1"/>
          </p:cNvSpPr>
          <p:nvPr/>
        </p:nvSpPr>
        <p:spPr bwMode="auto">
          <a:xfrm>
            <a:off x="561975" y="1206500"/>
            <a:ext cx="71913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Q. </a:t>
            </a:r>
            <a:r>
              <a:rPr lang="ja-JP" altLang="en-US" sz="2400"/>
              <a:t>ビューで</a:t>
            </a:r>
            <a:r>
              <a:rPr lang="en-US" altLang="ja-JP" sz="2400"/>
              <a:t>Ruby</a:t>
            </a:r>
            <a:r>
              <a:rPr lang="ja-JP" altLang="en-US" sz="2400"/>
              <a:t>プログラムを実行可能ならば，</a:t>
            </a:r>
            <a:endParaRPr lang="en-US" altLang="ja-JP" sz="2400"/>
          </a:p>
          <a:p>
            <a:r>
              <a:rPr lang="ja-JP" altLang="en-US" sz="2400"/>
              <a:t>     コントローラは不必要ではないか？</a:t>
            </a:r>
            <a:endParaRPr lang="en-US" altLang="ja-JP" sz="2400"/>
          </a:p>
        </p:txBody>
      </p:sp>
      <p:sp>
        <p:nvSpPr>
          <p:cNvPr id="35844" name="テキスト ボックス 12"/>
          <p:cNvSpPr txBox="1">
            <a:spLocks noChangeArrowheads="1"/>
          </p:cNvSpPr>
          <p:nvPr/>
        </p:nvSpPr>
        <p:spPr bwMode="auto">
          <a:xfrm>
            <a:off x="941388" y="2422525"/>
            <a:ext cx="784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しかし，コントローラとビューを使い分けることでコードを整理</a:t>
            </a:r>
            <a:endParaRPr lang="en-US" altLang="ja-JP" sz="2400" dirty="0"/>
          </a:p>
        </p:txBody>
      </p:sp>
      <p:sp>
        <p:nvSpPr>
          <p:cNvPr id="35845" name="テキスト ボックス 13"/>
          <p:cNvSpPr txBox="1">
            <a:spLocks noChangeArrowheads="1"/>
          </p:cNvSpPr>
          <p:nvPr/>
        </p:nvSpPr>
        <p:spPr bwMode="auto">
          <a:xfrm>
            <a:off x="571500" y="2017713"/>
            <a:ext cx="7192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A. </a:t>
            </a:r>
            <a:r>
              <a:rPr lang="ja-JP" altLang="en-US" sz="2400"/>
              <a:t>ビューだけでもアプリケーションを作ることは可能</a:t>
            </a:r>
            <a:endParaRPr lang="en-US" altLang="ja-JP" sz="2400"/>
          </a:p>
        </p:txBody>
      </p:sp>
      <p:sp>
        <p:nvSpPr>
          <p:cNvPr id="35846" name="テキスト ボックス 16"/>
          <p:cNvSpPr txBox="1">
            <a:spLocks noChangeArrowheads="1"/>
          </p:cNvSpPr>
          <p:nvPr/>
        </p:nvSpPr>
        <p:spPr bwMode="auto">
          <a:xfrm>
            <a:off x="419100" y="3087688"/>
            <a:ext cx="719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 smtClean="0">
                <a:solidFill>
                  <a:schemeClr val="accent3"/>
                </a:solidFill>
              </a:rPr>
              <a:t>＜コントローラの役割＞</a:t>
            </a:r>
            <a:endParaRPr lang="en-US" altLang="ja-JP" sz="2400" dirty="0">
              <a:solidFill>
                <a:schemeClr val="accent3"/>
              </a:solidFill>
            </a:endParaRPr>
          </a:p>
        </p:txBody>
      </p:sp>
      <p:sp>
        <p:nvSpPr>
          <p:cNvPr id="35847" name="テキスト ボックス 17"/>
          <p:cNvSpPr txBox="1">
            <a:spLocks noChangeArrowheads="1"/>
          </p:cNvSpPr>
          <p:nvPr/>
        </p:nvSpPr>
        <p:spPr bwMode="auto">
          <a:xfrm>
            <a:off x="571500" y="3490913"/>
            <a:ext cx="7839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A</a:t>
            </a:r>
            <a:r>
              <a:rPr lang="ja-JP" altLang="en-US" sz="2400"/>
              <a:t>） リクエストに対してどう内部データを変更するか定義</a:t>
            </a:r>
            <a:endParaRPr lang="en-US" altLang="ja-JP" sz="2400"/>
          </a:p>
        </p:txBody>
      </p:sp>
      <p:sp>
        <p:nvSpPr>
          <p:cNvPr id="35848" name="テキスト ボックス 18"/>
          <p:cNvSpPr txBox="1">
            <a:spLocks noChangeArrowheads="1"/>
          </p:cNvSpPr>
          <p:nvPr/>
        </p:nvSpPr>
        <p:spPr bwMode="auto">
          <a:xfrm>
            <a:off x="561975" y="3851275"/>
            <a:ext cx="7840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B</a:t>
            </a:r>
            <a:r>
              <a:rPr lang="ja-JP" altLang="en-US" sz="2400" dirty="0"/>
              <a:t>） リクエストに対して何をレスポンスとして返すか定義</a:t>
            </a:r>
            <a:endParaRPr lang="en-US" altLang="ja-JP" sz="2400" dirty="0"/>
          </a:p>
        </p:txBody>
      </p:sp>
      <p:sp>
        <p:nvSpPr>
          <p:cNvPr id="35849" name="テキスト ボックス 20"/>
          <p:cNvSpPr txBox="1">
            <a:spLocks noChangeArrowheads="1"/>
          </p:cNvSpPr>
          <p:nvPr/>
        </p:nvSpPr>
        <p:spPr bwMode="auto">
          <a:xfrm>
            <a:off x="419100" y="4427538"/>
            <a:ext cx="71913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 smtClean="0">
                <a:solidFill>
                  <a:schemeClr val="accent3"/>
                </a:solidFill>
              </a:rPr>
              <a:t>＜ビュー</a:t>
            </a:r>
            <a:r>
              <a:rPr lang="ja-JP" altLang="en-US" sz="2400" dirty="0">
                <a:solidFill>
                  <a:schemeClr val="accent3"/>
                </a:solidFill>
              </a:rPr>
              <a:t>の</a:t>
            </a:r>
            <a:r>
              <a:rPr lang="ja-JP" altLang="en-US" sz="2400" dirty="0" smtClean="0">
                <a:solidFill>
                  <a:schemeClr val="accent3"/>
                </a:solidFill>
              </a:rPr>
              <a:t>役割＞</a:t>
            </a:r>
            <a:endParaRPr lang="en-US" altLang="ja-JP" sz="2400" dirty="0">
              <a:solidFill>
                <a:schemeClr val="accent3"/>
              </a:solidFill>
            </a:endParaRPr>
          </a:p>
        </p:txBody>
      </p:sp>
      <p:sp>
        <p:nvSpPr>
          <p:cNvPr id="35850" name="テキスト ボックス 22"/>
          <p:cNvSpPr txBox="1">
            <a:spLocks noChangeArrowheads="1"/>
          </p:cNvSpPr>
          <p:nvPr/>
        </p:nvSpPr>
        <p:spPr bwMode="auto">
          <a:xfrm>
            <a:off x="561975" y="4816475"/>
            <a:ext cx="78406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A</a:t>
            </a:r>
            <a:r>
              <a:rPr lang="ja-JP" altLang="en-US" sz="2400"/>
              <a:t>）コントローラから与えられたデータを元に，どんな形で</a:t>
            </a:r>
            <a:endParaRPr lang="en-US" altLang="ja-JP" sz="2400"/>
          </a:p>
          <a:p>
            <a:r>
              <a:rPr lang="ja-JP" altLang="en-US" sz="2400"/>
              <a:t>　　 レスポンスを返すかを定義</a:t>
            </a:r>
            <a:endParaRPr lang="en-US" altLang="ja-JP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モデル</a:t>
            </a:r>
          </a:p>
        </p:txBody>
      </p:sp>
      <p:sp>
        <p:nvSpPr>
          <p:cNvPr id="36875" name="スライド番号プレースホルダ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C71AAE-C7F5-4018-BB37-53442E7D6830}" type="slidenum">
              <a:rPr lang="ja-JP" altLang="en-US" smtClean="0">
                <a:ea typeface="ＭＳ Ｐゴシック" charset="-128"/>
              </a:rPr>
              <a:pPr/>
              <a:t>18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36866" name="テキスト ボックス 21"/>
          <p:cNvSpPr txBox="1">
            <a:spLocks noChangeArrowheads="1"/>
          </p:cNvSpPr>
          <p:nvPr/>
        </p:nvSpPr>
        <p:spPr bwMode="auto">
          <a:xfrm>
            <a:off x="692150" y="1095375"/>
            <a:ext cx="8201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コントローラは処理間で共通の内部データを扱う</a:t>
            </a:r>
            <a:endParaRPr lang="en-US" altLang="ja-JP" sz="2400"/>
          </a:p>
        </p:txBody>
      </p:sp>
      <p:sp>
        <p:nvSpPr>
          <p:cNvPr id="36867" name="テキスト ボックス 6"/>
          <p:cNvSpPr txBox="1">
            <a:spLocks noChangeArrowheads="1"/>
          </p:cNvSpPr>
          <p:nvPr/>
        </p:nvSpPr>
        <p:spPr bwMode="auto">
          <a:xfrm>
            <a:off x="684213" y="1484313"/>
            <a:ext cx="7191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　　</a:t>
            </a:r>
            <a:endParaRPr lang="en-US" altLang="ja-JP" sz="2400"/>
          </a:p>
        </p:txBody>
      </p:sp>
      <p:sp>
        <p:nvSpPr>
          <p:cNvPr id="36868" name="テキスト ボックス 19"/>
          <p:cNvSpPr txBox="1">
            <a:spLocks noChangeArrowheads="1"/>
          </p:cNvSpPr>
          <p:nvPr/>
        </p:nvSpPr>
        <p:spPr bwMode="auto">
          <a:xfrm>
            <a:off x="1195388" y="1527175"/>
            <a:ext cx="6384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これらの内部データは</a:t>
            </a:r>
            <a:r>
              <a:rPr lang="ja-JP" altLang="en-US" sz="2400">
                <a:solidFill>
                  <a:srgbClr val="0000FF"/>
                </a:solidFill>
              </a:rPr>
              <a:t>データベース</a:t>
            </a:r>
            <a:r>
              <a:rPr lang="ja-JP" altLang="en-US" sz="2400"/>
              <a:t>で管理</a:t>
            </a:r>
            <a:endParaRPr lang="en-US" altLang="ja-JP" sz="2400"/>
          </a:p>
        </p:txBody>
      </p:sp>
      <p:sp>
        <p:nvSpPr>
          <p:cNvPr id="36869" name="テキスト ボックス 14"/>
          <p:cNvSpPr txBox="1">
            <a:spLocks noChangeArrowheads="1"/>
          </p:cNvSpPr>
          <p:nvPr/>
        </p:nvSpPr>
        <p:spPr bwMode="auto">
          <a:xfrm>
            <a:off x="827088" y="2962275"/>
            <a:ext cx="6205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（１）モデルではデータベースの整合性を保証</a:t>
            </a:r>
            <a:endParaRPr lang="en-US" altLang="ja-JP" sz="2400"/>
          </a:p>
        </p:txBody>
      </p:sp>
      <p:sp>
        <p:nvSpPr>
          <p:cNvPr id="36870" name="テキスト ボックス 23"/>
          <p:cNvSpPr txBox="1">
            <a:spLocks noChangeArrowheads="1"/>
          </p:cNvSpPr>
          <p:nvPr/>
        </p:nvSpPr>
        <p:spPr bwMode="auto">
          <a:xfrm>
            <a:off x="1204913" y="3365500"/>
            <a:ext cx="45196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A</a:t>
            </a:r>
            <a:r>
              <a:rPr lang="ja-JP" altLang="en-US" sz="2400"/>
              <a:t>） データのバリデートを記述</a:t>
            </a:r>
            <a:endParaRPr lang="en-US" altLang="ja-JP" sz="2400"/>
          </a:p>
        </p:txBody>
      </p:sp>
      <p:sp>
        <p:nvSpPr>
          <p:cNvPr id="36871" name="テキスト ボックス 24"/>
          <p:cNvSpPr txBox="1">
            <a:spLocks noChangeArrowheads="1"/>
          </p:cNvSpPr>
          <p:nvPr/>
        </p:nvSpPr>
        <p:spPr bwMode="auto">
          <a:xfrm>
            <a:off x="1204913" y="4619625"/>
            <a:ext cx="45196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A</a:t>
            </a:r>
            <a:r>
              <a:rPr lang="ja-JP" altLang="en-US" sz="2400"/>
              <a:t>） モデル間の関係を記述</a:t>
            </a:r>
            <a:endParaRPr lang="en-US" altLang="ja-JP" sz="2400"/>
          </a:p>
        </p:txBody>
      </p:sp>
      <p:sp>
        <p:nvSpPr>
          <p:cNvPr id="36872" name="テキスト ボックス 25"/>
          <p:cNvSpPr txBox="1">
            <a:spLocks noChangeArrowheads="1"/>
          </p:cNvSpPr>
          <p:nvPr/>
        </p:nvSpPr>
        <p:spPr bwMode="auto">
          <a:xfrm>
            <a:off x="1204913" y="3754438"/>
            <a:ext cx="6183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B</a:t>
            </a:r>
            <a:r>
              <a:rPr lang="ja-JP" altLang="en-US" sz="2400"/>
              <a:t>） データを操作する処理を記述</a:t>
            </a:r>
            <a:endParaRPr lang="en-US" altLang="ja-JP" sz="2400"/>
          </a:p>
        </p:txBody>
      </p:sp>
      <p:sp>
        <p:nvSpPr>
          <p:cNvPr id="36873" name="テキスト ボックス 26"/>
          <p:cNvSpPr txBox="1">
            <a:spLocks noChangeArrowheads="1"/>
          </p:cNvSpPr>
          <p:nvPr/>
        </p:nvSpPr>
        <p:spPr bwMode="auto">
          <a:xfrm>
            <a:off x="684213" y="2486025"/>
            <a:ext cx="7191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 smtClean="0">
                <a:solidFill>
                  <a:schemeClr val="accent3"/>
                </a:solidFill>
              </a:rPr>
              <a:t>＜モデル</a:t>
            </a:r>
            <a:r>
              <a:rPr lang="ja-JP" altLang="en-US" sz="2400" dirty="0">
                <a:solidFill>
                  <a:schemeClr val="accent3"/>
                </a:solidFill>
              </a:rPr>
              <a:t>の</a:t>
            </a:r>
            <a:r>
              <a:rPr lang="ja-JP" altLang="en-US" sz="2400" dirty="0" smtClean="0">
                <a:solidFill>
                  <a:schemeClr val="accent3"/>
                </a:solidFill>
              </a:rPr>
              <a:t>役割＞</a:t>
            </a:r>
            <a:endParaRPr lang="en-US" altLang="ja-JP" sz="2400" dirty="0">
              <a:solidFill>
                <a:schemeClr val="accent3"/>
              </a:solidFill>
            </a:endParaRPr>
          </a:p>
        </p:txBody>
      </p:sp>
      <p:sp>
        <p:nvSpPr>
          <p:cNvPr id="36874" name="テキスト ボックス 27"/>
          <p:cNvSpPr txBox="1">
            <a:spLocks noChangeArrowheads="1"/>
          </p:cNvSpPr>
          <p:nvPr/>
        </p:nvSpPr>
        <p:spPr bwMode="auto">
          <a:xfrm>
            <a:off x="836613" y="4186238"/>
            <a:ext cx="6203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（２）データベース構造の変化を吸収</a:t>
            </a:r>
            <a:endParaRPr lang="en-US" altLang="ja-JP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6739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MVC</a:t>
            </a:r>
            <a:r>
              <a:rPr lang="ja-JP" altLang="en-US" dirty="0"/>
              <a:t>って</a:t>
            </a:r>
            <a:r>
              <a:rPr lang="ja-JP" altLang="en-US" dirty="0" smtClean="0"/>
              <a:t>？</a:t>
            </a:r>
            <a:endParaRPr lang="ja-JP" altLang="en-US" dirty="0"/>
          </a:p>
        </p:txBody>
      </p:sp>
      <p:sp>
        <p:nvSpPr>
          <p:cNvPr id="3789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3078BEC-DCFF-48C7-9FDC-1F1F0579E8D7}" type="slidenum">
              <a:rPr lang="ja-JP" altLang="en-US" smtClean="0">
                <a:ea typeface="ＭＳ Ｐゴシック" charset="-128"/>
              </a:rPr>
              <a:pPr/>
              <a:t>19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テキスト ボックス 30"/>
          <p:cNvSpPr txBox="1">
            <a:spLocks noChangeArrowheads="1"/>
          </p:cNvSpPr>
          <p:nvPr/>
        </p:nvSpPr>
        <p:spPr bwMode="auto">
          <a:xfrm>
            <a:off x="1036638" y="1539875"/>
            <a:ext cx="62404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>
                <a:latin typeface="Calibri" pitchFamily="34" charset="0"/>
              </a:rPr>
              <a:t>（１） </a:t>
            </a:r>
            <a:r>
              <a:rPr lang="en-US" altLang="ja-JP" sz="2400" dirty="0">
                <a:latin typeface="Calibri" pitchFamily="34" charset="0"/>
              </a:rPr>
              <a:t>Ruby on Rails</a:t>
            </a:r>
            <a:r>
              <a:rPr lang="ja-JP" altLang="en-US" sz="2400" dirty="0">
                <a:latin typeface="Calibri" pitchFamily="34" charset="0"/>
              </a:rPr>
              <a:t>の紹介</a:t>
            </a:r>
            <a:endParaRPr lang="en-US" altLang="ja-JP" sz="2400" dirty="0">
              <a:latin typeface="Calibri" pitchFamily="34" charset="0"/>
            </a:endParaRPr>
          </a:p>
          <a:p>
            <a:r>
              <a:rPr lang="ja-JP" altLang="en-US" sz="2400" dirty="0">
                <a:latin typeface="Calibri" pitchFamily="34" charset="0"/>
              </a:rPr>
              <a:t>（２） </a:t>
            </a:r>
            <a:r>
              <a:rPr lang="en-US" altLang="ja-JP" sz="2400" dirty="0">
                <a:latin typeface="Calibri" pitchFamily="34" charset="0"/>
              </a:rPr>
              <a:t>Ruby on Rails</a:t>
            </a:r>
            <a:r>
              <a:rPr lang="ja-JP" altLang="en-US" sz="2400" dirty="0">
                <a:latin typeface="Calibri" pitchFamily="34" charset="0"/>
              </a:rPr>
              <a:t>の環境構築</a:t>
            </a:r>
            <a:endParaRPr lang="en-US" altLang="ja-JP" sz="2400" dirty="0">
              <a:latin typeface="Calibri" pitchFamily="34" charset="0"/>
            </a:endParaRPr>
          </a:p>
          <a:p>
            <a:r>
              <a:rPr lang="ja-JP" altLang="en-US" sz="2400" dirty="0">
                <a:latin typeface="Calibri" pitchFamily="34" charset="0"/>
              </a:rPr>
              <a:t>（３） アプリケーションの作成</a:t>
            </a:r>
            <a:endParaRPr lang="en-US" altLang="ja-JP" sz="2400" dirty="0">
              <a:latin typeface="Calibri" pitchFamily="34" charset="0"/>
            </a:endParaRPr>
          </a:p>
          <a:p>
            <a:r>
              <a:rPr lang="ja-JP" altLang="en-US" sz="2400" dirty="0">
                <a:latin typeface="Calibri" pitchFamily="34" charset="0"/>
              </a:rPr>
              <a:t>（４）</a:t>
            </a:r>
            <a:r>
              <a:rPr lang="ja-JP" altLang="en-US" sz="2400" dirty="0">
                <a:solidFill>
                  <a:srgbClr val="009E47"/>
                </a:solidFill>
              </a:rPr>
              <a:t> </a:t>
            </a:r>
            <a:r>
              <a:rPr lang="en-US" altLang="ja-JP" sz="2400" dirty="0" smtClean="0"/>
              <a:t>MVC</a:t>
            </a:r>
            <a:r>
              <a:rPr lang="ja-JP" altLang="en-US" sz="2400" dirty="0" smtClean="0"/>
              <a:t>って？</a:t>
            </a:r>
            <a:endParaRPr lang="en-US" altLang="ja-JP" sz="2400" dirty="0">
              <a:latin typeface="Calibri" pitchFamily="34" charset="0"/>
            </a:endParaRPr>
          </a:p>
          <a:p>
            <a:r>
              <a:rPr lang="ja-JP" altLang="en-US" sz="2400" dirty="0">
                <a:latin typeface="Calibri" pitchFamily="34" charset="0"/>
              </a:rPr>
              <a:t>（５） 作ってみよう商品管理システム</a:t>
            </a:r>
            <a:endParaRPr lang="en-US" altLang="ja-JP" sz="2400" dirty="0">
              <a:latin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2738" y="7938"/>
            <a:ext cx="8580437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4400" kern="0" dirty="0" smtClean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今日の</a:t>
            </a:r>
            <a:r>
              <a:rPr lang="ja-JP" altLang="en-US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流れ</a:t>
            </a:r>
          </a:p>
        </p:txBody>
      </p:sp>
      <p:sp>
        <p:nvSpPr>
          <p:cNvPr id="16387" name="スライド番号プレースホル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750616FA-A32E-41FE-9E5D-5C52ED069940}" type="slidenum">
              <a:rPr lang="ja-JP" altLang="en-US" smtClean="0">
                <a:ea typeface="ＭＳ Ｐゴシック" charset="-128"/>
              </a:rPr>
              <a:pPr/>
              <a:t>2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rgbClr val="009E47"/>
                </a:solidFill>
              </a:rPr>
              <a:t>MVC(Model View Controller)</a:t>
            </a:r>
            <a:r>
              <a:rPr lang="ja-JP" altLang="en-US" dirty="0" smtClean="0">
                <a:solidFill>
                  <a:srgbClr val="009E47"/>
                </a:solidFill>
              </a:rPr>
              <a:t>の扱い</a:t>
            </a:r>
          </a:p>
        </p:txBody>
      </p:sp>
      <p:sp>
        <p:nvSpPr>
          <p:cNvPr id="38922" name="スライド番号プレースホルダ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A3F15D-CEAB-4084-861E-FA03ABCC40A3}" type="slidenum">
              <a:rPr lang="ja-JP" altLang="en-US" smtClean="0">
                <a:ea typeface="ＭＳ Ｐゴシック" charset="-128"/>
              </a:rPr>
              <a:pPr/>
              <a:t>20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38914" name="テキスト ボックス 21"/>
          <p:cNvSpPr txBox="1">
            <a:spLocks noChangeArrowheads="1"/>
          </p:cNvSpPr>
          <p:nvPr/>
        </p:nvSpPr>
        <p:spPr bwMode="auto">
          <a:xfrm>
            <a:off x="692150" y="985838"/>
            <a:ext cx="8201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モデル，ビュー，及びコントローラをどう結びつけるのか</a:t>
            </a:r>
            <a:endParaRPr lang="en-US" altLang="ja-JP" sz="2400"/>
          </a:p>
        </p:txBody>
      </p:sp>
      <p:sp>
        <p:nvSpPr>
          <p:cNvPr id="38915" name="テキスト ボックス 6"/>
          <p:cNvSpPr txBox="1">
            <a:spLocks noChangeArrowheads="1"/>
          </p:cNvSpPr>
          <p:nvPr/>
        </p:nvSpPr>
        <p:spPr bwMode="auto">
          <a:xfrm>
            <a:off x="684213" y="1374775"/>
            <a:ext cx="7191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　　</a:t>
            </a:r>
            <a:endParaRPr lang="en-US" altLang="ja-JP" sz="2400"/>
          </a:p>
        </p:txBody>
      </p:sp>
      <p:sp>
        <p:nvSpPr>
          <p:cNvPr id="38916" name="テキスト ボックス 19"/>
          <p:cNvSpPr txBox="1">
            <a:spLocks noChangeArrowheads="1"/>
          </p:cNvSpPr>
          <p:nvPr/>
        </p:nvSpPr>
        <p:spPr bwMode="auto">
          <a:xfrm>
            <a:off x="971550" y="1417638"/>
            <a:ext cx="6553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通常 </a:t>
            </a:r>
            <a:r>
              <a:rPr lang="en-US" altLang="ja-JP" sz="2400"/>
              <a:t>: </a:t>
            </a:r>
            <a:r>
              <a:rPr lang="ja-JP" altLang="en-US" sz="2400"/>
              <a:t>それぞれの関係性を設定する必要がある</a:t>
            </a:r>
            <a:r>
              <a:rPr lang="en-US" altLang="ja-JP" sz="2400"/>
              <a:t> </a:t>
            </a:r>
          </a:p>
        </p:txBody>
      </p:sp>
      <p:sp>
        <p:nvSpPr>
          <p:cNvPr id="38917" name="テキスト ボックス 24"/>
          <p:cNvSpPr txBox="1">
            <a:spLocks noChangeArrowheads="1"/>
          </p:cNvSpPr>
          <p:nvPr/>
        </p:nvSpPr>
        <p:spPr bwMode="auto">
          <a:xfrm>
            <a:off x="1042988" y="5767388"/>
            <a:ext cx="777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solidFill>
                  <a:srgbClr val="FF0000"/>
                </a:solidFill>
              </a:rPr>
              <a:t>Convention over Configuration(CoC)</a:t>
            </a:r>
            <a:r>
              <a:rPr lang="ja-JP" altLang="en-US" sz="2400">
                <a:solidFill>
                  <a:srgbClr val="FF0000"/>
                </a:solidFill>
              </a:rPr>
              <a:t>　設定より規約</a:t>
            </a:r>
            <a:endParaRPr lang="en-US" altLang="ja-JP" sz="2400">
              <a:solidFill>
                <a:srgbClr val="FF0000"/>
              </a:solidFill>
            </a:endParaRPr>
          </a:p>
        </p:txBody>
      </p:sp>
      <p:sp>
        <p:nvSpPr>
          <p:cNvPr id="38918" name="テキスト ボックス 26"/>
          <p:cNvSpPr txBox="1">
            <a:spLocks noChangeArrowheads="1"/>
          </p:cNvSpPr>
          <p:nvPr/>
        </p:nvSpPr>
        <p:spPr bwMode="auto">
          <a:xfrm>
            <a:off x="1042988" y="2265363"/>
            <a:ext cx="7192962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例</a:t>
            </a:r>
            <a:r>
              <a:rPr lang="en-US" altLang="ja-JP" sz="2400"/>
              <a:t>) app/models/member.rb</a:t>
            </a:r>
          </a:p>
          <a:p>
            <a:r>
              <a:rPr lang="en-US" altLang="ja-JP" sz="2400"/>
              <a:t>         </a:t>
            </a:r>
            <a:r>
              <a:rPr lang="ja-JP" altLang="en-US" sz="2400"/>
              <a:t>メンバの情報を管理するモデル</a:t>
            </a:r>
            <a:endParaRPr lang="en-US" altLang="ja-JP" sz="2400"/>
          </a:p>
          <a:p>
            <a:r>
              <a:rPr lang="ja-JP" altLang="en-US" sz="2400"/>
              <a:t>　　 </a:t>
            </a:r>
            <a:r>
              <a:rPr lang="en-US" altLang="ja-JP" sz="2400"/>
              <a:t>app/controllers/members_controller.rb</a:t>
            </a:r>
          </a:p>
          <a:p>
            <a:r>
              <a:rPr lang="en-US" altLang="ja-JP" sz="2400"/>
              <a:t>         </a:t>
            </a:r>
            <a:r>
              <a:rPr lang="ja-JP" altLang="en-US" sz="2400"/>
              <a:t>メンバの情報を操作するコントローラ</a:t>
            </a:r>
            <a:endParaRPr lang="en-US" altLang="ja-JP" sz="2400"/>
          </a:p>
          <a:p>
            <a:r>
              <a:rPr lang="ja-JP" altLang="en-US" sz="2400"/>
              <a:t>　　 </a:t>
            </a:r>
            <a:r>
              <a:rPr lang="en-US" altLang="ja-JP" sz="2400"/>
              <a:t>app/views/members/list.html.erb</a:t>
            </a:r>
          </a:p>
          <a:p>
            <a:r>
              <a:rPr lang="en-US" altLang="ja-JP" sz="2400"/>
              <a:t>         </a:t>
            </a:r>
            <a:r>
              <a:rPr lang="ja-JP" altLang="en-US" sz="2400"/>
              <a:t>メンバの一覧表示画面のビュー</a:t>
            </a:r>
            <a:endParaRPr lang="en-US" altLang="ja-JP" sz="2400"/>
          </a:p>
          <a:p>
            <a:r>
              <a:rPr lang="ja-JP" altLang="en-US" sz="2400"/>
              <a:t>　　 </a:t>
            </a:r>
            <a:r>
              <a:rPr lang="en-US" altLang="ja-JP" sz="2400"/>
              <a:t>app/views/members/new.html.erb</a:t>
            </a:r>
          </a:p>
          <a:p>
            <a:r>
              <a:rPr lang="en-US" altLang="ja-JP" sz="2400"/>
              <a:t>         </a:t>
            </a:r>
            <a:r>
              <a:rPr lang="ja-JP" altLang="en-US" sz="2400"/>
              <a:t>メンバの新規作成画面のビュー</a:t>
            </a:r>
            <a:endParaRPr lang="en-US" altLang="ja-JP" sz="2400"/>
          </a:p>
        </p:txBody>
      </p:sp>
      <p:sp>
        <p:nvSpPr>
          <p:cNvPr id="38919" name="テキスト ボックス 27"/>
          <p:cNvSpPr txBox="1">
            <a:spLocks noChangeArrowheads="1"/>
          </p:cNvSpPr>
          <p:nvPr/>
        </p:nvSpPr>
        <p:spPr bwMode="auto">
          <a:xfrm>
            <a:off x="755650" y="5407025"/>
            <a:ext cx="8201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Rails</a:t>
            </a:r>
            <a:r>
              <a:rPr lang="ja-JP" altLang="en-US" sz="2400"/>
              <a:t>のプログラミング哲学</a:t>
            </a:r>
            <a:endParaRPr lang="en-US" altLang="ja-JP" sz="2400"/>
          </a:p>
        </p:txBody>
      </p:sp>
      <p:sp>
        <p:nvSpPr>
          <p:cNvPr id="38920" name="テキスト ボックス 13"/>
          <p:cNvSpPr txBox="1">
            <a:spLocks noChangeArrowheads="1"/>
          </p:cNvSpPr>
          <p:nvPr/>
        </p:nvSpPr>
        <p:spPr bwMode="auto">
          <a:xfrm>
            <a:off x="971550" y="1849438"/>
            <a:ext cx="7704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Rails : </a:t>
            </a:r>
            <a:r>
              <a:rPr lang="ja-JP" altLang="en-US" sz="2400"/>
              <a:t>命名規約で自動的に関連があるとみなす</a:t>
            </a:r>
            <a:endParaRPr lang="en-US" altLang="ja-JP" sz="2400"/>
          </a:p>
        </p:txBody>
      </p:sp>
      <p:sp>
        <p:nvSpPr>
          <p:cNvPr id="38921" name="テキスト ボックス 15"/>
          <p:cNvSpPr txBox="1">
            <a:spLocks noChangeArrowheads="1"/>
          </p:cNvSpPr>
          <p:nvPr/>
        </p:nvSpPr>
        <p:spPr bwMode="auto">
          <a:xfrm>
            <a:off x="755650" y="6199188"/>
            <a:ext cx="8201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同じ名前の</a:t>
            </a:r>
            <a:r>
              <a:rPr lang="en-US" altLang="ja-JP" sz="2400"/>
              <a:t>MVC</a:t>
            </a:r>
            <a:r>
              <a:rPr lang="ja-JP" altLang="en-US" sz="2400"/>
              <a:t>一式を自動生成するジェネレータが存在</a:t>
            </a:r>
            <a:endParaRPr lang="en-US" altLang="ja-JP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rgbClr val="009E47"/>
                </a:solidFill>
              </a:rPr>
              <a:t>Rails</a:t>
            </a:r>
            <a:r>
              <a:rPr lang="ja-JP" altLang="en-US" dirty="0" smtClean="0">
                <a:solidFill>
                  <a:srgbClr val="009E47"/>
                </a:solidFill>
              </a:rPr>
              <a:t>の構成</a:t>
            </a:r>
          </a:p>
        </p:txBody>
      </p:sp>
      <p:sp>
        <p:nvSpPr>
          <p:cNvPr id="39960" name="スライド番号プレースホルダ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970A28-3345-4D4B-AEAB-61F1B88A17F2}" type="slidenum">
              <a:rPr lang="ja-JP" altLang="en-US" smtClean="0">
                <a:ea typeface="ＭＳ Ｐゴシック" charset="-128"/>
              </a:rPr>
              <a:pPr/>
              <a:t>21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48038" y="1268413"/>
            <a:ext cx="2447925" cy="792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9939" name="テキスト ボックス 5"/>
          <p:cNvSpPr txBox="1">
            <a:spLocks noChangeArrowheads="1"/>
          </p:cNvSpPr>
          <p:nvPr/>
        </p:nvSpPr>
        <p:spPr bwMode="auto">
          <a:xfrm>
            <a:off x="3419475" y="2133600"/>
            <a:ext cx="2376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1. </a:t>
            </a:r>
            <a:r>
              <a:rPr lang="ja-JP" altLang="en-US" sz="2400"/>
              <a:t>ユーザの操作</a:t>
            </a:r>
            <a:endParaRPr lang="en-US" altLang="ja-JP" sz="2400"/>
          </a:p>
        </p:txBody>
      </p:sp>
      <p:sp>
        <p:nvSpPr>
          <p:cNvPr id="39940" name="テキスト ボックス 6"/>
          <p:cNvSpPr txBox="1">
            <a:spLocks noChangeArrowheads="1"/>
          </p:cNvSpPr>
          <p:nvPr/>
        </p:nvSpPr>
        <p:spPr bwMode="auto">
          <a:xfrm>
            <a:off x="3492500" y="1412875"/>
            <a:ext cx="2087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Web</a:t>
            </a:r>
            <a:r>
              <a:rPr lang="ja-JP" altLang="en-US" sz="2400"/>
              <a:t>ブラウザ</a:t>
            </a:r>
            <a:endParaRPr lang="en-US" altLang="ja-JP" sz="2400"/>
          </a:p>
        </p:txBody>
      </p:sp>
      <p:sp>
        <p:nvSpPr>
          <p:cNvPr id="8" name="正方形/長方形 7"/>
          <p:cNvSpPr/>
          <p:nvPr/>
        </p:nvSpPr>
        <p:spPr>
          <a:xfrm>
            <a:off x="6372225" y="2636838"/>
            <a:ext cx="2447925" cy="792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9942" name="テキスト ボックス 8"/>
          <p:cNvSpPr txBox="1">
            <a:spLocks noChangeArrowheads="1"/>
          </p:cNvSpPr>
          <p:nvPr/>
        </p:nvSpPr>
        <p:spPr bwMode="auto">
          <a:xfrm>
            <a:off x="6804025" y="2781300"/>
            <a:ext cx="1512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400"/>
              <a:t>Controller</a:t>
            </a:r>
          </a:p>
        </p:txBody>
      </p:sp>
      <p:cxnSp>
        <p:nvCxnSpPr>
          <p:cNvPr id="12" name="直線矢印コネクタ 11"/>
          <p:cNvCxnSpPr>
            <a:stCxn id="5" idx="3"/>
            <a:endCxn id="8" idx="0"/>
          </p:cNvCxnSpPr>
          <p:nvPr/>
        </p:nvCxnSpPr>
        <p:spPr>
          <a:xfrm>
            <a:off x="5795963" y="1665288"/>
            <a:ext cx="1800225" cy="9715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4" name="テキスト ボックス 12"/>
          <p:cNvSpPr txBox="1">
            <a:spLocks noChangeArrowheads="1"/>
          </p:cNvSpPr>
          <p:nvPr/>
        </p:nvSpPr>
        <p:spPr bwMode="auto">
          <a:xfrm>
            <a:off x="6588125" y="1628775"/>
            <a:ext cx="2376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2. </a:t>
            </a:r>
            <a:r>
              <a:rPr lang="ja-JP" altLang="en-US" sz="2400"/>
              <a:t>リクエスト</a:t>
            </a:r>
            <a:endParaRPr lang="en-US" altLang="ja-JP" sz="2400"/>
          </a:p>
        </p:txBody>
      </p:sp>
      <p:sp>
        <p:nvSpPr>
          <p:cNvPr id="14" name="正方形/長方形 13"/>
          <p:cNvSpPr/>
          <p:nvPr/>
        </p:nvSpPr>
        <p:spPr>
          <a:xfrm>
            <a:off x="3348038" y="4221163"/>
            <a:ext cx="2447925" cy="792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9946" name="テキスト ボックス 15"/>
          <p:cNvSpPr txBox="1">
            <a:spLocks noChangeArrowheads="1"/>
          </p:cNvSpPr>
          <p:nvPr/>
        </p:nvSpPr>
        <p:spPr bwMode="auto">
          <a:xfrm>
            <a:off x="3492500" y="4365625"/>
            <a:ext cx="20875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400"/>
              <a:t>Model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95288" y="2636838"/>
            <a:ext cx="2447925" cy="792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9948" name="テキスト ボックス 17"/>
          <p:cNvSpPr txBox="1">
            <a:spLocks noChangeArrowheads="1"/>
          </p:cNvSpPr>
          <p:nvPr/>
        </p:nvSpPr>
        <p:spPr bwMode="auto">
          <a:xfrm>
            <a:off x="827088" y="2781300"/>
            <a:ext cx="1512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400"/>
              <a:t>View</a:t>
            </a:r>
          </a:p>
        </p:txBody>
      </p:sp>
      <p:sp>
        <p:nvSpPr>
          <p:cNvPr id="19" name="円柱 18"/>
          <p:cNvSpPr/>
          <p:nvPr/>
        </p:nvSpPr>
        <p:spPr>
          <a:xfrm>
            <a:off x="3708400" y="5805488"/>
            <a:ext cx="1655763" cy="863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9950" name="テキスト ボックス 19"/>
          <p:cNvSpPr txBox="1">
            <a:spLocks noChangeArrowheads="1"/>
          </p:cNvSpPr>
          <p:nvPr/>
        </p:nvSpPr>
        <p:spPr bwMode="auto">
          <a:xfrm>
            <a:off x="3492500" y="6135688"/>
            <a:ext cx="2087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400"/>
              <a:t>DB</a:t>
            </a:r>
          </a:p>
        </p:txBody>
      </p:sp>
      <p:cxnSp>
        <p:nvCxnSpPr>
          <p:cNvPr id="24" name="直線矢印コネクタ 23"/>
          <p:cNvCxnSpPr>
            <a:stCxn id="17" idx="0"/>
            <a:endCxn id="5" idx="1"/>
          </p:cNvCxnSpPr>
          <p:nvPr/>
        </p:nvCxnSpPr>
        <p:spPr>
          <a:xfrm rot="5400000" flipH="1" flipV="1">
            <a:off x="1997869" y="1286669"/>
            <a:ext cx="971550" cy="17287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2" name="テキスト ボックス 26"/>
          <p:cNvSpPr txBox="1">
            <a:spLocks noChangeArrowheads="1"/>
          </p:cNvSpPr>
          <p:nvPr/>
        </p:nvSpPr>
        <p:spPr bwMode="auto">
          <a:xfrm>
            <a:off x="755650" y="1628775"/>
            <a:ext cx="2376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5. </a:t>
            </a:r>
            <a:r>
              <a:rPr lang="ja-JP" altLang="en-US" sz="2400"/>
              <a:t>レスポンス</a:t>
            </a:r>
            <a:endParaRPr lang="en-US" altLang="ja-JP" sz="2400"/>
          </a:p>
        </p:txBody>
      </p:sp>
      <p:cxnSp>
        <p:nvCxnSpPr>
          <p:cNvPr id="28" name="直線矢印コネクタ 27"/>
          <p:cNvCxnSpPr>
            <a:stCxn id="8" idx="2"/>
            <a:endCxn id="14" idx="3"/>
          </p:cNvCxnSpPr>
          <p:nvPr/>
        </p:nvCxnSpPr>
        <p:spPr>
          <a:xfrm rot="5400000">
            <a:off x="6102351" y="3122612"/>
            <a:ext cx="1187450" cy="18002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4" name="テキスト ボックス 30"/>
          <p:cNvSpPr txBox="1">
            <a:spLocks noChangeArrowheads="1"/>
          </p:cNvSpPr>
          <p:nvPr/>
        </p:nvSpPr>
        <p:spPr bwMode="auto">
          <a:xfrm>
            <a:off x="6588125" y="4076700"/>
            <a:ext cx="23764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3. </a:t>
            </a:r>
            <a:r>
              <a:rPr lang="ja-JP" altLang="en-US" sz="2400"/>
              <a:t>データの</a:t>
            </a:r>
            <a:endParaRPr lang="en-US" altLang="ja-JP" sz="2400"/>
          </a:p>
          <a:p>
            <a:r>
              <a:rPr lang="ja-JP" altLang="en-US" sz="2400"/>
              <a:t>    取得・操作</a:t>
            </a:r>
            <a:endParaRPr lang="en-US" altLang="ja-JP" sz="2400"/>
          </a:p>
        </p:txBody>
      </p:sp>
      <p:cxnSp>
        <p:nvCxnSpPr>
          <p:cNvPr id="32" name="直線矢印コネクタ 31"/>
          <p:cNvCxnSpPr>
            <a:stCxn id="8" idx="1"/>
            <a:endCxn id="17" idx="3"/>
          </p:cNvCxnSpPr>
          <p:nvPr/>
        </p:nvCxnSpPr>
        <p:spPr>
          <a:xfrm rot="10800000">
            <a:off x="2843213" y="3033713"/>
            <a:ext cx="3529012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6" name="テキスト ボックス 34"/>
          <p:cNvSpPr txBox="1">
            <a:spLocks noChangeArrowheads="1"/>
          </p:cNvSpPr>
          <p:nvPr/>
        </p:nvSpPr>
        <p:spPr bwMode="auto">
          <a:xfrm>
            <a:off x="3419475" y="3068638"/>
            <a:ext cx="2376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4. </a:t>
            </a:r>
            <a:r>
              <a:rPr lang="ja-JP" altLang="en-US" sz="2400"/>
              <a:t>ビューの決定</a:t>
            </a:r>
            <a:endParaRPr lang="en-US" altLang="ja-JP" sz="2400"/>
          </a:p>
        </p:txBody>
      </p:sp>
      <p:cxnSp>
        <p:nvCxnSpPr>
          <p:cNvPr id="36" name="直線矢印コネクタ 35"/>
          <p:cNvCxnSpPr>
            <a:stCxn id="17" idx="2"/>
            <a:endCxn id="14" idx="1"/>
          </p:cNvCxnSpPr>
          <p:nvPr/>
        </p:nvCxnSpPr>
        <p:spPr>
          <a:xfrm rot="16200000" flipH="1">
            <a:off x="1889919" y="3158331"/>
            <a:ext cx="1187450" cy="17287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8" name="テキスト ボックス 38"/>
          <p:cNvSpPr txBox="1">
            <a:spLocks noChangeArrowheads="1"/>
          </p:cNvSpPr>
          <p:nvPr/>
        </p:nvSpPr>
        <p:spPr bwMode="auto">
          <a:xfrm>
            <a:off x="468313" y="4005263"/>
            <a:ext cx="2374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呼び出し可能</a:t>
            </a:r>
            <a:endParaRPr lang="en-US" altLang="ja-JP" sz="2400"/>
          </a:p>
        </p:txBody>
      </p:sp>
      <p:sp>
        <p:nvSpPr>
          <p:cNvPr id="41" name="上下矢印 40"/>
          <p:cNvSpPr/>
          <p:nvPr/>
        </p:nvSpPr>
        <p:spPr>
          <a:xfrm>
            <a:off x="4356100" y="5084763"/>
            <a:ext cx="360363" cy="647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6739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作ってみよう商品管理システム</a:t>
            </a:r>
            <a:endParaRPr lang="ja-JP" altLang="en-US" dirty="0"/>
          </a:p>
        </p:txBody>
      </p:sp>
      <p:sp>
        <p:nvSpPr>
          <p:cNvPr id="40962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1F935D6-88D3-439B-BADA-92EE7A8B0E57}" type="slidenum">
              <a:rPr lang="ja-JP" altLang="en-US" smtClean="0">
                <a:ea typeface="ＭＳ Ｐゴシック" charset="-128"/>
              </a:rPr>
              <a:pPr/>
              <a:t>22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商品管理システム概要</a:t>
            </a:r>
          </a:p>
        </p:txBody>
      </p:sp>
      <p:sp>
        <p:nvSpPr>
          <p:cNvPr id="41994" name="スライド番号プレースホルダ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AC6B258-860E-4AFF-98B7-667F8FADF723}" type="slidenum">
              <a:rPr lang="ja-JP" altLang="en-US" smtClean="0">
                <a:ea typeface="ＭＳ Ｐゴシック" charset="-128"/>
              </a:rPr>
              <a:pPr/>
              <a:t>23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41986" name="テキスト ボックス 8"/>
          <p:cNvSpPr txBox="1">
            <a:spLocks noChangeArrowheads="1"/>
          </p:cNvSpPr>
          <p:nvPr/>
        </p:nvSpPr>
        <p:spPr bwMode="auto">
          <a:xfrm>
            <a:off x="896938" y="1304925"/>
            <a:ext cx="35544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 smtClean="0">
                <a:solidFill>
                  <a:schemeClr val="accent3"/>
                </a:solidFill>
              </a:rPr>
              <a:t>＜機能＞</a:t>
            </a:r>
            <a:endParaRPr lang="en-US" altLang="ja-JP" sz="2400" dirty="0">
              <a:solidFill>
                <a:schemeClr val="accent3"/>
              </a:solidFill>
            </a:endParaRPr>
          </a:p>
        </p:txBody>
      </p:sp>
      <p:sp>
        <p:nvSpPr>
          <p:cNvPr id="41987" name="テキスト ボックス 13"/>
          <p:cNvSpPr txBox="1">
            <a:spLocks noChangeArrowheads="1"/>
          </p:cNvSpPr>
          <p:nvPr/>
        </p:nvSpPr>
        <p:spPr bwMode="auto">
          <a:xfrm>
            <a:off x="1041400" y="1736725"/>
            <a:ext cx="3552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商品管理機能</a:t>
            </a:r>
            <a:endParaRPr lang="en-US" altLang="ja-JP" sz="2400"/>
          </a:p>
        </p:txBody>
      </p:sp>
      <p:sp>
        <p:nvSpPr>
          <p:cNvPr id="41988" name="テキスト ボックス 15"/>
          <p:cNvSpPr txBox="1">
            <a:spLocks noChangeArrowheads="1"/>
          </p:cNvSpPr>
          <p:nvPr/>
        </p:nvSpPr>
        <p:spPr bwMode="auto">
          <a:xfrm>
            <a:off x="1338263" y="2125663"/>
            <a:ext cx="3552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(1) </a:t>
            </a:r>
            <a:r>
              <a:rPr lang="ja-JP" altLang="en-US" sz="2400"/>
              <a:t>商品の一覧表示</a:t>
            </a:r>
            <a:endParaRPr lang="en-US" altLang="ja-JP" sz="2400"/>
          </a:p>
        </p:txBody>
      </p:sp>
      <p:sp>
        <p:nvSpPr>
          <p:cNvPr id="41989" name="テキスト ボックス 17"/>
          <p:cNvSpPr txBox="1">
            <a:spLocks noChangeArrowheads="1"/>
          </p:cNvSpPr>
          <p:nvPr/>
        </p:nvSpPr>
        <p:spPr bwMode="auto">
          <a:xfrm>
            <a:off x="1338263" y="2486025"/>
            <a:ext cx="3552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(2) </a:t>
            </a:r>
            <a:r>
              <a:rPr lang="ja-JP" altLang="en-US" sz="2400"/>
              <a:t>商品の詳細表示</a:t>
            </a:r>
            <a:endParaRPr lang="en-US" altLang="ja-JP" sz="2400"/>
          </a:p>
        </p:txBody>
      </p:sp>
      <p:sp>
        <p:nvSpPr>
          <p:cNvPr id="41990" name="テキスト ボックス 23"/>
          <p:cNvSpPr txBox="1">
            <a:spLocks noChangeArrowheads="1"/>
          </p:cNvSpPr>
          <p:nvPr/>
        </p:nvSpPr>
        <p:spPr bwMode="auto">
          <a:xfrm>
            <a:off x="1328738" y="2816225"/>
            <a:ext cx="35544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(3) </a:t>
            </a:r>
            <a:r>
              <a:rPr lang="ja-JP" altLang="en-US" sz="2400"/>
              <a:t>商品の新規登録</a:t>
            </a:r>
            <a:endParaRPr lang="en-US" altLang="ja-JP" sz="2400"/>
          </a:p>
        </p:txBody>
      </p:sp>
      <p:sp>
        <p:nvSpPr>
          <p:cNvPr id="41991" name="テキスト ボックス 24"/>
          <p:cNvSpPr txBox="1">
            <a:spLocks noChangeArrowheads="1"/>
          </p:cNvSpPr>
          <p:nvPr/>
        </p:nvSpPr>
        <p:spPr bwMode="auto">
          <a:xfrm>
            <a:off x="4730750" y="2097088"/>
            <a:ext cx="3554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(4) </a:t>
            </a:r>
            <a:r>
              <a:rPr lang="ja-JP" altLang="en-US" sz="2400"/>
              <a:t>商品の登録内容変更</a:t>
            </a:r>
            <a:endParaRPr lang="en-US" altLang="ja-JP" sz="2400"/>
          </a:p>
        </p:txBody>
      </p:sp>
      <p:sp>
        <p:nvSpPr>
          <p:cNvPr id="41992" name="テキスト ボックス 25"/>
          <p:cNvSpPr txBox="1">
            <a:spLocks noChangeArrowheads="1"/>
          </p:cNvSpPr>
          <p:nvPr/>
        </p:nvSpPr>
        <p:spPr bwMode="auto">
          <a:xfrm>
            <a:off x="4730750" y="2457450"/>
            <a:ext cx="35544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(5) </a:t>
            </a:r>
            <a:r>
              <a:rPr lang="ja-JP" altLang="en-US" sz="2400"/>
              <a:t>商品の削除</a:t>
            </a:r>
            <a:endParaRPr lang="en-US" altLang="ja-JP" sz="240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38" y="3409950"/>
            <a:ext cx="6407150" cy="277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商品管理システムで作るもの</a:t>
            </a:r>
          </a:p>
        </p:txBody>
      </p:sp>
      <p:sp>
        <p:nvSpPr>
          <p:cNvPr id="43026" name="スライド番号プレースホルダ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BA93EE0-497F-469A-9A2D-898B227284E9}" type="slidenum">
              <a:rPr lang="ja-JP" altLang="en-US" smtClean="0">
                <a:ea typeface="ＭＳ Ｐゴシック" charset="-128"/>
              </a:rPr>
              <a:pPr/>
              <a:t>24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43010" name="テキスト ボックス 24"/>
          <p:cNvSpPr txBox="1">
            <a:spLocks noChangeArrowheads="1"/>
          </p:cNvSpPr>
          <p:nvPr/>
        </p:nvSpPr>
        <p:spPr bwMode="auto">
          <a:xfrm>
            <a:off x="755650" y="1484313"/>
            <a:ext cx="3095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app/controllers</a:t>
            </a:r>
          </a:p>
        </p:txBody>
      </p:sp>
      <p:sp>
        <p:nvSpPr>
          <p:cNvPr id="43011" name="テキスト ボックス 25"/>
          <p:cNvSpPr txBox="1">
            <a:spLocks noChangeArrowheads="1"/>
          </p:cNvSpPr>
          <p:nvPr/>
        </p:nvSpPr>
        <p:spPr bwMode="auto">
          <a:xfrm>
            <a:off x="1116013" y="1844675"/>
            <a:ext cx="4176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products_controller.rb</a:t>
            </a:r>
          </a:p>
        </p:txBody>
      </p:sp>
      <p:sp>
        <p:nvSpPr>
          <p:cNvPr id="43012" name="テキスト ボックス 28"/>
          <p:cNvSpPr txBox="1">
            <a:spLocks noChangeArrowheads="1"/>
          </p:cNvSpPr>
          <p:nvPr/>
        </p:nvSpPr>
        <p:spPr bwMode="auto">
          <a:xfrm>
            <a:off x="755650" y="2349500"/>
            <a:ext cx="1944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app/models</a:t>
            </a:r>
          </a:p>
        </p:txBody>
      </p:sp>
      <p:sp>
        <p:nvSpPr>
          <p:cNvPr id="43013" name="テキスト ボックス 29"/>
          <p:cNvSpPr txBox="1">
            <a:spLocks noChangeArrowheads="1"/>
          </p:cNvSpPr>
          <p:nvPr/>
        </p:nvSpPr>
        <p:spPr bwMode="auto">
          <a:xfrm>
            <a:off x="1116013" y="2682875"/>
            <a:ext cx="4176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product.rb</a:t>
            </a:r>
          </a:p>
        </p:txBody>
      </p:sp>
      <p:sp>
        <p:nvSpPr>
          <p:cNvPr id="43014" name="テキスト ボックス 32"/>
          <p:cNvSpPr txBox="1">
            <a:spLocks noChangeArrowheads="1"/>
          </p:cNvSpPr>
          <p:nvPr/>
        </p:nvSpPr>
        <p:spPr bwMode="auto">
          <a:xfrm>
            <a:off x="758825" y="1071563"/>
            <a:ext cx="4176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0000FF"/>
                </a:solidFill>
              </a:rPr>
              <a:t>商品 </a:t>
            </a:r>
            <a:r>
              <a:rPr lang="en-US" altLang="ja-JP" sz="2400">
                <a:solidFill>
                  <a:srgbClr val="0000FF"/>
                </a:solidFill>
              </a:rPr>
              <a:t>= Product</a:t>
            </a:r>
          </a:p>
        </p:txBody>
      </p:sp>
      <p:sp>
        <p:nvSpPr>
          <p:cNvPr id="43015" name="テキスト ボックス 33"/>
          <p:cNvSpPr txBox="1">
            <a:spLocks noChangeArrowheads="1"/>
          </p:cNvSpPr>
          <p:nvPr/>
        </p:nvSpPr>
        <p:spPr bwMode="auto">
          <a:xfrm>
            <a:off x="755650" y="3284538"/>
            <a:ext cx="162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app/views</a:t>
            </a:r>
          </a:p>
        </p:txBody>
      </p:sp>
      <p:sp>
        <p:nvSpPr>
          <p:cNvPr id="43016" name="テキスト ボックス 36"/>
          <p:cNvSpPr txBox="1">
            <a:spLocks noChangeArrowheads="1"/>
          </p:cNvSpPr>
          <p:nvPr/>
        </p:nvSpPr>
        <p:spPr bwMode="auto">
          <a:xfrm>
            <a:off x="1116013" y="3614738"/>
            <a:ext cx="4176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products/index.html.erb</a:t>
            </a:r>
          </a:p>
        </p:txBody>
      </p:sp>
      <p:sp>
        <p:nvSpPr>
          <p:cNvPr id="43017" name="テキスト ボックス 39"/>
          <p:cNvSpPr txBox="1">
            <a:spLocks noChangeArrowheads="1"/>
          </p:cNvSpPr>
          <p:nvPr/>
        </p:nvSpPr>
        <p:spPr bwMode="auto">
          <a:xfrm>
            <a:off x="1116013" y="4005263"/>
            <a:ext cx="41767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products/show.html.erb</a:t>
            </a:r>
          </a:p>
        </p:txBody>
      </p:sp>
      <p:sp>
        <p:nvSpPr>
          <p:cNvPr id="43018" name="テキスト ボックス 41"/>
          <p:cNvSpPr txBox="1">
            <a:spLocks noChangeArrowheads="1"/>
          </p:cNvSpPr>
          <p:nvPr/>
        </p:nvSpPr>
        <p:spPr bwMode="auto">
          <a:xfrm>
            <a:off x="1116013" y="4406900"/>
            <a:ext cx="4176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products/new.html.erb</a:t>
            </a:r>
          </a:p>
        </p:txBody>
      </p:sp>
      <p:sp>
        <p:nvSpPr>
          <p:cNvPr id="43019" name="テキスト ボックス 42"/>
          <p:cNvSpPr txBox="1">
            <a:spLocks noChangeArrowheads="1"/>
          </p:cNvSpPr>
          <p:nvPr/>
        </p:nvSpPr>
        <p:spPr bwMode="auto">
          <a:xfrm>
            <a:off x="1116013" y="4840288"/>
            <a:ext cx="41767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products/edit.html.erb</a:t>
            </a:r>
          </a:p>
        </p:txBody>
      </p:sp>
      <p:sp>
        <p:nvSpPr>
          <p:cNvPr id="43020" name="テキスト ボックス 43"/>
          <p:cNvSpPr txBox="1">
            <a:spLocks noChangeArrowheads="1"/>
          </p:cNvSpPr>
          <p:nvPr/>
        </p:nvSpPr>
        <p:spPr bwMode="auto">
          <a:xfrm>
            <a:off x="4787900" y="1844675"/>
            <a:ext cx="4356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</a:t>
            </a:r>
            <a:r>
              <a:rPr lang="ja-JP" altLang="en-US" sz="2400"/>
              <a:t>を操作するコントローラ</a:t>
            </a:r>
            <a:endParaRPr lang="en-US" altLang="ja-JP" sz="2400"/>
          </a:p>
        </p:txBody>
      </p:sp>
      <p:sp>
        <p:nvSpPr>
          <p:cNvPr id="43021" name="テキスト ボックス 44"/>
          <p:cNvSpPr txBox="1">
            <a:spLocks noChangeArrowheads="1"/>
          </p:cNvSpPr>
          <p:nvPr/>
        </p:nvSpPr>
        <p:spPr bwMode="auto">
          <a:xfrm>
            <a:off x="4787900" y="2674938"/>
            <a:ext cx="4105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</a:t>
            </a:r>
            <a:r>
              <a:rPr lang="ja-JP" altLang="en-US" sz="2400"/>
              <a:t>のデータを扱うモデル</a:t>
            </a:r>
            <a:endParaRPr lang="en-US" altLang="ja-JP" sz="2400"/>
          </a:p>
        </p:txBody>
      </p:sp>
      <p:sp>
        <p:nvSpPr>
          <p:cNvPr id="46" name="右中かっこ 45"/>
          <p:cNvSpPr/>
          <p:nvPr/>
        </p:nvSpPr>
        <p:spPr>
          <a:xfrm>
            <a:off x="4284663" y="3716338"/>
            <a:ext cx="503237" cy="151288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3023" name="テキスト ボックス 46"/>
          <p:cNvSpPr txBox="1">
            <a:spLocks noChangeArrowheads="1"/>
          </p:cNvSpPr>
          <p:nvPr/>
        </p:nvSpPr>
        <p:spPr bwMode="auto">
          <a:xfrm>
            <a:off x="4787900" y="4221163"/>
            <a:ext cx="4105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各種操作に対応する</a:t>
            </a:r>
            <a:r>
              <a:rPr lang="en-US" altLang="ja-JP" sz="2400"/>
              <a:t>View</a:t>
            </a:r>
          </a:p>
        </p:txBody>
      </p:sp>
      <p:sp>
        <p:nvSpPr>
          <p:cNvPr id="48" name="下矢印 47"/>
          <p:cNvSpPr/>
          <p:nvPr/>
        </p:nvSpPr>
        <p:spPr>
          <a:xfrm>
            <a:off x="3492500" y="5300663"/>
            <a:ext cx="1800225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3025" name="テキスト ボックス 48"/>
          <p:cNvSpPr txBox="1">
            <a:spLocks noChangeArrowheads="1"/>
          </p:cNvSpPr>
          <p:nvPr/>
        </p:nvSpPr>
        <p:spPr bwMode="auto">
          <a:xfrm>
            <a:off x="2466058" y="6197852"/>
            <a:ext cx="381442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一気に作ってくれる</a:t>
            </a:r>
            <a:r>
              <a:rPr lang="en-US" altLang="ja-JP" sz="2400" dirty="0">
                <a:solidFill>
                  <a:srgbClr val="FF0000"/>
                </a:solidFill>
              </a:rPr>
              <a:t>scaffold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アプリケーション作成</a:t>
            </a:r>
          </a:p>
        </p:txBody>
      </p:sp>
      <p:sp>
        <p:nvSpPr>
          <p:cNvPr id="44036" name="スライド番号プレースホルダ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FE5763C-F3A9-4009-8E63-81D4D0102A36}" type="slidenum">
              <a:rPr lang="ja-JP" altLang="en-US" smtClean="0">
                <a:ea typeface="ＭＳ Ｐゴシック" charset="-128"/>
              </a:rPr>
              <a:pPr/>
              <a:t>25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44034" name="テキスト ボックス 9"/>
          <p:cNvSpPr txBox="1">
            <a:spLocks noChangeArrowheads="1"/>
          </p:cNvSpPr>
          <p:nvPr/>
        </p:nvSpPr>
        <p:spPr bwMode="auto">
          <a:xfrm>
            <a:off x="361950" y="5260975"/>
            <a:ext cx="7704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4</a:t>
            </a:r>
            <a:r>
              <a:rPr lang="ja-JP" altLang="en-US" sz="2400"/>
              <a:t>）</a:t>
            </a:r>
            <a:r>
              <a:rPr lang="en-US" altLang="ja-JP" sz="2400"/>
              <a:t>Gemfile</a:t>
            </a:r>
            <a:r>
              <a:rPr lang="ja-JP" altLang="en-US" sz="2400"/>
              <a:t>記述に記述された</a:t>
            </a:r>
            <a:r>
              <a:rPr lang="en-US" altLang="ja-JP" sz="2400"/>
              <a:t>gem</a:t>
            </a:r>
            <a:r>
              <a:rPr lang="ja-JP" altLang="en-US" sz="2400"/>
              <a:t>をインストール</a:t>
            </a:r>
            <a:endParaRPr lang="en-US" altLang="ja-JP" sz="2400">
              <a:solidFill>
                <a:schemeClr val="bg1"/>
              </a:solidFill>
            </a:endParaRPr>
          </a:p>
        </p:txBody>
      </p:sp>
      <p:sp>
        <p:nvSpPr>
          <p:cNvPr id="44035" name="テキスト ボックス 54"/>
          <p:cNvSpPr txBox="1">
            <a:spLocks noChangeArrowheads="1"/>
          </p:cNvSpPr>
          <p:nvPr/>
        </p:nvSpPr>
        <p:spPr bwMode="auto">
          <a:xfrm>
            <a:off x="715963" y="5676900"/>
            <a:ext cx="6291262" cy="4619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bundle 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update</a:t>
            </a:r>
          </a:p>
        </p:txBody>
      </p:sp>
      <p:sp>
        <p:nvSpPr>
          <p:cNvPr id="44037" name="テキスト ボックス 9"/>
          <p:cNvSpPr txBox="1">
            <a:spLocks noChangeArrowheads="1"/>
          </p:cNvSpPr>
          <p:nvPr/>
        </p:nvSpPr>
        <p:spPr bwMode="auto">
          <a:xfrm>
            <a:off x="363538" y="3584575"/>
            <a:ext cx="7704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3</a:t>
            </a:r>
            <a:r>
              <a:rPr lang="ja-JP" altLang="en-US" sz="2400"/>
              <a:t>）</a:t>
            </a:r>
            <a:r>
              <a:rPr lang="en-US" altLang="ja-JP" sz="2400"/>
              <a:t>Gemfile</a:t>
            </a:r>
            <a:r>
              <a:rPr lang="ja-JP" altLang="en-US" sz="2400"/>
              <a:t>に，以下の行を追加</a:t>
            </a:r>
            <a:endParaRPr lang="en-US" altLang="ja-JP" sz="2400">
              <a:solidFill>
                <a:schemeClr val="bg1"/>
              </a:solidFill>
            </a:endParaRPr>
          </a:p>
        </p:txBody>
      </p:sp>
      <p:sp>
        <p:nvSpPr>
          <p:cNvPr id="44038" name="テキスト ボックス 54"/>
          <p:cNvSpPr txBox="1">
            <a:spLocks noChangeArrowheads="1"/>
          </p:cNvSpPr>
          <p:nvPr/>
        </p:nvSpPr>
        <p:spPr bwMode="auto">
          <a:xfrm>
            <a:off x="725488" y="4000500"/>
            <a:ext cx="6300954" cy="83099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gem '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execjs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'</a:t>
            </a:r>
          </a:p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gem 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'</a:t>
            </a:r>
            <a:r>
              <a:rPr lang="en-US" altLang="ja-JP" sz="2400" dirty="0" err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therubyracer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’, :platforms =&gt; :ruby</a:t>
            </a:r>
            <a:endParaRPr lang="en-US" altLang="ja-JP" sz="24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4039" name="テキスト ボックス 21"/>
          <p:cNvSpPr txBox="1">
            <a:spLocks noChangeArrowheads="1"/>
          </p:cNvSpPr>
          <p:nvPr/>
        </p:nvSpPr>
        <p:spPr bwMode="auto">
          <a:xfrm>
            <a:off x="390525" y="2347913"/>
            <a:ext cx="5392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2</a:t>
            </a:r>
            <a:r>
              <a:rPr lang="ja-JP" altLang="en-US" sz="2400"/>
              <a:t>） ディレクトリ移動</a:t>
            </a:r>
            <a:endParaRPr lang="en-US" altLang="ja-JP" sz="2400">
              <a:solidFill>
                <a:schemeClr val="bg1"/>
              </a:solidFill>
            </a:endParaRPr>
          </a:p>
        </p:txBody>
      </p:sp>
      <p:sp>
        <p:nvSpPr>
          <p:cNvPr id="44040" name="テキスト ボックス 7"/>
          <p:cNvSpPr txBox="1">
            <a:spLocks noChangeArrowheads="1"/>
          </p:cNvSpPr>
          <p:nvPr/>
        </p:nvSpPr>
        <p:spPr bwMode="auto">
          <a:xfrm>
            <a:off x="758825" y="2752725"/>
            <a:ext cx="6291263" cy="4603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cd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depot</a:t>
            </a:r>
          </a:p>
        </p:txBody>
      </p:sp>
      <p:sp>
        <p:nvSpPr>
          <p:cNvPr id="44041" name="テキスト ボックス 21"/>
          <p:cNvSpPr txBox="1">
            <a:spLocks noChangeArrowheads="1"/>
          </p:cNvSpPr>
          <p:nvPr/>
        </p:nvSpPr>
        <p:spPr bwMode="auto">
          <a:xfrm>
            <a:off x="390525" y="1219200"/>
            <a:ext cx="5392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1</a:t>
            </a:r>
            <a:r>
              <a:rPr lang="ja-JP" altLang="en-US" sz="2400"/>
              <a:t>） アプリケーション作成</a:t>
            </a:r>
            <a:endParaRPr lang="en-US" altLang="ja-JP" sz="2400">
              <a:solidFill>
                <a:schemeClr val="bg1"/>
              </a:solidFill>
            </a:endParaRPr>
          </a:p>
        </p:txBody>
      </p:sp>
      <p:sp>
        <p:nvSpPr>
          <p:cNvPr id="44042" name="テキスト ボックス 7"/>
          <p:cNvSpPr txBox="1">
            <a:spLocks noChangeArrowheads="1"/>
          </p:cNvSpPr>
          <p:nvPr/>
        </p:nvSpPr>
        <p:spPr bwMode="auto">
          <a:xfrm>
            <a:off x="758825" y="1624013"/>
            <a:ext cx="629126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rails new depot</a:t>
            </a:r>
          </a:p>
        </p:txBody>
      </p:sp>
      <p:sp>
        <p:nvSpPr>
          <p:cNvPr id="12" name="テキスト ボックス 54"/>
          <p:cNvSpPr txBox="1">
            <a:spLocks noChangeArrowheads="1"/>
          </p:cNvSpPr>
          <p:nvPr/>
        </p:nvSpPr>
        <p:spPr bwMode="auto">
          <a:xfrm>
            <a:off x="715963" y="4000500"/>
            <a:ext cx="6300954" cy="83099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gem '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execjs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'</a:t>
            </a:r>
          </a:p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gem 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'</a:t>
            </a:r>
            <a:r>
              <a:rPr lang="en-US" altLang="ja-JP" sz="2400" dirty="0" err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therubyracer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’, :platforms =&gt; :ruby</a:t>
            </a:r>
            <a:endParaRPr lang="en-US" altLang="ja-JP" sz="24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3" name="テキスト ボックス 7"/>
          <p:cNvSpPr txBox="1">
            <a:spLocks noChangeArrowheads="1"/>
          </p:cNvSpPr>
          <p:nvPr/>
        </p:nvSpPr>
        <p:spPr bwMode="auto">
          <a:xfrm>
            <a:off x="715963" y="2752725"/>
            <a:ext cx="6291263" cy="4603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cd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depot</a:t>
            </a:r>
          </a:p>
        </p:txBody>
      </p:sp>
      <p:sp>
        <p:nvSpPr>
          <p:cNvPr id="14" name="テキスト ボックス 7"/>
          <p:cNvSpPr txBox="1">
            <a:spLocks noChangeArrowheads="1"/>
          </p:cNvSpPr>
          <p:nvPr/>
        </p:nvSpPr>
        <p:spPr bwMode="auto">
          <a:xfrm>
            <a:off x="715963" y="1624013"/>
            <a:ext cx="629126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rails new depot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rgbClr val="009E47"/>
                </a:solidFill>
              </a:rPr>
              <a:t>Scaffold</a:t>
            </a:r>
            <a:r>
              <a:rPr lang="ja-JP" altLang="en-US" dirty="0" smtClean="0">
                <a:solidFill>
                  <a:srgbClr val="009E47"/>
                </a:solidFill>
              </a:rPr>
              <a:t>を使ってみる</a:t>
            </a:r>
          </a:p>
        </p:txBody>
      </p:sp>
      <p:sp>
        <p:nvSpPr>
          <p:cNvPr id="45064" name="スライド番号プレースホル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064EAF9-62C5-42E1-9A75-577BAACFE837}" type="slidenum">
              <a:rPr lang="ja-JP" altLang="en-US" smtClean="0">
                <a:ea typeface="ＭＳ Ｐゴシック" charset="-128"/>
              </a:rPr>
              <a:pPr/>
              <a:t>26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45058" name="テキスト ボックス 9"/>
          <p:cNvSpPr txBox="1">
            <a:spLocks noChangeArrowheads="1"/>
          </p:cNvSpPr>
          <p:nvPr/>
        </p:nvSpPr>
        <p:spPr bwMode="auto">
          <a:xfrm>
            <a:off x="468313" y="1196975"/>
            <a:ext cx="8567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1</a:t>
            </a:r>
            <a:r>
              <a:rPr lang="ja-JP" altLang="en-US" sz="2400"/>
              <a:t>）</a:t>
            </a:r>
            <a:r>
              <a:rPr lang="en-US" altLang="ja-JP" sz="2400"/>
              <a:t>product</a:t>
            </a:r>
            <a:r>
              <a:rPr lang="ja-JP" altLang="en-US" sz="2400"/>
              <a:t>に関するファイル一式を作成</a:t>
            </a:r>
            <a:endParaRPr lang="en-US" altLang="ja-JP" sz="2400">
              <a:solidFill>
                <a:schemeClr val="bg1"/>
              </a:solidFill>
            </a:endParaRPr>
          </a:p>
        </p:txBody>
      </p:sp>
      <p:sp>
        <p:nvSpPr>
          <p:cNvPr id="45059" name="テキスト ボックス 20"/>
          <p:cNvSpPr txBox="1">
            <a:spLocks noChangeArrowheads="1"/>
          </p:cNvSpPr>
          <p:nvPr/>
        </p:nvSpPr>
        <p:spPr bwMode="auto">
          <a:xfrm>
            <a:off x="539750" y="2484438"/>
            <a:ext cx="51117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2</a:t>
            </a:r>
            <a:r>
              <a:rPr lang="ja-JP" altLang="en-US" sz="2400"/>
              <a:t>）生成されたものを確認</a:t>
            </a:r>
            <a:endParaRPr lang="en-US" altLang="ja-JP" sz="2400"/>
          </a:p>
        </p:txBody>
      </p:sp>
      <p:sp>
        <p:nvSpPr>
          <p:cNvPr id="45060" name="テキスト ボックス 26"/>
          <p:cNvSpPr txBox="1">
            <a:spLocks noChangeArrowheads="1"/>
          </p:cNvSpPr>
          <p:nvPr/>
        </p:nvSpPr>
        <p:spPr bwMode="auto">
          <a:xfrm>
            <a:off x="684213" y="2843213"/>
            <a:ext cx="6767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A</a:t>
            </a:r>
            <a:r>
              <a:rPr lang="ja-JP" altLang="en-US" sz="2400"/>
              <a:t>）コントローラ，ビュー，モデルのファイル</a:t>
            </a:r>
            <a:endParaRPr lang="en-US" altLang="ja-JP" sz="2400"/>
          </a:p>
        </p:txBody>
      </p:sp>
      <p:sp>
        <p:nvSpPr>
          <p:cNvPr id="45061" name="テキスト ボックス 10"/>
          <p:cNvSpPr txBox="1">
            <a:spLocks noChangeArrowheads="1"/>
          </p:cNvSpPr>
          <p:nvPr/>
        </p:nvSpPr>
        <p:spPr bwMode="auto">
          <a:xfrm>
            <a:off x="971550" y="3162300"/>
            <a:ext cx="62642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app/controllers/products_controller.rb</a:t>
            </a:r>
          </a:p>
          <a:p>
            <a:r>
              <a:rPr lang="en-US" altLang="ja-JP" sz="2400"/>
              <a:t>app/models/product.rb</a:t>
            </a:r>
          </a:p>
          <a:p>
            <a:r>
              <a:rPr lang="en-US" altLang="ja-JP" sz="2400"/>
              <a:t>app/views/products/index.html.rb</a:t>
            </a:r>
          </a:p>
          <a:p>
            <a:r>
              <a:rPr lang="en-US" altLang="ja-JP" sz="2400"/>
              <a:t>app/views/products/show.html.rb</a:t>
            </a:r>
          </a:p>
          <a:p>
            <a:r>
              <a:rPr lang="en-US" altLang="ja-JP" sz="2400"/>
              <a:t>app/views/products/new.html.rb</a:t>
            </a:r>
          </a:p>
          <a:p>
            <a:r>
              <a:rPr lang="en-US" altLang="ja-JP" sz="2400"/>
              <a:t>app/views/products/edit.html.rb</a:t>
            </a:r>
          </a:p>
          <a:p>
            <a:r>
              <a:rPr lang="en-US" altLang="ja-JP" sz="2400"/>
              <a:t>app/views/products/_form.html.rb</a:t>
            </a:r>
          </a:p>
        </p:txBody>
      </p:sp>
      <p:sp>
        <p:nvSpPr>
          <p:cNvPr id="45062" name="テキスト ボックス 11"/>
          <p:cNvSpPr txBox="1">
            <a:spLocks noChangeArrowheads="1"/>
          </p:cNvSpPr>
          <p:nvPr/>
        </p:nvSpPr>
        <p:spPr bwMode="auto">
          <a:xfrm>
            <a:off x="1187450" y="5795963"/>
            <a:ext cx="7345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新規作成と更新で利用する</a:t>
            </a:r>
            <a:r>
              <a:rPr lang="en-US" altLang="ja-JP" sz="2400"/>
              <a:t>product</a:t>
            </a:r>
            <a:r>
              <a:rPr lang="ja-JP" altLang="en-US" sz="2400"/>
              <a:t>のフォーマット</a:t>
            </a:r>
            <a:endParaRPr lang="en-US" altLang="ja-JP" sz="2400"/>
          </a:p>
        </p:txBody>
      </p:sp>
      <p:sp>
        <p:nvSpPr>
          <p:cNvPr id="45063" name="テキスト ボックス 12"/>
          <p:cNvSpPr txBox="1">
            <a:spLocks noChangeArrowheads="1"/>
          </p:cNvSpPr>
          <p:nvPr/>
        </p:nvSpPr>
        <p:spPr bwMode="auto">
          <a:xfrm>
            <a:off x="704850" y="1638300"/>
            <a:ext cx="7469188" cy="8302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rails 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generate scaffold Product 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title:string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description:text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image_url:string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price:decimal</a:t>
            </a:r>
            <a:endParaRPr lang="en-US" altLang="ja-JP" sz="24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rgbClr val="009E47"/>
                </a:solidFill>
              </a:rPr>
              <a:t>Scaffold</a:t>
            </a:r>
            <a:r>
              <a:rPr lang="ja-JP" altLang="en-US" dirty="0" smtClean="0">
                <a:solidFill>
                  <a:srgbClr val="009E47"/>
                </a:solidFill>
              </a:rPr>
              <a:t>を使ってみる</a:t>
            </a:r>
          </a:p>
        </p:txBody>
      </p:sp>
      <p:sp>
        <p:nvSpPr>
          <p:cNvPr id="46095" name="スライド番号プレースホルダ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44C8C14-2A0E-4692-8FC4-093008512E03}" type="slidenum">
              <a:rPr lang="ja-JP" altLang="en-US" smtClean="0">
                <a:ea typeface="ＭＳ Ｐゴシック" charset="-128"/>
              </a:rPr>
              <a:pPr/>
              <a:t>27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46082" name="テキスト ボックス 26"/>
          <p:cNvSpPr txBox="1">
            <a:spLocks noChangeArrowheads="1"/>
          </p:cNvSpPr>
          <p:nvPr/>
        </p:nvSpPr>
        <p:spPr bwMode="auto">
          <a:xfrm>
            <a:off x="684213" y="2433638"/>
            <a:ext cx="6767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C</a:t>
            </a:r>
            <a:r>
              <a:rPr lang="ja-JP" altLang="en-US" sz="2400" dirty="0"/>
              <a:t>）</a:t>
            </a:r>
            <a:r>
              <a:rPr lang="ja-JP" altLang="en-US" sz="2400" dirty="0" smtClean="0"/>
              <a:t>ヘルパファイル</a:t>
            </a:r>
            <a:endParaRPr lang="en-US" altLang="ja-JP" sz="2400" dirty="0"/>
          </a:p>
        </p:txBody>
      </p:sp>
      <p:sp>
        <p:nvSpPr>
          <p:cNvPr id="46083" name="テキスト ボックス 10"/>
          <p:cNvSpPr txBox="1">
            <a:spLocks noChangeArrowheads="1"/>
          </p:cNvSpPr>
          <p:nvPr/>
        </p:nvSpPr>
        <p:spPr bwMode="auto">
          <a:xfrm>
            <a:off x="971550" y="2751138"/>
            <a:ext cx="6264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/>
              <a:t>app/helpers/</a:t>
            </a:r>
            <a:r>
              <a:rPr lang="en-US" altLang="ja-JP" sz="2400" dirty="0" err="1"/>
              <a:t>products_helper.rb</a:t>
            </a:r>
            <a:endParaRPr lang="en-US" altLang="ja-JP" sz="2400" dirty="0"/>
          </a:p>
        </p:txBody>
      </p:sp>
      <p:sp>
        <p:nvSpPr>
          <p:cNvPr id="46084" name="テキスト ボックス 11"/>
          <p:cNvSpPr txBox="1">
            <a:spLocks noChangeArrowheads="1"/>
          </p:cNvSpPr>
          <p:nvPr/>
        </p:nvSpPr>
        <p:spPr bwMode="auto">
          <a:xfrm>
            <a:off x="1187450" y="4767263"/>
            <a:ext cx="7345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</a:t>
            </a:r>
            <a:r>
              <a:rPr lang="ja-JP" altLang="en-US" sz="2400"/>
              <a:t>に関するテストを記述するファイル</a:t>
            </a:r>
            <a:endParaRPr lang="en-US" altLang="ja-JP" sz="2400"/>
          </a:p>
        </p:txBody>
      </p:sp>
      <p:sp>
        <p:nvSpPr>
          <p:cNvPr id="46085" name="テキスト ボックス 8"/>
          <p:cNvSpPr txBox="1">
            <a:spLocks noChangeArrowheads="1"/>
          </p:cNvSpPr>
          <p:nvPr/>
        </p:nvSpPr>
        <p:spPr bwMode="auto">
          <a:xfrm>
            <a:off x="684213" y="1382713"/>
            <a:ext cx="5759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B</a:t>
            </a:r>
            <a:r>
              <a:rPr lang="ja-JP" altLang="en-US" sz="2400"/>
              <a:t>）マイグレーションファイル</a:t>
            </a:r>
            <a:endParaRPr lang="en-US" altLang="ja-JP" sz="2400"/>
          </a:p>
        </p:txBody>
      </p:sp>
      <p:sp>
        <p:nvSpPr>
          <p:cNvPr id="46086" name="テキスト ボックス 12"/>
          <p:cNvSpPr txBox="1">
            <a:spLocks noChangeArrowheads="1"/>
          </p:cNvSpPr>
          <p:nvPr/>
        </p:nvSpPr>
        <p:spPr bwMode="auto">
          <a:xfrm>
            <a:off x="539750" y="1022350"/>
            <a:ext cx="511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（２）生成されたものを確認</a:t>
            </a:r>
            <a:endParaRPr lang="en-US" altLang="ja-JP" sz="2400"/>
          </a:p>
        </p:txBody>
      </p:sp>
      <p:sp>
        <p:nvSpPr>
          <p:cNvPr id="46087" name="テキスト ボックス 13"/>
          <p:cNvSpPr txBox="1">
            <a:spLocks noChangeArrowheads="1"/>
          </p:cNvSpPr>
          <p:nvPr/>
        </p:nvSpPr>
        <p:spPr bwMode="auto">
          <a:xfrm>
            <a:off x="755650" y="1700213"/>
            <a:ext cx="57610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　</a:t>
            </a:r>
            <a:r>
              <a:rPr lang="en-US" altLang="ja-JP" sz="2400"/>
              <a:t>db/migrate/[</a:t>
            </a:r>
            <a:r>
              <a:rPr lang="ja-JP" altLang="en-US" sz="2400"/>
              <a:t>時刻</a:t>
            </a:r>
            <a:r>
              <a:rPr lang="en-US" altLang="ja-JP" sz="2400"/>
              <a:t>]_create_products.rb</a:t>
            </a:r>
          </a:p>
        </p:txBody>
      </p:sp>
      <p:sp>
        <p:nvSpPr>
          <p:cNvPr id="46088" name="テキスト ボックス 14"/>
          <p:cNvSpPr txBox="1">
            <a:spLocks noChangeArrowheads="1"/>
          </p:cNvSpPr>
          <p:nvPr/>
        </p:nvSpPr>
        <p:spPr bwMode="auto">
          <a:xfrm>
            <a:off x="1187450" y="2090738"/>
            <a:ext cx="7345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データベースに</a:t>
            </a:r>
            <a:r>
              <a:rPr lang="en-US" altLang="ja-JP" sz="2400"/>
              <a:t>product</a:t>
            </a:r>
            <a:r>
              <a:rPr lang="ja-JP" altLang="en-US" sz="2400"/>
              <a:t>のスキーマを追加するファイル</a:t>
            </a:r>
            <a:endParaRPr lang="en-US" altLang="ja-JP" sz="2400"/>
          </a:p>
        </p:txBody>
      </p:sp>
      <p:sp>
        <p:nvSpPr>
          <p:cNvPr id="46089" name="テキスト ボックス 15"/>
          <p:cNvSpPr txBox="1">
            <a:spLocks noChangeArrowheads="1"/>
          </p:cNvSpPr>
          <p:nvPr/>
        </p:nvSpPr>
        <p:spPr bwMode="auto">
          <a:xfrm>
            <a:off x="1187450" y="3111500"/>
            <a:ext cx="7345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</a:t>
            </a:r>
            <a:r>
              <a:rPr lang="ja-JP" altLang="en-US" sz="2400"/>
              <a:t>に関するビューの共通処理を記述するファイル</a:t>
            </a:r>
            <a:endParaRPr lang="en-US" altLang="ja-JP" sz="2400"/>
          </a:p>
        </p:txBody>
      </p:sp>
      <p:sp>
        <p:nvSpPr>
          <p:cNvPr id="46090" name="テキスト ボックス 16"/>
          <p:cNvSpPr txBox="1">
            <a:spLocks noChangeArrowheads="1"/>
          </p:cNvSpPr>
          <p:nvPr/>
        </p:nvSpPr>
        <p:spPr bwMode="auto">
          <a:xfrm>
            <a:off x="684213" y="3614738"/>
            <a:ext cx="6767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D</a:t>
            </a:r>
            <a:r>
              <a:rPr lang="ja-JP" altLang="en-US" sz="2400"/>
              <a:t>）テストファイル</a:t>
            </a:r>
            <a:endParaRPr lang="en-US" altLang="ja-JP" sz="2400"/>
          </a:p>
        </p:txBody>
      </p:sp>
      <p:sp>
        <p:nvSpPr>
          <p:cNvPr id="46091" name="テキスト ボックス 17"/>
          <p:cNvSpPr txBox="1">
            <a:spLocks noChangeArrowheads="1"/>
          </p:cNvSpPr>
          <p:nvPr/>
        </p:nvSpPr>
        <p:spPr bwMode="auto">
          <a:xfrm>
            <a:off x="971550" y="4017963"/>
            <a:ext cx="6264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test/unit/product_test.rb</a:t>
            </a:r>
          </a:p>
          <a:p>
            <a:r>
              <a:rPr lang="en-US" altLang="ja-JP" sz="2400"/>
              <a:t>test/unit/helpers/products_helper_test.rb</a:t>
            </a:r>
          </a:p>
        </p:txBody>
      </p:sp>
      <p:sp>
        <p:nvSpPr>
          <p:cNvPr id="46092" name="テキスト ボックス 18"/>
          <p:cNvSpPr txBox="1">
            <a:spLocks noChangeArrowheads="1"/>
          </p:cNvSpPr>
          <p:nvPr/>
        </p:nvSpPr>
        <p:spPr bwMode="auto">
          <a:xfrm>
            <a:off x="755650" y="5673725"/>
            <a:ext cx="6840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（２）（</a:t>
            </a:r>
            <a:r>
              <a:rPr lang="en-US" altLang="ja-JP" sz="2400"/>
              <a:t>B</a:t>
            </a:r>
            <a:r>
              <a:rPr lang="ja-JP" altLang="en-US" sz="2400"/>
              <a:t>）のマイグレーションファイルを利用する</a:t>
            </a:r>
            <a:endParaRPr lang="en-US" altLang="ja-JP" sz="2400"/>
          </a:p>
        </p:txBody>
      </p:sp>
      <p:sp>
        <p:nvSpPr>
          <p:cNvPr id="46093" name="テキスト ボックス 19"/>
          <p:cNvSpPr txBox="1">
            <a:spLocks noChangeArrowheads="1"/>
          </p:cNvSpPr>
          <p:nvPr/>
        </p:nvSpPr>
        <p:spPr bwMode="auto">
          <a:xfrm>
            <a:off x="539750" y="5313363"/>
            <a:ext cx="5111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（３）データベースに</a:t>
            </a:r>
            <a:r>
              <a:rPr lang="en-US" altLang="ja-JP" sz="2400"/>
              <a:t>product</a:t>
            </a:r>
            <a:r>
              <a:rPr lang="ja-JP" altLang="en-US" sz="2400"/>
              <a:t>を反映</a:t>
            </a:r>
            <a:endParaRPr lang="en-US" altLang="ja-JP" sz="2400"/>
          </a:p>
        </p:txBody>
      </p:sp>
      <p:sp>
        <p:nvSpPr>
          <p:cNvPr id="46094" name="テキスト ボックス 21"/>
          <p:cNvSpPr txBox="1">
            <a:spLocks noChangeArrowheads="1"/>
          </p:cNvSpPr>
          <p:nvPr/>
        </p:nvSpPr>
        <p:spPr bwMode="auto">
          <a:xfrm>
            <a:off x="923925" y="6108700"/>
            <a:ext cx="5705475" cy="4619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rake </a:t>
            </a:r>
            <a:r>
              <a:rPr lang="en-US" altLang="ja-JP" sz="24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db:migrate</a:t>
            </a:r>
            <a:endParaRPr lang="en-US" altLang="ja-JP" sz="24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rgbClr val="009E47"/>
                </a:solidFill>
              </a:rPr>
              <a:t>Scaffold</a:t>
            </a:r>
            <a:r>
              <a:rPr lang="ja-JP" altLang="en-US" dirty="0" smtClean="0">
                <a:solidFill>
                  <a:srgbClr val="009E47"/>
                </a:solidFill>
              </a:rPr>
              <a:t>を使ってみる</a:t>
            </a:r>
          </a:p>
        </p:txBody>
      </p:sp>
      <p:sp>
        <p:nvSpPr>
          <p:cNvPr id="47110" name="スライド番号プレースホル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610E0E-81F5-44C8-A477-371DC0F48E9F}" type="slidenum">
              <a:rPr lang="ja-JP" altLang="en-US" smtClean="0">
                <a:ea typeface="ＭＳ Ｐゴシック" charset="-128"/>
              </a:rPr>
              <a:pPr/>
              <a:t>28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47106" name="テキスト ボックス 8"/>
          <p:cNvSpPr txBox="1">
            <a:spLocks noChangeArrowheads="1"/>
          </p:cNvSpPr>
          <p:nvPr/>
        </p:nvSpPr>
        <p:spPr bwMode="auto">
          <a:xfrm>
            <a:off x="695493" y="2194259"/>
            <a:ext cx="6840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 smtClean="0">
                <a:hlinkClick r:id="rId2"/>
              </a:rPr>
              <a:t>http</a:t>
            </a:r>
            <a:r>
              <a:rPr lang="en-US" altLang="ja-JP" sz="2400" dirty="0">
                <a:hlinkClick r:id="rId2"/>
              </a:rPr>
              <a:t>://localhost:3000/products</a:t>
            </a:r>
            <a:r>
              <a:rPr lang="ja-JP" altLang="en-US" sz="2400" dirty="0"/>
              <a:t>にアクセスする</a:t>
            </a:r>
            <a:endParaRPr lang="en-US" altLang="ja-JP" sz="2400" dirty="0"/>
          </a:p>
        </p:txBody>
      </p:sp>
      <p:sp>
        <p:nvSpPr>
          <p:cNvPr id="47107" name="テキスト ボックス 12"/>
          <p:cNvSpPr txBox="1">
            <a:spLocks noChangeArrowheads="1"/>
          </p:cNvSpPr>
          <p:nvPr/>
        </p:nvSpPr>
        <p:spPr bwMode="auto">
          <a:xfrm>
            <a:off x="539750" y="1239838"/>
            <a:ext cx="74882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4</a:t>
            </a:r>
            <a:r>
              <a:rPr lang="ja-JP" altLang="en-US" sz="2400"/>
              <a:t>）自動生成された商品管理機能を触ってみる</a:t>
            </a:r>
            <a:endParaRPr lang="en-US" altLang="ja-JP" sz="2400"/>
          </a:p>
        </p:txBody>
      </p:sp>
      <p:pic>
        <p:nvPicPr>
          <p:cNvPr id="19" name="図 18" descr="Dep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975" y="2708275"/>
            <a:ext cx="4038600" cy="1800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7109" name="テキスト ボックス 19"/>
          <p:cNvSpPr txBox="1">
            <a:spLocks noChangeArrowheads="1"/>
          </p:cNvSpPr>
          <p:nvPr/>
        </p:nvSpPr>
        <p:spPr bwMode="auto">
          <a:xfrm>
            <a:off x="755650" y="4652963"/>
            <a:ext cx="6840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商品登録をやって</a:t>
            </a:r>
            <a:r>
              <a:rPr lang="ja-JP" altLang="en-US" sz="2400" dirty="0" smtClean="0"/>
              <a:t>み</a:t>
            </a:r>
            <a:r>
              <a:rPr lang="ja-JP" altLang="en-US" sz="2400" dirty="0" smtClean="0"/>
              <a:t>よう！</a:t>
            </a:r>
            <a:endParaRPr lang="en-US" altLang="ja-JP" sz="2400" dirty="0"/>
          </a:p>
        </p:txBody>
      </p:sp>
      <p:sp>
        <p:nvSpPr>
          <p:cNvPr id="8" name="テキスト ボックス 21"/>
          <p:cNvSpPr txBox="1">
            <a:spLocks noChangeArrowheads="1"/>
          </p:cNvSpPr>
          <p:nvPr/>
        </p:nvSpPr>
        <p:spPr bwMode="auto">
          <a:xfrm>
            <a:off x="755482" y="1729205"/>
            <a:ext cx="5705475" cy="4619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rails server –p 3000</a:t>
            </a:r>
            <a:endParaRPr lang="en-US" altLang="ja-JP" sz="24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モデルの仕組みについて</a:t>
            </a:r>
          </a:p>
        </p:txBody>
      </p:sp>
      <p:sp>
        <p:nvSpPr>
          <p:cNvPr id="48136" name="スライド番号プレースホルダ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BD11787-BB48-4619-B4C3-002EEAB12694}" type="slidenum">
              <a:rPr lang="ja-JP" altLang="en-US" smtClean="0">
                <a:ea typeface="ＭＳ Ｐゴシック" charset="-128"/>
              </a:rPr>
              <a:pPr/>
              <a:t>29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48130" name="テキスト ボックス 12"/>
          <p:cNvSpPr txBox="1">
            <a:spLocks noChangeArrowheads="1"/>
          </p:cNvSpPr>
          <p:nvPr/>
        </p:nvSpPr>
        <p:spPr bwMode="auto">
          <a:xfrm>
            <a:off x="539750" y="1239838"/>
            <a:ext cx="74882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（１）</a:t>
            </a:r>
            <a:r>
              <a:rPr lang="en-US" altLang="ja-JP" sz="2400"/>
              <a:t>app/models/product.rb</a:t>
            </a:r>
            <a:r>
              <a:rPr lang="ja-JP" altLang="en-US" sz="2400"/>
              <a:t>を見てみる</a:t>
            </a:r>
            <a:endParaRPr lang="en-US" altLang="ja-JP" sz="2400"/>
          </a:p>
        </p:txBody>
      </p:sp>
      <p:sp>
        <p:nvSpPr>
          <p:cNvPr id="48131" name="テキスト ボックス 5"/>
          <p:cNvSpPr txBox="1">
            <a:spLocks noChangeArrowheads="1"/>
          </p:cNvSpPr>
          <p:nvPr/>
        </p:nvSpPr>
        <p:spPr bwMode="auto">
          <a:xfrm>
            <a:off x="836613" y="1700213"/>
            <a:ext cx="77676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</a:t>
            </a:r>
            <a:r>
              <a:rPr lang="ja-JP" altLang="en-US" sz="2400"/>
              <a:t>クラスについてほとんど何も書かれていない</a:t>
            </a:r>
            <a:endParaRPr lang="en-US" altLang="ja-JP" sz="2400"/>
          </a:p>
          <a:p>
            <a:r>
              <a:rPr lang="ja-JP" altLang="en-US" sz="2400"/>
              <a:t>ただし，</a:t>
            </a:r>
            <a:r>
              <a:rPr lang="en-US" altLang="ja-JP" sz="2400"/>
              <a:t>Product</a:t>
            </a:r>
            <a:r>
              <a:rPr lang="ja-JP" altLang="en-US" sz="2400"/>
              <a:t>は</a:t>
            </a:r>
            <a:r>
              <a:rPr lang="en-US" altLang="ja-JP" sz="2400"/>
              <a:t>ActiveRecord</a:t>
            </a:r>
            <a:r>
              <a:rPr lang="ja-JP" altLang="en-US" sz="2400"/>
              <a:t>を継承している</a:t>
            </a:r>
            <a:endParaRPr lang="en-US" altLang="ja-JP" sz="2400"/>
          </a:p>
        </p:txBody>
      </p:sp>
      <p:sp>
        <p:nvSpPr>
          <p:cNvPr id="48132" name="テキスト ボックス 6"/>
          <p:cNvSpPr txBox="1">
            <a:spLocks noChangeArrowheads="1"/>
          </p:cNvSpPr>
          <p:nvPr/>
        </p:nvSpPr>
        <p:spPr bwMode="auto">
          <a:xfrm>
            <a:off x="539750" y="2697163"/>
            <a:ext cx="7488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（２）</a:t>
            </a:r>
            <a:r>
              <a:rPr lang="en-US" altLang="ja-JP" sz="2400"/>
              <a:t>Product</a:t>
            </a:r>
            <a:r>
              <a:rPr lang="ja-JP" altLang="en-US" sz="2400"/>
              <a:t>クラスを使ってみる</a:t>
            </a:r>
            <a:endParaRPr lang="en-US" altLang="ja-JP" sz="2400"/>
          </a:p>
        </p:txBody>
      </p:sp>
      <p:sp>
        <p:nvSpPr>
          <p:cNvPr id="48133" name="テキスト ボックス 7"/>
          <p:cNvSpPr txBox="1">
            <a:spLocks noChangeArrowheads="1"/>
          </p:cNvSpPr>
          <p:nvPr/>
        </p:nvSpPr>
        <p:spPr bwMode="auto">
          <a:xfrm>
            <a:off x="755650" y="3100388"/>
            <a:ext cx="7488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A</a:t>
            </a:r>
            <a:r>
              <a:rPr lang="ja-JP" altLang="en-US" sz="2400"/>
              <a:t>）コンソールを利用</a:t>
            </a:r>
            <a:endParaRPr lang="en-US" altLang="ja-JP" sz="2400"/>
          </a:p>
        </p:txBody>
      </p:sp>
      <p:sp>
        <p:nvSpPr>
          <p:cNvPr id="48134" name="テキスト ボックス 9"/>
          <p:cNvSpPr txBox="1">
            <a:spLocks noChangeArrowheads="1"/>
          </p:cNvSpPr>
          <p:nvPr/>
        </p:nvSpPr>
        <p:spPr bwMode="auto">
          <a:xfrm>
            <a:off x="892262" y="3506788"/>
            <a:ext cx="6832600" cy="4603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rails console</a:t>
            </a:r>
          </a:p>
        </p:txBody>
      </p:sp>
      <p:sp>
        <p:nvSpPr>
          <p:cNvPr id="48135" name="テキスト ボックス 10"/>
          <p:cNvSpPr txBox="1">
            <a:spLocks noChangeArrowheads="1"/>
          </p:cNvSpPr>
          <p:nvPr/>
        </p:nvSpPr>
        <p:spPr bwMode="auto">
          <a:xfrm>
            <a:off x="805030" y="4970797"/>
            <a:ext cx="74882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/>
              <a:t> </a:t>
            </a:r>
            <a:r>
              <a:rPr lang="ja-JP" altLang="en-US" sz="2400" dirty="0"/>
              <a:t>アプリケーションをコンソールで操作可能</a:t>
            </a:r>
            <a:endParaRPr lang="en-US" altLang="ja-JP" sz="2400" dirty="0"/>
          </a:p>
        </p:txBody>
      </p:sp>
      <p:sp>
        <p:nvSpPr>
          <p:cNvPr id="10" name="テキスト ボックス 9"/>
          <p:cNvSpPr txBox="1">
            <a:spLocks noChangeArrowheads="1"/>
          </p:cNvSpPr>
          <p:nvPr/>
        </p:nvSpPr>
        <p:spPr bwMode="auto">
          <a:xfrm>
            <a:off x="892262" y="4465304"/>
            <a:ext cx="6832600" cy="4603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rails </a:t>
            </a:r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c</a:t>
            </a:r>
            <a:endParaRPr lang="en-US" altLang="ja-JP" sz="24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テキスト ボックス 10"/>
          <p:cNvSpPr txBox="1">
            <a:spLocks noChangeArrowheads="1"/>
          </p:cNvSpPr>
          <p:nvPr/>
        </p:nvSpPr>
        <p:spPr bwMode="auto">
          <a:xfrm>
            <a:off x="1053682" y="3992228"/>
            <a:ext cx="74882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/>
              <a:t> </a:t>
            </a:r>
            <a:r>
              <a:rPr lang="ja-JP" altLang="en-US" sz="2400" dirty="0" smtClean="0"/>
              <a:t>または</a:t>
            </a:r>
            <a:endParaRPr lang="en-US" altLang="ja-JP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6739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Ruby on Rails</a:t>
            </a:r>
            <a:r>
              <a:rPr lang="ja-JP" altLang="en-US" dirty="0" smtClean="0"/>
              <a:t>の紹介</a:t>
            </a:r>
            <a:endParaRPr lang="ja-JP" altLang="en-US" dirty="0"/>
          </a:p>
        </p:txBody>
      </p:sp>
      <p:sp>
        <p:nvSpPr>
          <p:cNvPr id="1843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2093164D-1EF1-4D3C-ADD4-B3A4AF19BA00}" type="slidenum">
              <a:rPr lang="ja-JP" altLang="en-US" smtClean="0">
                <a:ea typeface="ＭＳ Ｐゴシック" charset="-128"/>
              </a:rPr>
              <a:pPr/>
              <a:t>3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モデルの仕組みについて</a:t>
            </a:r>
          </a:p>
        </p:txBody>
      </p:sp>
      <p:sp>
        <p:nvSpPr>
          <p:cNvPr id="49165" name="スライド番号プレースホルダ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EE441E6-CE6D-403E-9FF3-16F361AAEC10}" type="slidenum">
              <a:rPr lang="ja-JP" altLang="en-US" smtClean="0">
                <a:ea typeface="ＭＳ Ｐゴシック" charset="-128"/>
              </a:rPr>
              <a:pPr/>
              <a:t>30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49154" name="テキスト ボックス 6"/>
          <p:cNvSpPr txBox="1">
            <a:spLocks noChangeArrowheads="1"/>
          </p:cNvSpPr>
          <p:nvPr/>
        </p:nvSpPr>
        <p:spPr bwMode="auto">
          <a:xfrm>
            <a:off x="274638" y="1052513"/>
            <a:ext cx="74882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（２）</a:t>
            </a:r>
            <a:r>
              <a:rPr lang="en-US" altLang="ja-JP" sz="2400"/>
              <a:t>Product</a:t>
            </a:r>
            <a:r>
              <a:rPr lang="ja-JP" altLang="en-US" sz="2400"/>
              <a:t>モデルを使ってみる</a:t>
            </a:r>
            <a:endParaRPr lang="en-US" altLang="ja-JP" sz="2400"/>
          </a:p>
        </p:txBody>
      </p:sp>
      <p:sp>
        <p:nvSpPr>
          <p:cNvPr id="49155" name="テキスト ボックス 7"/>
          <p:cNvSpPr txBox="1">
            <a:spLocks noChangeArrowheads="1"/>
          </p:cNvSpPr>
          <p:nvPr/>
        </p:nvSpPr>
        <p:spPr bwMode="auto">
          <a:xfrm>
            <a:off x="490538" y="1455738"/>
            <a:ext cx="74882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A</a:t>
            </a:r>
            <a:r>
              <a:rPr lang="ja-JP" altLang="en-US" sz="2400"/>
              <a:t>）コンソールを利用</a:t>
            </a:r>
            <a:endParaRPr lang="en-US" altLang="ja-JP" sz="2400"/>
          </a:p>
        </p:txBody>
      </p:sp>
      <p:sp>
        <p:nvSpPr>
          <p:cNvPr id="49156" name="テキスト ボックス 9"/>
          <p:cNvSpPr txBox="1">
            <a:spLocks noChangeArrowheads="1"/>
          </p:cNvSpPr>
          <p:nvPr/>
        </p:nvSpPr>
        <p:spPr bwMode="auto">
          <a:xfrm>
            <a:off x="706438" y="1878013"/>
            <a:ext cx="8074025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altLang="ja-JP" sz="24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rails console</a:t>
            </a:r>
          </a:p>
        </p:txBody>
      </p:sp>
      <p:sp>
        <p:nvSpPr>
          <p:cNvPr id="49157" name="テキスト ボックス 13"/>
          <p:cNvSpPr txBox="1">
            <a:spLocks noChangeArrowheads="1"/>
          </p:cNvSpPr>
          <p:nvPr/>
        </p:nvSpPr>
        <p:spPr bwMode="auto">
          <a:xfrm>
            <a:off x="490538" y="2268538"/>
            <a:ext cx="74882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B</a:t>
            </a:r>
            <a:r>
              <a:rPr lang="ja-JP" altLang="en-US" sz="2400"/>
              <a:t>） </a:t>
            </a:r>
            <a:r>
              <a:rPr lang="en-US" altLang="ja-JP" sz="2400"/>
              <a:t>Product</a:t>
            </a:r>
            <a:r>
              <a:rPr lang="ja-JP" altLang="en-US" sz="2400"/>
              <a:t>モデルを操作</a:t>
            </a:r>
            <a:endParaRPr lang="en-US" altLang="ja-JP" sz="2400"/>
          </a:p>
        </p:txBody>
      </p:sp>
      <p:sp>
        <p:nvSpPr>
          <p:cNvPr id="49158" name="テキスト ボックス 14"/>
          <p:cNvSpPr txBox="1">
            <a:spLocks noChangeArrowheads="1"/>
          </p:cNvSpPr>
          <p:nvPr/>
        </p:nvSpPr>
        <p:spPr bwMode="auto">
          <a:xfrm>
            <a:off x="609600" y="2628900"/>
            <a:ext cx="7345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a</a:t>
            </a:r>
            <a:r>
              <a:rPr lang="ja-JP" altLang="en-US" sz="2400"/>
              <a:t>）保存されている</a:t>
            </a:r>
            <a:r>
              <a:rPr lang="en-US" altLang="ja-JP" sz="2400"/>
              <a:t>Product</a:t>
            </a:r>
            <a:r>
              <a:rPr lang="ja-JP" altLang="en-US" sz="2400"/>
              <a:t>モデルのデータを一覧表示</a:t>
            </a:r>
            <a:endParaRPr lang="en-US" altLang="ja-JP" sz="2400"/>
          </a:p>
        </p:txBody>
      </p:sp>
      <p:sp>
        <p:nvSpPr>
          <p:cNvPr id="49159" name="テキスト ボックス 15"/>
          <p:cNvSpPr txBox="1">
            <a:spLocks noChangeArrowheads="1"/>
          </p:cNvSpPr>
          <p:nvPr/>
        </p:nvSpPr>
        <p:spPr bwMode="auto">
          <a:xfrm>
            <a:off x="1062038" y="5711825"/>
            <a:ext cx="65516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データベースをオブジェクトとして扱える</a:t>
            </a:r>
            <a:endParaRPr lang="en-US" altLang="ja-JP" sz="2400">
              <a:solidFill>
                <a:srgbClr val="FF0000"/>
              </a:solidFill>
            </a:endParaRPr>
          </a:p>
        </p:txBody>
      </p:sp>
      <p:sp>
        <p:nvSpPr>
          <p:cNvPr id="49160" name="テキスト ボックス 9"/>
          <p:cNvSpPr txBox="1">
            <a:spLocks noChangeArrowheads="1"/>
          </p:cNvSpPr>
          <p:nvPr/>
        </p:nvSpPr>
        <p:spPr bwMode="auto">
          <a:xfrm>
            <a:off x="730250" y="3054350"/>
            <a:ext cx="8066088" cy="4619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irb(main) &gt; Product.all</a:t>
            </a:r>
          </a:p>
        </p:txBody>
      </p:sp>
      <p:sp>
        <p:nvSpPr>
          <p:cNvPr id="49161" name="テキスト ボックス 9"/>
          <p:cNvSpPr txBox="1">
            <a:spLocks noChangeArrowheads="1"/>
          </p:cNvSpPr>
          <p:nvPr/>
        </p:nvSpPr>
        <p:spPr bwMode="auto">
          <a:xfrm>
            <a:off x="730250" y="3938588"/>
            <a:ext cx="8066088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irb(main) &gt; Product.where(:title =&gt; “[</a:t>
            </a:r>
            <a:r>
              <a:rPr lang="ja-JP" altLang="en-US" sz="240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タイトル</a:t>
            </a:r>
            <a:r>
              <a:rPr lang="en-US" altLang="ja-JP" sz="240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]”)</a:t>
            </a:r>
          </a:p>
        </p:txBody>
      </p:sp>
      <p:sp>
        <p:nvSpPr>
          <p:cNvPr id="49162" name="テキスト ボックス 10"/>
          <p:cNvSpPr txBox="1">
            <a:spLocks noChangeArrowheads="1"/>
          </p:cNvSpPr>
          <p:nvPr/>
        </p:nvSpPr>
        <p:spPr bwMode="auto">
          <a:xfrm>
            <a:off x="730250" y="4872038"/>
            <a:ext cx="8066088" cy="8302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irb(main) &gt; product = Product.first</a:t>
            </a:r>
          </a:p>
          <a:p>
            <a:r>
              <a:rPr lang="en-US" altLang="ja-JP" sz="240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irb(main) &gt; product.title</a:t>
            </a:r>
          </a:p>
        </p:txBody>
      </p:sp>
      <p:sp>
        <p:nvSpPr>
          <p:cNvPr id="49163" name="テキスト ボックス 14"/>
          <p:cNvSpPr txBox="1">
            <a:spLocks noChangeArrowheads="1"/>
          </p:cNvSpPr>
          <p:nvPr/>
        </p:nvSpPr>
        <p:spPr bwMode="auto">
          <a:xfrm>
            <a:off x="609600" y="3513138"/>
            <a:ext cx="7345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b</a:t>
            </a:r>
            <a:r>
              <a:rPr lang="ja-JP" altLang="en-US" sz="2400"/>
              <a:t>）特定の条件に合う</a:t>
            </a:r>
            <a:r>
              <a:rPr lang="en-US" altLang="ja-JP" sz="2400"/>
              <a:t>Product</a:t>
            </a:r>
            <a:r>
              <a:rPr lang="ja-JP" altLang="en-US" sz="2400"/>
              <a:t>モデルを表示</a:t>
            </a:r>
            <a:endParaRPr lang="en-US" altLang="ja-JP" sz="2400"/>
          </a:p>
        </p:txBody>
      </p:sp>
      <p:sp>
        <p:nvSpPr>
          <p:cNvPr id="49164" name="テキスト ボックス 14"/>
          <p:cNvSpPr txBox="1">
            <a:spLocks noChangeArrowheads="1"/>
          </p:cNvSpPr>
          <p:nvPr/>
        </p:nvSpPr>
        <p:spPr bwMode="auto">
          <a:xfrm>
            <a:off x="609600" y="4440238"/>
            <a:ext cx="7345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c</a:t>
            </a:r>
            <a:r>
              <a:rPr lang="ja-JP" altLang="en-US" sz="2400"/>
              <a:t>）特定の項目を表示</a:t>
            </a:r>
            <a:endParaRPr lang="en-US" altLang="ja-JP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モデルの仕組みについて</a:t>
            </a:r>
          </a:p>
        </p:txBody>
      </p:sp>
      <p:sp>
        <p:nvSpPr>
          <p:cNvPr id="50187" name="スライド番号プレースホルダ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F11B24B-739C-4B56-A211-D63ACDFA55B5}" type="slidenum">
              <a:rPr lang="ja-JP" altLang="en-US" smtClean="0">
                <a:ea typeface="ＭＳ Ｐゴシック" charset="-128"/>
              </a:rPr>
              <a:pPr/>
              <a:t>31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50178" name="テキスト ボックス 6"/>
          <p:cNvSpPr txBox="1">
            <a:spLocks noChangeArrowheads="1"/>
          </p:cNvSpPr>
          <p:nvPr/>
        </p:nvSpPr>
        <p:spPr bwMode="auto">
          <a:xfrm>
            <a:off x="539750" y="1052513"/>
            <a:ext cx="7488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データベースの中身をオブジェクトとして</a:t>
            </a:r>
            <a:r>
              <a:rPr lang="ja-JP" altLang="en-US" sz="2400" dirty="0" smtClean="0"/>
              <a:t>見る</a:t>
            </a:r>
            <a:r>
              <a:rPr lang="ja-JP" altLang="en-US" sz="2400" dirty="0"/>
              <a:t>仕組み</a:t>
            </a:r>
            <a:endParaRPr lang="en-US" altLang="ja-JP" sz="2400" dirty="0"/>
          </a:p>
        </p:txBody>
      </p:sp>
      <p:sp>
        <p:nvSpPr>
          <p:cNvPr id="50179" name="テキスト ボックス 7"/>
          <p:cNvSpPr txBox="1">
            <a:spLocks noChangeArrowheads="1"/>
          </p:cNvSpPr>
          <p:nvPr/>
        </p:nvSpPr>
        <p:spPr bwMode="auto">
          <a:xfrm>
            <a:off x="755650" y="1455738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データベースとオブジェクトの連携が名前によって決まっている</a:t>
            </a:r>
            <a:endParaRPr lang="en-US" altLang="ja-JP" sz="2400"/>
          </a:p>
        </p:txBody>
      </p:sp>
      <p:sp>
        <p:nvSpPr>
          <p:cNvPr id="50180" name="テキスト ボックス 9"/>
          <p:cNvSpPr txBox="1">
            <a:spLocks noChangeArrowheads="1"/>
          </p:cNvSpPr>
          <p:nvPr/>
        </p:nvSpPr>
        <p:spPr bwMode="auto">
          <a:xfrm>
            <a:off x="971550" y="3111500"/>
            <a:ext cx="79930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/>
              <a:t>products</a:t>
            </a:r>
            <a:r>
              <a:rPr lang="ja-JP" altLang="en-US" sz="2400" dirty="0"/>
              <a:t>テーブルに対して，</a:t>
            </a:r>
            <a:r>
              <a:rPr lang="en-US" altLang="ja-JP" sz="2400" dirty="0"/>
              <a:t>title </a:t>
            </a:r>
            <a:r>
              <a:rPr lang="ja-JP" altLang="en-US" sz="2400" dirty="0"/>
              <a:t>列が</a:t>
            </a:r>
            <a:r>
              <a:rPr lang="en-US" altLang="ja-JP" sz="2400" dirty="0"/>
              <a:t>[</a:t>
            </a:r>
            <a:r>
              <a:rPr lang="ja-JP" altLang="en-US" sz="2400" dirty="0"/>
              <a:t>タイトル</a:t>
            </a:r>
            <a:r>
              <a:rPr lang="en-US" altLang="ja-JP" sz="2400" dirty="0"/>
              <a:t>]</a:t>
            </a:r>
            <a:r>
              <a:rPr lang="ja-JP" altLang="en-US" sz="2400" dirty="0"/>
              <a:t>である行を検索し，一致した</a:t>
            </a:r>
            <a:r>
              <a:rPr lang="ja-JP" altLang="en-US" sz="2400" dirty="0" smtClean="0"/>
              <a:t>行の</a:t>
            </a:r>
            <a:r>
              <a:rPr lang="en-US" altLang="ja-JP" sz="2400" dirty="0" smtClean="0"/>
              <a:t>Product</a:t>
            </a:r>
            <a:r>
              <a:rPr lang="ja-JP" altLang="en-US" sz="2400" dirty="0"/>
              <a:t>オブジェクトを生成</a:t>
            </a:r>
            <a:endParaRPr lang="en-US" altLang="ja-JP" sz="2400" dirty="0"/>
          </a:p>
        </p:txBody>
      </p:sp>
      <p:sp>
        <p:nvSpPr>
          <p:cNvPr id="50181" name="テキスト ボックス 8"/>
          <p:cNvSpPr txBox="1">
            <a:spLocks noChangeArrowheads="1"/>
          </p:cNvSpPr>
          <p:nvPr/>
        </p:nvSpPr>
        <p:spPr bwMode="auto">
          <a:xfrm>
            <a:off x="971550" y="1916113"/>
            <a:ext cx="7488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a</a:t>
            </a:r>
            <a:r>
              <a:rPr lang="ja-JP" altLang="en-US" sz="2400"/>
              <a:t>） </a:t>
            </a:r>
            <a:r>
              <a:rPr lang="en-US" altLang="ja-JP" sz="2400"/>
              <a:t>Product.all</a:t>
            </a:r>
          </a:p>
        </p:txBody>
      </p:sp>
      <p:sp>
        <p:nvSpPr>
          <p:cNvPr id="50182" name="テキスト ボックス 10"/>
          <p:cNvSpPr txBox="1">
            <a:spLocks noChangeArrowheads="1"/>
          </p:cNvSpPr>
          <p:nvPr/>
        </p:nvSpPr>
        <p:spPr bwMode="auto">
          <a:xfrm>
            <a:off x="971550" y="2276475"/>
            <a:ext cx="7993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products</a:t>
            </a:r>
            <a:r>
              <a:rPr lang="ja-JP" altLang="en-US" sz="2400"/>
              <a:t>テーブルの各行から</a:t>
            </a:r>
            <a:r>
              <a:rPr lang="en-US" altLang="ja-JP" sz="2400"/>
              <a:t>Product</a:t>
            </a:r>
            <a:r>
              <a:rPr lang="ja-JP" altLang="en-US" sz="2400"/>
              <a:t>オブジェクトを生成</a:t>
            </a:r>
            <a:endParaRPr lang="en-US" altLang="ja-JP" sz="2400"/>
          </a:p>
        </p:txBody>
      </p:sp>
      <p:sp>
        <p:nvSpPr>
          <p:cNvPr id="50183" name="テキスト ボックス 11"/>
          <p:cNvSpPr txBox="1">
            <a:spLocks noChangeArrowheads="1"/>
          </p:cNvSpPr>
          <p:nvPr/>
        </p:nvSpPr>
        <p:spPr bwMode="auto">
          <a:xfrm>
            <a:off x="971550" y="2708275"/>
            <a:ext cx="7488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（</a:t>
            </a:r>
            <a:r>
              <a:rPr lang="en-US" altLang="ja-JP" sz="2400"/>
              <a:t>b</a:t>
            </a:r>
            <a:r>
              <a:rPr lang="ja-JP" altLang="en-US" sz="2400"/>
              <a:t>） </a:t>
            </a:r>
            <a:r>
              <a:rPr lang="en-US" altLang="ja-JP" sz="2400"/>
              <a:t>Product.where(:title =&gt; “[</a:t>
            </a:r>
            <a:r>
              <a:rPr lang="ja-JP" altLang="en-US" sz="2400"/>
              <a:t>タイトル</a:t>
            </a:r>
            <a:r>
              <a:rPr lang="en-US" altLang="ja-JP" sz="2400"/>
              <a:t>]”)</a:t>
            </a:r>
          </a:p>
        </p:txBody>
      </p:sp>
      <p:sp>
        <p:nvSpPr>
          <p:cNvPr id="50184" name="テキスト ボックス 12"/>
          <p:cNvSpPr txBox="1">
            <a:spLocks noChangeArrowheads="1"/>
          </p:cNvSpPr>
          <p:nvPr/>
        </p:nvSpPr>
        <p:spPr bwMode="auto">
          <a:xfrm>
            <a:off x="971550" y="3830638"/>
            <a:ext cx="74882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（</a:t>
            </a:r>
            <a:r>
              <a:rPr lang="en-US" altLang="ja-JP" sz="2400" dirty="0"/>
              <a:t>c</a:t>
            </a:r>
            <a:r>
              <a:rPr lang="ja-JP" altLang="en-US" sz="2400" dirty="0"/>
              <a:t>） </a:t>
            </a:r>
            <a:r>
              <a:rPr lang="en-US" altLang="ja-JP" sz="2400" dirty="0"/>
              <a:t>product = </a:t>
            </a:r>
            <a:r>
              <a:rPr lang="en-US" altLang="ja-JP" sz="2400" dirty="0" err="1"/>
              <a:t>Product.first</a:t>
            </a:r>
            <a:endParaRPr lang="en-US" altLang="ja-JP" sz="2400" dirty="0"/>
          </a:p>
          <a:p>
            <a:r>
              <a:rPr lang="ja-JP" altLang="en-US" sz="2400" dirty="0"/>
              <a:t>      </a:t>
            </a:r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product.title</a:t>
            </a:r>
            <a:endParaRPr lang="en-US" altLang="ja-JP" sz="2400" dirty="0"/>
          </a:p>
        </p:txBody>
      </p:sp>
      <p:sp>
        <p:nvSpPr>
          <p:cNvPr id="50185" name="テキスト ボックス 16"/>
          <p:cNvSpPr txBox="1">
            <a:spLocks noChangeArrowheads="1"/>
          </p:cNvSpPr>
          <p:nvPr/>
        </p:nvSpPr>
        <p:spPr bwMode="auto">
          <a:xfrm>
            <a:off x="971550" y="4551363"/>
            <a:ext cx="7993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products</a:t>
            </a:r>
            <a:r>
              <a:rPr lang="ja-JP" altLang="en-US" sz="2400"/>
              <a:t>テーブルの最初の行の</a:t>
            </a:r>
            <a:r>
              <a:rPr lang="en-US" altLang="ja-JP" sz="2400"/>
              <a:t>title</a:t>
            </a:r>
            <a:r>
              <a:rPr lang="ja-JP" altLang="en-US" sz="2400"/>
              <a:t>列を返す</a:t>
            </a:r>
            <a:endParaRPr lang="en-US" altLang="ja-JP" sz="2400"/>
          </a:p>
        </p:txBody>
      </p:sp>
      <p:sp>
        <p:nvSpPr>
          <p:cNvPr id="50186" name="テキスト ボックス 18"/>
          <p:cNvSpPr txBox="1">
            <a:spLocks noChangeArrowheads="1"/>
          </p:cNvSpPr>
          <p:nvPr/>
        </p:nvSpPr>
        <p:spPr bwMode="auto">
          <a:xfrm>
            <a:off x="755650" y="5407025"/>
            <a:ext cx="82089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Rails</a:t>
            </a:r>
            <a:r>
              <a:rPr lang="ja-JP" altLang="en-US" sz="2400" dirty="0">
                <a:solidFill>
                  <a:srgbClr val="FF0000"/>
                </a:solidFill>
              </a:rPr>
              <a:t>の</a:t>
            </a:r>
            <a:r>
              <a:rPr lang="en-US" altLang="ja-JP" sz="2400" dirty="0">
                <a:solidFill>
                  <a:srgbClr val="FF0000"/>
                </a:solidFill>
              </a:rPr>
              <a:t>O/R</a:t>
            </a:r>
            <a:r>
              <a:rPr lang="ja-JP" altLang="en-US" sz="2400" dirty="0" smtClean="0">
                <a:solidFill>
                  <a:srgbClr val="FF0000"/>
                </a:solidFill>
              </a:rPr>
              <a:t>マッパで</a:t>
            </a:r>
            <a:r>
              <a:rPr lang="ja-JP" altLang="en-US" sz="2400" dirty="0">
                <a:solidFill>
                  <a:srgbClr val="FF0000"/>
                </a:solidFill>
              </a:rPr>
              <a:t>ある</a:t>
            </a:r>
            <a:r>
              <a:rPr lang="en-US" altLang="ja-JP" sz="2400" dirty="0" err="1">
                <a:solidFill>
                  <a:srgbClr val="FF0000"/>
                </a:solidFill>
              </a:rPr>
              <a:t>ActiveRecord</a:t>
            </a:r>
            <a:r>
              <a:rPr lang="ja-JP" altLang="en-US" sz="2400" dirty="0">
                <a:solidFill>
                  <a:srgbClr val="FF0000"/>
                </a:solidFill>
              </a:rPr>
              <a:t>がデータベースに応じて動的にメソッドを生成する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68313" y="1916113"/>
            <a:ext cx="8496300" cy="3792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12738" y="44450"/>
            <a:ext cx="85804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マイグレーション</a:t>
            </a:r>
          </a:p>
        </p:txBody>
      </p:sp>
      <p:sp>
        <p:nvSpPr>
          <p:cNvPr id="51209" name="スライド番号プレースホルダ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59275F7-2449-4DB1-93CC-806863CDC2B0}" type="slidenum">
              <a:rPr lang="ja-JP" altLang="en-US" smtClean="0">
                <a:ea typeface="ＭＳ Ｐゴシック" charset="-128"/>
              </a:rPr>
              <a:pPr/>
              <a:t>32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51203" name="テキスト ボックス 9"/>
          <p:cNvSpPr txBox="1">
            <a:spLocks noChangeArrowheads="1"/>
          </p:cNvSpPr>
          <p:nvPr/>
        </p:nvSpPr>
        <p:spPr bwMode="auto">
          <a:xfrm>
            <a:off x="468313" y="1052513"/>
            <a:ext cx="8567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データベースの構造変更を管理する機能</a:t>
            </a:r>
            <a:endParaRPr lang="en-US" altLang="ja-JP" sz="2400"/>
          </a:p>
        </p:txBody>
      </p:sp>
      <p:sp>
        <p:nvSpPr>
          <p:cNvPr id="51204" name="テキスト ボックス 20"/>
          <p:cNvSpPr txBox="1">
            <a:spLocks noChangeArrowheads="1"/>
          </p:cNvSpPr>
          <p:nvPr/>
        </p:nvSpPr>
        <p:spPr bwMode="auto">
          <a:xfrm>
            <a:off x="539750" y="1484313"/>
            <a:ext cx="5111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例</a:t>
            </a:r>
            <a:r>
              <a:rPr lang="en-US" altLang="ja-JP" sz="2400"/>
              <a:t>:</a:t>
            </a:r>
            <a:r>
              <a:rPr lang="ja-JP" altLang="en-US" sz="2400"/>
              <a:t>今回のマイグレーションファイル</a:t>
            </a:r>
            <a:endParaRPr lang="en-US" altLang="ja-JP" sz="2400"/>
          </a:p>
        </p:txBody>
      </p:sp>
      <p:sp>
        <p:nvSpPr>
          <p:cNvPr id="51205" name="テキスト ボックス 26"/>
          <p:cNvSpPr txBox="1">
            <a:spLocks noChangeArrowheads="1"/>
          </p:cNvSpPr>
          <p:nvPr/>
        </p:nvSpPr>
        <p:spPr bwMode="auto">
          <a:xfrm>
            <a:off x="492125" y="1916113"/>
            <a:ext cx="6767513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class 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CreateProducts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&lt; 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ActiveRecord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::Migration</a:t>
            </a:r>
          </a:p>
          <a:p>
            <a:r>
              <a:rPr lang="ja-JP" altLang="en-US" sz="2000" dirty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def change</a:t>
            </a: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create_table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:products do |t|      </a:t>
            </a: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  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t.string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:title </a:t>
            </a: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  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t.text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: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desctiption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  </a:t>
            </a: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  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t.string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: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image_url</a:t>
            </a:r>
            <a:endParaRPr lang="en-US" altLang="ja-JP" sz="20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  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t.decimal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:price</a:t>
            </a:r>
          </a:p>
          <a:p>
            <a:endParaRPr lang="en-US" altLang="ja-JP" sz="200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  </a:t>
            </a:r>
            <a:r>
              <a:rPr lang="en-US" altLang="ja-JP" sz="2000" dirty="0" err="1">
                <a:latin typeface="ＭＳ ゴシック" pitchFamily="49" charset="-128"/>
                <a:ea typeface="ＭＳ ゴシック" pitchFamily="49" charset="-128"/>
              </a:rPr>
              <a:t>t.timestamps</a:t>
            </a:r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</a:t>
            </a: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  end</a:t>
            </a: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  end</a:t>
            </a:r>
          </a:p>
          <a:p>
            <a:r>
              <a:rPr lang="en-US" altLang="ja-JP" sz="2000" dirty="0">
                <a:latin typeface="ＭＳ ゴシック" pitchFamily="49" charset="-128"/>
                <a:ea typeface="ＭＳ ゴシック" pitchFamily="49" charset="-128"/>
              </a:rPr>
              <a:t>end</a:t>
            </a:r>
          </a:p>
        </p:txBody>
      </p:sp>
      <p:sp>
        <p:nvSpPr>
          <p:cNvPr id="6" name="右中かっこ 5"/>
          <p:cNvSpPr/>
          <p:nvPr/>
        </p:nvSpPr>
        <p:spPr>
          <a:xfrm>
            <a:off x="4714380" y="2401888"/>
            <a:ext cx="503238" cy="224155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1207" name="テキスト ボックス 6"/>
          <p:cNvSpPr txBox="1">
            <a:spLocks noChangeArrowheads="1"/>
          </p:cNvSpPr>
          <p:nvPr/>
        </p:nvSpPr>
        <p:spPr bwMode="auto">
          <a:xfrm>
            <a:off x="5219700" y="2925345"/>
            <a:ext cx="39243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/>
              <a:t>このマイグレーションファイルを適用した時にデータベースに加わる変更</a:t>
            </a:r>
            <a:endParaRPr lang="en-US" altLang="ja-JP" sz="2400" dirty="0"/>
          </a:p>
        </p:txBody>
      </p:sp>
      <p:sp>
        <p:nvSpPr>
          <p:cNvPr id="51208" name="テキスト ボックス 11"/>
          <p:cNvSpPr txBox="1">
            <a:spLocks noChangeArrowheads="1"/>
          </p:cNvSpPr>
          <p:nvPr/>
        </p:nvSpPr>
        <p:spPr bwMode="auto">
          <a:xfrm>
            <a:off x="107950" y="5981700"/>
            <a:ext cx="90360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すべてのマイグレーションファイルを適用 </a:t>
            </a:r>
            <a:r>
              <a:rPr lang="en-US" altLang="ja-JP" sz="2400"/>
              <a:t>= </a:t>
            </a:r>
            <a:r>
              <a:rPr lang="ja-JP" altLang="en-US" sz="2400"/>
              <a:t>最終データベースの状態</a:t>
            </a:r>
            <a:endParaRPr lang="en-US" altLang="ja-JP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おわりに</a:t>
            </a:r>
            <a:endParaRPr lang="ja-JP" altLang="en-US" dirty="0"/>
          </a:p>
        </p:txBody>
      </p:sp>
      <p:sp>
        <p:nvSpPr>
          <p:cNvPr id="5222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58800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おつかれさま</a:t>
            </a:r>
            <a:r>
              <a:rPr lang="ja-JP" altLang="en-US" dirty="0" smtClean="0"/>
              <a:t>でした．</a:t>
            </a:r>
            <a:endParaRPr lang="en-US" altLang="ja-JP" dirty="0" smtClean="0"/>
          </a:p>
          <a:p>
            <a:r>
              <a:rPr lang="ja-JP" altLang="en-US" dirty="0"/>
              <a:t>それで</a:t>
            </a:r>
            <a:r>
              <a:rPr lang="ja-JP" altLang="en-US" dirty="0" smtClean="0"/>
              <a:t>はこちらのページの課題を進めましょう．</a:t>
            </a:r>
            <a:endParaRPr lang="en-US" altLang="ja-JP" dirty="0" smtClean="0"/>
          </a:p>
          <a:p>
            <a:r>
              <a:rPr lang="en-US" altLang="ja-JP" dirty="0"/>
              <a:t>http://redmine.swlab.cs.okayama-u.ac.jp/projects/nomlab/wiki/%E5%B9%B3%E6%88%9025%E5%B9%B4%E5%BA%A6GN%E3%82%B0%E3%83%AB%E3%83%BC%E3%83%97</a:t>
            </a:r>
            <a:endParaRPr lang="ja-JP" altLang="en-US" dirty="0" smtClean="0"/>
          </a:p>
        </p:txBody>
      </p:sp>
      <p:sp>
        <p:nvSpPr>
          <p:cNvPr id="52227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8780CEB-B4F4-4620-BF2A-AD2FF4232E68}" type="slidenum">
              <a:rPr lang="ja-JP" altLang="en-US" smtClean="0">
                <a:ea typeface="ＭＳ Ｐゴシック" charset="-128"/>
              </a:rPr>
              <a:pPr/>
              <a:t>33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テキスト ボックス 30"/>
          <p:cNvSpPr txBox="1">
            <a:spLocks noChangeArrowheads="1"/>
          </p:cNvSpPr>
          <p:nvPr/>
        </p:nvSpPr>
        <p:spPr bwMode="auto">
          <a:xfrm>
            <a:off x="874713" y="944563"/>
            <a:ext cx="5930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latin typeface="Calibri" pitchFamily="34" charset="0"/>
              </a:rPr>
              <a:t>RVM</a:t>
            </a:r>
            <a:r>
              <a:rPr lang="ja-JP" altLang="en-US" sz="2400">
                <a:latin typeface="Calibri" pitchFamily="34" charset="0"/>
              </a:rPr>
              <a:t>・・・</a:t>
            </a:r>
            <a:r>
              <a:rPr lang="en-US" altLang="ja-JP" sz="2400">
                <a:latin typeface="Calibri" pitchFamily="34" charset="0"/>
              </a:rPr>
              <a:t>Ruby</a:t>
            </a:r>
            <a:r>
              <a:rPr lang="ja-JP" altLang="en-US" sz="2400">
                <a:latin typeface="Calibri" pitchFamily="34" charset="0"/>
              </a:rPr>
              <a:t>バージョン管理アプリケーション</a:t>
            </a:r>
          </a:p>
        </p:txBody>
      </p:sp>
      <p:sp>
        <p:nvSpPr>
          <p:cNvPr id="59395" name="テキスト ボックス 30"/>
          <p:cNvSpPr txBox="1">
            <a:spLocks noChangeArrowheads="1"/>
          </p:cNvSpPr>
          <p:nvPr/>
        </p:nvSpPr>
        <p:spPr bwMode="auto">
          <a:xfrm>
            <a:off x="0" y="1265238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>
                <a:latin typeface="Calibri" pitchFamily="34" charset="0"/>
              </a:rPr>
              <a:t>（</a:t>
            </a:r>
            <a:r>
              <a:rPr lang="en-US" altLang="ja-JP" sz="2400">
                <a:latin typeface="Calibri" pitchFamily="34" charset="0"/>
              </a:rPr>
              <a:t>1</a:t>
            </a:r>
            <a:r>
              <a:rPr lang="ja-JP" altLang="en-US" sz="2400">
                <a:latin typeface="Calibri" pitchFamily="34" charset="0"/>
              </a:rPr>
              <a:t>）</a:t>
            </a:r>
            <a:r>
              <a:rPr lang="en-US" altLang="ja-JP" sz="2400">
                <a:latin typeface="Calibri" pitchFamily="34" charset="0"/>
              </a:rPr>
              <a:t>RVM</a:t>
            </a:r>
            <a:r>
              <a:rPr lang="ja-JP" altLang="en-US" sz="2400">
                <a:latin typeface="Calibri" pitchFamily="34" charset="0"/>
              </a:rPr>
              <a:t>の調整</a:t>
            </a:r>
            <a:endParaRPr lang="en-US" altLang="ja-JP" sz="2400">
              <a:latin typeface="Calibr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12738" y="7938"/>
            <a:ext cx="8580437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ja-JP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Ruby on Rails</a:t>
            </a:r>
            <a:r>
              <a:rPr lang="ja-JP" altLang="en-US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の環境構築</a:t>
            </a:r>
            <a:r>
              <a:rPr lang="en-US" altLang="ja-JP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(1)</a:t>
            </a:r>
            <a:endParaRPr lang="ja-JP" altLang="en-US" sz="4400" kern="0" dirty="0">
              <a:solidFill>
                <a:srgbClr val="009E47"/>
              </a:soli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9397" name="スライド番号プレースホルダ 8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8479E8F-0E2C-449E-BDFD-B11B468A0629}" type="slidenum">
              <a:rPr kumimoji="0" lang="ja-JP" altLang="en-US" sz="2000">
                <a:solidFill>
                  <a:schemeClr val="tx2"/>
                </a:solidFill>
              </a:rPr>
              <a:pPr algn="r"/>
              <a:t>34</a:t>
            </a:fld>
            <a:endParaRPr kumimoji="0" lang="en-US" altLang="ja-JP" sz="2000">
              <a:solidFill>
                <a:schemeClr val="tx2"/>
              </a:solidFill>
            </a:endParaRPr>
          </a:p>
        </p:txBody>
      </p:sp>
      <p:sp>
        <p:nvSpPr>
          <p:cNvPr id="59398" name="テキスト ボックス 54"/>
          <p:cNvSpPr txBox="1">
            <a:spLocks noChangeArrowheads="1"/>
          </p:cNvSpPr>
          <p:nvPr/>
        </p:nvSpPr>
        <p:spPr bwMode="auto">
          <a:xfrm>
            <a:off x="115888" y="1654175"/>
            <a:ext cx="8894762" cy="1739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$ rvm --skip-autoreconf pkg install readline </a:t>
            </a:r>
          </a:p>
          <a:p>
            <a:r>
              <a:rPr lang="en-US" altLang="ja-JP">
                <a:solidFill>
                  <a:schemeClr val="bg1"/>
                </a:solidFill>
              </a:rPr>
              <a:t>$ rvm --skip-autoreconf pkg install autoconf</a:t>
            </a:r>
          </a:p>
          <a:p>
            <a:r>
              <a:rPr lang="en-US" altLang="ja-JP">
                <a:solidFill>
                  <a:schemeClr val="bg1"/>
                </a:solidFill>
              </a:rPr>
              <a:t>$ rvm pkg install zlib </a:t>
            </a:r>
          </a:p>
          <a:p>
            <a:r>
              <a:rPr lang="en-US" altLang="ja-JP">
                <a:solidFill>
                  <a:schemeClr val="bg1"/>
                </a:solidFill>
              </a:rPr>
              <a:t>$ rvm pkg install openssl </a:t>
            </a:r>
          </a:p>
          <a:p>
            <a:r>
              <a:rPr lang="en-US" altLang="ja-JP">
                <a:solidFill>
                  <a:schemeClr val="bg1"/>
                </a:solidFill>
              </a:rPr>
              <a:t>$ rvm install 1.9.3 --with-readline-dir=$rvm_path/usr --with-zlib-dir=$rvm_path/usr – </a:t>
            </a:r>
          </a:p>
          <a:p>
            <a:r>
              <a:rPr lang="en-US" altLang="ja-JP">
                <a:solidFill>
                  <a:schemeClr val="bg1"/>
                </a:solidFill>
              </a:rPr>
              <a:t>   with-openssl-dir=$rvm_path/usr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テキスト ボックス 30"/>
          <p:cNvSpPr txBox="1">
            <a:spLocks noChangeArrowheads="1"/>
          </p:cNvSpPr>
          <p:nvPr/>
        </p:nvSpPr>
        <p:spPr bwMode="auto">
          <a:xfrm>
            <a:off x="341313" y="890588"/>
            <a:ext cx="6051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>
                <a:latin typeface="Calibri" pitchFamily="34" charset="0"/>
              </a:rPr>
              <a:t>Ruby</a:t>
            </a:r>
            <a:r>
              <a:rPr lang="ja-JP" altLang="en-US" sz="2400">
                <a:latin typeface="Calibri" pitchFamily="34" charset="0"/>
              </a:rPr>
              <a:t>製の</a:t>
            </a:r>
            <a:r>
              <a:rPr lang="en-US" altLang="ja-JP" sz="2400">
                <a:solidFill>
                  <a:srgbClr val="C00000"/>
                </a:solidFill>
                <a:latin typeface="Calibri" pitchFamily="34" charset="0"/>
              </a:rPr>
              <a:t>Web</a:t>
            </a:r>
            <a:r>
              <a:rPr lang="ja-JP" altLang="en-US" sz="2400">
                <a:solidFill>
                  <a:srgbClr val="C00000"/>
                </a:solidFill>
                <a:latin typeface="Calibri" pitchFamily="34" charset="0"/>
              </a:rPr>
              <a:t>アプリケーションフレームワーク</a:t>
            </a:r>
          </a:p>
        </p:txBody>
      </p:sp>
      <p:sp>
        <p:nvSpPr>
          <p:cNvPr id="19458" name="テキスト ボックス 30"/>
          <p:cNvSpPr txBox="1">
            <a:spLocks noChangeArrowheads="1"/>
          </p:cNvSpPr>
          <p:nvPr/>
        </p:nvSpPr>
        <p:spPr bwMode="auto">
          <a:xfrm>
            <a:off x="506413" y="3271838"/>
            <a:ext cx="736515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Calibri" pitchFamily="34" charset="0"/>
              </a:rPr>
              <a:t>（１）</a:t>
            </a:r>
            <a:r>
              <a:rPr lang="en-US" altLang="ja-JP" sz="2400" dirty="0">
                <a:latin typeface="Calibri" pitchFamily="34" charset="0"/>
              </a:rPr>
              <a:t>Rails</a:t>
            </a:r>
            <a:r>
              <a:rPr lang="ja-JP" altLang="en-US" sz="2400" dirty="0">
                <a:latin typeface="Calibri" pitchFamily="34" charset="0"/>
              </a:rPr>
              <a:t>の基本理念</a:t>
            </a:r>
            <a:endParaRPr lang="en-US" altLang="ja-JP" sz="2400" dirty="0">
              <a:latin typeface="Calibri" pitchFamily="34" charset="0"/>
            </a:endParaRPr>
          </a:p>
          <a:p>
            <a:r>
              <a:rPr lang="ja-JP" altLang="en-US" sz="2400" dirty="0">
                <a:latin typeface="Calibri" pitchFamily="34" charset="0"/>
              </a:rPr>
              <a:t>　（</a:t>
            </a:r>
            <a:r>
              <a:rPr lang="en-US" altLang="ja-JP" sz="2400" dirty="0">
                <a:latin typeface="Calibri" pitchFamily="34" charset="0"/>
              </a:rPr>
              <a:t>A</a:t>
            </a:r>
            <a:r>
              <a:rPr lang="ja-JP" altLang="en-US" sz="2400" dirty="0" smtClean="0">
                <a:latin typeface="Calibri" pitchFamily="34" charset="0"/>
              </a:rPr>
              <a:t>）</a:t>
            </a:r>
            <a:r>
              <a:rPr lang="en-US" altLang="ja-JP" sz="2400" dirty="0" smtClean="0">
                <a:solidFill>
                  <a:srgbClr val="0000CC"/>
                </a:solidFill>
                <a:latin typeface="Calibri" pitchFamily="34" charset="0"/>
              </a:rPr>
              <a:t>DRY-</a:t>
            </a:r>
            <a:r>
              <a:rPr lang="en-US" altLang="ja-JP" sz="2400" dirty="0" smtClean="0">
                <a:solidFill>
                  <a:srgbClr val="0000FF"/>
                </a:solidFill>
                <a:latin typeface="Calibri" pitchFamily="34" charset="0"/>
              </a:rPr>
              <a:t>Don’t </a:t>
            </a:r>
            <a:r>
              <a:rPr lang="en-US" altLang="ja-JP" sz="2400" dirty="0">
                <a:solidFill>
                  <a:srgbClr val="0000FF"/>
                </a:solidFill>
                <a:latin typeface="Calibri" pitchFamily="34" charset="0"/>
              </a:rPr>
              <a:t>Repeat Yourself</a:t>
            </a:r>
            <a:r>
              <a:rPr lang="ja-JP" altLang="en-US" sz="24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altLang="ja-JP" sz="2400" dirty="0">
                <a:latin typeface="Calibri" pitchFamily="34" charset="0"/>
              </a:rPr>
              <a:t>(</a:t>
            </a:r>
            <a:r>
              <a:rPr lang="ja-JP" altLang="en-US" sz="2400" dirty="0">
                <a:latin typeface="Calibri" pitchFamily="34" charset="0"/>
              </a:rPr>
              <a:t>同じことを繰り返さない</a:t>
            </a:r>
            <a:r>
              <a:rPr lang="en-US" altLang="ja-JP" sz="2400" dirty="0">
                <a:latin typeface="Calibri" pitchFamily="34" charset="0"/>
              </a:rPr>
              <a:t>)</a:t>
            </a:r>
          </a:p>
          <a:p>
            <a:r>
              <a:rPr lang="ja-JP" altLang="en-US" sz="2400" dirty="0">
                <a:latin typeface="Calibri" pitchFamily="34" charset="0"/>
              </a:rPr>
              <a:t>　　　重複を</a:t>
            </a:r>
            <a:r>
              <a:rPr lang="ja-JP" altLang="en-US" sz="2400" dirty="0" smtClean="0">
                <a:latin typeface="Calibri" pitchFamily="34" charset="0"/>
              </a:rPr>
              <a:t>排除する</a:t>
            </a:r>
            <a:endParaRPr lang="en-US" altLang="ja-JP" sz="2400" dirty="0">
              <a:latin typeface="Calibri" pitchFamily="34" charset="0"/>
            </a:endParaRPr>
          </a:p>
          <a:p>
            <a:r>
              <a:rPr lang="ja-JP" altLang="en-US" sz="2400" dirty="0">
                <a:latin typeface="Calibri" pitchFamily="34" charset="0"/>
              </a:rPr>
              <a:t>　（</a:t>
            </a:r>
            <a:r>
              <a:rPr lang="en-US" altLang="ja-JP" sz="2400" dirty="0">
                <a:latin typeface="Calibri" pitchFamily="34" charset="0"/>
              </a:rPr>
              <a:t>B</a:t>
            </a:r>
            <a:r>
              <a:rPr lang="ja-JP" altLang="en-US" sz="2400" dirty="0">
                <a:latin typeface="Calibri" pitchFamily="34" charset="0"/>
              </a:rPr>
              <a:t>）</a:t>
            </a:r>
            <a:r>
              <a:rPr lang="en-US" altLang="ja-JP" sz="2400" dirty="0">
                <a:solidFill>
                  <a:srgbClr val="0000FF"/>
                </a:solidFill>
                <a:latin typeface="Calibri" pitchFamily="34" charset="0"/>
              </a:rPr>
              <a:t>Convention over Configuration</a:t>
            </a:r>
            <a:r>
              <a:rPr lang="en-US" altLang="ja-JP" sz="2400" dirty="0">
                <a:latin typeface="Calibri" pitchFamily="34" charset="0"/>
              </a:rPr>
              <a:t> (</a:t>
            </a:r>
            <a:r>
              <a:rPr lang="ja-JP" altLang="en-US" sz="2400" dirty="0">
                <a:latin typeface="Calibri" pitchFamily="34" charset="0"/>
              </a:rPr>
              <a:t>設定より規約</a:t>
            </a:r>
            <a:r>
              <a:rPr lang="en-US" altLang="ja-JP" sz="2400" dirty="0">
                <a:latin typeface="Calibri" pitchFamily="34" charset="0"/>
              </a:rPr>
              <a:t>)</a:t>
            </a:r>
          </a:p>
          <a:p>
            <a:r>
              <a:rPr lang="ja-JP" altLang="en-US" sz="2400" dirty="0">
                <a:latin typeface="Calibri" pitchFamily="34" charset="0"/>
              </a:rPr>
              <a:t>　　　規約に従う事で面倒な設定を減らす</a:t>
            </a:r>
            <a:endParaRPr lang="en-US" altLang="ja-JP" sz="2400" dirty="0">
              <a:latin typeface="Calibri" pitchFamily="34" charset="0"/>
            </a:endParaRPr>
          </a:p>
          <a:p>
            <a:r>
              <a:rPr lang="ja-JP" altLang="en-US" sz="2400" dirty="0">
                <a:latin typeface="Calibri" pitchFamily="34" charset="0"/>
              </a:rPr>
              <a:t>（２）</a:t>
            </a:r>
            <a:r>
              <a:rPr lang="en-US" altLang="ja-JP" sz="2400" dirty="0">
                <a:latin typeface="Calibri" pitchFamily="34" charset="0"/>
              </a:rPr>
              <a:t>Scaffold</a:t>
            </a:r>
            <a:r>
              <a:rPr lang="ja-JP" altLang="en-US" sz="2400" dirty="0">
                <a:latin typeface="Calibri" pitchFamily="34" charset="0"/>
              </a:rPr>
              <a:t>によるコーディング量削減</a:t>
            </a:r>
            <a:endParaRPr lang="en-US" altLang="ja-JP" sz="2400" dirty="0">
              <a:latin typeface="Calibri" pitchFamily="34" charset="0"/>
            </a:endParaRPr>
          </a:p>
          <a:p>
            <a:r>
              <a:rPr lang="ja-JP" altLang="en-US" sz="2400" dirty="0">
                <a:latin typeface="Calibri" pitchFamily="34" charset="0"/>
              </a:rPr>
              <a:t>（３）</a:t>
            </a:r>
            <a:r>
              <a:rPr lang="en-US" altLang="ja-JP" sz="2400" dirty="0" err="1">
                <a:latin typeface="Calibri" pitchFamily="34" charset="0"/>
              </a:rPr>
              <a:t>RESTful</a:t>
            </a:r>
            <a:r>
              <a:rPr lang="ja-JP" altLang="en-US" sz="2400" dirty="0" smtClean="0">
                <a:latin typeface="Calibri" pitchFamily="34" charset="0"/>
              </a:rPr>
              <a:t>なインタフェースや</a:t>
            </a:r>
            <a:r>
              <a:rPr lang="en-US" altLang="ja-JP" sz="2400" dirty="0" smtClean="0">
                <a:latin typeface="Calibri" pitchFamily="34" charset="0"/>
              </a:rPr>
              <a:t>Ajax</a:t>
            </a:r>
            <a:r>
              <a:rPr lang="ja-JP" altLang="en-US" sz="2400" dirty="0" err="1" smtClean="0">
                <a:latin typeface="Calibri" pitchFamily="34" charset="0"/>
              </a:rPr>
              <a:t>を簡</a:t>
            </a:r>
            <a:r>
              <a:rPr lang="ja-JP" altLang="en-US" sz="2400" dirty="0" smtClean="0">
                <a:latin typeface="Calibri" pitchFamily="34" charset="0"/>
              </a:rPr>
              <a:t>単に統合</a:t>
            </a:r>
            <a:endParaRPr lang="en-US" altLang="ja-JP" sz="2400" dirty="0">
              <a:latin typeface="Calibri" pitchFamily="34" charset="0"/>
            </a:endParaRPr>
          </a:p>
          <a:p>
            <a:r>
              <a:rPr lang="ja-JP" altLang="en-US" sz="2400" dirty="0">
                <a:latin typeface="Calibri" pitchFamily="34" charset="0"/>
              </a:rPr>
              <a:t>（４）</a:t>
            </a:r>
            <a:r>
              <a:rPr lang="en-US" altLang="ja-JP" sz="2400" dirty="0">
                <a:latin typeface="Calibri" pitchFamily="34" charset="0"/>
              </a:rPr>
              <a:t>MVC(Model/View/Controller)</a:t>
            </a:r>
            <a:r>
              <a:rPr lang="ja-JP" altLang="en-US" sz="2400" dirty="0">
                <a:latin typeface="Calibri" pitchFamily="34" charset="0"/>
              </a:rPr>
              <a:t>アーキテクチャを採用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12738" y="7938"/>
            <a:ext cx="8580437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ja-JP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Ruby</a:t>
            </a:r>
            <a:r>
              <a:rPr lang="ja-JP" altLang="en-US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ja-JP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on Rails</a:t>
            </a:r>
            <a:endParaRPr lang="ja-JP" altLang="en-US" sz="4400" kern="0" dirty="0">
              <a:solidFill>
                <a:srgbClr val="009E47"/>
              </a:soli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60" name="スライド番号プレースホル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211573DD-C3D7-4884-A143-96ADEA90DAD5}" type="slidenum">
              <a:rPr lang="ja-JP" altLang="en-US" smtClean="0">
                <a:ea typeface="ＭＳ Ｐゴシック" charset="-128"/>
              </a:rPr>
              <a:pPr/>
              <a:t>4</a:t>
            </a:fld>
            <a:endParaRPr lang="en-US" altLang="ja-JP" smtClean="0">
              <a:ea typeface="ＭＳ Ｐゴシック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3363913" y="1447800"/>
            <a:ext cx="3862387" cy="1597025"/>
            <a:chOff x="3363913" y="1447800"/>
            <a:chExt cx="3862387" cy="1597025"/>
          </a:xfrm>
        </p:grpSpPr>
        <p:sp>
          <p:nvSpPr>
            <p:cNvPr id="10" name="角丸四角形吹き出し 9"/>
            <p:cNvSpPr/>
            <p:nvPr/>
          </p:nvSpPr>
          <p:spPr>
            <a:xfrm>
              <a:off x="3363913" y="1447800"/>
              <a:ext cx="3862387" cy="1597025"/>
            </a:xfrm>
            <a:prstGeom prst="wedgeRoundRectCallout">
              <a:avLst>
                <a:gd name="adj1" fmla="val -21818"/>
                <a:gd name="adj2" fmla="val -58488"/>
                <a:gd name="adj3" fmla="val 1666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9462" name="テキスト ボックス 10"/>
            <p:cNvSpPr txBox="1">
              <a:spLocks noChangeArrowheads="1"/>
            </p:cNvSpPr>
            <p:nvPr/>
          </p:nvSpPr>
          <p:spPr bwMode="auto">
            <a:xfrm>
              <a:off x="3524250" y="1660525"/>
              <a:ext cx="3550318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ja-JP" dirty="0"/>
                <a:t>Web</a:t>
              </a:r>
              <a:r>
                <a:rPr lang="ja-JP" altLang="en-US" dirty="0" smtClean="0"/>
                <a:t>アプリケーション開発に</a:t>
              </a:r>
              <a:r>
                <a:rPr lang="ja-JP" altLang="en-US" dirty="0"/>
                <a:t>必要な</a:t>
              </a:r>
              <a:endParaRPr lang="en-US" altLang="ja-JP" dirty="0"/>
            </a:p>
            <a:p>
              <a:r>
                <a:rPr lang="ja-JP" altLang="en-US" dirty="0" smtClean="0"/>
                <a:t>機能を用意</a:t>
              </a:r>
              <a:endParaRPr lang="ja-JP" altLang="en-US" dirty="0"/>
            </a:p>
          </p:txBody>
        </p:sp>
        <p:sp>
          <p:nvSpPr>
            <p:cNvPr id="19463" name="テキスト ボックス 11"/>
            <p:cNvSpPr txBox="1">
              <a:spLocks noChangeArrowheads="1"/>
            </p:cNvSpPr>
            <p:nvPr/>
          </p:nvSpPr>
          <p:spPr bwMode="auto">
            <a:xfrm>
              <a:off x="3400425" y="2278314"/>
              <a:ext cx="29654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dirty="0"/>
                <a:t>例：</a:t>
              </a:r>
              <a:r>
                <a:rPr lang="en-US" altLang="ja-JP" dirty="0"/>
                <a:t>Web</a:t>
              </a:r>
              <a:r>
                <a:rPr lang="ja-JP" altLang="en-US" dirty="0"/>
                <a:t>サーバの立ち上げ</a:t>
              </a:r>
            </a:p>
          </p:txBody>
        </p:sp>
        <p:sp>
          <p:nvSpPr>
            <p:cNvPr id="19464" name="テキスト ボックス 12"/>
            <p:cNvSpPr txBox="1">
              <a:spLocks noChangeArrowheads="1"/>
            </p:cNvSpPr>
            <p:nvPr/>
          </p:nvSpPr>
          <p:spPr bwMode="auto">
            <a:xfrm>
              <a:off x="3763963" y="2574925"/>
              <a:ext cx="1912937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データベース管理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Grp="1" noChangeArrowheads="1"/>
          </p:cNvSpPr>
          <p:nvPr>
            <p:ph type="title"/>
          </p:nvPr>
        </p:nvSpPr>
        <p:spPr>
          <a:xfrm>
            <a:off x="894187" y="238543"/>
            <a:ext cx="7876834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009E47"/>
                </a:solidFill>
              </a:rPr>
              <a:t>乃村研究室の</a:t>
            </a:r>
            <a:r>
              <a:rPr lang="en-US" altLang="ja-JP" dirty="0" smtClean="0">
                <a:solidFill>
                  <a:srgbClr val="009E47"/>
                </a:solidFill>
              </a:rPr>
              <a:t>Ruby</a:t>
            </a:r>
            <a:r>
              <a:rPr lang="ja-JP" altLang="en-US" dirty="0" smtClean="0">
                <a:solidFill>
                  <a:srgbClr val="009E47"/>
                </a:solidFill>
              </a:rPr>
              <a:t> </a:t>
            </a:r>
            <a:r>
              <a:rPr lang="en-US" altLang="ja-JP" dirty="0" smtClean="0">
                <a:solidFill>
                  <a:srgbClr val="009E47"/>
                </a:solidFill>
              </a:rPr>
              <a:t>on Rails</a:t>
            </a:r>
            <a:r>
              <a:rPr lang="ja-JP" altLang="en-US" dirty="0" smtClean="0">
                <a:solidFill>
                  <a:srgbClr val="009E47"/>
                </a:solidFill>
              </a:rPr>
              <a:t>利用例</a:t>
            </a:r>
            <a:endParaRPr lang="ja-JP" altLang="en-US" dirty="0">
              <a:solidFill>
                <a:srgbClr val="009E47"/>
              </a:solidFill>
            </a:endParaRPr>
          </a:p>
        </p:txBody>
      </p:sp>
      <p:sp>
        <p:nvSpPr>
          <p:cNvPr id="21505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8EDFEA9B-3033-4152-9A8B-22ABC62E851D}" type="slidenum">
              <a:rPr lang="ja-JP" altLang="en-US" smtClean="0">
                <a:ea typeface="ＭＳ Ｐゴシック" charset="-128"/>
              </a:rPr>
              <a:pPr/>
              <a:t>5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21507" name="テキスト ボックス 30"/>
          <p:cNvSpPr txBox="1">
            <a:spLocks noChangeArrowheads="1"/>
          </p:cNvSpPr>
          <p:nvPr/>
        </p:nvSpPr>
        <p:spPr bwMode="auto">
          <a:xfrm>
            <a:off x="506413" y="1265238"/>
            <a:ext cx="34399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alibri" pitchFamily="34" charset="0"/>
              </a:rPr>
              <a:t>（１</a:t>
            </a:r>
            <a:r>
              <a:rPr lang="ja-JP" altLang="en-US" sz="2400" dirty="0" smtClean="0">
                <a:latin typeface="Calibri" pitchFamily="34" charset="0"/>
              </a:rPr>
              <a:t>）乃村研ホームページ</a:t>
            </a:r>
            <a:endParaRPr lang="en-US" altLang="ja-JP" sz="2400" dirty="0">
              <a:latin typeface="Calibri" pitchFamily="34" charset="0"/>
            </a:endParaRPr>
          </a:p>
        </p:txBody>
      </p:sp>
      <p:sp>
        <p:nvSpPr>
          <p:cNvPr id="21508" name="テキスト ボックス 30"/>
          <p:cNvSpPr txBox="1">
            <a:spLocks noChangeArrowheads="1"/>
          </p:cNvSpPr>
          <p:nvPr/>
        </p:nvSpPr>
        <p:spPr bwMode="auto">
          <a:xfrm>
            <a:off x="579438" y="3848760"/>
            <a:ext cx="1997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dirty="0">
                <a:latin typeface="Calibri" pitchFamily="34" charset="0"/>
              </a:rPr>
              <a:t>（</a:t>
            </a:r>
            <a:r>
              <a:rPr lang="en-US" altLang="ja-JP" sz="2400" dirty="0">
                <a:latin typeface="Calibri" pitchFamily="34" charset="0"/>
              </a:rPr>
              <a:t>2</a:t>
            </a:r>
            <a:r>
              <a:rPr lang="ja-JP" altLang="en-US" sz="2400" dirty="0">
                <a:latin typeface="Calibri" pitchFamily="34" charset="0"/>
              </a:rPr>
              <a:t>）</a:t>
            </a:r>
            <a:r>
              <a:rPr lang="en-US" altLang="ja-JP" sz="2400" dirty="0" err="1">
                <a:latin typeface="Calibri" pitchFamily="34" charset="0"/>
              </a:rPr>
              <a:t>LastNote</a:t>
            </a:r>
            <a:endParaRPr lang="en-US" altLang="ja-JP" sz="2400" dirty="0">
              <a:latin typeface="Calibri" pitchFamily="34" charset="0"/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4243388"/>
            <a:ext cx="361315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7415" y="1731629"/>
            <a:ext cx="2929143" cy="2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6739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Ruby on Rails</a:t>
            </a:r>
            <a:r>
              <a:rPr lang="ja-JP" altLang="en-US" dirty="0" smtClean="0"/>
              <a:t>の環境構築</a:t>
            </a:r>
            <a:endParaRPr lang="ja-JP" altLang="en-US" dirty="0"/>
          </a:p>
        </p:txBody>
      </p:sp>
      <p:sp>
        <p:nvSpPr>
          <p:cNvPr id="2253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538CD14A-F3B2-4218-8342-AE4A941B6E19}" type="slidenum">
              <a:rPr lang="ja-JP" altLang="en-US" smtClean="0">
                <a:ea typeface="ＭＳ Ｐゴシック" charset="-128"/>
              </a:rPr>
              <a:pPr/>
              <a:t>6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テキスト ボックス 30"/>
          <p:cNvSpPr txBox="1">
            <a:spLocks noChangeArrowheads="1"/>
          </p:cNvSpPr>
          <p:nvPr/>
        </p:nvSpPr>
        <p:spPr bwMode="auto">
          <a:xfrm>
            <a:off x="874713" y="944563"/>
            <a:ext cx="5930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Calibri" pitchFamily="34" charset="0"/>
              </a:rPr>
              <a:t>RVM</a:t>
            </a:r>
            <a:r>
              <a:rPr lang="ja-JP" altLang="en-US" sz="2400" dirty="0">
                <a:latin typeface="Calibri" pitchFamily="34" charset="0"/>
              </a:rPr>
              <a:t>・・・</a:t>
            </a:r>
            <a:r>
              <a:rPr lang="en-US" altLang="ja-JP" sz="2400" dirty="0">
                <a:latin typeface="Calibri" pitchFamily="34" charset="0"/>
              </a:rPr>
              <a:t>Ruby</a:t>
            </a:r>
            <a:r>
              <a:rPr lang="ja-JP" altLang="en-US" sz="2400" dirty="0">
                <a:latin typeface="Calibri" pitchFamily="34" charset="0"/>
              </a:rPr>
              <a:t>バージョン管理アプリケーション</a:t>
            </a:r>
          </a:p>
        </p:txBody>
      </p:sp>
      <p:sp>
        <p:nvSpPr>
          <p:cNvPr id="23554" name="テキスト ボックス 30"/>
          <p:cNvSpPr txBox="1">
            <a:spLocks noChangeArrowheads="1"/>
          </p:cNvSpPr>
          <p:nvPr/>
        </p:nvSpPr>
        <p:spPr bwMode="auto">
          <a:xfrm>
            <a:off x="320040" y="1768158"/>
            <a:ext cx="3157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Calibri" pitchFamily="34" charset="0"/>
              </a:rPr>
              <a:t>（</a:t>
            </a:r>
            <a:r>
              <a:rPr lang="en-US" altLang="ja-JP" sz="2400" dirty="0">
                <a:latin typeface="Calibri" pitchFamily="34" charset="0"/>
              </a:rPr>
              <a:t>1</a:t>
            </a:r>
            <a:r>
              <a:rPr lang="ja-JP" altLang="en-US" sz="2400" dirty="0">
                <a:latin typeface="Calibri" pitchFamily="34" charset="0"/>
              </a:rPr>
              <a:t>）</a:t>
            </a:r>
            <a:r>
              <a:rPr lang="en-US" altLang="ja-JP" sz="2400" dirty="0">
                <a:latin typeface="Calibri" pitchFamily="34" charset="0"/>
              </a:rPr>
              <a:t>RVM</a:t>
            </a:r>
            <a:r>
              <a:rPr lang="ja-JP" altLang="en-US" sz="2400" dirty="0">
                <a:latin typeface="Calibri" pitchFamily="34" charset="0"/>
              </a:rPr>
              <a:t>のインストール</a:t>
            </a:r>
            <a:endParaRPr lang="en-US" altLang="ja-JP" sz="2400" dirty="0">
              <a:latin typeface="Calibr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12738" y="7938"/>
            <a:ext cx="8580437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ja-JP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Ruby on Rails</a:t>
            </a:r>
            <a:r>
              <a:rPr lang="ja-JP" altLang="en-US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の環境構築</a:t>
            </a:r>
            <a:r>
              <a:rPr lang="en-US" altLang="ja-JP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(1)</a:t>
            </a:r>
            <a:endParaRPr lang="ja-JP" altLang="en-US" sz="4400" kern="0" dirty="0">
              <a:solidFill>
                <a:srgbClr val="009E47"/>
              </a:soli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3556" name="スライド番号プレースホル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52A8E8C4-B3D8-443D-8E7E-499F9D40FEBF}" type="slidenum">
              <a:rPr lang="ja-JP" altLang="en-US" smtClean="0">
                <a:ea typeface="ＭＳ Ｐゴシック" charset="-128"/>
              </a:rPr>
              <a:pPr/>
              <a:t>7</a:t>
            </a:fld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23557" name="テキスト ボックス 54"/>
          <p:cNvSpPr txBox="1">
            <a:spLocks noChangeArrowheads="1"/>
          </p:cNvSpPr>
          <p:nvPr/>
        </p:nvSpPr>
        <p:spPr bwMode="auto">
          <a:xfrm>
            <a:off x="435928" y="2157094"/>
            <a:ext cx="8094461" cy="403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\curl –#L 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https://get.rvm.io | bash –s stable 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--</a:t>
            </a:r>
            <a:r>
              <a:rPr lang="en-US" altLang="ja-JP" sz="2000" dirty="0" err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autolibs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=2</a:t>
            </a:r>
            <a:endParaRPr lang="en-US" altLang="ja-JP" sz="20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3558" name="テキスト ボックス 30"/>
          <p:cNvSpPr txBox="1">
            <a:spLocks noChangeArrowheads="1"/>
          </p:cNvSpPr>
          <p:nvPr/>
        </p:nvSpPr>
        <p:spPr bwMode="auto">
          <a:xfrm>
            <a:off x="321628" y="2623185"/>
            <a:ext cx="3008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>
                <a:latin typeface="Calibri" pitchFamily="34" charset="0"/>
              </a:rPr>
              <a:t>（</a:t>
            </a:r>
            <a:r>
              <a:rPr lang="en-US" altLang="ja-JP" sz="2400">
                <a:latin typeface="Calibri" pitchFamily="34" charset="0"/>
              </a:rPr>
              <a:t>2</a:t>
            </a:r>
            <a:r>
              <a:rPr lang="ja-JP" altLang="en-US" sz="2400">
                <a:latin typeface="Calibri" pitchFamily="34" charset="0"/>
              </a:rPr>
              <a:t>）</a:t>
            </a:r>
            <a:r>
              <a:rPr lang="en-US" altLang="ja-JP" sz="2400">
                <a:latin typeface="Calibri" pitchFamily="34" charset="0"/>
              </a:rPr>
              <a:t>RVM</a:t>
            </a:r>
            <a:r>
              <a:rPr lang="ja-JP" altLang="en-US" sz="2400">
                <a:latin typeface="Calibri" pitchFamily="34" charset="0"/>
              </a:rPr>
              <a:t>のパスを通す</a:t>
            </a:r>
            <a:endParaRPr lang="en-US" altLang="ja-JP" sz="2400">
              <a:latin typeface="Calibri" pitchFamily="34" charset="0"/>
            </a:endParaRPr>
          </a:p>
        </p:txBody>
      </p:sp>
      <p:sp>
        <p:nvSpPr>
          <p:cNvPr id="23559" name="テキスト ボックス 54"/>
          <p:cNvSpPr txBox="1">
            <a:spLocks noChangeArrowheads="1"/>
          </p:cNvSpPr>
          <p:nvPr/>
        </p:nvSpPr>
        <p:spPr bwMode="auto">
          <a:xfrm>
            <a:off x="435928" y="3021648"/>
            <a:ext cx="8105775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echo </a:t>
            </a:r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‘[[ -s “$HOME/.</a:t>
            </a:r>
            <a:r>
              <a:rPr lang="en-US" altLang="ja-JP" sz="20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rvm</a:t>
            </a:r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/scripts/</a:t>
            </a:r>
            <a:r>
              <a:rPr lang="en-US" altLang="ja-JP" sz="20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rvm</a:t>
            </a:r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” ]] &amp;&amp;</a:t>
            </a:r>
          </a:p>
          <a:p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source “$HOME/.</a:t>
            </a:r>
            <a:r>
              <a:rPr lang="en-US" altLang="ja-JP" sz="20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rvm</a:t>
            </a:r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/scripts/</a:t>
            </a:r>
            <a:r>
              <a:rPr lang="en-US" altLang="ja-JP" sz="20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rvm</a:t>
            </a:r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”’ &gt;&gt; ~/.</a:t>
            </a:r>
            <a:r>
              <a:rPr lang="en-US" altLang="ja-JP" sz="2000" dirty="0" err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bashrc</a:t>
            </a:r>
            <a:endParaRPr lang="ja-JP" altLang="en-US" sz="20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3560" name="テキスト ボックス 30"/>
          <p:cNvSpPr txBox="1">
            <a:spLocks noChangeArrowheads="1"/>
          </p:cNvSpPr>
          <p:nvPr/>
        </p:nvSpPr>
        <p:spPr bwMode="auto">
          <a:xfrm>
            <a:off x="323215" y="3858260"/>
            <a:ext cx="5213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Calibri" pitchFamily="34" charset="0"/>
              </a:rPr>
              <a:t>（</a:t>
            </a:r>
            <a:r>
              <a:rPr lang="en-US" altLang="ja-JP" sz="2400" dirty="0">
                <a:latin typeface="Calibri" pitchFamily="34" charset="0"/>
              </a:rPr>
              <a:t>3</a:t>
            </a:r>
            <a:r>
              <a:rPr lang="ja-JP" altLang="en-US" sz="2400" dirty="0">
                <a:latin typeface="Calibri" pitchFamily="34" charset="0"/>
              </a:rPr>
              <a:t>）</a:t>
            </a:r>
            <a:r>
              <a:rPr lang="en-US" altLang="ja-JP" sz="2400" dirty="0">
                <a:latin typeface="Calibri" pitchFamily="34" charset="0"/>
              </a:rPr>
              <a:t>RVM</a:t>
            </a:r>
            <a:r>
              <a:rPr lang="ja-JP" altLang="en-US" sz="2400" dirty="0">
                <a:latin typeface="Calibri" pitchFamily="34" charset="0"/>
              </a:rPr>
              <a:t>に</a:t>
            </a:r>
            <a:r>
              <a:rPr lang="en-US" altLang="ja-JP" sz="2400" dirty="0">
                <a:latin typeface="Calibri" pitchFamily="34" charset="0"/>
              </a:rPr>
              <a:t>Ruby1.9.3</a:t>
            </a:r>
            <a:r>
              <a:rPr lang="ja-JP" altLang="en-US" sz="2400" dirty="0">
                <a:latin typeface="Calibri" pitchFamily="34" charset="0"/>
              </a:rPr>
              <a:t>をインストールする</a:t>
            </a:r>
            <a:endParaRPr lang="en-US" altLang="ja-JP" sz="2400" dirty="0">
              <a:latin typeface="Calibri" pitchFamily="34" charset="0"/>
            </a:endParaRPr>
          </a:p>
        </p:txBody>
      </p:sp>
      <p:sp>
        <p:nvSpPr>
          <p:cNvPr id="23561" name="テキスト ボックス 54"/>
          <p:cNvSpPr txBox="1">
            <a:spLocks noChangeArrowheads="1"/>
          </p:cNvSpPr>
          <p:nvPr/>
        </p:nvSpPr>
        <p:spPr bwMode="auto">
          <a:xfrm>
            <a:off x="435928" y="4258310"/>
            <a:ext cx="8105775" cy="4000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err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rvm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install 1.9.3</a:t>
            </a:r>
          </a:p>
        </p:txBody>
      </p:sp>
      <p:sp>
        <p:nvSpPr>
          <p:cNvPr id="23562" name="テキスト ボックス 30"/>
          <p:cNvSpPr txBox="1">
            <a:spLocks noChangeArrowheads="1"/>
          </p:cNvSpPr>
          <p:nvPr/>
        </p:nvSpPr>
        <p:spPr bwMode="auto">
          <a:xfrm>
            <a:off x="320040" y="4890135"/>
            <a:ext cx="4246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>
                <a:latin typeface="Calibri" pitchFamily="34" charset="0"/>
              </a:rPr>
              <a:t>（</a:t>
            </a:r>
            <a:r>
              <a:rPr lang="en-US" altLang="ja-JP" sz="2400">
                <a:latin typeface="Calibri" pitchFamily="34" charset="0"/>
              </a:rPr>
              <a:t>4</a:t>
            </a:r>
            <a:r>
              <a:rPr lang="ja-JP" altLang="en-US" sz="2400">
                <a:latin typeface="Calibri" pitchFamily="34" charset="0"/>
              </a:rPr>
              <a:t>）</a:t>
            </a:r>
            <a:r>
              <a:rPr lang="en-US" altLang="ja-JP" sz="2400">
                <a:latin typeface="Calibri" pitchFamily="34" charset="0"/>
              </a:rPr>
              <a:t>RVM</a:t>
            </a:r>
            <a:r>
              <a:rPr lang="ja-JP" altLang="en-US" sz="2400">
                <a:latin typeface="Calibri" pitchFamily="34" charset="0"/>
              </a:rPr>
              <a:t>の</a:t>
            </a:r>
            <a:r>
              <a:rPr lang="en-US" altLang="ja-JP" sz="2400">
                <a:latin typeface="Calibri" pitchFamily="34" charset="0"/>
              </a:rPr>
              <a:t>Ruby1.9.3</a:t>
            </a:r>
            <a:r>
              <a:rPr lang="ja-JP" altLang="en-US" sz="2400">
                <a:latin typeface="Calibri" pitchFamily="34" charset="0"/>
              </a:rPr>
              <a:t>を使用する</a:t>
            </a:r>
            <a:endParaRPr lang="en-US" altLang="ja-JP" sz="2400">
              <a:latin typeface="Calibri" pitchFamily="34" charset="0"/>
            </a:endParaRPr>
          </a:p>
        </p:txBody>
      </p:sp>
      <p:sp>
        <p:nvSpPr>
          <p:cNvPr id="23563" name="テキスト ボックス 54"/>
          <p:cNvSpPr txBox="1">
            <a:spLocks noChangeArrowheads="1"/>
          </p:cNvSpPr>
          <p:nvPr/>
        </p:nvSpPr>
        <p:spPr bwMode="auto">
          <a:xfrm>
            <a:off x="435928" y="5288598"/>
            <a:ext cx="8105775" cy="4000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err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rvm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use 1.9.3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テキスト ボックス 30"/>
          <p:cNvSpPr txBox="1">
            <a:spLocks noChangeArrowheads="1"/>
          </p:cNvSpPr>
          <p:nvPr/>
        </p:nvSpPr>
        <p:spPr bwMode="auto">
          <a:xfrm>
            <a:off x="627515" y="1265238"/>
            <a:ext cx="4598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Calibri" pitchFamily="34" charset="0"/>
              </a:rPr>
              <a:t>（</a:t>
            </a:r>
            <a:r>
              <a:rPr lang="en-US" altLang="ja-JP" sz="2400" dirty="0">
                <a:latin typeface="Calibri" pitchFamily="34" charset="0"/>
              </a:rPr>
              <a:t>5</a:t>
            </a:r>
            <a:r>
              <a:rPr lang="ja-JP" altLang="en-US" sz="2400" dirty="0">
                <a:latin typeface="Calibri" pitchFamily="34" charset="0"/>
              </a:rPr>
              <a:t>）</a:t>
            </a:r>
            <a:r>
              <a:rPr lang="en-US" altLang="ja-JP" sz="2400" dirty="0">
                <a:latin typeface="Calibri" pitchFamily="34" charset="0"/>
              </a:rPr>
              <a:t>RVM</a:t>
            </a:r>
            <a:r>
              <a:rPr lang="ja-JP" altLang="en-US" sz="2400" dirty="0">
                <a:latin typeface="Calibri" pitchFamily="34" charset="0"/>
              </a:rPr>
              <a:t>に</a:t>
            </a:r>
            <a:r>
              <a:rPr lang="en-US" altLang="ja-JP" sz="2400" dirty="0">
                <a:latin typeface="Calibri" pitchFamily="34" charset="0"/>
              </a:rPr>
              <a:t>Rails3.2.3</a:t>
            </a:r>
            <a:r>
              <a:rPr lang="ja-JP" altLang="en-US" sz="2400" dirty="0">
                <a:latin typeface="Calibri" pitchFamily="34" charset="0"/>
              </a:rPr>
              <a:t>をインストール</a:t>
            </a:r>
            <a:endParaRPr lang="en-US" altLang="ja-JP" sz="2400" dirty="0">
              <a:latin typeface="Calibr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12738" y="7938"/>
            <a:ext cx="8580437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ja-JP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Ruby on Rails</a:t>
            </a:r>
            <a:r>
              <a:rPr lang="ja-JP" altLang="en-US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の環境構築</a:t>
            </a:r>
            <a:r>
              <a:rPr lang="en-US" altLang="ja-JP" sz="4400" kern="0" dirty="0">
                <a:solidFill>
                  <a:srgbClr val="009E47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(2)</a:t>
            </a:r>
            <a:endParaRPr lang="ja-JP" altLang="en-US" sz="4400" kern="0" dirty="0">
              <a:solidFill>
                <a:srgbClr val="009E47"/>
              </a:soli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603" name="スライド番号プレースホル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24E1E5-E4B0-4CD3-8C6A-63566558F456}" type="slidenum">
              <a:rPr lang="ja-JP" altLang="en-US" smtClean="0">
                <a:ea typeface="ＭＳ Ｐゴシック" charset="-128"/>
              </a:rPr>
              <a:pPr/>
              <a:t>8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25604" name="テキスト ボックス 54"/>
          <p:cNvSpPr txBox="1">
            <a:spLocks noChangeArrowheads="1"/>
          </p:cNvSpPr>
          <p:nvPr/>
        </p:nvSpPr>
        <p:spPr bwMode="auto">
          <a:xfrm>
            <a:off x="743403" y="1654175"/>
            <a:ext cx="4421187" cy="1016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altLang="ja-JP" sz="2000" dirty="0" err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rvm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gemset</a:t>
            </a:r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create 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rails329</a:t>
            </a:r>
            <a:endParaRPr lang="en-US" altLang="ja-JP" sz="20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</a:t>
            </a:r>
            <a:r>
              <a:rPr lang="en-US" altLang="ja-JP" sz="2000" dirty="0" err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rvm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gemset</a:t>
            </a:r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 use 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rails329</a:t>
            </a:r>
            <a:endParaRPr lang="en-US" altLang="ja-JP" sz="20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gem </a:t>
            </a:r>
            <a:r>
              <a:rPr lang="en-US" altLang="ja-JP" sz="2000" dirty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install rails –v </a:t>
            </a:r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3.2.9</a:t>
            </a:r>
            <a:endParaRPr lang="en-US" altLang="ja-JP" sz="20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5605" name="テキスト ボックス 30"/>
          <p:cNvSpPr txBox="1">
            <a:spLocks noChangeArrowheads="1"/>
          </p:cNvSpPr>
          <p:nvPr/>
        </p:nvSpPr>
        <p:spPr bwMode="auto">
          <a:xfrm>
            <a:off x="627515" y="3008313"/>
            <a:ext cx="5443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>
                <a:latin typeface="Calibri" pitchFamily="34" charset="0"/>
              </a:rPr>
              <a:t>（</a:t>
            </a:r>
            <a:r>
              <a:rPr lang="en-US" altLang="ja-JP" sz="2400">
                <a:latin typeface="Calibri" pitchFamily="34" charset="0"/>
              </a:rPr>
              <a:t>6</a:t>
            </a:r>
            <a:r>
              <a:rPr lang="ja-JP" altLang="en-US" sz="2400">
                <a:latin typeface="Calibri" pitchFamily="34" charset="0"/>
              </a:rPr>
              <a:t>）</a:t>
            </a:r>
            <a:r>
              <a:rPr lang="en-US" altLang="ja-JP" sz="2400">
                <a:latin typeface="Calibri" pitchFamily="34" charset="0"/>
              </a:rPr>
              <a:t>Ruby</a:t>
            </a:r>
            <a:r>
              <a:rPr lang="ja-JP" altLang="en-US" sz="2400">
                <a:latin typeface="Calibri" pitchFamily="34" charset="0"/>
              </a:rPr>
              <a:t>と</a:t>
            </a:r>
            <a:r>
              <a:rPr lang="en-US" altLang="ja-JP" sz="2400">
                <a:latin typeface="Calibri" pitchFamily="34" charset="0"/>
              </a:rPr>
              <a:t>Ruby on Rails</a:t>
            </a:r>
            <a:r>
              <a:rPr lang="ja-JP" altLang="en-US" sz="2400">
                <a:latin typeface="Calibri" pitchFamily="34" charset="0"/>
              </a:rPr>
              <a:t>のバージョン確認</a:t>
            </a:r>
            <a:endParaRPr lang="en-US" altLang="ja-JP" sz="2400">
              <a:latin typeface="Calibri" pitchFamily="34" charset="0"/>
            </a:endParaRPr>
          </a:p>
        </p:txBody>
      </p:sp>
      <p:sp>
        <p:nvSpPr>
          <p:cNvPr id="25606" name="テキスト ボックス 54"/>
          <p:cNvSpPr txBox="1">
            <a:spLocks noChangeArrowheads="1"/>
          </p:cNvSpPr>
          <p:nvPr/>
        </p:nvSpPr>
        <p:spPr bwMode="auto">
          <a:xfrm>
            <a:off x="744990" y="3395663"/>
            <a:ext cx="4421188" cy="7080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ruby --version</a:t>
            </a:r>
            <a:endParaRPr lang="en-US" altLang="ja-JP" sz="20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2000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$ rails --version</a:t>
            </a:r>
            <a:endParaRPr lang="en-US" altLang="ja-JP" sz="2000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6739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アプリケーションの作成</a:t>
            </a:r>
            <a:endParaRPr lang="ja-JP" altLang="en-US" dirty="0"/>
          </a:p>
        </p:txBody>
      </p:sp>
      <p:sp>
        <p:nvSpPr>
          <p:cNvPr id="2765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E8014B6-E987-48DB-A5FA-C27F6CFF86DB}" type="slidenum">
              <a:rPr lang="ja-JP" altLang="en-US" smtClean="0">
                <a:ea typeface="ＭＳ Ｐゴシック" charset="-128"/>
              </a:rPr>
              <a:pPr/>
              <a:t>9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3801</TotalTime>
  <Words>1799</Words>
  <Application>Microsoft Office PowerPoint</Application>
  <PresentationFormat>画面に合わせる (4:3)</PresentationFormat>
  <Paragraphs>369</Paragraphs>
  <Slides>34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フレッシュ</vt:lpstr>
      <vt:lpstr>2013年度 Ruby on Rails勉強会</vt:lpstr>
      <vt:lpstr>PowerPoint プレゼンテーション</vt:lpstr>
      <vt:lpstr>Ruby on Railsの紹介</vt:lpstr>
      <vt:lpstr>PowerPoint プレゼンテーション</vt:lpstr>
      <vt:lpstr>乃村研究室のRuby on Rails利用例</vt:lpstr>
      <vt:lpstr>Ruby on Railsの環境構築</vt:lpstr>
      <vt:lpstr>PowerPoint プレゼンテーション</vt:lpstr>
      <vt:lpstr>PowerPoint プレゼンテーション</vt:lpstr>
      <vt:lpstr>アプリケーションの作成</vt:lpstr>
      <vt:lpstr>手順1:アプリケーションの作成</vt:lpstr>
      <vt:lpstr>注意:JavaScript Runtimeについて</vt:lpstr>
      <vt:lpstr>手順2:アプリケーションの動作確認</vt:lpstr>
      <vt:lpstr>手順3:静的なページ作成</vt:lpstr>
      <vt:lpstr>手順4:HelloWorldページを作成</vt:lpstr>
      <vt:lpstr>手順5:ビューへのプログラムの埋め込み</vt:lpstr>
      <vt:lpstr>手順6:コントローラに変数を渡す</vt:lpstr>
      <vt:lpstr>コントローラとビュー</vt:lpstr>
      <vt:lpstr>モデル</vt:lpstr>
      <vt:lpstr>MVCって？</vt:lpstr>
      <vt:lpstr>MVC(Model View Controller)の扱い</vt:lpstr>
      <vt:lpstr>Railsの構成</vt:lpstr>
      <vt:lpstr>作ってみよう商品管理システム</vt:lpstr>
      <vt:lpstr>商品管理システム概要</vt:lpstr>
      <vt:lpstr>商品管理システムで作るもの</vt:lpstr>
      <vt:lpstr>アプリケーション作成</vt:lpstr>
      <vt:lpstr>Scaffoldを使ってみる</vt:lpstr>
      <vt:lpstr>Scaffoldを使ってみる</vt:lpstr>
      <vt:lpstr>Scaffoldを使ってみる</vt:lpstr>
      <vt:lpstr>モデルの仕組みについて</vt:lpstr>
      <vt:lpstr>モデルの仕組みについて</vt:lpstr>
      <vt:lpstr>モデルの仕組みについて</vt:lpstr>
      <vt:lpstr>マイグレーション</vt:lpstr>
      <vt:lpstr>おわりに</vt:lpstr>
      <vt:lpstr>PowerPoint プレゼンテーション</vt:lpstr>
    </vt:vector>
  </TitlesOfParts>
  <Company>岡山大学工学部情報工学科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Fukuda</dc:creator>
  <cp:lastModifiedBy>root</cp:lastModifiedBy>
  <cp:revision>298</cp:revision>
  <dcterms:created xsi:type="dcterms:W3CDTF">2011-04-28T00:59:18Z</dcterms:created>
  <dcterms:modified xsi:type="dcterms:W3CDTF">2013-04-15T00:52:25Z</dcterms:modified>
</cp:coreProperties>
</file>