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E8ADC64-BBA9-4993-AFC5-7C4F670B0C6F}" type="datetimeFigureOut">
              <a:rPr lang="en-GB" smtClean="0"/>
              <a:t>06/10/2013</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A7BDBF-D9C7-4877-9F59-C0ECDB7068C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ADC64-BBA9-4993-AFC5-7C4F670B0C6F}" type="datetimeFigureOut">
              <a:rPr lang="en-GB" smtClean="0"/>
              <a:t>06/10/2013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ADC64-BBA9-4993-AFC5-7C4F670B0C6F}" type="datetimeFigureOut">
              <a:rPr lang="en-GB" smtClean="0"/>
              <a:t>06/10/2013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ADC64-BBA9-4993-AFC5-7C4F670B0C6F}" type="datetimeFigureOut">
              <a:rPr lang="en-GB" smtClean="0"/>
              <a:t>06/10/2013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8ADC64-BBA9-4993-AFC5-7C4F670B0C6F}" type="datetimeFigureOut">
              <a:rPr lang="en-GB" smtClean="0"/>
              <a:t>06/10/2013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8ADC64-BBA9-4993-AFC5-7C4F670B0C6F}" type="datetimeFigureOut">
              <a:rPr lang="en-GB" smtClean="0"/>
              <a:t>06/10/2013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E8ADC64-BBA9-4993-AFC5-7C4F670B0C6F}" type="datetimeFigureOut">
              <a:rPr lang="en-GB" smtClean="0"/>
              <a:t>06/10/2013</a:t>
            </a:fld>
            <a:endParaRPr lang="en-GB"/>
          </a:p>
        </p:txBody>
      </p:sp>
      <p:sp>
        <p:nvSpPr>
          <p:cNvPr id="27" name="Slide Number Placeholder 26"/>
          <p:cNvSpPr>
            <a:spLocks noGrp="1"/>
          </p:cNvSpPr>
          <p:nvPr>
            <p:ph type="sldNum" sz="quarter" idx="11"/>
          </p:nvPr>
        </p:nvSpPr>
        <p:spPr/>
        <p:txBody>
          <a:bodyPr rtlCol="0"/>
          <a:lstStyle/>
          <a:p>
            <a:fld id="{BFA7BDBF-D9C7-4877-9F59-C0ECDB7068CB}"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E8ADC64-BBA9-4993-AFC5-7C4F670B0C6F}" type="datetimeFigureOut">
              <a:rPr lang="en-GB" smtClean="0"/>
              <a:t>06/10/2013</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FA7BDBF-D9C7-4877-9F59-C0ECDB7068C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ADC64-BBA9-4993-AFC5-7C4F670B0C6F}" type="datetimeFigureOut">
              <a:rPr lang="en-GB" smtClean="0"/>
              <a:t>06/10/2013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8ADC64-BBA9-4993-AFC5-7C4F670B0C6F}" type="datetimeFigureOut">
              <a:rPr lang="en-GB" smtClean="0"/>
              <a:t>06/10/2013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8ADC64-BBA9-4993-AFC5-7C4F670B0C6F}" type="datetimeFigureOut">
              <a:rPr lang="en-GB" smtClean="0"/>
              <a:t>06/10/2013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A7BDBF-D9C7-4877-9F59-C0ECDB7068C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E8ADC64-BBA9-4993-AFC5-7C4F670B0C6F}" type="datetimeFigureOut">
              <a:rPr lang="en-GB" smtClean="0"/>
              <a:t>06/10/2013</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A7BDBF-D9C7-4877-9F59-C0ECDB7068C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wisegeek.com/what-is-alpha-mapping.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isegeek.com/what-is-alpha-mapping.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isegeek.com/what-is-alpha-mappi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www.3drender.co.uk/" TargetMode="External"/><Relationship Id="rId2" Type="http://schemas.openxmlformats.org/officeDocument/2006/relationships/hyperlink" Target="http://www.cornucopia3d.com/" TargetMode="External"/><Relationship Id="rId1" Type="http://schemas.openxmlformats.org/officeDocument/2006/relationships/slideLayout" Target="../slideLayouts/slideLayout2.xml"/><Relationship Id="rId6" Type="http://schemas.openxmlformats.org/officeDocument/2006/relationships/hyperlink" Target="http://www.wisegeek.com/what-is-alpha-mapping.htm" TargetMode="External"/><Relationship Id="rId5" Type="http://schemas.openxmlformats.org/officeDocument/2006/relationships/hyperlink" Target="http://www.photosculpt.net/dump/2010/11/6/tutorial-12-how-to-create-an-alpha-map-for-sculpting-in-zbru.html" TargetMode="External"/><Relationship Id="rId4" Type="http://schemas.openxmlformats.org/officeDocument/2006/relationships/hyperlink" Target="http://www.photosculpt.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9600" dirty="0" smtClean="0"/>
              <a:t>Alpha maps</a:t>
            </a:r>
            <a:endParaRPr lang="en-GB" sz="9600" dirty="0"/>
          </a:p>
        </p:txBody>
      </p:sp>
      <p:sp>
        <p:nvSpPr>
          <p:cNvPr id="3" name="Subtitle 2"/>
          <p:cNvSpPr>
            <a:spLocks noGrp="1"/>
          </p:cNvSpPr>
          <p:nvPr>
            <p:ph type="subTitle" idx="1"/>
          </p:nvPr>
        </p:nvSpPr>
        <p:spPr>
          <a:xfrm>
            <a:off x="467544" y="4077072"/>
            <a:ext cx="4953000" cy="1752600"/>
          </a:xfrm>
        </p:spPr>
        <p:txBody>
          <a:bodyPr>
            <a:normAutofit fontScale="92500" lnSpcReduction="10000"/>
          </a:bodyPr>
          <a:lstStyle/>
          <a:p>
            <a:r>
              <a:rPr lang="en-GB" dirty="0" smtClean="0"/>
              <a:t>Tom Kirby</a:t>
            </a:r>
          </a:p>
          <a:p>
            <a:r>
              <a:rPr lang="en-GB" dirty="0" smtClean="0"/>
              <a:t>Brett </a:t>
            </a:r>
            <a:r>
              <a:rPr lang="en-GB" dirty="0" err="1" smtClean="0"/>
              <a:t>Kights</a:t>
            </a:r>
            <a:endParaRPr lang="en-GB" dirty="0" smtClean="0"/>
          </a:p>
          <a:p>
            <a:r>
              <a:rPr lang="en-GB" dirty="0" smtClean="0"/>
              <a:t>James Hall</a:t>
            </a:r>
          </a:p>
          <a:p>
            <a:r>
              <a:rPr lang="en-GB" dirty="0" smtClean="0"/>
              <a:t>Niall </a:t>
            </a:r>
            <a:r>
              <a:rPr lang="en-GB" dirty="0" err="1" smtClean="0"/>
              <a:t>Mellers</a:t>
            </a:r>
            <a:endParaRPr lang="en-GB" dirty="0" smtClean="0"/>
          </a:p>
          <a:p>
            <a:r>
              <a:rPr lang="en-GB" dirty="0" smtClean="0"/>
              <a:t>Matthew </a:t>
            </a:r>
            <a:r>
              <a:rPr lang="en-GB" dirty="0" err="1" smtClean="0"/>
              <a:t>Housely</a:t>
            </a:r>
            <a:endParaRPr lang="en-GB" dirty="0"/>
          </a:p>
        </p:txBody>
      </p:sp>
    </p:spTree>
    <p:extLst>
      <p:ext uri="{BB962C8B-B14F-4D97-AF65-F5344CB8AC3E}">
        <p14:creationId xmlns:p14="http://schemas.microsoft.com/office/powerpoint/2010/main" val="398614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Alpha maps?</a:t>
            </a:r>
            <a:endParaRPr lang="en-GB" dirty="0"/>
          </a:p>
        </p:txBody>
      </p:sp>
      <p:sp>
        <p:nvSpPr>
          <p:cNvPr id="3" name="Content Placeholder 2"/>
          <p:cNvSpPr>
            <a:spLocks noGrp="1"/>
          </p:cNvSpPr>
          <p:nvPr>
            <p:ph idx="1"/>
          </p:nvPr>
        </p:nvSpPr>
        <p:spPr/>
        <p:txBody>
          <a:bodyPr>
            <a:normAutofit/>
          </a:bodyPr>
          <a:lstStyle/>
          <a:p>
            <a:r>
              <a:rPr lang="en-GB" sz="1800" i="1" dirty="0" smtClean="0"/>
              <a:t>“Alpha </a:t>
            </a:r>
            <a:r>
              <a:rPr lang="en-GB" sz="1800" i="1" dirty="0"/>
              <a:t>mapping is a process by which a texture is applied to an object in three-dimensional (3D) Computer-Generated Imagery (CGI) that creates transparency. The term “opacity” is often used in computer graphics, and full opacity means that an object is solid, while no opacity indicates a transparent object. Alpha mapping is the creation of a texture map for an object that does not provide </a:t>
            </a:r>
            <a:r>
              <a:rPr lang="en-GB" sz="1800" i="1" dirty="0" err="1"/>
              <a:t>color</a:t>
            </a:r>
            <a:r>
              <a:rPr lang="en-GB" sz="1800" i="1" dirty="0"/>
              <a:t> or texture, but instead indicates varying levels of opacity for it.” </a:t>
            </a:r>
            <a:r>
              <a:rPr lang="en-GB" sz="2000" i="1" dirty="0"/>
              <a:t>- </a:t>
            </a:r>
            <a:r>
              <a:rPr lang="en-GB" sz="2000" dirty="0">
                <a:hlinkClick r:id="rId2"/>
              </a:rPr>
              <a:t>http://</a:t>
            </a:r>
            <a:r>
              <a:rPr lang="en-GB" sz="2000" dirty="0" smtClean="0">
                <a:hlinkClick r:id="rId2"/>
              </a:rPr>
              <a:t>www.wisegeek.com/what-is-alpha-mapping.htm</a:t>
            </a:r>
            <a:endParaRPr lang="en-GB" sz="2000" dirty="0" smtClean="0"/>
          </a:p>
          <a:p>
            <a:endParaRPr lang="en-GB"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869160"/>
            <a:ext cx="2381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47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Alpha maps are used?</a:t>
            </a:r>
            <a:endParaRPr lang="en-GB" dirty="0"/>
          </a:p>
        </p:txBody>
      </p:sp>
      <p:sp>
        <p:nvSpPr>
          <p:cNvPr id="3" name="Content Placeholder 2"/>
          <p:cNvSpPr>
            <a:spLocks noGrp="1"/>
          </p:cNvSpPr>
          <p:nvPr>
            <p:ph idx="1"/>
          </p:nvPr>
        </p:nvSpPr>
        <p:spPr/>
        <p:txBody>
          <a:bodyPr>
            <a:normAutofit/>
          </a:bodyPr>
          <a:lstStyle/>
          <a:p>
            <a:r>
              <a:rPr lang="en-GB" sz="1800" i="1" dirty="0" smtClean="0"/>
              <a:t>“Alpha </a:t>
            </a:r>
            <a:r>
              <a:rPr lang="en-GB" sz="1800" i="1" dirty="0"/>
              <a:t>mapping is important for the creation of realistic computer graphics that are not overly intensive for rendering or display. If an artist wants to create a hole in the </a:t>
            </a:r>
            <a:r>
              <a:rPr lang="en-GB" sz="1800" i="1" dirty="0" smtClean="0"/>
              <a:t>box (in a box mesh) then </a:t>
            </a:r>
            <a:r>
              <a:rPr lang="en-GB" sz="1800" i="1" dirty="0"/>
              <a:t>doing so would require a change in the number of polygons to create the shape of the hole in one of the sides. The use of alpha mapping, however, allows an artist to simply create a map with a black area for the hole, which becomes transparent in the final </a:t>
            </a:r>
            <a:r>
              <a:rPr lang="en-GB" sz="1800" i="1" dirty="0" smtClean="0"/>
              <a:t>image” - </a:t>
            </a:r>
            <a:r>
              <a:rPr lang="en-GB" sz="1800" dirty="0">
                <a:hlinkClick r:id="rId2"/>
              </a:rPr>
              <a:t>http://www.wisegeek.com/what-is-alpha-mapping.htm</a:t>
            </a:r>
            <a:endParaRPr lang="en-GB" sz="1800" dirty="0"/>
          </a:p>
          <a:p>
            <a:endParaRPr lang="en-GB" sz="1800" i="1" dirty="0"/>
          </a:p>
        </p:txBody>
      </p:sp>
    </p:spTree>
    <p:extLst>
      <p:ext uri="{BB962C8B-B14F-4D97-AF65-F5344CB8AC3E}">
        <p14:creationId xmlns:p14="http://schemas.microsoft.com/office/powerpoint/2010/main" val="250804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an alpha map is created</a:t>
            </a:r>
            <a:endParaRPr lang="en-GB" dirty="0"/>
          </a:p>
        </p:txBody>
      </p:sp>
      <p:sp>
        <p:nvSpPr>
          <p:cNvPr id="3" name="Content Placeholder 2"/>
          <p:cNvSpPr>
            <a:spLocks noGrp="1"/>
          </p:cNvSpPr>
          <p:nvPr>
            <p:ph idx="1"/>
          </p:nvPr>
        </p:nvSpPr>
        <p:spPr/>
        <p:txBody>
          <a:bodyPr>
            <a:normAutofit/>
          </a:bodyPr>
          <a:lstStyle/>
          <a:p>
            <a:r>
              <a:rPr lang="en-GB" sz="1800" i="1" dirty="0" smtClean="0"/>
              <a:t>“Different </a:t>
            </a:r>
            <a:r>
              <a:rPr lang="en-GB" sz="1800" i="1" dirty="0"/>
              <a:t>types of images can be used during alpha mapping, though the image used is typically a simple grayscale graphic. This means that it does not contain any </a:t>
            </a:r>
            <a:r>
              <a:rPr lang="en-GB" sz="1800" i="1" dirty="0" smtClean="0"/>
              <a:t>colour</a:t>
            </a:r>
            <a:r>
              <a:rPr lang="en-GB" sz="1800" i="1" dirty="0"/>
              <a:t>, but instead consists only of black, white, and shades of </a:t>
            </a:r>
            <a:r>
              <a:rPr lang="en-GB" sz="1800" i="1" dirty="0" smtClean="0"/>
              <a:t>grey. </a:t>
            </a:r>
            <a:r>
              <a:rPr lang="en-GB" sz="1800" i="1" dirty="0"/>
              <a:t>The image created in this way is referred to as an “alpha </a:t>
            </a:r>
            <a:r>
              <a:rPr lang="en-GB" sz="1800" i="1" dirty="0" smtClean="0"/>
              <a:t>map. Once </a:t>
            </a:r>
            <a:r>
              <a:rPr lang="en-GB" sz="1800" i="1" dirty="0"/>
              <a:t>the map is applied to an object, then parts of it that are white in the alpha map appear as normal, while parts that are black become completely transparent. Different shades of </a:t>
            </a:r>
            <a:r>
              <a:rPr lang="en-GB" sz="1800" i="1" dirty="0" err="1"/>
              <a:t>gray</a:t>
            </a:r>
            <a:r>
              <a:rPr lang="en-GB" sz="1800" i="1" dirty="0"/>
              <a:t> can be used in alpha mapping to indicate varying degrees of opacity. Tones closer to white are more solid, while those toward black are more transparent. This does not actually change the mesh itself, only its appearance</a:t>
            </a:r>
            <a:r>
              <a:rPr lang="en-GB" sz="1800" i="1" dirty="0" smtClean="0"/>
              <a:t>.” </a:t>
            </a:r>
            <a:r>
              <a:rPr lang="en-GB" sz="1900" i="1" dirty="0" smtClean="0"/>
              <a:t>- </a:t>
            </a:r>
            <a:r>
              <a:rPr lang="en-GB" sz="1800" dirty="0">
                <a:hlinkClick r:id="rId2"/>
              </a:rPr>
              <a:t>http://www.wisegeek.com/what-is-alpha-mapping.htm</a:t>
            </a:r>
            <a:endParaRPr lang="en-GB" sz="1800" dirty="0"/>
          </a:p>
          <a:p>
            <a:endParaRPr lang="en-GB" sz="1900" i="1" dirty="0"/>
          </a:p>
          <a:p>
            <a:endParaRPr lang="en-GB" dirty="0"/>
          </a:p>
        </p:txBody>
      </p:sp>
    </p:spTree>
    <p:extLst>
      <p:ext uri="{BB962C8B-B14F-4D97-AF65-F5344CB8AC3E}">
        <p14:creationId xmlns:p14="http://schemas.microsoft.com/office/powerpoint/2010/main" val="255241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alpha maps</a:t>
            </a:r>
            <a:endParaRPr lang="en-GB" dirty="0"/>
          </a:p>
        </p:txBody>
      </p:sp>
      <p:sp>
        <p:nvSpPr>
          <p:cNvPr id="3" name="Content Placeholder 2"/>
          <p:cNvSpPr>
            <a:spLocks noGrp="1"/>
          </p:cNvSpPr>
          <p:nvPr>
            <p:ph idx="1"/>
          </p:nvPr>
        </p:nvSpPr>
        <p:spPr/>
        <p:txBody>
          <a:bodyPr/>
          <a:lstStyle/>
          <a:p>
            <a:pPr marL="109728" indent="0">
              <a:buNone/>
            </a:pPr>
            <a:endParaRPr lang="en-GB" dirty="0"/>
          </a:p>
        </p:txBody>
      </p:sp>
      <p:pic>
        <p:nvPicPr>
          <p:cNvPr id="2050" name="Picture 2" descr="http://www.opabinia.info/images_url/alpha_tuto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168" y="2276872"/>
            <a:ext cx="3001522"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293096"/>
            <a:ext cx="58578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096872"/>
            <a:ext cx="32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58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a:t>
            </a:r>
            <a:endParaRPr lang="en-GB" dirty="0"/>
          </a:p>
        </p:txBody>
      </p:sp>
      <p:sp>
        <p:nvSpPr>
          <p:cNvPr id="3" name="Content Placeholder 2"/>
          <p:cNvSpPr>
            <a:spLocks noGrp="1"/>
          </p:cNvSpPr>
          <p:nvPr>
            <p:ph idx="1"/>
          </p:nvPr>
        </p:nvSpPr>
        <p:spPr/>
        <p:txBody>
          <a:bodyPr/>
          <a:lstStyle/>
          <a:p>
            <a:r>
              <a:rPr lang="en-GB" dirty="0" smtClean="0">
                <a:hlinkClick r:id="rId2"/>
              </a:rPr>
              <a:t>www.cornucopia3d.com</a:t>
            </a:r>
            <a:endParaRPr lang="en-GB" dirty="0" smtClean="0"/>
          </a:p>
          <a:p>
            <a:r>
              <a:rPr lang="en-GB" dirty="0" smtClean="0">
                <a:hlinkClick r:id="rId3"/>
              </a:rPr>
              <a:t>www.3drender.co.uk</a:t>
            </a:r>
            <a:endParaRPr lang="en-GB" dirty="0" smtClean="0"/>
          </a:p>
          <a:p>
            <a:r>
              <a:rPr lang="en-GB" dirty="0" smtClean="0">
                <a:hlinkClick r:id="rId4"/>
              </a:rPr>
              <a:t>www.photosculpt.net</a:t>
            </a:r>
            <a:endParaRPr lang="en-GB" dirty="0" smtClean="0"/>
          </a:p>
          <a:p>
            <a:r>
              <a:rPr lang="en-GB" dirty="0">
                <a:hlinkClick r:id="rId5"/>
              </a:rPr>
              <a:t>http://</a:t>
            </a:r>
            <a:r>
              <a:rPr lang="en-GB" dirty="0" smtClean="0">
                <a:hlinkClick r:id="rId5"/>
              </a:rPr>
              <a:t>www.photosculpt.net/dump/2010/11/6/tutorial-12-how-to-create-an-alpha-map-for-sculpting-in-zbru.html</a:t>
            </a:r>
            <a:endParaRPr lang="en-GB" dirty="0" smtClean="0"/>
          </a:p>
          <a:p>
            <a:r>
              <a:rPr lang="en-GB" dirty="0">
                <a:hlinkClick r:id="rId6"/>
              </a:rPr>
              <a:t>http://www.wisegeek.com/what-is-alpha-mapping.htm</a:t>
            </a:r>
            <a:endParaRPr lang="en-GB" dirty="0"/>
          </a:p>
          <a:p>
            <a:endParaRPr lang="en-GB" dirty="0"/>
          </a:p>
        </p:txBody>
      </p:sp>
    </p:spTree>
    <p:extLst>
      <p:ext uri="{BB962C8B-B14F-4D97-AF65-F5344CB8AC3E}">
        <p14:creationId xmlns:p14="http://schemas.microsoft.com/office/powerpoint/2010/main" val="447505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TotalTime>
  <Words>381</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Alpha maps</vt:lpstr>
      <vt:lpstr>What are Alpha maps?</vt:lpstr>
      <vt:lpstr>Why Alpha maps are used?</vt:lpstr>
      <vt:lpstr>How an alpha map is created</vt:lpstr>
      <vt:lpstr>Examples of alpha maps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maps</dc:title>
  <dc:creator>TK</dc:creator>
  <cp:lastModifiedBy>TK</cp:lastModifiedBy>
  <cp:revision>6</cp:revision>
  <dcterms:created xsi:type="dcterms:W3CDTF">2013-10-06T13:08:11Z</dcterms:created>
  <dcterms:modified xsi:type="dcterms:W3CDTF">2013-10-06T13:29:55Z</dcterms:modified>
</cp:coreProperties>
</file>