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69" r:id="rId3"/>
    <p:sldId id="270" r:id="rId4"/>
    <p:sldId id="256" r:id="rId5"/>
    <p:sldId id="258" r:id="rId6"/>
    <p:sldId id="263" r:id="rId7"/>
    <p:sldId id="264" r:id="rId8"/>
    <p:sldId id="259" r:id="rId9"/>
    <p:sldId id="265" r:id="rId10"/>
    <p:sldId id="266" r:id="rId11"/>
    <p:sldId id="260" r:id="rId12"/>
    <p:sldId id="261"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58B35-D4A5-4568-9C7B-F47944FEEAEB}"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D3E5A-F08D-4BBE-9542-2B015BE627EE}" type="slidenum">
              <a:rPr lang="en-US" smtClean="0"/>
              <a:t>‹#›</a:t>
            </a:fld>
            <a:endParaRPr lang="en-US"/>
          </a:p>
        </p:txBody>
      </p:sp>
    </p:spTree>
    <p:extLst>
      <p:ext uri="{BB962C8B-B14F-4D97-AF65-F5344CB8AC3E}">
        <p14:creationId xmlns:p14="http://schemas.microsoft.com/office/powerpoint/2010/main" val="167180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 on the crucial role quarantine plays in managing the spread of Mpox. Today, we will explore how quarantine as a public health intervention impacts the dynamics of Mpox infections, with a focus on transmission rates, case numbers, and containment strategies. Through collaborations between the Kwame Nkrumah University of Science and Technology (KNUST) and the German-West African Centre for Global Health and Pandemic Prevention (G-WAC), this research seeks to contribute valuable insights into optimizing outbreak responses in West Africa and beyond. Let’s dive deeper into how quarantine measures can alter the course of an outbreak and save lives."</a:t>
            </a:r>
          </a:p>
        </p:txBody>
      </p:sp>
      <p:sp>
        <p:nvSpPr>
          <p:cNvPr id="4" name="Slide Number Placeholder 3"/>
          <p:cNvSpPr>
            <a:spLocks noGrp="1"/>
          </p:cNvSpPr>
          <p:nvPr>
            <p:ph type="sldNum" sz="quarter" idx="5"/>
          </p:nvPr>
        </p:nvSpPr>
        <p:spPr/>
        <p:txBody>
          <a:bodyPr/>
          <a:lstStyle/>
          <a:p>
            <a:fld id="{011D3E5A-F08D-4BBE-9542-2B015BE627EE}" type="slidenum">
              <a:rPr lang="en-US" smtClean="0"/>
              <a:t>4</a:t>
            </a:fld>
            <a:endParaRPr lang="en-US"/>
          </a:p>
        </p:txBody>
      </p:sp>
    </p:spTree>
    <p:extLst>
      <p:ext uri="{BB962C8B-B14F-4D97-AF65-F5344CB8AC3E}">
        <p14:creationId xmlns:p14="http://schemas.microsoft.com/office/powerpoint/2010/main" val="1988670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8CAD-A20B-2CB7-6AF1-835A84C80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D6966-C7A7-9A1F-46EF-8BF6E09B6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A24E5-EFDB-9402-D3FF-D4DEB4E5CB0C}"/>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AE9964E8-7FBD-1830-6487-AF97176D2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10F47-6198-8844-3E99-8937F3EC5ECF}"/>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63560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CD9B-6773-E30F-F40D-377F1747E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62A7-EE26-A201-F03B-5993FE372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5E1F3-9F20-936F-C088-CDC92D5EA956}"/>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E536DBE1-CB9E-BB9E-F93A-41AFFEB84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463C-B4DA-DA80-A99D-545FE2C565D4}"/>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411008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7F9A2-86E0-34C5-8DEF-C25AF97BD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241B6-6461-C583-678D-9CBB6B346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84BC6-4D18-28A0-AD2F-1289E0D75809}"/>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27BEE62C-A7C1-719C-8460-180D2560E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8A54B-36B4-9D52-F7EC-AE748FA36E23}"/>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96178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E6C7-4836-C1B1-F327-CC42C1E78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B4D62-5B4A-74F4-80F2-45B2D1F9D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1A082-DE88-FACA-35DE-171F562F4AAC}"/>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7FAC667A-9111-C0EF-BEE0-A3E4064B9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A9365-C814-644E-9BBB-9150C22CD227}"/>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227451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B265-2B7C-2CBD-6E79-06E480F0B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45369-EE2D-156A-38F7-A2A1179144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36AB81-25E9-16E4-5C37-34ECA251399E}"/>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BE041E83-551C-B37C-8897-B6EB09803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71D68-DA58-0136-0CB3-A8456A485D47}"/>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219774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B9E1-D417-F40C-573D-A3838C88E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BF3972-2C2E-9F4C-CFD1-1C3602D32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6247F-B602-3070-0438-943125D05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633B9E-61CF-872A-21C0-20ED9E6822E3}"/>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6" name="Footer Placeholder 5">
            <a:extLst>
              <a:ext uri="{FF2B5EF4-FFF2-40B4-BE49-F238E27FC236}">
                <a16:creationId xmlns:a16="http://schemas.microsoft.com/office/drawing/2014/main" id="{7FF08A16-1D12-B972-0E0C-CC5DD044A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4B9CC-355D-514B-2B81-CAAB6962D5A0}"/>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297930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3A69-27F5-984F-A110-C596D00EF1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038F75-FFF2-41C9-5846-5EF82C922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B8196-40C1-61EC-1886-E80DFFFFD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A4F21-39F5-E4D3-424F-701602CAA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8712AE-4BA4-F388-4C3A-1FB160CB26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A5F55F-C8C7-3D80-8FD2-F99B0CD3CE19}"/>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8" name="Footer Placeholder 7">
            <a:extLst>
              <a:ext uri="{FF2B5EF4-FFF2-40B4-BE49-F238E27FC236}">
                <a16:creationId xmlns:a16="http://schemas.microsoft.com/office/drawing/2014/main" id="{9C781E2B-BA12-9AB3-F24C-7D90FC80D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EEED0-9827-E51E-AF64-7A498D02E5E3}"/>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295082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48C6-425E-7CEA-8F5C-DCE9B21EB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E3B47-1D0E-FB66-3556-9C5340F7B1F2}"/>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4" name="Footer Placeholder 3">
            <a:extLst>
              <a:ext uri="{FF2B5EF4-FFF2-40B4-BE49-F238E27FC236}">
                <a16:creationId xmlns:a16="http://schemas.microsoft.com/office/drawing/2014/main" id="{AC8D8334-2CF1-8BD5-7809-67D084F32B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F93A00-A948-9E50-DC36-CB7F332EAAD6}"/>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116543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8C405-EE0E-5920-8314-9EBDFB683D98}"/>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3" name="Footer Placeholder 2">
            <a:extLst>
              <a:ext uri="{FF2B5EF4-FFF2-40B4-BE49-F238E27FC236}">
                <a16:creationId xmlns:a16="http://schemas.microsoft.com/office/drawing/2014/main" id="{D031D92B-C8D3-A352-F5CD-BDC9EB8D42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69D49C-4C3D-525B-B0AA-9A391D768ABF}"/>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92256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7A78-9801-68B3-B3BE-D218D1808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6250F3-200F-B27B-DFCF-E796DE2E8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5AD80-5048-96DE-3E46-C0027D86D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C38C1-4499-11D7-07C2-87A2F6C4C520}"/>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6" name="Footer Placeholder 5">
            <a:extLst>
              <a:ext uri="{FF2B5EF4-FFF2-40B4-BE49-F238E27FC236}">
                <a16:creationId xmlns:a16="http://schemas.microsoft.com/office/drawing/2014/main" id="{BC89FF31-27FD-1AC6-A9FD-95F8E8E0D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CBF1F-C1B7-5D2F-113B-134366D1E991}"/>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89111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FE2B-CB83-D9C0-2481-613408906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C3F6C2-5BD9-2403-5D84-5A5144379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B10737-AC27-C266-AAF0-325F5AE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913A59-9B5C-4398-12E7-A97D75B6CB79}"/>
              </a:ext>
            </a:extLst>
          </p:cNvPr>
          <p:cNvSpPr>
            <a:spLocks noGrp="1"/>
          </p:cNvSpPr>
          <p:nvPr>
            <p:ph type="dt" sz="half" idx="10"/>
          </p:nvPr>
        </p:nvSpPr>
        <p:spPr/>
        <p:txBody>
          <a:bodyPr/>
          <a:lstStyle/>
          <a:p>
            <a:fld id="{BCEBC7C5-95CE-499E-96E3-1A88F0FD5D6A}" type="datetimeFigureOut">
              <a:rPr lang="en-US" smtClean="0"/>
              <a:t>9/27/2024</a:t>
            </a:fld>
            <a:endParaRPr lang="en-US"/>
          </a:p>
        </p:txBody>
      </p:sp>
      <p:sp>
        <p:nvSpPr>
          <p:cNvPr id="6" name="Footer Placeholder 5">
            <a:extLst>
              <a:ext uri="{FF2B5EF4-FFF2-40B4-BE49-F238E27FC236}">
                <a16:creationId xmlns:a16="http://schemas.microsoft.com/office/drawing/2014/main" id="{CCC5B951-6A79-F180-6470-A2CCB0D5D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57F31-8481-1D22-0050-A1D6AB7AE615}"/>
              </a:ext>
            </a:extLst>
          </p:cNvPr>
          <p:cNvSpPr>
            <a:spLocks noGrp="1"/>
          </p:cNvSpPr>
          <p:nvPr>
            <p:ph type="sldNum" sz="quarter" idx="12"/>
          </p:nvPr>
        </p:nvSpPr>
        <p:spPr/>
        <p:txBody>
          <a:bodyPr/>
          <a:lstStyle/>
          <a:p>
            <a:fld id="{0611B676-A0FB-408E-BA0B-1B495E97C303}" type="slidenum">
              <a:rPr lang="en-US" smtClean="0"/>
              <a:t>‹#›</a:t>
            </a:fld>
            <a:endParaRPr lang="en-US"/>
          </a:p>
        </p:txBody>
      </p:sp>
    </p:spTree>
    <p:extLst>
      <p:ext uri="{BB962C8B-B14F-4D97-AF65-F5344CB8AC3E}">
        <p14:creationId xmlns:p14="http://schemas.microsoft.com/office/powerpoint/2010/main" val="29039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78E31-54CF-9138-E279-B19206BB1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287764-ED79-8B14-EB8A-EA0CFC9F9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CD1A3-1C44-0271-091E-95E3AD4F2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EBC7C5-95CE-499E-96E3-1A88F0FD5D6A}" type="datetimeFigureOut">
              <a:rPr lang="en-US" smtClean="0"/>
              <a:t>9/27/2024</a:t>
            </a:fld>
            <a:endParaRPr lang="en-US"/>
          </a:p>
        </p:txBody>
      </p:sp>
      <p:sp>
        <p:nvSpPr>
          <p:cNvPr id="5" name="Footer Placeholder 4">
            <a:extLst>
              <a:ext uri="{FF2B5EF4-FFF2-40B4-BE49-F238E27FC236}">
                <a16:creationId xmlns:a16="http://schemas.microsoft.com/office/drawing/2014/main" id="{41453E3F-64E9-F8C6-05A8-A68C4E246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1C3E79-2258-34F5-722F-317EBB110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1B676-A0FB-408E-BA0B-1B495E97C303}" type="slidenum">
              <a:rPr lang="en-US" smtClean="0"/>
              <a:t>‹#›</a:t>
            </a:fld>
            <a:endParaRPr lang="en-US"/>
          </a:p>
        </p:txBody>
      </p:sp>
    </p:spTree>
    <p:extLst>
      <p:ext uri="{BB962C8B-B14F-4D97-AF65-F5344CB8AC3E}">
        <p14:creationId xmlns:p14="http://schemas.microsoft.com/office/powerpoint/2010/main" val="152045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E9FE-E418-9BAE-E5D6-5863BB70EF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4456F7E-C30B-387B-26DF-9784D1440F0F}"/>
              </a:ext>
            </a:extLst>
          </p:cNvPr>
          <p:cNvPicPr>
            <a:picLocks noGrp="1" noChangeAspect="1"/>
          </p:cNvPicPr>
          <p:nvPr>
            <p:ph idx="1"/>
          </p:nvPr>
        </p:nvPicPr>
        <p:blipFill>
          <a:blip r:embed="rId2"/>
          <a:stretch>
            <a:fillRect/>
          </a:stretch>
        </p:blipFill>
        <p:spPr>
          <a:xfrm>
            <a:off x="1169582" y="825201"/>
            <a:ext cx="9452344" cy="5351762"/>
          </a:xfrm>
        </p:spPr>
      </p:pic>
    </p:spTree>
    <p:extLst>
      <p:ext uri="{BB962C8B-B14F-4D97-AF65-F5344CB8AC3E}">
        <p14:creationId xmlns:p14="http://schemas.microsoft.com/office/powerpoint/2010/main" val="351749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A023-A041-CA05-7E4C-EF62ED1B2C24}"/>
              </a:ext>
            </a:extLst>
          </p:cNvPr>
          <p:cNvSpPr>
            <a:spLocks noGrp="1"/>
          </p:cNvSpPr>
          <p:nvPr>
            <p:ph type="title"/>
          </p:nvPr>
        </p:nvSpPr>
        <p:spPr/>
        <p:txBody>
          <a:bodyPr/>
          <a:lstStyle/>
          <a:p>
            <a:r>
              <a:rPr lang="en-US" sz="4400" b="1" dirty="0">
                <a:effectLst/>
                <a:latin typeface="Century Gothic" panose="020B0502020202020204" pitchFamily="34" charset="0"/>
                <a:ea typeface="Calibri" panose="020F0502020204030204" pitchFamily="34" charset="0"/>
                <a:cs typeface="Times New Roman" panose="02020603050405020304" pitchFamily="18" charset="0"/>
              </a:rPr>
              <a:t>Differential equations (2)</a:t>
            </a:r>
            <a:endParaRPr lang="en-US" dirty="0"/>
          </a:p>
        </p:txBody>
      </p:sp>
      <p:sp>
        <p:nvSpPr>
          <p:cNvPr id="3" name="Content Placeholder 2">
            <a:extLst>
              <a:ext uri="{FF2B5EF4-FFF2-40B4-BE49-F238E27FC236}">
                <a16:creationId xmlns:a16="http://schemas.microsoft.com/office/drawing/2014/main" id="{7933A54C-E0A9-0C65-9915-DF1735428345}"/>
              </a:ext>
            </a:extLst>
          </p:cNvPr>
          <p:cNvSpPr>
            <a:spLocks noGrp="1"/>
          </p:cNvSpPr>
          <p:nvPr>
            <p:ph idx="1"/>
          </p:nvPr>
        </p:nvSpPr>
        <p:spPr/>
        <p:txBody>
          <a:bodyPr>
            <a:normAutofit fontScale="40000" lnSpcReduction="20000"/>
          </a:bodyPr>
          <a:lstStyle/>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dS</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/dt = - ((β1-θ)Is + (β2-θ)</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Ir</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)S/N			(1)</a:t>
            </a:r>
          </a:p>
          <a:p>
            <a:pPr marL="0" marR="0">
              <a:lnSpc>
                <a:spcPct val="107000"/>
              </a:lnSpc>
              <a:spcBef>
                <a:spcPts val="0"/>
              </a:spcBef>
              <a:spcAft>
                <a:spcPts val="0"/>
              </a:spcAft>
            </a:pP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dIs</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/dt = (β1-θ)</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IsS</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/N – (λ1 + µ1)Is   		(2)</a:t>
            </a:r>
          </a:p>
          <a:p>
            <a:pPr marL="0" marR="0">
              <a:lnSpc>
                <a:spcPct val="107000"/>
              </a:lnSpc>
              <a:spcBef>
                <a:spcPts val="0"/>
              </a:spcBef>
              <a:spcAft>
                <a:spcPts val="0"/>
              </a:spcAft>
            </a:pP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dIr</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/dt = (β2-θ)</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IrS</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/N – (λ2 + µ2)</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Ir</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(3)</a:t>
            </a:r>
          </a:p>
          <a:p>
            <a:pPr marL="0" marR="0">
              <a:lnSpc>
                <a:spcPct val="107000"/>
              </a:lnSpc>
              <a:spcBef>
                <a:spcPts val="0"/>
              </a:spcBef>
              <a:spcAft>
                <a:spcPts val="0"/>
              </a:spcAft>
            </a:pP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dD</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/dt = µ1Is + µ2Ir                        		(4)</a:t>
            </a:r>
          </a:p>
          <a:p>
            <a:pPr marL="0" marR="0">
              <a:lnSpc>
                <a:spcPct val="107000"/>
              </a:lnSpc>
              <a:spcBef>
                <a:spcPts val="0"/>
              </a:spcBef>
              <a:spcAft>
                <a:spcPts val="0"/>
              </a:spcAft>
            </a:pP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7400" dirty="0" err="1">
                <a:effectLst/>
                <a:latin typeface="Century Gothic" panose="020B0502020202020204" pitchFamily="34" charset="0"/>
                <a:ea typeface="Calibri" panose="020F0502020204030204" pitchFamily="34" charset="0"/>
                <a:cs typeface="Times New Roman" panose="02020603050405020304" pitchFamily="18" charset="0"/>
              </a:rPr>
              <a:t>dR</a:t>
            </a:r>
            <a:r>
              <a:rPr lang="en-US" sz="7400" dirty="0">
                <a:effectLst/>
                <a:latin typeface="Century Gothic" panose="020B0502020202020204" pitchFamily="34" charset="0"/>
                <a:ea typeface="Calibri" panose="020F0502020204030204" pitchFamily="34" charset="0"/>
                <a:cs typeface="Times New Roman" panose="02020603050405020304" pitchFamily="18" charset="0"/>
              </a:rPr>
              <a:t>/dt = λ1Is + λ2Ir	    				(5)</a:t>
            </a:r>
            <a:endParaRPr lang="en-US" sz="7400" dirty="0"/>
          </a:p>
        </p:txBody>
      </p:sp>
      <p:pic>
        <p:nvPicPr>
          <p:cNvPr id="4" name="Picture 3">
            <a:extLst>
              <a:ext uri="{FF2B5EF4-FFF2-40B4-BE49-F238E27FC236}">
                <a16:creationId xmlns:a16="http://schemas.microsoft.com/office/drawing/2014/main" id="{D933C913-6892-3198-FE49-CC026BE8A824}"/>
              </a:ext>
            </a:extLst>
          </p:cNvPr>
          <p:cNvPicPr>
            <a:picLocks noChangeAspect="1"/>
          </p:cNvPicPr>
          <p:nvPr/>
        </p:nvPicPr>
        <p:blipFill>
          <a:blip r:embed="rId2"/>
          <a:stretch>
            <a:fillRect/>
          </a:stretch>
        </p:blipFill>
        <p:spPr>
          <a:xfrm>
            <a:off x="7187397" y="6026644"/>
            <a:ext cx="4877223" cy="737680"/>
          </a:xfrm>
          <a:prstGeom prst="rect">
            <a:avLst/>
          </a:prstGeom>
        </p:spPr>
      </p:pic>
    </p:spTree>
    <p:extLst>
      <p:ext uri="{BB962C8B-B14F-4D97-AF65-F5344CB8AC3E}">
        <p14:creationId xmlns:p14="http://schemas.microsoft.com/office/powerpoint/2010/main" val="195124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29A7-2224-634A-2B86-382B8E3F6D7C}"/>
              </a:ext>
            </a:extLst>
          </p:cNvPr>
          <p:cNvSpPr>
            <a:spLocks noGrp="1"/>
          </p:cNvSpPr>
          <p:nvPr>
            <p:ph type="title"/>
          </p:nvPr>
        </p:nvSpPr>
        <p:spPr>
          <a:xfrm>
            <a:off x="838199" y="365125"/>
            <a:ext cx="11038367" cy="1325563"/>
          </a:xfrm>
        </p:spPr>
        <p:txBody>
          <a:bodyPr/>
          <a:lstStyle/>
          <a:p>
            <a:r>
              <a:rPr lang="en-US" dirty="0"/>
              <a:t>Effect of quarantine on Mpox infection dynamics</a:t>
            </a:r>
          </a:p>
        </p:txBody>
      </p:sp>
      <p:pic>
        <p:nvPicPr>
          <p:cNvPr id="4" name="Content Placeholder 3">
            <a:extLst>
              <a:ext uri="{FF2B5EF4-FFF2-40B4-BE49-F238E27FC236}">
                <a16:creationId xmlns:a16="http://schemas.microsoft.com/office/drawing/2014/main" id="{57A9E95C-3E6A-0086-3F09-3AA20256056E}"/>
              </a:ext>
            </a:extLst>
          </p:cNvPr>
          <p:cNvPicPr>
            <a:picLocks noGrp="1" noChangeAspect="1"/>
          </p:cNvPicPr>
          <p:nvPr>
            <p:ph idx="1"/>
          </p:nvPr>
        </p:nvPicPr>
        <p:blipFill>
          <a:blip r:embed="rId2"/>
          <a:stretch>
            <a:fillRect/>
          </a:stretch>
        </p:blipFill>
        <p:spPr>
          <a:xfrm>
            <a:off x="563526" y="1566190"/>
            <a:ext cx="11174818" cy="4802711"/>
          </a:xfrm>
          <a:prstGeom prst="rect">
            <a:avLst/>
          </a:prstGeom>
        </p:spPr>
      </p:pic>
      <p:pic>
        <p:nvPicPr>
          <p:cNvPr id="5" name="Picture 4">
            <a:extLst>
              <a:ext uri="{FF2B5EF4-FFF2-40B4-BE49-F238E27FC236}">
                <a16:creationId xmlns:a16="http://schemas.microsoft.com/office/drawing/2014/main" id="{83E08E42-738D-61CA-502A-9C55D01F483D}"/>
              </a:ext>
            </a:extLst>
          </p:cNvPr>
          <p:cNvPicPr>
            <a:picLocks noChangeAspect="1"/>
          </p:cNvPicPr>
          <p:nvPr/>
        </p:nvPicPr>
        <p:blipFill>
          <a:blip r:embed="rId3"/>
          <a:stretch>
            <a:fillRect/>
          </a:stretch>
        </p:blipFill>
        <p:spPr>
          <a:xfrm>
            <a:off x="7314777" y="6120320"/>
            <a:ext cx="4877223" cy="737680"/>
          </a:xfrm>
          <a:prstGeom prst="rect">
            <a:avLst/>
          </a:prstGeom>
        </p:spPr>
      </p:pic>
    </p:spTree>
    <p:extLst>
      <p:ext uri="{BB962C8B-B14F-4D97-AF65-F5344CB8AC3E}">
        <p14:creationId xmlns:p14="http://schemas.microsoft.com/office/powerpoint/2010/main" val="202422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C08-52B4-3828-1FA8-412B23345B57}"/>
              </a:ext>
            </a:extLst>
          </p:cNvPr>
          <p:cNvSpPr>
            <a:spLocks noGrp="1"/>
          </p:cNvSpPr>
          <p:nvPr>
            <p:ph type="title"/>
          </p:nvPr>
        </p:nvSpPr>
        <p:spPr/>
        <p:txBody>
          <a:bodyPr/>
          <a:lstStyle/>
          <a:p>
            <a:r>
              <a:rPr lang="en-US" dirty="0"/>
              <a:t>Scenario analysis showing effect of different quarantine rates</a:t>
            </a:r>
          </a:p>
        </p:txBody>
      </p:sp>
      <p:pic>
        <p:nvPicPr>
          <p:cNvPr id="4" name="Content Placeholder 3">
            <a:extLst>
              <a:ext uri="{FF2B5EF4-FFF2-40B4-BE49-F238E27FC236}">
                <a16:creationId xmlns:a16="http://schemas.microsoft.com/office/drawing/2014/main" id="{953C05A6-082F-F38D-095B-3848A7A4139D}"/>
              </a:ext>
            </a:extLst>
          </p:cNvPr>
          <p:cNvPicPr>
            <a:picLocks noGrp="1" noChangeAspect="1"/>
          </p:cNvPicPr>
          <p:nvPr>
            <p:ph idx="1"/>
          </p:nvPr>
        </p:nvPicPr>
        <p:blipFill>
          <a:blip r:embed="rId2"/>
          <a:stretch>
            <a:fillRect/>
          </a:stretch>
        </p:blipFill>
        <p:spPr>
          <a:xfrm>
            <a:off x="838201" y="1608524"/>
            <a:ext cx="9315892" cy="4442744"/>
          </a:xfrm>
          <a:prstGeom prst="rect">
            <a:avLst/>
          </a:prstGeom>
        </p:spPr>
      </p:pic>
      <p:pic>
        <p:nvPicPr>
          <p:cNvPr id="5" name="Picture 4">
            <a:extLst>
              <a:ext uri="{FF2B5EF4-FFF2-40B4-BE49-F238E27FC236}">
                <a16:creationId xmlns:a16="http://schemas.microsoft.com/office/drawing/2014/main" id="{3C1DA7B1-94FC-31DC-5729-B4DE04973CFF}"/>
              </a:ext>
            </a:extLst>
          </p:cNvPr>
          <p:cNvPicPr>
            <a:picLocks noChangeAspect="1"/>
          </p:cNvPicPr>
          <p:nvPr/>
        </p:nvPicPr>
        <p:blipFill>
          <a:blip r:embed="rId3"/>
          <a:stretch>
            <a:fillRect/>
          </a:stretch>
        </p:blipFill>
        <p:spPr>
          <a:xfrm>
            <a:off x="7198030" y="6124035"/>
            <a:ext cx="4877223" cy="737680"/>
          </a:xfrm>
          <a:prstGeom prst="rect">
            <a:avLst/>
          </a:prstGeom>
        </p:spPr>
      </p:pic>
    </p:spTree>
    <p:extLst>
      <p:ext uri="{BB962C8B-B14F-4D97-AF65-F5344CB8AC3E}">
        <p14:creationId xmlns:p14="http://schemas.microsoft.com/office/powerpoint/2010/main" val="398005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14630A-D3D6-F7EA-E4FB-D8F110664A5E}"/>
              </a:ext>
            </a:extLst>
          </p:cNvPr>
          <p:cNvPicPr>
            <a:picLocks noGrp="1" noChangeAspect="1"/>
          </p:cNvPicPr>
          <p:nvPr>
            <p:ph idx="1"/>
          </p:nvPr>
        </p:nvPicPr>
        <p:blipFill>
          <a:blip r:embed="rId2"/>
          <a:stretch>
            <a:fillRect/>
          </a:stretch>
        </p:blipFill>
        <p:spPr>
          <a:xfrm>
            <a:off x="2428650" y="288485"/>
            <a:ext cx="6832308" cy="616465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37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61A85B-E2F6-B207-5BB3-74D86E2F716B}"/>
              </a:ext>
            </a:extLst>
          </p:cNvPr>
          <p:cNvPicPr>
            <a:picLocks noGrp="1" noChangeAspect="1"/>
          </p:cNvPicPr>
          <p:nvPr>
            <p:ph idx="1"/>
          </p:nvPr>
        </p:nvPicPr>
        <p:blipFill>
          <a:blip r:embed="rId2"/>
          <a:srcRect t="18960" r="-2" b="6329"/>
          <a:stretch/>
        </p:blipFill>
        <p:spPr>
          <a:xfrm>
            <a:off x="-6588" y="10"/>
            <a:ext cx="12198588" cy="6857990"/>
          </a:xfrm>
          <a:prstGeom prst="rect">
            <a:avLst/>
          </a:prstGeom>
        </p:spPr>
      </p:pic>
    </p:spTree>
    <p:extLst>
      <p:ext uri="{BB962C8B-B14F-4D97-AF65-F5344CB8AC3E}">
        <p14:creationId xmlns:p14="http://schemas.microsoft.com/office/powerpoint/2010/main" val="417417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71E79-54BE-6CE8-F70F-B827813B297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North-South Disparities in Mortality</a:t>
            </a:r>
          </a:p>
        </p:txBody>
      </p:sp>
      <p:pic>
        <p:nvPicPr>
          <p:cNvPr id="5" name="Content Placeholder 4">
            <a:extLst>
              <a:ext uri="{FF2B5EF4-FFF2-40B4-BE49-F238E27FC236}">
                <a16:creationId xmlns:a16="http://schemas.microsoft.com/office/drawing/2014/main" id="{01EFF2A7-BA12-36A7-5CCE-761F39933A28}"/>
              </a:ext>
            </a:extLst>
          </p:cNvPr>
          <p:cNvPicPr>
            <a:picLocks noGrp="1" noChangeAspect="1"/>
          </p:cNvPicPr>
          <p:nvPr>
            <p:ph idx="1"/>
          </p:nvPr>
        </p:nvPicPr>
        <p:blipFill>
          <a:blip r:embed="rId2"/>
          <a:stretch>
            <a:fillRect/>
          </a:stretch>
        </p:blipFill>
        <p:spPr>
          <a:xfrm>
            <a:off x="3518511" y="988829"/>
            <a:ext cx="8570707" cy="4944138"/>
          </a:xfrm>
          <a:prstGeom prst="rect">
            <a:avLst/>
          </a:prstGeom>
        </p:spPr>
      </p:pic>
    </p:spTree>
    <p:extLst>
      <p:ext uri="{BB962C8B-B14F-4D97-AF65-F5344CB8AC3E}">
        <p14:creationId xmlns:p14="http://schemas.microsoft.com/office/powerpoint/2010/main" val="31653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A0B0-EA47-813D-9D1F-59B0810BCE1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E787525-186D-557B-EA79-38D214AD8EAB}"/>
              </a:ext>
            </a:extLst>
          </p:cNvPr>
          <p:cNvPicPr>
            <a:picLocks noGrp="1" noChangeAspect="1"/>
          </p:cNvPicPr>
          <p:nvPr>
            <p:ph idx="1"/>
          </p:nvPr>
        </p:nvPicPr>
        <p:blipFill>
          <a:blip r:embed="rId2"/>
          <a:stretch>
            <a:fillRect/>
          </a:stretch>
        </p:blipFill>
        <p:spPr>
          <a:xfrm>
            <a:off x="3136605" y="365125"/>
            <a:ext cx="5656384" cy="6127750"/>
          </a:xfrm>
        </p:spPr>
      </p:pic>
    </p:spTree>
    <p:extLst>
      <p:ext uri="{BB962C8B-B14F-4D97-AF65-F5344CB8AC3E}">
        <p14:creationId xmlns:p14="http://schemas.microsoft.com/office/powerpoint/2010/main" val="39547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753BE-4C72-0E9D-4E7F-987C6778BF32}"/>
              </a:ext>
            </a:extLst>
          </p:cNvPr>
          <p:cNvSpPr>
            <a:spLocks noGrp="1"/>
          </p:cNvSpPr>
          <p:nvPr>
            <p:ph type="ctrTitle"/>
          </p:nvPr>
        </p:nvSpPr>
        <p:spPr>
          <a:xfrm>
            <a:off x="1411841" y="1519852"/>
            <a:ext cx="5247367" cy="2736965"/>
          </a:xfrm>
        </p:spPr>
        <p:txBody>
          <a:bodyPr anchor="t">
            <a:normAutofit/>
          </a:bodyPr>
          <a:lstStyle/>
          <a:p>
            <a:pPr algn="l"/>
            <a:r>
              <a:rPr lang="en-US" sz="4400" dirty="0"/>
              <a:t>Effect of quarantine on Mpox infection dynamics</a:t>
            </a:r>
          </a:p>
        </p:txBody>
      </p:sp>
      <p:sp>
        <p:nvSpPr>
          <p:cNvPr id="3" name="Subtitle 2">
            <a:extLst>
              <a:ext uri="{FF2B5EF4-FFF2-40B4-BE49-F238E27FC236}">
                <a16:creationId xmlns:a16="http://schemas.microsoft.com/office/drawing/2014/main" id="{0D454DA2-79D3-A5A6-25C9-59472426957E}"/>
              </a:ext>
            </a:extLst>
          </p:cNvPr>
          <p:cNvSpPr>
            <a:spLocks noGrp="1"/>
          </p:cNvSpPr>
          <p:nvPr>
            <p:ph type="subTitle" idx="1"/>
          </p:nvPr>
        </p:nvSpPr>
        <p:spPr>
          <a:xfrm>
            <a:off x="1344689" y="4609881"/>
            <a:ext cx="4900143" cy="1709849"/>
          </a:xfrm>
        </p:spPr>
        <p:txBody>
          <a:bodyPr anchor="b">
            <a:normAutofit/>
          </a:bodyPr>
          <a:lstStyle/>
          <a:p>
            <a:pPr algn="r"/>
            <a:r>
              <a:rPr lang="en-US" sz="2000" b="1" dirty="0" err="1"/>
              <a:t>Proscovia</a:t>
            </a:r>
            <a:r>
              <a:rPr lang="en-US" sz="2000" b="1" dirty="0"/>
              <a:t> </a:t>
            </a:r>
            <a:r>
              <a:rPr lang="en-US" sz="2000" b="1" dirty="0" err="1"/>
              <a:t>Nakasujja</a:t>
            </a:r>
            <a:endParaRPr lang="en-US" sz="2000" b="1" dirty="0"/>
          </a:p>
          <a:p>
            <a:pPr algn="r"/>
            <a:r>
              <a:rPr lang="en-US" sz="2000" b="1" dirty="0"/>
              <a:t>Muwanga </a:t>
            </a:r>
            <a:r>
              <a:rPr lang="en-US" sz="2000" b="1" dirty="0" err="1"/>
              <a:t>Edrisa</a:t>
            </a:r>
            <a:endParaRPr lang="en-US" sz="2000" b="1" dirty="0"/>
          </a:p>
          <a:p>
            <a:pPr algn="r"/>
            <a:r>
              <a:rPr lang="en-US" sz="2000" b="1" dirty="0" err="1"/>
              <a:t>Gebiyau</a:t>
            </a:r>
            <a:endParaRPr lang="en-US" sz="2000" b="1" dirty="0"/>
          </a:p>
          <a:p>
            <a:pPr algn="r"/>
            <a:r>
              <a:rPr lang="en-US" sz="2000" b="1" dirty="0"/>
              <a:t>Kenneth Enwerem</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D83851-1769-C4EC-556A-182038BF0D8E}"/>
              </a:ext>
            </a:extLst>
          </p:cNvPr>
          <p:cNvPicPr>
            <a:picLocks noChangeAspect="1"/>
          </p:cNvPicPr>
          <p:nvPr/>
        </p:nvPicPr>
        <p:blipFill>
          <a:blip r:embed="rId3"/>
          <a:stretch>
            <a:fillRect/>
          </a:stretch>
        </p:blipFill>
        <p:spPr>
          <a:xfrm>
            <a:off x="7114162" y="745828"/>
            <a:ext cx="4324849" cy="2003846"/>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D9D764-62D0-2322-1950-E54E898E21F6}"/>
              </a:ext>
            </a:extLst>
          </p:cNvPr>
          <p:cNvPicPr>
            <a:picLocks noChangeAspect="1"/>
          </p:cNvPicPr>
          <p:nvPr/>
        </p:nvPicPr>
        <p:blipFill>
          <a:blip r:embed="rId4"/>
          <a:stretch>
            <a:fillRect/>
          </a:stretch>
        </p:blipFill>
        <p:spPr>
          <a:xfrm>
            <a:off x="7114162" y="4303506"/>
            <a:ext cx="4324849" cy="1297454"/>
          </a:xfrm>
          <a:prstGeom prst="rect">
            <a:avLst/>
          </a:prstGeom>
        </p:spPr>
      </p:pic>
    </p:spTree>
    <p:extLst>
      <p:ext uri="{BB962C8B-B14F-4D97-AF65-F5344CB8AC3E}">
        <p14:creationId xmlns:p14="http://schemas.microsoft.com/office/powerpoint/2010/main" val="277256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A34C-D57D-7860-D726-3CFCD32C1974}"/>
              </a:ext>
            </a:extLst>
          </p:cNvPr>
          <p:cNvSpPr>
            <a:spLocks noGrp="1"/>
          </p:cNvSpPr>
          <p:nvPr>
            <p:ph type="title"/>
          </p:nvPr>
        </p:nvSpPr>
        <p:spPr/>
        <p:txBody>
          <a:bodyPr/>
          <a:lstStyle/>
          <a:p>
            <a:r>
              <a:rPr lang="en-US" dirty="0"/>
              <a:t>Model compartments</a:t>
            </a:r>
          </a:p>
        </p:txBody>
      </p:sp>
      <p:pic>
        <p:nvPicPr>
          <p:cNvPr id="4" name="Content Placeholder 3">
            <a:extLst>
              <a:ext uri="{FF2B5EF4-FFF2-40B4-BE49-F238E27FC236}">
                <a16:creationId xmlns:a16="http://schemas.microsoft.com/office/drawing/2014/main" id="{F77EF10D-D05A-116C-1B8D-324BBA86D7DD}"/>
              </a:ext>
            </a:extLst>
          </p:cNvPr>
          <p:cNvPicPr>
            <a:picLocks noGrp="1" noChangeAspect="1"/>
          </p:cNvPicPr>
          <p:nvPr>
            <p:ph idx="1"/>
          </p:nvPr>
        </p:nvPicPr>
        <p:blipFill>
          <a:blip r:embed="rId2"/>
          <a:stretch>
            <a:fillRect/>
          </a:stretch>
        </p:blipFill>
        <p:spPr>
          <a:xfrm>
            <a:off x="1178053" y="1825625"/>
            <a:ext cx="9835894" cy="4351338"/>
          </a:xfrm>
          <a:prstGeom prst="rect">
            <a:avLst/>
          </a:prstGeom>
        </p:spPr>
      </p:pic>
      <p:pic>
        <p:nvPicPr>
          <p:cNvPr id="5" name="Picture 4">
            <a:extLst>
              <a:ext uri="{FF2B5EF4-FFF2-40B4-BE49-F238E27FC236}">
                <a16:creationId xmlns:a16="http://schemas.microsoft.com/office/drawing/2014/main" id="{59A91AAE-F8B2-6D81-AB17-CF1C136DE0FA}"/>
              </a:ext>
            </a:extLst>
          </p:cNvPr>
          <p:cNvPicPr>
            <a:picLocks noChangeAspect="1"/>
          </p:cNvPicPr>
          <p:nvPr/>
        </p:nvPicPr>
        <p:blipFill>
          <a:blip r:embed="rId3"/>
          <a:stretch>
            <a:fillRect/>
          </a:stretch>
        </p:blipFill>
        <p:spPr>
          <a:xfrm>
            <a:off x="7240772" y="5941659"/>
            <a:ext cx="4876800" cy="740481"/>
          </a:xfrm>
          <a:prstGeom prst="rect">
            <a:avLst/>
          </a:prstGeom>
        </p:spPr>
      </p:pic>
    </p:spTree>
    <p:extLst>
      <p:ext uri="{BB962C8B-B14F-4D97-AF65-F5344CB8AC3E}">
        <p14:creationId xmlns:p14="http://schemas.microsoft.com/office/powerpoint/2010/main" val="63140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E6BB-5404-7845-9E0E-552F8653F82F}"/>
              </a:ext>
            </a:extLst>
          </p:cNvPr>
          <p:cNvSpPr>
            <a:spLocks noGrp="1"/>
          </p:cNvSpPr>
          <p:nvPr>
            <p:ph type="title"/>
          </p:nvPr>
        </p:nvSpPr>
        <p:spPr/>
        <p:txBody>
          <a:bodyPr/>
          <a:lstStyle/>
          <a:p>
            <a:r>
              <a:rPr lang="en-US" dirty="0"/>
              <a:t>Parameters and Initial State Conditions</a:t>
            </a:r>
          </a:p>
        </p:txBody>
      </p:sp>
      <p:graphicFrame>
        <p:nvGraphicFramePr>
          <p:cNvPr id="4" name="Content Placeholder 3">
            <a:extLst>
              <a:ext uri="{FF2B5EF4-FFF2-40B4-BE49-F238E27FC236}">
                <a16:creationId xmlns:a16="http://schemas.microsoft.com/office/drawing/2014/main" id="{2F62E8D5-993B-5261-A07F-06A32822A872}"/>
              </a:ext>
            </a:extLst>
          </p:cNvPr>
          <p:cNvGraphicFramePr>
            <a:graphicFrameLocks noGrp="1"/>
          </p:cNvGraphicFramePr>
          <p:nvPr>
            <p:ph idx="1"/>
            <p:extLst>
              <p:ext uri="{D42A27DB-BD31-4B8C-83A1-F6EECF244321}">
                <p14:modId xmlns:p14="http://schemas.microsoft.com/office/powerpoint/2010/main" val="2300694901"/>
              </p:ext>
            </p:extLst>
          </p:nvPr>
        </p:nvGraphicFramePr>
        <p:xfrm>
          <a:off x="679376" y="1839498"/>
          <a:ext cx="10197731" cy="4181602"/>
        </p:xfrm>
        <a:graphic>
          <a:graphicData uri="http://schemas.openxmlformats.org/drawingml/2006/table">
            <a:tbl>
              <a:tblPr firstRow="1" firstCol="1" bandRow="1"/>
              <a:tblGrid>
                <a:gridCol w="784441">
                  <a:extLst>
                    <a:ext uri="{9D8B030D-6E8A-4147-A177-3AD203B41FA5}">
                      <a16:colId xmlns:a16="http://schemas.microsoft.com/office/drawing/2014/main" val="3982324663"/>
                    </a:ext>
                  </a:extLst>
                </a:gridCol>
                <a:gridCol w="5718671">
                  <a:extLst>
                    <a:ext uri="{9D8B030D-6E8A-4147-A177-3AD203B41FA5}">
                      <a16:colId xmlns:a16="http://schemas.microsoft.com/office/drawing/2014/main" val="1004742234"/>
                    </a:ext>
                  </a:extLst>
                </a:gridCol>
                <a:gridCol w="1469131">
                  <a:extLst>
                    <a:ext uri="{9D8B030D-6E8A-4147-A177-3AD203B41FA5}">
                      <a16:colId xmlns:a16="http://schemas.microsoft.com/office/drawing/2014/main" val="893838371"/>
                    </a:ext>
                  </a:extLst>
                </a:gridCol>
                <a:gridCol w="2225488">
                  <a:extLst>
                    <a:ext uri="{9D8B030D-6E8A-4147-A177-3AD203B41FA5}">
                      <a16:colId xmlns:a16="http://schemas.microsoft.com/office/drawing/2014/main" val="2365153605"/>
                    </a:ext>
                  </a:extLst>
                </a:gridCol>
              </a:tblGrid>
              <a:tr h="415161">
                <a:tc>
                  <a:txBody>
                    <a:bodyPr/>
                    <a:lstStyle/>
                    <a:p>
                      <a:pPr marL="0" marR="0">
                        <a:lnSpc>
                          <a:spcPct val="107000"/>
                        </a:lnSpc>
                        <a:spcBef>
                          <a:spcPts val="0"/>
                        </a:spcBef>
                        <a:spcAft>
                          <a:spcPts val="0"/>
                        </a:spcAft>
                      </a:pPr>
                      <a:r>
                        <a:rPr lang="en-US" sz="1600" b="1" dirty="0">
                          <a:effectLst/>
                          <a:latin typeface="Century Gothic" panose="020B0502020202020204" pitchFamily="34" charset="0"/>
                          <a:ea typeface="Calibri" panose="020F0502020204030204" pitchFamily="34" charset="0"/>
                          <a:cs typeface="Times New Roman" panose="02020603050405020304" pitchFamily="18" charset="0"/>
                        </a:rPr>
                        <a:t>State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a:effectLst/>
                          <a:latin typeface="Century Gothic" panose="020B0502020202020204" pitchFamily="34" charset="0"/>
                          <a:ea typeface="Calibri" panose="020F0502020204030204" pitchFamily="34" charset="0"/>
                          <a:cs typeface="Times New Roman" panose="02020603050405020304" pitchFamily="18" charset="0"/>
                        </a:rPr>
                        <a:t>Definition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a:effectLst/>
                          <a:latin typeface="Century Gothic" panose="020B0502020202020204" pitchFamily="34" charset="0"/>
                          <a:ea typeface="Calibri" panose="020F0502020204030204" pitchFamily="34" charset="0"/>
                          <a:cs typeface="Times New Roman" panose="02020603050405020304" pitchFamily="18" charset="0"/>
                        </a:rPr>
                        <a:t>Value/week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b="1">
                          <a:effectLst/>
                          <a:latin typeface="Century Gothic" panose="020B0502020202020204" pitchFamily="34" charset="0"/>
                          <a:ea typeface="Calibri" panose="020F0502020204030204" pitchFamily="34" charset="0"/>
                          <a:cs typeface="Times New Roman" panose="02020603050405020304" pitchFamily="18" charset="0"/>
                        </a:rPr>
                        <a:t>Source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2868574"/>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S0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Susceptible population at time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99000000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7752399"/>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Is0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Infected population due to sexual contact at time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2217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93796"/>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Ir0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Infected population due to direct contact at time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22226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5980564"/>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D0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Dead population at time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2756011"/>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R0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Recovery population at time 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0349284"/>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β1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Infection rate from sexual contact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0419590"/>
                  </a:ext>
                </a:extLst>
              </a:tr>
              <a:tr h="24292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Β2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Infection rate from direct contact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0.019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Estimated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8856168"/>
                  </a:ext>
                </a:extLst>
              </a:tr>
              <a:tr h="45724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λ1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Recovery rate from infection due to sexual contact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0.0247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Bhunu &amp; Mushayabasa 2011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0994729"/>
                  </a:ext>
                </a:extLst>
              </a:tr>
              <a:tr h="45724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Λ2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Recovery rate from infection due to direct contact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0.0247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Bhunu &amp; Mushayabasa 2011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9196585"/>
                  </a:ext>
                </a:extLst>
              </a:tr>
              <a:tr h="45724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µ1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Death from infection due to sexual contact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0.0028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err="1">
                          <a:effectLst/>
                          <a:latin typeface="Century Gothic" panose="020B0502020202020204" pitchFamily="34" charset="0"/>
                          <a:ea typeface="Calibri" panose="020F0502020204030204" pitchFamily="34" charset="0"/>
                          <a:cs typeface="Times New Roman" panose="02020603050405020304" pitchFamily="18" charset="0"/>
                        </a:rPr>
                        <a:t>Bhunu</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 &amp; </a:t>
                      </a:r>
                      <a:r>
                        <a:rPr lang="en-US" sz="1600" dirty="0" err="1">
                          <a:effectLst/>
                          <a:latin typeface="Century Gothic" panose="020B0502020202020204" pitchFamily="34" charset="0"/>
                          <a:ea typeface="Calibri" panose="020F0502020204030204" pitchFamily="34" charset="0"/>
                          <a:cs typeface="Times New Roman" panose="02020603050405020304" pitchFamily="18" charset="0"/>
                        </a:rPr>
                        <a:t>Mushayabasa</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 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6766431"/>
                  </a:ext>
                </a:extLst>
              </a:tr>
              <a:tr h="457245">
                <a:tc>
                  <a:txBody>
                    <a:bodyPr/>
                    <a:lstStyle/>
                    <a:p>
                      <a:pPr marL="0" marR="0">
                        <a:lnSpc>
                          <a:spcPct val="107000"/>
                        </a:lnSpc>
                        <a:spcBef>
                          <a:spcPts val="0"/>
                        </a:spcBef>
                        <a:spcAft>
                          <a:spcPts val="0"/>
                        </a:spcAft>
                      </a:pPr>
                      <a:r>
                        <a:rPr lang="en-US" sz="1600">
                          <a:effectLst/>
                          <a:latin typeface="Century Gothic" panose="020B0502020202020204" pitchFamily="34" charset="0"/>
                          <a:ea typeface="Times New Roman" panose="02020603050405020304" pitchFamily="18" charset="0"/>
                          <a:cs typeface="Times New Roman" panose="02020603050405020304" pitchFamily="18" charset="0"/>
                        </a:rPr>
                        <a:t>µ2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a:effectLst/>
                          <a:latin typeface="Century Gothic" panose="020B0502020202020204" pitchFamily="34" charset="0"/>
                          <a:ea typeface="Calibri" panose="020F0502020204030204" pitchFamily="34" charset="0"/>
                          <a:cs typeface="Times New Roman" panose="02020603050405020304" pitchFamily="18" charset="0"/>
                        </a:rPr>
                        <a:t>Death from infection due to direct contact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0.0028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dirty="0" err="1">
                          <a:effectLst/>
                          <a:latin typeface="Century Gothic" panose="020B0502020202020204" pitchFamily="34" charset="0"/>
                          <a:ea typeface="Calibri" panose="020F0502020204030204" pitchFamily="34" charset="0"/>
                          <a:cs typeface="Times New Roman" panose="02020603050405020304" pitchFamily="18" charset="0"/>
                        </a:rPr>
                        <a:t>Bhunu</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 &amp; </a:t>
                      </a:r>
                      <a:r>
                        <a:rPr lang="en-US" sz="1600" dirty="0" err="1">
                          <a:effectLst/>
                          <a:latin typeface="Century Gothic" panose="020B0502020202020204" pitchFamily="34" charset="0"/>
                          <a:ea typeface="Calibri" panose="020F0502020204030204" pitchFamily="34" charset="0"/>
                          <a:cs typeface="Times New Roman" panose="02020603050405020304" pitchFamily="18" charset="0"/>
                        </a:rPr>
                        <a:t>Mushayabasa</a:t>
                      </a:r>
                      <a:r>
                        <a:rPr lang="en-US" sz="1600" dirty="0">
                          <a:effectLst/>
                          <a:latin typeface="Century Gothic" panose="020B0502020202020204" pitchFamily="34" charset="0"/>
                          <a:ea typeface="Calibri" panose="020F0502020204030204" pitchFamily="34" charset="0"/>
                          <a:cs typeface="Times New Roman" panose="02020603050405020304" pitchFamily="18" charset="0"/>
                        </a:rPr>
                        <a:t> 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6384581"/>
                  </a:ext>
                </a:extLst>
              </a:tr>
            </a:tbl>
          </a:graphicData>
        </a:graphic>
      </p:graphicFrame>
      <p:pic>
        <p:nvPicPr>
          <p:cNvPr id="3" name="Picture 2">
            <a:extLst>
              <a:ext uri="{FF2B5EF4-FFF2-40B4-BE49-F238E27FC236}">
                <a16:creationId xmlns:a16="http://schemas.microsoft.com/office/drawing/2014/main" id="{D9CBADA5-03E2-6280-67E1-DB5F72FEE88A}"/>
              </a:ext>
            </a:extLst>
          </p:cNvPr>
          <p:cNvPicPr>
            <a:picLocks noChangeAspect="1"/>
          </p:cNvPicPr>
          <p:nvPr/>
        </p:nvPicPr>
        <p:blipFill>
          <a:blip r:embed="rId2"/>
          <a:stretch>
            <a:fillRect/>
          </a:stretch>
        </p:blipFill>
        <p:spPr>
          <a:xfrm>
            <a:off x="6847155" y="6045050"/>
            <a:ext cx="4877223" cy="737680"/>
          </a:xfrm>
          <a:prstGeom prst="rect">
            <a:avLst/>
          </a:prstGeom>
        </p:spPr>
      </p:pic>
    </p:spTree>
    <p:extLst>
      <p:ext uri="{BB962C8B-B14F-4D97-AF65-F5344CB8AC3E}">
        <p14:creationId xmlns:p14="http://schemas.microsoft.com/office/powerpoint/2010/main" val="27622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7985-55C7-839C-7246-4685485B47F0}"/>
              </a:ext>
            </a:extLst>
          </p:cNvPr>
          <p:cNvSpPr>
            <a:spLocks noGrp="1"/>
          </p:cNvSpPr>
          <p:nvPr>
            <p:ph type="title"/>
          </p:nvPr>
        </p:nvSpPr>
        <p:spPr/>
        <p:txBody>
          <a:bodyPr/>
          <a:lstStyle/>
          <a:p>
            <a:r>
              <a:rPr lang="en-US" sz="4400" b="1" dirty="0">
                <a:effectLst/>
                <a:latin typeface="Century Gothic" panose="020B0502020202020204" pitchFamily="34" charset="0"/>
                <a:ea typeface="Times New Roman" panose="02020603050405020304" pitchFamily="18" charset="0"/>
                <a:cs typeface="Times New Roman" panose="02020603050405020304" pitchFamily="18" charset="0"/>
              </a:rPr>
              <a:t>Differential equations (1)</a:t>
            </a:r>
            <a:r>
              <a:rPr lang="en-US" sz="4400" dirty="0">
                <a:effectLst/>
                <a:latin typeface="Calibri" panose="020F0502020204030204" pitchFamily="34" charset="0"/>
                <a:ea typeface="Calibri" panose="020F0502020204030204" pitchFamily="34" charset="0"/>
                <a:cs typeface="Times New Roman" panose="02020603050405020304" pitchFamily="18" charset="0"/>
              </a:rPr>
              <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30704D2-9F95-4231-72FA-5DEA8155F770}"/>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dS</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/dt = - (β</a:t>
            </a:r>
            <a:r>
              <a:rPr lang="en-US" dirty="0">
                <a:effectLst/>
                <a:latin typeface="Century Gothic" panose="020B0502020202020204" pitchFamily="34" charset="0"/>
                <a:ea typeface="Times New Roman" panose="02020603050405020304" pitchFamily="18" charset="0"/>
                <a:cs typeface="Times New Roman" panose="02020603050405020304" pitchFamily="18" charset="0"/>
              </a:rPr>
              <a:t>1</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Is + β2Ir)S/N						(1)</a:t>
            </a:r>
          </a:p>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dIs</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/dt = β1IsS/N – (λ1 + µ1)Is					(2)</a:t>
            </a:r>
          </a:p>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dIr</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/dt = β2IrS/N – (λ2 + µ2)</a:t>
            </a: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Ir</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(3)</a:t>
            </a:r>
          </a:p>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dD</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/dt = µ1Is + µ2Ir						   	(4)</a:t>
            </a:r>
          </a:p>
          <a:p>
            <a:pPr marL="342900" marR="0" lvl="0" indent="-342900">
              <a:lnSpc>
                <a:spcPct val="107000"/>
              </a:lnSpc>
              <a:spcBef>
                <a:spcPts val="0"/>
              </a:spcBef>
              <a:spcAft>
                <a:spcPts val="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err="1">
                <a:effectLst/>
                <a:latin typeface="Century Gothic" panose="020B0502020202020204" pitchFamily="34" charset="0"/>
                <a:ea typeface="Times New Roman" panose="02020603050405020304" pitchFamily="18" charset="0"/>
                <a:cs typeface="Times New Roman" panose="02020603050405020304" pitchFamily="18" charset="0"/>
              </a:rPr>
              <a:t>dR</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/dt = λ1Is + λ2Ir							(5)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D7EB486-00C9-0128-537E-B076A61B0F6E}"/>
              </a:ext>
            </a:extLst>
          </p:cNvPr>
          <p:cNvPicPr>
            <a:picLocks noChangeAspect="1"/>
          </p:cNvPicPr>
          <p:nvPr/>
        </p:nvPicPr>
        <p:blipFill>
          <a:blip r:embed="rId2"/>
          <a:stretch>
            <a:fillRect/>
          </a:stretch>
        </p:blipFill>
        <p:spPr>
          <a:xfrm>
            <a:off x="7208662" y="5943060"/>
            <a:ext cx="4877223" cy="737680"/>
          </a:xfrm>
          <a:prstGeom prst="rect">
            <a:avLst/>
          </a:prstGeom>
        </p:spPr>
      </p:pic>
    </p:spTree>
    <p:extLst>
      <p:ext uri="{BB962C8B-B14F-4D97-AF65-F5344CB8AC3E}">
        <p14:creationId xmlns:p14="http://schemas.microsoft.com/office/powerpoint/2010/main" val="102213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361B-9BF3-41E5-BC05-A059995B347B}"/>
              </a:ext>
            </a:extLst>
          </p:cNvPr>
          <p:cNvSpPr>
            <a:spLocks noGrp="1"/>
          </p:cNvSpPr>
          <p:nvPr>
            <p:ph type="title"/>
          </p:nvPr>
        </p:nvSpPr>
        <p:spPr/>
        <p:txBody>
          <a:bodyPr/>
          <a:lstStyle/>
          <a:p>
            <a:r>
              <a:rPr lang="en-US" dirty="0"/>
              <a:t>Model simulation</a:t>
            </a:r>
          </a:p>
        </p:txBody>
      </p:sp>
      <p:pic>
        <p:nvPicPr>
          <p:cNvPr id="4" name="Content Placeholder 3">
            <a:extLst>
              <a:ext uri="{FF2B5EF4-FFF2-40B4-BE49-F238E27FC236}">
                <a16:creationId xmlns:a16="http://schemas.microsoft.com/office/drawing/2014/main" id="{DA2C1170-F4B0-2A4C-6F2E-725798162B50}"/>
              </a:ext>
            </a:extLst>
          </p:cNvPr>
          <p:cNvPicPr>
            <a:picLocks noGrp="1" noChangeAspect="1"/>
          </p:cNvPicPr>
          <p:nvPr>
            <p:ph idx="1"/>
          </p:nvPr>
        </p:nvPicPr>
        <p:blipFill>
          <a:blip r:embed="rId2"/>
          <a:stretch>
            <a:fillRect/>
          </a:stretch>
        </p:blipFill>
        <p:spPr>
          <a:xfrm>
            <a:off x="848269" y="1329070"/>
            <a:ext cx="10794382" cy="4986670"/>
          </a:xfrm>
          <a:prstGeom prst="rect">
            <a:avLst/>
          </a:prstGeom>
        </p:spPr>
      </p:pic>
      <p:pic>
        <p:nvPicPr>
          <p:cNvPr id="5" name="Picture 4">
            <a:extLst>
              <a:ext uri="{FF2B5EF4-FFF2-40B4-BE49-F238E27FC236}">
                <a16:creationId xmlns:a16="http://schemas.microsoft.com/office/drawing/2014/main" id="{EAC35C69-68E5-7C9E-BDBB-4DF3E0F2EA42}"/>
              </a:ext>
            </a:extLst>
          </p:cNvPr>
          <p:cNvPicPr>
            <a:picLocks noChangeAspect="1"/>
          </p:cNvPicPr>
          <p:nvPr/>
        </p:nvPicPr>
        <p:blipFill>
          <a:blip r:embed="rId3"/>
          <a:stretch>
            <a:fillRect/>
          </a:stretch>
        </p:blipFill>
        <p:spPr>
          <a:xfrm>
            <a:off x="7254526" y="6120320"/>
            <a:ext cx="4877223" cy="737680"/>
          </a:xfrm>
          <a:prstGeom prst="rect">
            <a:avLst/>
          </a:prstGeom>
        </p:spPr>
      </p:pic>
    </p:spTree>
    <p:extLst>
      <p:ext uri="{BB962C8B-B14F-4D97-AF65-F5344CB8AC3E}">
        <p14:creationId xmlns:p14="http://schemas.microsoft.com/office/powerpoint/2010/main" val="147545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2A3A-CE8F-F127-6143-ABC3DB7F5EBA}"/>
              </a:ext>
            </a:extLst>
          </p:cNvPr>
          <p:cNvSpPr>
            <a:spLocks noGrp="1"/>
          </p:cNvSpPr>
          <p:nvPr>
            <p:ph type="title"/>
          </p:nvPr>
        </p:nvSpPr>
        <p:spPr>
          <a:xfrm>
            <a:off x="838199" y="365125"/>
            <a:ext cx="11144693" cy="1325563"/>
          </a:xfrm>
        </p:spPr>
        <p:txBody>
          <a:bodyPr/>
          <a:lstStyle/>
          <a:p>
            <a:r>
              <a:rPr lang="en-US" dirty="0"/>
              <a:t>Model compartment with quarantine introduced</a:t>
            </a:r>
          </a:p>
        </p:txBody>
      </p:sp>
      <p:pic>
        <p:nvPicPr>
          <p:cNvPr id="4" name="Content Placeholder 3">
            <a:extLst>
              <a:ext uri="{FF2B5EF4-FFF2-40B4-BE49-F238E27FC236}">
                <a16:creationId xmlns:a16="http://schemas.microsoft.com/office/drawing/2014/main" id="{E443F109-E80A-6DF4-C4A7-CFC70DBE554C}"/>
              </a:ext>
            </a:extLst>
          </p:cNvPr>
          <p:cNvPicPr>
            <a:picLocks noGrp="1" noChangeAspect="1"/>
          </p:cNvPicPr>
          <p:nvPr>
            <p:ph idx="1"/>
          </p:nvPr>
        </p:nvPicPr>
        <p:blipFill>
          <a:blip r:embed="rId2"/>
          <a:stretch>
            <a:fillRect/>
          </a:stretch>
        </p:blipFill>
        <p:spPr>
          <a:xfrm>
            <a:off x="1424763" y="1930170"/>
            <a:ext cx="9051934" cy="4013430"/>
          </a:xfrm>
          <a:prstGeom prst="rect">
            <a:avLst/>
          </a:prstGeom>
        </p:spPr>
      </p:pic>
      <p:pic>
        <p:nvPicPr>
          <p:cNvPr id="5" name="Picture 4">
            <a:extLst>
              <a:ext uri="{FF2B5EF4-FFF2-40B4-BE49-F238E27FC236}">
                <a16:creationId xmlns:a16="http://schemas.microsoft.com/office/drawing/2014/main" id="{34C24C08-6EC1-FFFD-5C72-58ACD0317B6A}"/>
              </a:ext>
            </a:extLst>
          </p:cNvPr>
          <p:cNvPicPr>
            <a:picLocks noChangeAspect="1"/>
          </p:cNvPicPr>
          <p:nvPr/>
        </p:nvPicPr>
        <p:blipFill>
          <a:blip r:embed="rId3"/>
          <a:stretch>
            <a:fillRect/>
          </a:stretch>
        </p:blipFill>
        <p:spPr>
          <a:xfrm>
            <a:off x="7314777" y="6051208"/>
            <a:ext cx="4877223" cy="737680"/>
          </a:xfrm>
          <a:prstGeom prst="rect">
            <a:avLst/>
          </a:prstGeom>
        </p:spPr>
      </p:pic>
    </p:spTree>
    <p:extLst>
      <p:ext uri="{BB962C8B-B14F-4D97-AF65-F5344CB8AC3E}">
        <p14:creationId xmlns:p14="http://schemas.microsoft.com/office/powerpoint/2010/main" val="307973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bdc6489-e816-4d5f-a964-770eaacd0870}" enabled="1" method="Standard" siteId="{995c8049-bfb4-4df7-a971-0330afa808c9}" contentBits="0" removed="0"/>
</clbl:labelList>
</file>

<file path=docProps/app.xml><?xml version="1.0" encoding="utf-8"?>
<Properties xmlns="http://schemas.openxmlformats.org/officeDocument/2006/extended-properties" xmlns:vt="http://schemas.openxmlformats.org/officeDocument/2006/docPropsVTypes">
  <TotalTime>1269</TotalTime>
  <Words>309</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Century Gothic</vt:lpstr>
      <vt:lpstr>Symbol</vt:lpstr>
      <vt:lpstr>Times New Roman</vt:lpstr>
      <vt:lpstr>Office Theme</vt:lpstr>
      <vt:lpstr>PowerPoint Presentation</vt:lpstr>
      <vt:lpstr>North-South Disparities in Mortality</vt:lpstr>
      <vt:lpstr>PowerPoint Presentation</vt:lpstr>
      <vt:lpstr>Effect of quarantine on Mpox infection dynamics</vt:lpstr>
      <vt:lpstr>Model compartments</vt:lpstr>
      <vt:lpstr>Parameters and Initial State Conditions</vt:lpstr>
      <vt:lpstr>Differential equations (1) </vt:lpstr>
      <vt:lpstr>Model simulation</vt:lpstr>
      <vt:lpstr>Model compartment with quarantine introduced</vt:lpstr>
      <vt:lpstr>Differential equations (2)</vt:lpstr>
      <vt:lpstr>Effect of quarantine on Mpox infection dynamics</vt:lpstr>
      <vt:lpstr>Scenario analysis showing effect of different quarantine rates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Enwerem</dc:creator>
  <cp:lastModifiedBy>Nakasujja Proscovia</cp:lastModifiedBy>
  <cp:revision>7</cp:revision>
  <dcterms:created xsi:type="dcterms:W3CDTF">2024-09-26T17:36:13Z</dcterms:created>
  <dcterms:modified xsi:type="dcterms:W3CDTF">2024-09-27T15:11:29Z</dcterms:modified>
</cp:coreProperties>
</file>