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58" r:id="rId4"/>
    <p:sldId id="261" r:id="rId5"/>
    <p:sldId id="262" r:id="rId6"/>
    <p:sldId id="263" r:id="rId7"/>
    <p:sldId id="259"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a:srgbClr val="EAEAEA"/>
    <a:srgbClr val="E6E6E6"/>
    <a:srgbClr val="DEDEDE"/>
    <a:srgbClr val="EE7410"/>
    <a:srgbClr val="FF5353"/>
    <a:srgbClr val="E6C9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84" autoAdjust="0"/>
  </p:normalViewPr>
  <p:slideViewPr>
    <p:cSldViewPr snapToGrid="0">
      <p:cViewPr varScale="1">
        <p:scale>
          <a:sx n="150" d="100"/>
          <a:sy n="150" d="100"/>
        </p:scale>
        <p:origin x="654"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ja-JP" altLang="en-US" dirty="0"/>
              <a:t>残りでかかる労力どんなもん</a:t>
            </a:r>
            <a:r>
              <a:rPr lang="ja-JP" dirty="0"/>
              <a:t>？</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列2</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E4BF-4863-91D0-E3147C4C3C4A}"/>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E4BF-4863-91D0-E3147C4C3C4A}"/>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E4BF-4863-91D0-E3147C4C3C4A}"/>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E4BF-4863-91D0-E3147C4C3C4A}"/>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E4BF-4863-91D0-E3147C4C3C4A}"/>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C-59A7-44BA-A646-5F2180840135}"/>
              </c:ext>
            </c:extLst>
          </c:dPt>
          <c:dLbls>
            <c:dLbl>
              <c:idx val="0"/>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A7E00011-C64A-4340-BCBA-C05C7C6042B6}" type="CATEGORYNAME">
                      <a:rPr lang="ja-JP" altLang="en-US" sz="1600" dirty="0"/>
                      <a:pPr>
                        <a:defRPr/>
                      </a:pPr>
                      <a:t>[分類名]</a:t>
                    </a:fld>
                    <a:r>
                      <a:rPr lang="ja-JP" altLang="en-US" baseline="0" dirty="0"/>
                      <a:t>
</a:t>
                    </a:r>
                    <a:fld id="{20D7A130-E74E-499B-8B96-A76F6E0C8CF3}" type="PERCENTAGE">
                      <a:rPr lang="en-US" altLang="ja-JP" sz="1600" baseline="0" dirty="0"/>
                      <a:pPr>
                        <a:defRPr/>
                      </a:pPr>
                      <a:t>[パーセンテージ]</a:t>
                    </a:fld>
                    <a:endParaRPr lang="ja-JP" altLang="en-US" baseline="0" dirty="0"/>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ja-JP"/>
                </a:p>
              </c:txPr>
              <c:dLblPos val="inEnd"/>
              <c:showLegendKey val="0"/>
              <c:showVal val="0"/>
              <c:showCatName val="1"/>
              <c:showSerName val="0"/>
              <c:showPercent val="1"/>
              <c:showBubbleSize val="0"/>
              <c:extLst>
                <c:ext xmlns:c15="http://schemas.microsoft.com/office/drawing/2012/chart" uri="{CE6537A1-D6FC-4f65-9D91-7224C49458BB}">
                  <c15:layout>
                    <c:manualLayout>
                      <c:w val="0.1092500089607947"/>
                      <c:h val="0.11675925925925926"/>
                    </c:manualLayout>
                  </c15:layout>
                  <c15:dlblFieldTable/>
                  <c15:showDataLabelsRange val="0"/>
                </c:ext>
                <c:ext xmlns:c16="http://schemas.microsoft.com/office/drawing/2014/chart" uri="{C3380CC4-5D6E-409C-BE32-E72D297353CC}">
                  <c16:uniqueId val="{00000001-E4BF-4863-91D0-E3147C4C3C4A}"/>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ja-JP"/>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終わった</c:v>
                </c:pt>
                <c:pt idx="1">
                  <c:v>ステージ作成</c:v>
                </c:pt>
                <c:pt idx="2">
                  <c:v>ネットワーク</c:v>
                </c:pt>
                <c:pt idx="3">
                  <c:v>ゲームシステム</c:v>
                </c:pt>
                <c:pt idx="4">
                  <c:v>プレイヤー動作</c:v>
                </c:pt>
                <c:pt idx="5">
                  <c:v>パッド対応</c:v>
                </c:pt>
              </c:strCache>
            </c:strRef>
          </c:cat>
          <c:val>
            <c:numRef>
              <c:f>Sheet1!$B$2:$B$7</c:f>
              <c:numCache>
                <c:formatCode>General</c:formatCode>
                <c:ptCount val="6"/>
                <c:pt idx="0">
                  <c:v>14</c:v>
                </c:pt>
                <c:pt idx="1">
                  <c:v>4</c:v>
                </c:pt>
                <c:pt idx="2">
                  <c:v>3</c:v>
                </c:pt>
                <c:pt idx="3">
                  <c:v>3</c:v>
                </c:pt>
                <c:pt idx="4">
                  <c:v>2</c:v>
                </c:pt>
                <c:pt idx="5">
                  <c:v>1</c:v>
                </c:pt>
              </c:numCache>
            </c:numRef>
          </c:val>
          <c:extLst>
            <c:ext xmlns:c16="http://schemas.microsoft.com/office/drawing/2014/chart" uri="{C3380CC4-5D6E-409C-BE32-E72D297353CC}">
              <c16:uniqueId val="{00000000-FCF9-437F-9F70-C096DA7AC350}"/>
            </c:ext>
          </c:extLst>
        </c:ser>
        <c:dLbls>
          <c:dLblPos val="inEnd"/>
          <c:showLegendKey val="0"/>
          <c:showVal val="0"/>
          <c:showCatName val="1"/>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EAEAEA"/>
    </a:solidFill>
    <a:ln w="9525" cap="flat" cmpd="sng" algn="ctr">
      <a:solidFill>
        <a:schemeClr val="dk1">
          <a:lumMod val="15000"/>
          <a:lumOff val="8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37C55-5F64-4F70-B6AD-AE429AB7AA66}" type="datetimeFigureOut">
              <a:rPr kumimoji="1" lang="ja-JP" altLang="en-US" smtClean="0"/>
              <a:t>2024/6/6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C5EE0-B607-4914-BEF6-B88216420DFF}" type="slidenum">
              <a:rPr kumimoji="1" lang="ja-JP" altLang="en-US" smtClean="0"/>
              <a:t>‹#›</a:t>
            </a:fld>
            <a:endParaRPr kumimoji="1" lang="ja-JP" altLang="en-US"/>
          </a:p>
        </p:txBody>
      </p:sp>
    </p:spTree>
    <p:extLst>
      <p:ext uri="{BB962C8B-B14F-4D97-AF65-F5344CB8AC3E}">
        <p14:creationId xmlns:p14="http://schemas.microsoft.com/office/powerpoint/2010/main" val="5415802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31C5EE0-B607-4914-BEF6-B88216420DFF}" type="slidenum">
              <a:rPr kumimoji="1" lang="ja-JP" altLang="en-US" smtClean="0"/>
              <a:t>1</a:t>
            </a:fld>
            <a:endParaRPr kumimoji="1" lang="ja-JP" altLang="en-US"/>
          </a:p>
        </p:txBody>
      </p:sp>
    </p:spTree>
    <p:extLst>
      <p:ext uri="{BB962C8B-B14F-4D97-AF65-F5344CB8AC3E}">
        <p14:creationId xmlns:p14="http://schemas.microsoft.com/office/powerpoint/2010/main" val="3346666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31C5EE0-B607-4914-BEF6-B88216420DFF}" type="slidenum">
              <a:rPr kumimoji="1" lang="ja-JP" altLang="en-US" smtClean="0"/>
              <a:t>2</a:t>
            </a:fld>
            <a:endParaRPr kumimoji="1" lang="ja-JP" altLang="en-US"/>
          </a:p>
        </p:txBody>
      </p:sp>
    </p:spTree>
    <p:extLst>
      <p:ext uri="{BB962C8B-B14F-4D97-AF65-F5344CB8AC3E}">
        <p14:creationId xmlns:p14="http://schemas.microsoft.com/office/powerpoint/2010/main" val="303227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終わったのが</a:t>
            </a:r>
            <a:r>
              <a:rPr kumimoji="1" lang="en-US" altLang="ja-JP" dirty="0"/>
              <a:t>52</a:t>
            </a:r>
            <a:r>
              <a:rPr kumimoji="1" lang="ja-JP" altLang="en-US" dirty="0"/>
              <a:t>％で、</a:t>
            </a:r>
            <a:endParaRPr kumimoji="1" lang="en-US" altLang="ja-JP" dirty="0"/>
          </a:p>
          <a:p>
            <a:r>
              <a:rPr lang="ja-JP" altLang="en-US" dirty="0"/>
              <a:t>ステージは労力多め</a:t>
            </a:r>
            <a:endParaRPr lang="en-US" altLang="ja-JP" dirty="0"/>
          </a:p>
          <a:p>
            <a:r>
              <a:rPr kumimoji="1" lang="ja-JP" altLang="en-US" dirty="0"/>
              <a:t>プレイヤーはほぼ終わらせたので残り軽め</a:t>
            </a:r>
            <a:endParaRPr kumimoji="1" lang="en-US" altLang="ja-JP" dirty="0"/>
          </a:p>
          <a:p>
            <a:r>
              <a:rPr lang="ja-JP" altLang="en-US" dirty="0"/>
              <a:t>パッドは今日川野先生が解説してくれるとのことなので、終わったも同然</a:t>
            </a:r>
            <a:endParaRPr lang="en-US" altLang="ja-JP" dirty="0"/>
          </a:p>
          <a:p>
            <a:r>
              <a:rPr kumimoji="1" lang="ja-JP" altLang="en-US" dirty="0"/>
              <a:t>頼りにしております</a:t>
            </a:r>
          </a:p>
        </p:txBody>
      </p:sp>
      <p:sp>
        <p:nvSpPr>
          <p:cNvPr id="4" name="スライド番号プレースホルダー 3"/>
          <p:cNvSpPr>
            <a:spLocks noGrp="1"/>
          </p:cNvSpPr>
          <p:nvPr>
            <p:ph type="sldNum" sz="quarter" idx="5"/>
          </p:nvPr>
        </p:nvSpPr>
        <p:spPr/>
        <p:txBody>
          <a:bodyPr/>
          <a:lstStyle/>
          <a:p>
            <a:fld id="{531C5EE0-B607-4914-BEF6-B88216420DFF}" type="slidenum">
              <a:rPr kumimoji="1" lang="ja-JP" altLang="en-US" smtClean="0"/>
              <a:t>3</a:t>
            </a:fld>
            <a:endParaRPr kumimoji="1" lang="ja-JP" altLang="en-US"/>
          </a:p>
        </p:txBody>
      </p:sp>
    </p:spTree>
    <p:extLst>
      <p:ext uri="{BB962C8B-B14F-4D97-AF65-F5344CB8AC3E}">
        <p14:creationId xmlns:p14="http://schemas.microsoft.com/office/powerpoint/2010/main" val="634178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ゲームを形にするための作業ばかりだったので、現在時点で何を企業にアピールしますか、というのがとても僕には厳しい質問でした。あとで解説します。</a:t>
            </a:r>
            <a:endParaRPr kumimoji="1" lang="en-US" altLang="ja-JP" dirty="0"/>
          </a:p>
          <a:p>
            <a:endParaRPr lang="en-US" altLang="ja-JP" dirty="0"/>
          </a:p>
          <a:p>
            <a:r>
              <a:rPr lang="ja-JP" altLang="en-US" dirty="0"/>
              <a:t>カメラを操作して見せるなら、カメラとステージの衝突判定はレイダーの顔側からカメラを下に下げること！バグがバレづらい！</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31C5EE0-B607-4914-BEF6-B88216420DFF}" type="slidenum">
              <a:rPr kumimoji="1" lang="ja-JP" altLang="en-US" smtClean="0"/>
              <a:t>4</a:t>
            </a:fld>
            <a:endParaRPr kumimoji="1" lang="ja-JP" altLang="en-US"/>
          </a:p>
        </p:txBody>
      </p:sp>
    </p:spTree>
    <p:extLst>
      <p:ext uri="{BB962C8B-B14F-4D97-AF65-F5344CB8AC3E}">
        <p14:creationId xmlns:p14="http://schemas.microsoft.com/office/powerpoint/2010/main" val="1192354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31C5EE0-B607-4914-BEF6-B88216420DFF}" type="slidenum">
              <a:rPr kumimoji="1" lang="ja-JP" altLang="en-US" smtClean="0"/>
              <a:t>5</a:t>
            </a:fld>
            <a:endParaRPr kumimoji="1" lang="ja-JP" altLang="en-US"/>
          </a:p>
        </p:txBody>
      </p:sp>
    </p:spTree>
    <p:extLst>
      <p:ext uri="{BB962C8B-B14F-4D97-AF65-F5344CB8AC3E}">
        <p14:creationId xmlns:p14="http://schemas.microsoft.com/office/powerpoint/2010/main" val="101512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カメラを操作して見せるなら、カメラとステージの衝突判定はレイダーの顔側からカメラを下に下げること！バグがバレづらい！</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31C5EE0-B607-4914-BEF6-B88216420DFF}" type="slidenum">
              <a:rPr kumimoji="1" lang="ja-JP" altLang="en-US" smtClean="0"/>
              <a:t>6</a:t>
            </a:fld>
            <a:endParaRPr kumimoji="1" lang="ja-JP" altLang="en-US"/>
          </a:p>
        </p:txBody>
      </p:sp>
    </p:spTree>
    <p:extLst>
      <p:ext uri="{BB962C8B-B14F-4D97-AF65-F5344CB8AC3E}">
        <p14:creationId xmlns:p14="http://schemas.microsoft.com/office/powerpoint/2010/main" val="3618138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8CBD53-9A3E-442C-8867-7A5D950124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A851C4F-9719-41F3-B072-8BBA63D7AB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071FC65-8BF1-4BE7-9D52-59DC5E2B133B}"/>
              </a:ext>
            </a:extLst>
          </p:cNvPr>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B3E441B4-FF6B-434F-A0DA-C79BE0AAEB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99016B-465C-4E46-A82E-7074F9A3F898}"/>
              </a:ext>
            </a:extLst>
          </p:cNvPr>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3995318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E3991-1D72-4C1F-A29B-7408D5E2545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8BFC554-6CFB-41BA-80D6-DA78FFB5C87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2098A1-C795-494F-8372-06CE78715B78}"/>
              </a:ext>
            </a:extLst>
          </p:cNvPr>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1DDB8E58-BD9D-4E94-B485-6FC276788B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8117E9-9E0A-402F-997C-0DE3F568FE38}"/>
              </a:ext>
            </a:extLst>
          </p:cNvPr>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26220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F2D96BF-2AF8-41A0-AA6E-E60A934A5BF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6849B0-5703-40CA-A23A-EEFEC5DA70D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8FF411-9FE0-44D6-9ACA-A974C4EF4F85}"/>
              </a:ext>
            </a:extLst>
          </p:cNvPr>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DC78640F-9D68-413F-915E-5BBCB9D543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4F1F0-476A-4046-AEF1-84836A7CA681}"/>
              </a:ext>
            </a:extLst>
          </p:cNvPr>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3160118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1152258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689433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2263478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3923388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4240123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741501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4251795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230255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230FF-F775-48D7-8C6F-32414D8A381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E7F903-443A-4203-9D48-EC4837AEAB9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AC8930-33D8-4854-8ACA-4BC8C69FCB4E}"/>
              </a:ext>
            </a:extLst>
          </p:cNvPr>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24E22740-EBB5-4F71-AC0A-A6D9CF2B50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980169-0D32-4275-856D-6D11360CEE63}"/>
              </a:ext>
            </a:extLst>
          </p:cNvPr>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910896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585E3958-DE9C-4437-A7F0-AE651BDE7457}" type="datetimeFigureOut">
              <a:rPr kumimoji="1" lang="ja-JP" altLang="en-US" smtClean="0"/>
              <a:t>2024/6/6</a:t>
            </a:fld>
            <a:endParaRPr kumimoji="1" lang="ja-JP" altLang="en-US"/>
          </a:p>
        </p:txBody>
      </p:sp>
      <p:sp>
        <p:nvSpPr>
          <p:cNvPr id="6" name="Footer Placeholder 5"/>
          <p:cNvSpPr>
            <a:spLocks noGrp="1"/>
          </p:cNvSpPr>
          <p:nvPr>
            <p:ph type="ftr" sz="quarter" idx="11"/>
          </p:nvPr>
        </p:nvSpPr>
        <p:spPr>
          <a:xfrm>
            <a:off x="590396" y="6041362"/>
            <a:ext cx="3295413" cy="365125"/>
          </a:xfrm>
        </p:spPr>
        <p:txBody>
          <a:bodyPr/>
          <a:lstStyle/>
          <a:p>
            <a:endParaRPr kumimoji="1" lang="ja-JP" altLang="en-US"/>
          </a:p>
        </p:txBody>
      </p:sp>
      <p:sp>
        <p:nvSpPr>
          <p:cNvPr id="7" name="Slide Number Placeholder 6"/>
          <p:cNvSpPr>
            <a:spLocks noGrp="1"/>
          </p:cNvSpPr>
          <p:nvPr>
            <p:ph type="sldNum" sz="quarter" idx="12"/>
          </p:nvPr>
        </p:nvSpPr>
        <p:spPr>
          <a:xfrm>
            <a:off x="4862689" y="5915888"/>
            <a:ext cx="1062155" cy="490599"/>
          </a:xfrm>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1658353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24507324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3492281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a:t>マスター テキストの書式設定</a:t>
            </a:r>
          </a:p>
        </p:txBody>
      </p:sp>
      <p:sp>
        <p:nvSpPr>
          <p:cNvPr id="2" name="Date Placeholder 1"/>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26623693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1461225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166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604CE-A1BE-420D-89A9-87F28B2D530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7E36A6-C03C-4194-8041-10D07EF48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1218403-AE4A-4126-ADC4-B3A25E3BC50A}"/>
              </a:ext>
            </a:extLst>
          </p:cNvPr>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A78C3CFB-023D-435E-A655-24D4C31CE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4036A7-B60E-4D08-B538-79EA5EEA2C9B}"/>
              </a:ext>
            </a:extLst>
          </p:cNvPr>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1776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B0560-AA90-4491-B6A0-DA1EB4CC17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F91652-3CA8-4047-B127-B0C020F51F4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5DBABB1-D17F-4D03-8061-7FD45DDC120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5CDFBDC-FC0B-412E-85E4-857F0B5CCEDC}"/>
              </a:ext>
            </a:extLst>
          </p:cNvPr>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6" name="フッター プレースホルダー 5">
            <a:extLst>
              <a:ext uri="{FF2B5EF4-FFF2-40B4-BE49-F238E27FC236}">
                <a16:creationId xmlns:a16="http://schemas.microsoft.com/office/drawing/2014/main" id="{864EBBCE-D4D1-4BC6-BCB3-ECE3C06E5C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C6547C-669C-448A-BC44-438990FFBAC0}"/>
              </a:ext>
            </a:extLst>
          </p:cNvPr>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2240512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79B83-03AF-4583-99EF-CB0855C21D6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FB585D-37FE-4397-922E-7E07ED11A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B879B88-7B56-431F-9A21-3CAD6ED4772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2C9DACF-6E83-4897-AE2B-E2A7C55451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101A4CB-F287-4CBE-87F7-BDA2C59EBA0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7573520-9DF9-4FCF-8981-6032E0375A68}"/>
              </a:ext>
            </a:extLst>
          </p:cNvPr>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8" name="フッター プレースホルダー 7">
            <a:extLst>
              <a:ext uri="{FF2B5EF4-FFF2-40B4-BE49-F238E27FC236}">
                <a16:creationId xmlns:a16="http://schemas.microsoft.com/office/drawing/2014/main" id="{2D2F29A9-46DC-48D5-95BF-FBF014A4481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76F7768-8A0D-406C-B268-53C01BC5EC45}"/>
              </a:ext>
            </a:extLst>
          </p:cNvPr>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248392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BBF9BA-00E2-4F4D-B032-3E9D9460BFC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6207073-1E90-440F-9AA8-56BB49D15C99}"/>
              </a:ext>
            </a:extLst>
          </p:cNvPr>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4" name="フッター プレースホルダー 3">
            <a:extLst>
              <a:ext uri="{FF2B5EF4-FFF2-40B4-BE49-F238E27FC236}">
                <a16:creationId xmlns:a16="http://schemas.microsoft.com/office/drawing/2014/main" id="{78EE8013-CD29-499E-9CF4-97C420806D2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DBB1AE9-AA60-4C0C-86D6-E75FE6C837C9}"/>
              </a:ext>
            </a:extLst>
          </p:cNvPr>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311016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2197F3B-464E-436A-BA2A-4C40915E3659}"/>
              </a:ext>
            </a:extLst>
          </p:cNvPr>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3" name="フッター プレースホルダー 2">
            <a:extLst>
              <a:ext uri="{FF2B5EF4-FFF2-40B4-BE49-F238E27FC236}">
                <a16:creationId xmlns:a16="http://schemas.microsoft.com/office/drawing/2014/main" id="{7B7EFF0D-04C7-4CCD-B3E6-1269C0C793D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4F3E1C6-3909-457E-9B28-52EF83336603}"/>
              </a:ext>
            </a:extLst>
          </p:cNvPr>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72448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A909E7-28DA-4572-9D77-15E8A69064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678B47-6280-4F3F-B512-405DDDDBB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CDA84D2-834A-4686-80DE-3BB190596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EB0238A-A2B2-414A-ABE0-62ED4E154D3F}"/>
              </a:ext>
            </a:extLst>
          </p:cNvPr>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6" name="フッター プレースホルダー 5">
            <a:extLst>
              <a:ext uri="{FF2B5EF4-FFF2-40B4-BE49-F238E27FC236}">
                <a16:creationId xmlns:a16="http://schemas.microsoft.com/office/drawing/2014/main" id="{610A269B-913D-45D7-AE89-DF2850C8FB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7B8A18D-DFEA-40FB-85FC-379B52B944DF}"/>
              </a:ext>
            </a:extLst>
          </p:cNvPr>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9980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F35149-CE7F-41EE-98DE-CA6B71C41F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E91052D-6FB2-48B8-991D-C7EC4F2F41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C3B5B8A-04D2-43E1-B15E-20017E46A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E5E155-2A35-4D24-95B2-D3F1FBAE4376}"/>
              </a:ext>
            </a:extLst>
          </p:cNvPr>
          <p:cNvSpPr>
            <a:spLocks noGrp="1"/>
          </p:cNvSpPr>
          <p:nvPr>
            <p:ph type="dt" sz="half" idx="10"/>
          </p:nvPr>
        </p:nvSpPr>
        <p:spPr/>
        <p:txBody>
          <a:bodyPr/>
          <a:lstStyle/>
          <a:p>
            <a:fld id="{585E3958-DE9C-4437-A7F0-AE651BDE7457}" type="datetimeFigureOut">
              <a:rPr kumimoji="1" lang="ja-JP" altLang="en-US" smtClean="0"/>
              <a:t>2024/6/6</a:t>
            </a:fld>
            <a:endParaRPr kumimoji="1" lang="ja-JP" altLang="en-US"/>
          </a:p>
        </p:txBody>
      </p:sp>
      <p:sp>
        <p:nvSpPr>
          <p:cNvPr id="6" name="フッター プレースホルダー 5">
            <a:extLst>
              <a:ext uri="{FF2B5EF4-FFF2-40B4-BE49-F238E27FC236}">
                <a16:creationId xmlns:a16="http://schemas.microsoft.com/office/drawing/2014/main" id="{1130FF84-F690-4CC7-AF82-42DC832D3B0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12342F-5C6F-4328-87B1-66670D0072B6}"/>
              </a:ext>
            </a:extLst>
          </p:cNvPr>
          <p:cNvSpPr>
            <a:spLocks noGrp="1"/>
          </p:cNvSpPr>
          <p:nvPr>
            <p:ph type="sldNum" sz="quarter" idx="12"/>
          </p:nvPr>
        </p:nvSpPr>
        <p:spPr/>
        <p:txBody>
          <a:body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420621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A99BE69-7364-4A1C-BD2D-64D98273D8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7C171A-EDDF-43F7-9B06-5F0CC00882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0BFE4A-E7B0-43DA-AB3B-A184BCCCA6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E3958-DE9C-4437-A7F0-AE651BDE7457}"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356193A2-7787-4B91-9B22-22910DDBE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3A7A71D-B4BA-4A68-AB22-8D1C87A5B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3784960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kumimoji="1" lang="ja-JP"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85E3958-DE9C-4437-A7F0-AE651BDE7457}" type="datetimeFigureOut">
              <a:rPr kumimoji="1" lang="ja-JP" altLang="en-US" smtClean="0"/>
              <a:t>2024/6/6</a:t>
            </a:fld>
            <a:endParaRPr kumimoji="1" lang="ja-JP"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11E3DA1-AA89-4745-94FB-ED5B6076F7D4}" type="slidenum">
              <a:rPr kumimoji="1" lang="ja-JP" altLang="en-US" smtClean="0"/>
              <a:t>‹#›</a:t>
            </a:fld>
            <a:endParaRPr kumimoji="1" lang="ja-JP" altLang="en-US"/>
          </a:p>
        </p:txBody>
      </p:sp>
    </p:spTree>
    <p:extLst>
      <p:ext uri="{BB962C8B-B14F-4D97-AF65-F5344CB8AC3E}">
        <p14:creationId xmlns:p14="http://schemas.microsoft.com/office/powerpoint/2010/main" val="25697725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0D478-B7BC-45B9-B440-5F5715758872}"/>
              </a:ext>
            </a:extLst>
          </p:cNvPr>
          <p:cNvSpPr>
            <a:spLocks noGrp="1"/>
          </p:cNvSpPr>
          <p:nvPr>
            <p:ph type="ctrTitle"/>
          </p:nvPr>
        </p:nvSpPr>
        <p:spPr/>
        <p:txBody>
          <a:bodyPr/>
          <a:lstStyle/>
          <a:p>
            <a:r>
              <a:rPr kumimoji="1" lang="en-US" altLang="ja-JP" dirty="0"/>
              <a:t>2024</a:t>
            </a:r>
            <a:r>
              <a:rPr kumimoji="1" lang="ja-JP" altLang="en-US" dirty="0"/>
              <a:t>夏</a:t>
            </a:r>
            <a:r>
              <a:rPr kumimoji="1" lang="en-US" altLang="ja-JP" dirty="0"/>
              <a:t>AGS</a:t>
            </a:r>
            <a:r>
              <a:rPr kumimoji="1" lang="ja-JP" altLang="en-US" dirty="0"/>
              <a:t>中間発表</a:t>
            </a:r>
          </a:p>
        </p:txBody>
      </p:sp>
      <p:sp>
        <p:nvSpPr>
          <p:cNvPr id="3" name="字幕 2">
            <a:extLst>
              <a:ext uri="{FF2B5EF4-FFF2-40B4-BE49-F238E27FC236}">
                <a16:creationId xmlns:a16="http://schemas.microsoft.com/office/drawing/2014/main" id="{28A81E5B-65F0-4968-B113-93DAB25BBFF2}"/>
              </a:ext>
            </a:extLst>
          </p:cNvPr>
          <p:cNvSpPr>
            <a:spLocks noGrp="1"/>
          </p:cNvSpPr>
          <p:nvPr>
            <p:ph type="subTitle" idx="1"/>
          </p:nvPr>
        </p:nvSpPr>
        <p:spPr>
          <a:xfrm>
            <a:off x="1524000" y="4466745"/>
            <a:ext cx="9144000" cy="429241"/>
          </a:xfrm>
        </p:spPr>
        <p:txBody>
          <a:bodyPr/>
          <a:lstStyle/>
          <a:p>
            <a:r>
              <a:rPr kumimoji="1" lang="en-US" altLang="ja-JP" dirty="0"/>
              <a:t>2216010</a:t>
            </a:r>
            <a:r>
              <a:rPr kumimoji="1" lang="ja-JP" altLang="en-US" dirty="0"/>
              <a:t>　中田 夢羽</a:t>
            </a:r>
          </a:p>
        </p:txBody>
      </p:sp>
    </p:spTree>
    <p:extLst>
      <p:ext uri="{BB962C8B-B14F-4D97-AF65-F5344CB8AC3E}">
        <p14:creationId xmlns:p14="http://schemas.microsoft.com/office/powerpoint/2010/main" val="4192650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C7E821E-6A58-4F4C-8319-CDC97BE819B9}"/>
              </a:ext>
            </a:extLst>
          </p:cNvPr>
          <p:cNvSpPr>
            <a:spLocks noGrp="1"/>
          </p:cNvSpPr>
          <p:nvPr>
            <p:ph idx="1"/>
          </p:nvPr>
        </p:nvSpPr>
        <p:spPr>
          <a:xfrm>
            <a:off x="654005" y="1138098"/>
            <a:ext cx="10515600" cy="4351338"/>
          </a:xfrm>
        </p:spPr>
        <p:txBody>
          <a:bodyPr/>
          <a:lstStyle/>
          <a:p>
            <a:pPr marL="0" indent="0">
              <a:buNone/>
            </a:pPr>
            <a:r>
              <a:rPr kumimoji="1" lang="ja-JP" altLang="en-US" b="1" dirty="0">
                <a:solidFill>
                  <a:srgbClr val="FF0000"/>
                </a:solidFill>
              </a:rPr>
              <a:t>ドラゴンボールザブレイカーズ</a:t>
            </a:r>
            <a:endParaRPr kumimoji="1" lang="en-US" altLang="ja-JP" b="1" dirty="0">
              <a:solidFill>
                <a:srgbClr val="FF0000"/>
              </a:solidFill>
            </a:endParaRPr>
          </a:p>
          <a:p>
            <a:pPr marL="0" indent="0">
              <a:buNone/>
            </a:pPr>
            <a:r>
              <a:rPr kumimoji="1" lang="ja-JP" altLang="en-US" dirty="0"/>
              <a:t>三人称視点</a:t>
            </a:r>
            <a:endParaRPr kumimoji="1" lang="en-US" altLang="ja-JP" dirty="0"/>
          </a:p>
          <a:p>
            <a:pPr marL="0" indent="0">
              <a:buNone/>
            </a:pPr>
            <a:r>
              <a:rPr kumimoji="1" lang="en-US" altLang="ja-JP" dirty="0"/>
              <a:t>1v</a:t>
            </a:r>
            <a:r>
              <a:rPr kumimoji="1" lang="ja-JP" altLang="en-US" dirty="0"/>
              <a:t>複数の鬼ごっこゲーム</a:t>
            </a:r>
            <a:endParaRPr kumimoji="1" lang="en-US" altLang="ja-JP" dirty="0"/>
          </a:p>
          <a:p>
            <a:pPr marL="0" indent="0">
              <a:buNone/>
            </a:pPr>
            <a:r>
              <a:rPr lang="ja-JP" altLang="en-US" dirty="0"/>
              <a:t>逃げる側は、鬼に捕まらないように鍵を集めて脱出</a:t>
            </a:r>
            <a:endParaRPr lang="en-US" altLang="ja-JP" dirty="0"/>
          </a:p>
          <a:p>
            <a:pPr marL="0" indent="0">
              <a:buNone/>
            </a:pPr>
            <a:r>
              <a:rPr kumimoji="1" lang="ja-JP" altLang="en-US" dirty="0"/>
              <a:t>鬼は、鍵が集まる前に逃走者を全員捕まえる</a:t>
            </a:r>
            <a:r>
              <a:rPr kumimoji="1" lang="en-US" altLang="ja-JP" dirty="0"/>
              <a:t>(</a:t>
            </a:r>
            <a:r>
              <a:rPr kumimoji="1" lang="ja-JP" altLang="en-US" strike="sngStrike" dirty="0"/>
              <a:t>殺す</a:t>
            </a:r>
            <a:r>
              <a:rPr kumimoji="1" lang="en-US" altLang="ja-JP" dirty="0"/>
              <a:t>)</a:t>
            </a:r>
            <a:endParaRPr kumimoji="1" lang="ja-JP" altLang="en-US" dirty="0"/>
          </a:p>
        </p:txBody>
      </p:sp>
      <p:sp>
        <p:nvSpPr>
          <p:cNvPr id="4" name="タイトル 1">
            <a:extLst>
              <a:ext uri="{FF2B5EF4-FFF2-40B4-BE49-F238E27FC236}">
                <a16:creationId xmlns:a16="http://schemas.microsoft.com/office/drawing/2014/main" id="{DC83C72C-5B52-F2DD-6FBE-934F54C93D10}"/>
              </a:ext>
            </a:extLst>
          </p:cNvPr>
          <p:cNvSpPr txBox="1">
            <a:spLocks/>
          </p:cNvSpPr>
          <p:nvPr/>
        </p:nvSpPr>
        <p:spPr>
          <a:xfrm>
            <a:off x="364554" y="-187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なにパクったの？</a:t>
            </a:r>
          </a:p>
        </p:txBody>
      </p:sp>
      <p:cxnSp>
        <p:nvCxnSpPr>
          <p:cNvPr id="5" name="直線コネクタ 4">
            <a:extLst>
              <a:ext uri="{FF2B5EF4-FFF2-40B4-BE49-F238E27FC236}">
                <a16:creationId xmlns:a16="http://schemas.microsoft.com/office/drawing/2014/main" id="{04465A72-ECF6-3130-2FE0-C82D1304538A}"/>
              </a:ext>
            </a:extLst>
          </p:cNvPr>
          <p:cNvCxnSpPr/>
          <p:nvPr/>
        </p:nvCxnSpPr>
        <p:spPr>
          <a:xfrm>
            <a:off x="0" y="710472"/>
            <a:ext cx="12192000"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1998727B-DA58-CB1A-0EF7-ABE870C43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384" y="3604979"/>
            <a:ext cx="5688854" cy="3199981"/>
          </a:xfrm>
          <a:prstGeom prst="rect">
            <a:avLst/>
          </a:prstGeom>
        </p:spPr>
      </p:pic>
    </p:spTree>
    <p:extLst>
      <p:ext uri="{BB962C8B-B14F-4D97-AF65-F5344CB8AC3E}">
        <p14:creationId xmlns:p14="http://schemas.microsoft.com/office/powerpoint/2010/main" val="278259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graphicFrame>
        <p:nvGraphicFramePr>
          <p:cNvPr id="9" name="グラフ 8">
            <a:extLst>
              <a:ext uri="{FF2B5EF4-FFF2-40B4-BE49-F238E27FC236}">
                <a16:creationId xmlns:a16="http://schemas.microsoft.com/office/drawing/2014/main" id="{4722A6E5-6382-4F9C-B77B-13D2A8172D4E}"/>
              </a:ext>
            </a:extLst>
          </p:cNvPr>
          <p:cNvGraphicFramePr/>
          <p:nvPr>
            <p:extLst>
              <p:ext uri="{D42A27DB-BD31-4B8C-83A1-F6EECF244321}">
                <p14:modId xmlns:p14="http://schemas.microsoft.com/office/powerpoint/2010/main" val="2305982396"/>
              </p:ext>
            </p:extLst>
          </p:nvPr>
        </p:nvGraphicFramePr>
        <p:xfrm>
          <a:off x="0" y="0"/>
          <a:ext cx="12191999"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728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C72AC9-32C9-F110-5F05-AC467E75CFEF}"/>
              </a:ext>
            </a:extLst>
          </p:cNvPr>
          <p:cNvSpPr/>
          <p:nvPr/>
        </p:nvSpPr>
        <p:spPr>
          <a:xfrm>
            <a:off x="535708" y="2133597"/>
            <a:ext cx="3288146" cy="4304145"/>
          </a:xfrm>
          <a:prstGeom prst="rect">
            <a:avLst/>
          </a:prstGeom>
          <a:solidFill>
            <a:schemeClr val="bg1"/>
          </a:solid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995034B-54FC-A4CC-A588-F9225542A030}"/>
              </a:ext>
            </a:extLst>
          </p:cNvPr>
          <p:cNvSpPr/>
          <p:nvPr/>
        </p:nvSpPr>
        <p:spPr>
          <a:xfrm>
            <a:off x="4451927" y="2133598"/>
            <a:ext cx="3288146" cy="4304145"/>
          </a:xfrm>
          <a:prstGeom prst="rect">
            <a:avLst/>
          </a:prstGeom>
          <a:solidFill>
            <a:schemeClr val="bg1"/>
          </a:solid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A3718A07-909D-DC3E-89E2-BAEACE02B079}"/>
              </a:ext>
            </a:extLst>
          </p:cNvPr>
          <p:cNvSpPr/>
          <p:nvPr/>
        </p:nvSpPr>
        <p:spPr>
          <a:xfrm>
            <a:off x="8368146" y="2133599"/>
            <a:ext cx="3288146" cy="4304145"/>
          </a:xfrm>
          <a:prstGeom prst="rect">
            <a:avLst/>
          </a:prstGeom>
          <a:solidFill>
            <a:schemeClr val="bg1"/>
          </a:solid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27FB5A16-957E-A01F-4FC9-DB3C8F6EA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927" y="2000310"/>
            <a:ext cx="2635708" cy="2635708"/>
          </a:xfrm>
          <a:prstGeom prst="rect">
            <a:avLst/>
          </a:prstGeom>
        </p:spPr>
      </p:pic>
      <p:sp>
        <p:nvSpPr>
          <p:cNvPr id="11" name="テキスト ボックス 10">
            <a:extLst>
              <a:ext uri="{FF2B5EF4-FFF2-40B4-BE49-F238E27FC236}">
                <a16:creationId xmlns:a16="http://schemas.microsoft.com/office/drawing/2014/main" id="{49E23190-121D-375E-36A6-7B7C2D28CE6D}"/>
              </a:ext>
            </a:extLst>
          </p:cNvPr>
          <p:cNvSpPr txBox="1"/>
          <p:nvPr/>
        </p:nvSpPr>
        <p:spPr>
          <a:xfrm>
            <a:off x="535708" y="4187993"/>
            <a:ext cx="3288146" cy="677108"/>
          </a:xfrm>
          <a:prstGeom prst="rect">
            <a:avLst/>
          </a:prstGeom>
          <a:noFill/>
        </p:spPr>
        <p:txBody>
          <a:bodyPr wrap="square" rtlCol="0">
            <a:spAutoFit/>
          </a:bodyPr>
          <a:lstStyle/>
          <a:p>
            <a:pPr algn="ctr"/>
            <a:r>
              <a:rPr lang="ja-JP" altLang="en-US" sz="2000" b="1" dirty="0"/>
              <a:t>キャラクター制御</a:t>
            </a:r>
            <a:endParaRPr lang="en-US" altLang="ja-JP" sz="2000" b="1" dirty="0"/>
          </a:p>
          <a:p>
            <a:endParaRPr kumimoji="1" lang="ja-JP" altLang="en-US" dirty="0"/>
          </a:p>
        </p:txBody>
      </p:sp>
      <p:sp>
        <p:nvSpPr>
          <p:cNvPr id="12" name="テキスト ボックス 11">
            <a:extLst>
              <a:ext uri="{FF2B5EF4-FFF2-40B4-BE49-F238E27FC236}">
                <a16:creationId xmlns:a16="http://schemas.microsoft.com/office/drawing/2014/main" id="{5B1A2E86-ACFF-9B2E-F94A-BC987B7B62C0}"/>
              </a:ext>
            </a:extLst>
          </p:cNvPr>
          <p:cNvSpPr txBox="1"/>
          <p:nvPr/>
        </p:nvSpPr>
        <p:spPr>
          <a:xfrm>
            <a:off x="535708" y="4636018"/>
            <a:ext cx="3288146" cy="1323439"/>
          </a:xfrm>
          <a:prstGeom prst="rect">
            <a:avLst/>
          </a:prstGeom>
          <a:noFill/>
        </p:spPr>
        <p:txBody>
          <a:bodyPr wrap="square" rtlCol="0">
            <a:spAutoFit/>
          </a:bodyPr>
          <a:lstStyle/>
          <a:p>
            <a:r>
              <a:rPr lang="ja-JP" altLang="en-US" sz="1600" dirty="0"/>
              <a:t>・移動やジャンプ、攻撃など</a:t>
            </a:r>
            <a:endParaRPr lang="en-US" altLang="ja-JP" sz="1600" dirty="0"/>
          </a:p>
          <a:p>
            <a:r>
              <a:rPr lang="ja-JP" altLang="en-US" sz="1600" dirty="0"/>
              <a:t>　</a:t>
            </a:r>
            <a:r>
              <a:rPr lang="en-US" altLang="ja-JP" sz="1600" dirty="0"/>
              <a:t>STATE</a:t>
            </a:r>
            <a:r>
              <a:rPr lang="ja-JP" altLang="en-US" sz="1600" dirty="0"/>
              <a:t>に応じた動作</a:t>
            </a:r>
            <a:endParaRPr lang="en-US" altLang="ja-JP" sz="1600" dirty="0"/>
          </a:p>
          <a:p>
            <a:endParaRPr lang="en-US" altLang="ja-JP" sz="1600" dirty="0"/>
          </a:p>
          <a:p>
            <a:r>
              <a:rPr kumimoji="1" lang="ja-JP" altLang="en-US" sz="1600" dirty="0"/>
              <a:t>・他オブジェクトとの衝突処理</a:t>
            </a:r>
            <a:endParaRPr kumimoji="1" lang="en-US" altLang="ja-JP" sz="1600" dirty="0"/>
          </a:p>
          <a:p>
            <a:endParaRPr kumimoji="1" lang="ja-JP" altLang="en-US" sz="1600" dirty="0"/>
          </a:p>
        </p:txBody>
      </p:sp>
      <p:sp>
        <p:nvSpPr>
          <p:cNvPr id="13" name="タイトル 1">
            <a:extLst>
              <a:ext uri="{FF2B5EF4-FFF2-40B4-BE49-F238E27FC236}">
                <a16:creationId xmlns:a16="http://schemas.microsoft.com/office/drawing/2014/main" id="{6241B76F-283B-C70E-3186-6E0C8DD52ED2}"/>
              </a:ext>
            </a:extLst>
          </p:cNvPr>
          <p:cNvSpPr>
            <a:spLocks noGrp="1"/>
          </p:cNvSpPr>
          <p:nvPr>
            <p:ph type="title"/>
          </p:nvPr>
        </p:nvSpPr>
        <p:spPr>
          <a:xfrm>
            <a:off x="364554" y="-187465"/>
            <a:ext cx="10515600" cy="1325563"/>
          </a:xfrm>
        </p:spPr>
        <p:txBody>
          <a:bodyPr/>
          <a:lstStyle/>
          <a:p>
            <a:r>
              <a:rPr kumimoji="1" lang="ja-JP" altLang="en-US" b="1" dirty="0"/>
              <a:t>おわった作業</a:t>
            </a:r>
          </a:p>
        </p:txBody>
      </p:sp>
      <p:cxnSp>
        <p:nvCxnSpPr>
          <p:cNvPr id="15" name="直線コネクタ 14">
            <a:extLst>
              <a:ext uri="{FF2B5EF4-FFF2-40B4-BE49-F238E27FC236}">
                <a16:creationId xmlns:a16="http://schemas.microsoft.com/office/drawing/2014/main" id="{60546371-6D29-482F-E994-F253A6474091}"/>
              </a:ext>
            </a:extLst>
          </p:cNvPr>
          <p:cNvCxnSpPr/>
          <p:nvPr/>
        </p:nvCxnSpPr>
        <p:spPr>
          <a:xfrm>
            <a:off x="0" y="710472"/>
            <a:ext cx="12192000"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C3F9992F-2B8B-BF5E-341E-0B937725B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5398" y="2675792"/>
            <a:ext cx="2510131" cy="1288047"/>
          </a:xfrm>
          <a:prstGeom prst="rect">
            <a:avLst/>
          </a:prstGeom>
        </p:spPr>
      </p:pic>
      <p:sp>
        <p:nvSpPr>
          <p:cNvPr id="20" name="テキスト ボックス 19">
            <a:extLst>
              <a:ext uri="{FF2B5EF4-FFF2-40B4-BE49-F238E27FC236}">
                <a16:creationId xmlns:a16="http://schemas.microsoft.com/office/drawing/2014/main" id="{194F12E8-DAA2-D64A-0E5C-48191037A087}"/>
              </a:ext>
            </a:extLst>
          </p:cNvPr>
          <p:cNvSpPr txBox="1"/>
          <p:nvPr/>
        </p:nvSpPr>
        <p:spPr>
          <a:xfrm>
            <a:off x="4451927" y="4187993"/>
            <a:ext cx="3288146" cy="677108"/>
          </a:xfrm>
          <a:prstGeom prst="rect">
            <a:avLst/>
          </a:prstGeom>
          <a:noFill/>
        </p:spPr>
        <p:txBody>
          <a:bodyPr wrap="square" rtlCol="0">
            <a:spAutoFit/>
          </a:bodyPr>
          <a:lstStyle/>
          <a:p>
            <a:pPr algn="ctr"/>
            <a:r>
              <a:rPr lang="ja-JP" altLang="en-US" sz="2000" b="1" dirty="0"/>
              <a:t>カメラ制御</a:t>
            </a:r>
            <a:endParaRPr lang="en-US" altLang="ja-JP" sz="2000" b="1" dirty="0"/>
          </a:p>
          <a:p>
            <a:endParaRPr kumimoji="1" lang="ja-JP" altLang="en-US" dirty="0"/>
          </a:p>
        </p:txBody>
      </p:sp>
      <p:sp>
        <p:nvSpPr>
          <p:cNvPr id="21" name="テキスト ボックス 20">
            <a:extLst>
              <a:ext uri="{FF2B5EF4-FFF2-40B4-BE49-F238E27FC236}">
                <a16:creationId xmlns:a16="http://schemas.microsoft.com/office/drawing/2014/main" id="{B4C68B58-1752-46AD-D298-C61EB4739FC1}"/>
              </a:ext>
            </a:extLst>
          </p:cNvPr>
          <p:cNvSpPr txBox="1"/>
          <p:nvPr/>
        </p:nvSpPr>
        <p:spPr>
          <a:xfrm>
            <a:off x="4451927" y="4636018"/>
            <a:ext cx="3288146" cy="1535164"/>
          </a:xfrm>
          <a:prstGeom prst="rect">
            <a:avLst/>
          </a:prstGeom>
          <a:noFill/>
        </p:spPr>
        <p:txBody>
          <a:bodyPr wrap="square" rtlCol="0">
            <a:spAutoFit/>
          </a:bodyPr>
          <a:lstStyle/>
          <a:p>
            <a:pPr>
              <a:lnSpc>
                <a:spcPct val="150000"/>
              </a:lnSpc>
            </a:pPr>
            <a:r>
              <a:rPr lang="ja-JP" altLang="en-US" sz="1600" dirty="0"/>
              <a:t>・基本的なカメラ移動</a:t>
            </a:r>
            <a:endParaRPr lang="en-US" altLang="ja-JP" sz="1600" dirty="0"/>
          </a:p>
          <a:p>
            <a:pPr>
              <a:lnSpc>
                <a:spcPct val="150000"/>
              </a:lnSpc>
            </a:pPr>
            <a:r>
              <a:rPr lang="ja-JP" altLang="en-US" sz="1600" dirty="0"/>
              <a:t>・マウスでの回転操作</a:t>
            </a:r>
            <a:endParaRPr lang="en-US" altLang="ja-JP" sz="1600" dirty="0"/>
          </a:p>
          <a:p>
            <a:pPr>
              <a:lnSpc>
                <a:spcPct val="150000"/>
              </a:lnSpc>
            </a:pPr>
            <a:r>
              <a:rPr lang="ja-JP" altLang="en-US" sz="1600" dirty="0"/>
              <a:t>・プレイヤー追従</a:t>
            </a:r>
            <a:endParaRPr lang="en-US" altLang="ja-JP" sz="1600" dirty="0"/>
          </a:p>
          <a:p>
            <a:pPr>
              <a:lnSpc>
                <a:spcPct val="150000"/>
              </a:lnSpc>
            </a:pPr>
            <a:r>
              <a:rPr kumimoji="1" lang="ja-JP" altLang="en-US" sz="1600" dirty="0"/>
              <a:t>・ステージと衝突すると手前側へ</a:t>
            </a:r>
            <a:endParaRPr kumimoji="1" lang="en-US" altLang="ja-JP" sz="1600" dirty="0"/>
          </a:p>
        </p:txBody>
      </p:sp>
      <p:pic>
        <p:nvPicPr>
          <p:cNvPr id="23" name="図 22">
            <a:extLst>
              <a:ext uri="{FF2B5EF4-FFF2-40B4-BE49-F238E27FC236}">
                <a16:creationId xmlns:a16="http://schemas.microsoft.com/office/drawing/2014/main" id="{FC128547-5EB1-EC19-8F24-B42DE587DC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5564" y="2591509"/>
            <a:ext cx="1453309" cy="1453309"/>
          </a:xfrm>
          <a:prstGeom prst="rect">
            <a:avLst/>
          </a:prstGeom>
        </p:spPr>
      </p:pic>
      <p:sp>
        <p:nvSpPr>
          <p:cNvPr id="24" name="テキスト ボックス 23">
            <a:extLst>
              <a:ext uri="{FF2B5EF4-FFF2-40B4-BE49-F238E27FC236}">
                <a16:creationId xmlns:a16="http://schemas.microsoft.com/office/drawing/2014/main" id="{DC5886D5-66AE-6978-5AB6-AAB98F46B121}"/>
              </a:ext>
            </a:extLst>
          </p:cNvPr>
          <p:cNvSpPr txBox="1"/>
          <p:nvPr/>
        </p:nvSpPr>
        <p:spPr>
          <a:xfrm>
            <a:off x="8368146" y="4187993"/>
            <a:ext cx="3288146" cy="677108"/>
          </a:xfrm>
          <a:prstGeom prst="rect">
            <a:avLst/>
          </a:prstGeom>
          <a:noFill/>
        </p:spPr>
        <p:txBody>
          <a:bodyPr wrap="square" rtlCol="0">
            <a:spAutoFit/>
          </a:bodyPr>
          <a:lstStyle/>
          <a:p>
            <a:pPr algn="ctr"/>
            <a:r>
              <a:rPr lang="ja-JP" altLang="en-US" sz="2000" b="1" dirty="0"/>
              <a:t>弾の制御</a:t>
            </a:r>
            <a:endParaRPr lang="en-US" altLang="ja-JP" sz="2000" b="1" dirty="0"/>
          </a:p>
          <a:p>
            <a:endParaRPr kumimoji="1" lang="ja-JP" altLang="en-US" dirty="0"/>
          </a:p>
        </p:txBody>
      </p:sp>
      <p:sp>
        <p:nvSpPr>
          <p:cNvPr id="25" name="テキスト ボックス 24">
            <a:extLst>
              <a:ext uri="{FF2B5EF4-FFF2-40B4-BE49-F238E27FC236}">
                <a16:creationId xmlns:a16="http://schemas.microsoft.com/office/drawing/2014/main" id="{485C18B2-209A-AE6B-42D1-65DF12FCD900}"/>
              </a:ext>
            </a:extLst>
          </p:cNvPr>
          <p:cNvSpPr txBox="1"/>
          <p:nvPr/>
        </p:nvSpPr>
        <p:spPr>
          <a:xfrm>
            <a:off x="8368146" y="4636018"/>
            <a:ext cx="3288146" cy="1077218"/>
          </a:xfrm>
          <a:prstGeom prst="rect">
            <a:avLst/>
          </a:prstGeom>
          <a:noFill/>
        </p:spPr>
        <p:txBody>
          <a:bodyPr wrap="square" rtlCol="0">
            <a:spAutoFit/>
          </a:bodyPr>
          <a:lstStyle/>
          <a:p>
            <a:r>
              <a:rPr lang="ja-JP" altLang="en-US" sz="1600" dirty="0"/>
              <a:t>・画面の中心に向かって弾が飛ぶ</a:t>
            </a:r>
            <a:endParaRPr lang="en-US" altLang="ja-JP" sz="1600" dirty="0"/>
          </a:p>
          <a:p>
            <a:endParaRPr lang="en-US" altLang="ja-JP" sz="1600" dirty="0"/>
          </a:p>
          <a:p>
            <a:r>
              <a:rPr lang="ja-JP" altLang="en-US" sz="1600" dirty="0"/>
              <a:t>・敵が一定範囲内に見えてる時は</a:t>
            </a:r>
            <a:endParaRPr lang="en-US" altLang="ja-JP" sz="1600" dirty="0"/>
          </a:p>
          <a:p>
            <a:r>
              <a:rPr lang="ja-JP" altLang="en-US" sz="1600" dirty="0"/>
              <a:t>　敵に向かって飛ぶ</a:t>
            </a:r>
            <a:endParaRPr lang="en-US" altLang="ja-JP" sz="1600" dirty="0"/>
          </a:p>
        </p:txBody>
      </p:sp>
      <p:sp>
        <p:nvSpPr>
          <p:cNvPr id="26" name="テキスト ボックス 25">
            <a:extLst>
              <a:ext uri="{FF2B5EF4-FFF2-40B4-BE49-F238E27FC236}">
                <a16:creationId xmlns:a16="http://schemas.microsoft.com/office/drawing/2014/main" id="{21B84C55-4F85-774B-22E2-AA54BD8402E8}"/>
              </a:ext>
            </a:extLst>
          </p:cNvPr>
          <p:cNvSpPr txBox="1"/>
          <p:nvPr/>
        </p:nvSpPr>
        <p:spPr>
          <a:xfrm>
            <a:off x="467067" y="868530"/>
            <a:ext cx="10802957" cy="369332"/>
          </a:xfrm>
          <a:prstGeom prst="rect">
            <a:avLst/>
          </a:prstGeom>
          <a:noFill/>
        </p:spPr>
        <p:txBody>
          <a:bodyPr wrap="none" rtlCol="0">
            <a:spAutoFit/>
          </a:bodyPr>
          <a:lstStyle/>
          <a:p>
            <a:r>
              <a:rPr lang="ja-JP" altLang="en-US" dirty="0"/>
              <a:t>とりあえずゲームを形にする為の作業ばかりで、今なら何をアピールするかと言われると悩ましい</a:t>
            </a:r>
            <a:r>
              <a:rPr lang="en-US" altLang="ja-JP" dirty="0"/>
              <a:t>…</a:t>
            </a:r>
            <a:r>
              <a:rPr lang="ja-JP" altLang="en-US" dirty="0"/>
              <a:t>。</a:t>
            </a:r>
            <a:endParaRPr kumimoji="1" lang="ja-JP" altLang="en-US" dirty="0"/>
          </a:p>
        </p:txBody>
      </p:sp>
    </p:spTree>
    <p:extLst>
      <p:ext uri="{BB962C8B-B14F-4D97-AF65-F5344CB8AC3E}">
        <p14:creationId xmlns:p14="http://schemas.microsoft.com/office/powerpoint/2010/main" val="4200421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C72AC9-32C9-F110-5F05-AC467E75CFEF}"/>
              </a:ext>
            </a:extLst>
          </p:cNvPr>
          <p:cNvSpPr/>
          <p:nvPr/>
        </p:nvSpPr>
        <p:spPr>
          <a:xfrm>
            <a:off x="535708" y="2133597"/>
            <a:ext cx="3288146" cy="4304145"/>
          </a:xfrm>
          <a:prstGeom prst="rect">
            <a:avLst/>
          </a:prstGeom>
          <a:solidFill>
            <a:schemeClr val="bg1"/>
          </a:solidFill>
          <a:ln w="38100">
            <a:solidFill>
              <a:srgbClr val="FF75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995034B-54FC-A4CC-A588-F9225542A030}"/>
              </a:ext>
            </a:extLst>
          </p:cNvPr>
          <p:cNvSpPr/>
          <p:nvPr/>
        </p:nvSpPr>
        <p:spPr>
          <a:xfrm>
            <a:off x="4451927" y="2133598"/>
            <a:ext cx="3288146" cy="4304145"/>
          </a:xfrm>
          <a:prstGeom prst="rect">
            <a:avLst/>
          </a:prstGeom>
          <a:solidFill>
            <a:schemeClr val="bg1"/>
          </a:solidFill>
          <a:ln w="38100">
            <a:solidFill>
              <a:srgbClr val="FF75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A3718A07-909D-DC3E-89E2-BAEACE02B079}"/>
              </a:ext>
            </a:extLst>
          </p:cNvPr>
          <p:cNvSpPr/>
          <p:nvPr/>
        </p:nvSpPr>
        <p:spPr>
          <a:xfrm>
            <a:off x="8368146" y="2133599"/>
            <a:ext cx="3288146" cy="4304145"/>
          </a:xfrm>
          <a:prstGeom prst="rect">
            <a:avLst/>
          </a:prstGeom>
          <a:solidFill>
            <a:schemeClr val="bg1"/>
          </a:solidFill>
          <a:ln w="38100">
            <a:solidFill>
              <a:srgbClr val="FF75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27FB5A16-957E-A01F-4FC9-DB3C8F6EA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927" y="2000310"/>
            <a:ext cx="2635708" cy="2635708"/>
          </a:xfrm>
          <a:prstGeom prst="rect">
            <a:avLst/>
          </a:prstGeom>
        </p:spPr>
      </p:pic>
      <p:sp>
        <p:nvSpPr>
          <p:cNvPr id="11" name="テキスト ボックス 10">
            <a:extLst>
              <a:ext uri="{FF2B5EF4-FFF2-40B4-BE49-F238E27FC236}">
                <a16:creationId xmlns:a16="http://schemas.microsoft.com/office/drawing/2014/main" id="{49E23190-121D-375E-36A6-7B7C2D28CE6D}"/>
              </a:ext>
            </a:extLst>
          </p:cNvPr>
          <p:cNvSpPr txBox="1"/>
          <p:nvPr/>
        </p:nvSpPr>
        <p:spPr>
          <a:xfrm>
            <a:off x="535708" y="4187993"/>
            <a:ext cx="3288146" cy="677108"/>
          </a:xfrm>
          <a:prstGeom prst="rect">
            <a:avLst/>
          </a:prstGeom>
          <a:noFill/>
        </p:spPr>
        <p:txBody>
          <a:bodyPr wrap="square" rtlCol="0">
            <a:spAutoFit/>
          </a:bodyPr>
          <a:lstStyle/>
          <a:p>
            <a:pPr algn="ctr"/>
            <a:r>
              <a:rPr lang="ja-JP" altLang="en-US" sz="2000" b="1" dirty="0"/>
              <a:t>まだまだキャラクター制御</a:t>
            </a:r>
            <a:endParaRPr lang="en-US" altLang="ja-JP" sz="2000" b="1" dirty="0"/>
          </a:p>
          <a:p>
            <a:endParaRPr kumimoji="1" lang="ja-JP" altLang="en-US" dirty="0"/>
          </a:p>
        </p:txBody>
      </p:sp>
      <p:sp>
        <p:nvSpPr>
          <p:cNvPr id="12" name="テキスト ボックス 11">
            <a:extLst>
              <a:ext uri="{FF2B5EF4-FFF2-40B4-BE49-F238E27FC236}">
                <a16:creationId xmlns:a16="http://schemas.microsoft.com/office/drawing/2014/main" id="{5B1A2E86-ACFF-9B2E-F94A-BC987B7B62C0}"/>
              </a:ext>
            </a:extLst>
          </p:cNvPr>
          <p:cNvSpPr txBox="1"/>
          <p:nvPr/>
        </p:nvSpPr>
        <p:spPr>
          <a:xfrm>
            <a:off x="535708" y="4636018"/>
            <a:ext cx="3288146" cy="1046440"/>
          </a:xfrm>
          <a:prstGeom prst="rect">
            <a:avLst/>
          </a:prstGeom>
          <a:noFill/>
        </p:spPr>
        <p:txBody>
          <a:bodyPr wrap="square" rtlCol="0">
            <a:spAutoFit/>
          </a:bodyPr>
          <a:lstStyle/>
          <a:p>
            <a:r>
              <a:rPr lang="ja-JP" altLang="en-US" sz="1600" dirty="0"/>
              <a:t>・アニメーションブレンド処理</a:t>
            </a:r>
            <a:endParaRPr lang="en-US" altLang="ja-JP" sz="1600" dirty="0"/>
          </a:p>
          <a:p>
            <a:endParaRPr lang="en-US" altLang="ja-JP" sz="1600" dirty="0"/>
          </a:p>
          <a:p>
            <a:r>
              <a:rPr kumimoji="1" lang="ja-JP" altLang="en-US" sz="1600" dirty="0"/>
              <a:t>・逃げる側で</a:t>
            </a:r>
            <a:r>
              <a:rPr lang="ja-JP" altLang="en-US" sz="1600" dirty="0"/>
              <a:t>出来ることの追加</a:t>
            </a:r>
            <a:endParaRPr kumimoji="1" lang="en-US" altLang="ja-JP" sz="1600" dirty="0"/>
          </a:p>
          <a:p>
            <a:r>
              <a:rPr lang="ja-JP" altLang="en-US" sz="1400" dirty="0"/>
              <a:t>今のままでは逃げる側の自由度が低い</a:t>
            </a:r>
            <a:endParaRPr kumimoji="1" lang="ja-JP" altLang="en-US" sz="1400" dirty="0"/>
          </a:p>
        </p:txBody>
      </p:sp>
      <p:sp>
        <p:nvSpPr>
          <p:cNvPr id="13" name="タイトル 1">
            <a:extLst>
              <a:ext uri="{FF2B5EF4-FFF2-40B4-BE49-F238E27FC236}">
                <a16:creationId xmlns:a16="http://schemas.microsoft.com/office/drawing/2014/main" id="{6241B76F-283B-C70E-3186-6E0C8DD52ED2}"/>
              </a:ext>
            </a:extLst>
          </p:cNvPr>
          <p:cNvSpPr>
            <a:spLocks noGrp="1"/>
          </p:cNvSpPr>
          <p:nvPr>
            <p:ph type="title"/>
          </p:nvPr>
        </p:nvSpPr>
        <p:spPr>
          <a:xfrm>
            <a:off x="364554" y="-187465"/>
            <a:ext cx="10515600" cy="1325563"/>
          </a:xfrm>
        </p:spPr>
        <p:txBody>
          <a:bodyPr/>
          <a:lstStyle/>
          <a:p>
            <a:r>
              <a:rPr kumimoji="1" lang="ja-JP" altLang="en-US" b="1" dirty="0"/>
              <a:t>おわってない作業</a:t>
            </a:r>
          </a:p>
        </p:txBody>
      </p:sp>
      <p:cxnSp>
        <p:nvCxnSpPr>
          <p:cNvPr id="15" name="直線コネクタ 14">
            <a:extLst>
              <a:ext uri="{FF2B5EF4-FFF2-40B4-BE49-F238E27FC236}">
                <a16:creationId xmlns:a16="http://schemas.microsoft.com/office/drawing/2014/main" id="{60546371-6D29-482F-E994-F253A6474091}"/>
              </a:ext>
            </a:extLst>
          </p:cNvPr>
          <p:cNvCxnSpPr/>
          <p:nvPr/>
        </p:nvCxnSpPr>
        <p:spPr>
          <a:xfrm>
            <a:off x="0" y="710472"/>
            <a:ext cx="12192000" cy="0"/>
          </a:xfrm>
          <a:prstGeom prst="line">
            <a:avLst/>
          </a:prstGeom>
          <a:ln w="28575">
            <a:solidFill>
              <a:srgbClr val="FF7575"/>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194F12E8-DAA2-D64A-0E5C-48191037A087}"/>
              </a:ext>
            </a:extLst>
          </p:cNvPr>
          <p:cNvSpPr txBox="1"/>
          <p:nvPr/>
        </p:nvSpPr>
        <p:spPr>
          <a:xfrm>
            <a:off x="4451927" y="4187993"/>
            <a:ext cx="3288146" cy="677108"/>
          </a:xfrm>
          <a:prstGeom prst="rect">
            <a:avLst/>
          </a:prstGeom>
          <a:noFill/>
        </p:spPr>
        <p:txBody>
          <a:bodyPr wrap="square" rtlCol="0">
            <a:spAutoFit/>
          </a:bodyPr>
          <a:lstStyle/>
          <a:p>
            <a:pPr algn="ctr"/>
            <a:r>
              <a:rPr lang="ja-JP" altLang="en-US" sz="2000" b="1" dirty="0"/>
              <a:t>ステージ制作</a:t>
            </a:r>
            <a:endParaRPr lang="en-US" altLang="ja-JP" sz="2000" b="1" dirty="0"/>
          </a:p>
          <a:p>
            <a:endParaRPr kumimoji="1" lang="ja-JP" altLang="en-US" dirty="0"/>
          </a:p>
        </p:txBody>
      </p:sp>
      <p:sp>
        <p:nvSpPr>
          <p:cNvPr id="21" name="テキスト ボックス 20">
            <a:extLst>
              <a:ext uri="{FF2B5EF4-FFF2-40B4-BE49-F238E27FC236}">
                <a16:creationId xmlns:a16="http://schemas.microsoft.com/office/drawing/2014/main" id="{B4C68B58-1752-46AD-D298-C61EB4739FC1}"/>
              </a:ext>
            </a:extLst>
          </p:cNvPr>
          <p:cNvSpPr txBox="1"/>
          <p:nvPr/>
        </p:nvSpPr>
        <p:spPr>
          <a:xfrm>
            <a:off x="4451927" y="4636018"/>
            <a:ext cx="3288146" cy="1600438"/>
          </a:xfrm>
          <a:prstGeom prst="rect">
            <a:avLst/>
          </a:prstGeom>
          <a:noFill/>
        </p:spPr>
        <p:txBody>
          <a:bodyPr wrap="square" rtlCol="0">
            <a:spAutoFit/>
          </a:bodyPr>
          <a:lstStyle/>
          <a:p>
            <a:r>
              <a:rPr lang="ja-JP" altLang="en-US" sz="1600" dirty="0"/>
              <a:t>・ストレスなく動き回れるように</a:t>
            </a:r>
            <a:endParaRPr lang="en-US" altLang="ja-JP" sz="1600" dirty="0"/>
          </a:p>
          <a:p>
            <a:endParaRPr lang="en-US" altLang="ja-JP" sz="1600" dirty="0"/>
          </a:p>
          <a:p>
            <a:r>
              <a:rPr lang="ja-JP" altLang="en-US" sz="1600" dirty="0"/>
              <a:t>・</a:t>
            </a:r>
            <a:r>
              <a:rPr lang="en-US" altLang="ja-JP" sz="1600" dirty="0"/>
              <a:t>1</a:t>
            </a:r>
            <a:r>
              <a:rPr lang="ja-JP" altLang="en-US" sz="1600" dirty="0"/>
              <a:t>プレイの時間と広さの塩梅を</a:t>
            </a:r>
            <a:endParaRPr lang="en-US" altLang="ja-JP" sz="1600" dirty="0"/>
          </a:p>
          <a:p>
            <a:r>
              <a:rPr lang="ja-JP" altLang="en-US" sz="1600" dirty="0"/>
              <a:t>　ちょうどよく</a:t>
            </a:r>
            <a:endParaRPr lang="en-US" altLang="ja-JP" sz="1600" dirty="0"/>
          </a:p>
          <a:p>
            <a:endParaRPr kumimoji="1" lang="en-US" altLang="ja-JP" sz="1600" dirty="0"/>
          </a:p>
          <a:p>
            <a:r>
              <a:rPr kumimoji="1" lang="ja-JP" altLang="en-US" dirty="0"/>
              <a:t>・</a:t>
            </a:r>
            <a:r>
              <a:rPr kumimoji="1" lang="ja-JP" altLang="en-US" b="1" strike="sngStrike" dirty="0"/>
              <a:t>正直全くやりたくない</a:t>
            </a:r>
            <a:endParaRPr kumimoji="1" lang="en-US" altLang="ja-JP" b="1" strike="sngStrike" dirty="0"/>
          </a:p>
        </p:txBody>
      </p:sp>
      <p:sp>
        <p:nvSpPr>
          <p:cNvPr id="24" name="テキスト ボックス 23">
            <a:extLst>
              <a:ext uri="{FF2B5EF4-FFF2-40B4-BE49-F238E27FC236}">
                <a16:creationId xmlns:a16="http://schemas.microsoft.com/office/drawing/2014/main" id="{DC5886D5-66AE-6978-5AB6-AAB98F46B121}"/>
              </a:ext>
            </a:extLst>
          </p:cNvPr>
          <p:cNvSpPr txBox="1"/>
          <p:nvPr/>
        </p:nvSpPr>
        <p:spPr>
          <a:xfrm>
            <a:off x="8368146" y="4187993"/>
            <a:ext cx="3288146" cy="677108"/>
          </a:xfrm>
          <a:prstGeom prst="rect">
            <a:avLst/>
          </a:prstGeom>
          <a:noFill/>
        </p:spPr>
        <p:txBody>
          <a:bodyPr wrap="square" rtlCol="0">
            <a:spAutoFit/>
          </a:bodyPr>
          <a:lstStyle/>
          <a:p>
            <a:pPr algn="ctr"/>
            <a:r>
              <a:rPr lang="ja-JP" altLang="en-US" sz="2000" b="1" dirty="0"/>
              <a:t>インターネット通信の対応</a:t>
            </a:r>
            <a:endParaRPr lang="en-US" altLang="ja-JP" sz="2000" b="1" dirty="0"/>
          </a:p>
          <a:p>
            <a:endParaRPr kumimoji="1" lang="ja-JP" altLang="en-US" dirty="0"/>
          </a:p>
        </p:txBody>
      </p:sp>
      <p:sp>
        <p:nvSpPr>
          <p:cNvPr id="25" name="テキスト ボックス 24">
            <a:extLst>
              <a:ext uri="{FF2B5EF4-FFF2-40B4-BE49-F238E27FC236}">
                <a16:creationId xmlns:a16="http://schemas.microsoft.com/office/drawing/2014/main" id="{485C18B2-209A-AE6B-42D1-65DF12FCD900}"/>
              </a:ext>
            </a:extLst>
          </p:cNvPr>
          <p:cNvSpPr txBox="1"/>
          <p:nvPr/>
        </p:nvSpPr>
        <p:spPr>
          <a:xfrm>
            <a:off x="8368146" y="4636018"/>
            <a:ext cx="3288146" cy="1523494"/>
          </a:xfrm>
          <a:prstGeom prst="rect">
            <a:avLst/>
          </a:prstGeom>
          <a:noFill/>
        </p:spPr>
        <p:txBody>
          <a:bodyPr wrap="square" rtlCol="0">
            <a:spAutoFit/>
          </a:bodyPr>
          <a:lstStyle/>
          <a:p>
            <a:r>
              <a:rPr lang="ja-JP" altLang="en-US" sz="1600" dirty="0"/>
              <a:t>・全く分からん状態からスタート</a:t>
            </a:r>
            <a:endParaRPr lang="en-US" altLang="ja-JP" sz="1600" dirty="0"/>
          </a:p>
          <a:p>
            <a:r>
              <a:rPr lang="en-US" altLang="ja-JP" sz="1200" dirty="0"/>
              <a:t>…</a:t>
            </a:r>
            <a:r>
              <a:rPr lang="ja-JP" altLang="en-US" sz="1200" dirty="0"/>
              <a:t>余裕を持って勉強時間を確保してあるけど、さっさとやるに越したことはない</a:t>
            </a:r>
            <a:endParaRPr lang="en-US" altLang="ja-JP" sz="1200" dirty="0"/>
          </a:p>
          <a:p>
            <a:endParaRPr lang="en-US" altLang="ja-JP" sz="1100" dirty="0"/>
          </a:p>
          <a:p>
            <a:r>
              <a:rPr lang="ja-JP" altLang="en-US" sz="1400" dirty="0"/>
              <a:t>・まずゲームシステムが出来てないと</a:t>
            </a:r>
            <a:endParaRPr lang="en-US" altLang="ja-JP" sz="1400" dirty="0"/>
          </a:p>
          <a:p>
            <a:r>
              <a:rPr lang="ja-JP" altLang="en-US" sz="1400" dirty="0"/>
              <a:t>　ネット対応する意味がないので、</a:t>
            </a:r>
            <a:endParaRPr lang="en-US" altLang="ja-JP" sz="1400" dirty="0"/>
          </a:p>
          <a:p>
            <a:r>
              <a:rPr lang="ja-JP" altLang="en-US" sz="1400" dirty="0"/>
              <a:t>　前提条件をさっさとクリアする</a:t>
            </a:r>
            <a:endParaRPr lang="en-US" altLang="ja-JP" sz="1400" dirty="0"/>
          </a:p>
        </p:txBody>
      </p:sp>
      <p:sp>
        <p:nvSpPr>
          <p:cNvPr id="26" name="テキスト ボックス 25">
            <a:extLst>
              <a:ext uri="{FF2B5EF4-FFF2-40B4-BE49-F238E27FC236}">
                <a16:creationId xmlns:a16="http://schemas.microsoft.com/office/drawing/2014/main" id="{21B84C55-4F85-774B-22E2-AA54BD8402E8}"/>
              </a:ext>
            </a:extLst>
          </p:cNvPr>
          <p:cNvSpPr txBox="1"/>
          <p:nvPr/>
        </p:nvSpPr>
        <p:spPr>
          <a:xfrm>
            <a:off x="467067" y="868530"/>
            <a:ext cx="9850774" cy="369332"/>
          </a:xfrm>
          <a:prstGeom prst="rect">
            <a:avLst/>
          </a:prstGeom>
          <a:noFill/>
        </p:spPr>
        <p:txBody>
          <a:bodyPr wrap="none" rtlCol="0">
            <a:spAutoFit/>
          </a:bodyPr>
          <a:lstStyle/>
          <a:p>
            <a:r>
              <a:rPr kumimoji="1" lang="ja-JP" altLang="en-US" dirty="0"/>
              <a:t>ゲームをよりゲームらしくする作業と、大ボス「</a:t>
            </a:r>
            <a:r>
              <a:rPr kumimoji="1" lang="en-US" altLang="ja-JP" dirty="0"/>
              <a:t>P2P</a:t>
            </a:r>
            <a:r>
              <a:rPr kumimoji="1" lang="ja-JP" altLang="en-US" dirty="0"/>
              <a:t>通信に対応させる」作業が残っている。</a:t>
            </a:r>
            <a:endParaRPr kumimoji="1" lang="en-US" altLang="ja-JP" dirty="0"/>
          </a:p>
        </p:txBody>
      </p:sp>
      <p:pic>
        <p:nvPicPr>
          <p:cNvPr id="17" name="図 16">
            <a:extLst>
              <a:ext uri="{FF2B5EF4-FFF2-40B4-BE49-F238E27FC236}">
                <a16:creationId xmlns:a16="http://schemas.microsoft.com/office/drawing/2014/main" id="{4AD6978A-226D-6B59-ACA4-B65B73BAF2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8480" y="2670007"/>
            <a:ext cx="2315040" cy="1309580"/>
          </a:xfrm>
          <a:prstGeom prst="rect">
            <a:avLst/>
          </a:prstGeom>
        </p:spPr>
      </p:pic>
      <p:pic>
        <p:nvPicPr>
          <p:cNvPr id="22" name="図 21">
            <a:extLst>
              <a:ext uri="{FF2B5EF4-FFF2-40B4-BE49-F238E27FC236}">
                <a16:creationId xmlns:a16="http://schemas.microsoft.com/office/drawing/2014/main" id="{96EEAFE0-D011-D19A-56A0-F9B09586E0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134" y="2729073"/>
            <a:ext cx="1554169" cy="1399854"/>
          </a:xfrm>
          <a:prstGeom prst="rect">
            <a:avLst/>
          </a:prstGeom>
        </p:spPr>
      </p:pic>
    </p:spTree>
    <p:extLst>
      <p:ext uri="{BB962C8B-B14F-4D97-AF65-F5344CB8AC3E}">
        <p14:creationId xmlns:p14="http://schemas.microsoft.com/office/powerpoint/2010/main" val="178297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00F0B7F-FED3-8B69-906E-2547063F19AB}"/>
              </a:ext>
            </a:extLst>
          </p:cNvPr>
          <p:cNvSpPr txBox="1">
            <a:spLocks/>
          </p:cNvSpPr>
          <p:nvPr/>
        </p:nvSpPr>
        <p:spPr>
          <a:xfrm>
            <a:off x="364554" y="-187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このゲームのウリ</a:t>
            </a:r>
            <a:r>
              <a:rPr lang="en-US" altLang="ja-JP" b="1" dirty="0"/>
              <a:t>(</a:t>
            </a:r>
            <a:r>
              <a:rPr lang="ja-JP" altLang="en-US" b="1" dirty="0"/>
              <a:t>現在</a:t>
            </a:r>
            <a:r>
              <a:rPr lang="en-US" altLang="ja-JP" b="1" dirty="0"/>
              <a:t>)</a:t>
            </a:r>
            <a:endParaRPr lang="ja-JP" altLang="en-US" b="1" dirty="0"/>
          </a:p>
        </p:txBody>
      </p:sp>
      <p:cxnSp>
        <p:nvCxnSpPr>
          <p:cNvPr id="5" name="直線コネクタ 4">
            <a:extLst>
              <a:ext uri="{FF2B5EF4-FFF2-40B4-BE49-F238E27FC236}">
                <a16:creationId xmlns:a16="http://schemas.microsoft.com/office/drawing/2014/main" id="{325E6B09-1F0B-A05A-235C-1C85A19B2796}"/>
              </a:ext>
            </a:extLst>
          </p:cNvPr>
          <p:cNvCxnSpPr/>
          <p:nvPr/>
        </p:nvCxnSpPr>
        <p:spPr>
          <a:xfrm>
            <a:off x="0" y="710472"/>
            <a:ext cx="12192000"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DD29CC3-491E-C12D-031A-2E7864164C75}"/>
              </a:ext>
            </a:extLst>
          </p:cNvPr>
          <p:cNvSpPr txBox="1"/>
          <p:nvPr/>
        </p:nvSpPr>
        <p:spPr>
          <a:xfrm>
            <a:off x="473646" y="1138098"/>
            <a:ext cx="11466181" cy="2185214"/>
          </a:xfrm>
          <a:prstGeom prst="rect">
            <a:avLst/>
          </a:prstGeom>
          <a:noFill/>
        </p:spPr>
        <p:txBody>
          <a:bodyPr wrap="square" rtlCol="0">
            <a:spAutoFit/>
          </a:bodyPr>
          <a:lstStyle/>
          <a:p>
            <a:pPr marL="0" indent="0">
              <a:lnSpc>
                <a:spcPct val="100000"/>
              </a:lnSpc>
              <a:buNone/>
            </a:pPr>
            <a:r>
              <a:rPr kumimoji="1" lang="ja-JP" altLang="en-US" sz="2400" dirty="0"/>
              <a:t>現時点でのゲームのウリについては、</a:t>
            </a:r>
            <a:endParaRPr kumimoji="1" lang="en-US" altLang="ja-JP" sz="2400" dirty="0"/>
          </a:p>
          <a:p>
            <a:pPr marL="0" indent="0">
              <a:lnSpc>
                <a:spcPct val="100000"/>
              </a:lnSpc>
              <a:buNone/>
            </a:pPr>
            <a:r>
              <a:rPr kumimoji="1" lang="ja-JP" altLang="en-US" sz="2000" dirty="0"/>
              <a:t>もし今企業の方が来られて、なんか面白い実装見せてよって無茶振ってきたとしたらなんの実装を</a:t>
            </a:r>
            <a:endParaRPr kumimoji="1" lang="en-US" altLang="ja-JP" sz="2000" dirty="0"/>
          </a:p>
          <a:p>
            <a:pPr marL="0" indent="0">
              <a:lnSpc>
                <a:spcPct val="100000"/>
              </a:lnSpc>
              <a:buNone/>
            </a:pPr>
            <a:r>
              <a:rPr lang="ja-JP" altLang="en-US" sz="2000" dirty="0"/>
              <a:t>　</a:t>
            </a:r>
            <a:r>
              <a:rPr kumimoji="1" lang="ja-JP" altLang="en-US" sz="2000" dirty="0"/>
              <a:t>見せるか、という解釈をしました</a:t>
            </a:r>
            <a:r>
              <a:rPr kumimoji="1" lang="en-US" altLang="ja-JP" sz="1400" dirty="0"/>
              <a:t>(</a:t>
            </a:r>
            <a:r>
              <a:rPr kumimoji="1" lang="ja-JP" altLang="en-US" sz="1400" dirty="0"/>
              <a:t>まだウリにしたいとこなんて手つけてないよ！っていうのはおいといて。</a:t>
            </a:r>
            <a:r>
              <a:rPr kumimoji="1" lang="en-US" altLang="ja-JP" sz="1400" dirty="0"/>
              <a:t>)</a:t>
            </a:r>
            <a:endParaRPr lang="en-US" altLang="ja-JP" sz="1400" dirty="0"/>
          </a:p>
          <a:p>
            <a:pPr marL="0" indent="0">
              <a:lnSpc>
                <a:spcPct val="100000"/>
              </a:lnSpc>
              <a:buNone/>
            </a:pPr>
            <a:endParaRPr lang="en-US" altLang="ja-JP" sz="2400" dirty="0"/>
          </a:p>
          <a:p>
            <a:pPr marL="0" indent="0">
              <a:lnSpc>
                <a:spcPct val="100000"/>
              </a:lnSpc>
              <a:buNone/>
            </a:pPr>
            <a:r>
              <a:rPr kumimoji="1" lang="ja-JP" altLang="en-US" sz="2400" dirty="0"/>
              <a:t>僕がもしなにかを見せるなら、今のところ</a:t>
            </a:r>
            <a:r>
              <a:rPr lang="ja-JP" altLang="en-US" sz="2400" dirty="0"/>
              <a:t>はカメラの実装を見せたいと思います</a:t>
            </a:r>
            <a:endParaRPr lang="en-US" altLang="ja-JP" sz="2400" dirty="0"/>
          </a:p>
          <a:p>
            <a:pPr marL="0" indent="0">
              <a:lnSpc>
                <a:spcPct val="100000"/>
              </a:lnSpc>
              <a:buNone/>
            </a:pPr>
            <a:endParaRPr lang="en-US" altLang="ja-JP" sz="2400" dirty="0"/>
          </a:p>
        </p:txBody>
      </p:sp>
      <p:sp>
        <p:nvSpPr>
          <p:cNvPr id="12" name="テキスト ボックス 11">
            <a:extLst>
              <a:ext uri="{FF2B5EF4-FFF2-40B4-BE49-F238E27FC236}">
                <a16:creationId xmlns:a16="http://schemas.microsoft.com/office/drawing/2014/main" id="{D65EAB8F-A82E-EDEF-3843-A1374F9B4778}"/>
              </a:ext>
            </a:extLst>
          </p:cNvPr>
          <p:cNvSpPr txBox="1"/>
          <p:nvPr/>
        </p:nvSpPr>
        <p:spPr>
          <a:xfrm>
            <a:off x="795988" y="3323312"/>
            <a:ext cx="7273145" cy="2554545"/>
          </a:xfrm>
          <a:prstGeom prst="rect">
            <a:avLst/>
          </a:prstGeom>
          <a:noFill/>
        </p:spPr>
        <p:txBody>
          <a:bodyPr wrap="none" rtlCol="0">
            <a:spAutoFit/>
          </a:bodyPr>
          <a:lstStyle/>
          <a:p>
            <a:pPr marL="0" indent="0">
              <a:lnSpc>
                <a:spcPct val="100000"/>
              </a:lnSpc>
              <a:buNone/>
            </a:pPr>
            <a:r>
              <a:rPr kumimoji="1" lang="ja-JP" altLang="en-US" sz="2000" b="1" dirty="0"/>
              <a:t>現在実装した点</a:t>
            </a:r>
            <a:endParaRPr kumimoji="1" lang="en-US" altLang="ja-JP" sz="2000" b="1" dirty="0"/>
          </a:p>
          <a:p>
            <a:pPr marL="0" indent="0">
              <a:lnSpc>
                <a:spcPct val="150000"/>
              </a:lnSpc>
              <a:buNone/>
            </a:pPr>
            <a:r>
              <a:rPr lang="ja-JP" altLang="en-US" sz="2000" dirty="0"/>
              <a:t>・マウスでの回転に対応</a:t>
            </a:r>
            <a:endParaRPr lang="en-US" altLang="ja-JP" sz="2000" dirty="0"/>
          </a:p>
          <a:p>
            <a:pPr>
              <a:lnSpc>
                <a:spcPct val="150000"/>
              </a:lnSpc>
            </a:pPr>
            <a:r>
              <a:rPr kumimoji="1" lang="ja-JP" altLang="en-US" sz="2000" dirty="0"/>
              <a:t>・</a:t>
            </a:r>
            <a:r>
              <a:rPr kumimoji="1" lang="en-US" altLang="ja-JP" sz="2000" dirty="0"/>
              <a:t>Stage</a:t>
            </a:r>
            <a:r>
              <a:rPr kumimoji="1" lang="ja-JP" altLang="en-US" sz="2000" dirty="0"/>
              <a:t>とのあたり判定があって、当たったら追従対象に寄る</a:t>
            </a:r>
            <a:endParaRPr kumimoji="1" lang="en-US" altLang="ja-JP" sz="2000" dirty="0"/>
          </a:p>
          <a:p>
            <a:pPr>
              <a:lnSpc>
                <a:spcPct val="150000"/>
              </a:lnSpc>
            </a:pPr>
            <a:r>
              <a:rPr lang="ja-JP" altLang="en-US" sz="2000" dirty="0"/>
              <a:t>・特定のプレイヤー</a:t>
            </a:r>
            <a:r>
              <a:rPr lang="en-US" altLang="ja-JP" sz="2000" dirty="0"/>
              <a:t>State</a:t>
            </a:r>
            <a:r>
              <a:rPr lang="ja-JP" altLang="en-US" sz="2000" dirty="0"/>
              <a:t>で寄ったり引いたり</a:t>
            </a:r>
            <a:endParaRPr lang="en-US" altLang="ja-JP" sz="2000" dirty="0"/>
          </a:p>
          <a:p>
            <a:pPr>
              <a:lnSpc>
                <a:spcPct val="150000"/>
              </a:lnSpc>
            </a:pPr>
            <a:r>
              <a:rPr kumimoji="1" lang="ja-JP" altLang="en-US" sz="2000" dirty="0"/>
              <a:t>・弾が、カメラの中心方向に向かって飛んでいく</a:t>
            </a:r>
          </a:p>
          <a:p>
            <a:endParaRPr kumimoji="1" lang="ja-JP" altLang="en-US" sz="2000" dirty="0"/>
          </a:p>
        </p:txBody>
      </p:sp>
    </p:spTree>
    <p:extLst>
      <p:ext uri="{BB962C8B-B14F-4D97-AF65-F5344CB8AC3E}">
        <p14:creationId xmlns:p14="http://schemas.microsoft.com/office/powerpoint/2010/main" val="76366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00F0B7F-FED3-8B69-906E-2547063F19AB}"/>
              </a:ext>
            </a:extLst>
          </p:cNvPr>
          <p:cNvSpPr txBox="1">
            <a:spLocks/>
          </p:cNvSpPr>
          <p:nvPr/>
        </p:nvSpPr>
        <p:spPr>
          <a:xfrm>
            <a:off x="364554" y="-187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このゲームのウリ</a:t>
            </a:r>
            <a:r>
              <a:rPr lang="en-US" altLang="ja-JP" b="1" dirty="0"/>
              <a:t>(</a:t>
            </a:r>
            <a:r>
              <a:rPr lang="ja-JP" altLang="en-US" b="1" dirty="0"/>
              <a:t>最終的に</a:t>
            </a:r>
            <a:r>
              <a:rPr lang="en-US" altLang="ja-JP" b="1" dirty="0"/>
              <a:t>…)</a:t>
            </a:r>
            <a:endParaRPr lang="ja-JP" altLang="en-US" b="1" dirty="0"/>
          </a:p>
        </p:txBody>
      </p:sp>
      <p:cxnSp>
        <p:nvCxnSpPr>
          <p:cNvPr id="5" name="直線コネクタ 4">
            <a:extLst>
              <a:ext uri="{FF2B5EF4-FFF2-40B4-BE49-F238E27FC236}">
                <a16:creationId xmlns:a16="http://schemas.microsoft.com/office/drawing/2014/main" id="{325E6B09-1F0B-A05A-235C-1C85A19B2796}"/>
              </a:ext>
            </a:extLst>
          </p:cNvPr>
          <p:cNvCxnSpPr/>
          <p:nvPr/>
        </p:nvCxnSpPr>
        <p:spPr>
          <a:xfrm>
            <a:off x="0" y="710472"/>
            <a:ext cx="12192000"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40081207-6861-D383-647E-93F0E2429FA5}"/>
              </a:ext>
            </a:extLst>
          </p:cNvPr>
          <p:cNvSpPr txBox="1"/>
          <p:nvPr/>
        </p:nvSpPr>
        <p:spPr>
          <a:xfrm>
            <a:off x="465713" y="1138098"/>
            <a:ext cx="11982768" cy="1631216"/>
          </a:xfrm>
          <a:prstGeom prst="rect">
            <a:avLst/>
          </a:prstGeom>
          <a:noFill/>
        </p:spPr>
        <p:txBody>
          <a:bodyPr wrap="none" rtlCol="0">
            <a:spAutoFit/>
          </a:bodyPr>
          <a:lstStyle/>
          <a:p>
            <a:r>
              <a:rPr kumimoji="1" lang="ja-JP" altLang="en-US" sz="2000" dirty="0"/>
              <a:t>本番の</a:t>
            </a:r>
            <a:r>
              <a:rPr kumimoji="1" lang="en-US" altLang="ja-JP" sz="2000" dirty="0"/>
              <a:t>AGS</a:t>
            </a:r>
            <a:r>
              <a:rPr kumimoji="1" lang="ja-JP" altLang="en-US" sz="2000" dirty="0"/>
              <a:t>に向けた最終的な面で「</a:t>
            </a:r>
            <a:r>
              <a:rPr kumimoji="1" lang="ja-JP" altLang="en-US" sz="2000" dirty="0">
                <a:solidFill>
                  <a:srgbClr val="FF0000"/>
                </a:solidFill>
              </a:rPr>
              <a:t>ウリ</a:t>
            </a:r>
            <a:r>
              <a:rPr kumimoji="1" lang="ja-JP" altLang="en-US" sz="2000" dirty="0"/>
              <a:t>」について考えるなら、</a:t>
            </a:r>
            <a:endParaRPr kumimoji="1" lang="en-US" altLang="ja-JP" sz="2000" dirty="0"/>
          </a:p>
          <a:p>
            <a:r>
              <a:rPr lang="ja-JP" altLang="en-US" sz="2000" dirty="0"/>
              <a:t>人事の方に向けた目で見ただけであっ凄い！って分かるウリと</a:t>
            </a:r>
            <a:endParaRPr lang="en-US" altLang="ja-JP" sz="2000" dirty="0"/>
          </a:p>
          <a:p>
            <a:r>
              <a:rPr kumimoji="1" lang="ja-JP" altLang="en-US" sz="2000" dirty="0"/>
              <a:t>現場の方に向けた一緒に働きたいと思わせるようなコーディング技術などのウリが必要だと思います。</a:t>
            </a:r>
            <a:endParaRPr kumimoji="1" lang="en-US" altLang="ja-JP" sz="2000" dirty="0"/>
          </a:p>
          <a:p>
            <a:endParaRPr lang="en-US" altLang="ja-JP" sz="2000" dirty="0"/>
          </a:p>
          <a:p>
            <a:r>
              <a:rPr kumimoji="1" lang="ja-JP" altLang="en-US" sz="2000" b="1" dirty="0"/>
              <a:t>なので</a:t>
            </a:r>
            <a:r>
              <a:rPr kumimoji="1" lang="en-US" altLang="ja-JP" sz="2000" b="1" dirty="0"/>
              <a:t>…</a:t>
            </a:r>
          </a:p>
        </p:txBody>
      </p:sp>
      <p:sp>
        <p:nvSpPr>
          <p:cNvPr id="8" name="テキスト ボックス 7">
            <a:extLst>
              <a:ext uri="{FF2B5EF4-FFF2-40B4-BE49-F238E27FC236}">
                <a16:creationId xmlns:a16="http://schemas.microsoft.com/office/drawing/2014/main" id="{78FA594A-DDE6-4539-AB0D-3C6BCA302D69}"/>
              </a:ext>
            </a:extLst>
          </p:cNvPr>
          <p:cNvSpPr txBox="1"/>
          <p:nvPr/>
        </p:nvSpPr>
        <p:spPr>
          <a:xfrm>
            <a:off x="2398640" y="3225828"/>
            <a:ext cx="9879628" cy="2862322"/>
          </a:xfrm>
          <a:prstGeom prst="rect">
            <a:avLst/>
          </a:prstGeom>
          <a:noFill/>
        </p:spPr>
        <p:txBody>
          <a:bodyPr wrap="none" rtlCol="0">
            <a:spAutoFit/>
          </a:bodyPr>
          <a:lstStyle/>
          <a:p>
            <a:r>
              <a:rPr kumimoji="1" lang="ja-JP" altLang="en-US" sz="1800" dirty="0"/>
              <a:t>「見た目のウリ」→シェーダや</a:t>
            </a:r>
            <a:r>
              <a:rPr kumimoji="1" lang="en-US" altLang="ja-JP" sz="1800" dirty="0" err="1"/>
              <a:t>Effecseer</a:t>
            </a:r>
            <a:r>
              <a:rPr kumimoji="1" lang="ja-JP" altLang="en-US" sz="1800" dirty="0"/>
              <a:t>を活用して、実際は中身が</a:t>
            </a:r>
            <a:r>
              <a:rPr kumimoji="1" lang="en-US" altLang="ja-JP" sz="1800" dirty="0"/>
              <a:t>80</a:t>
            </a:r>
            <a:r>
              <a:rPr kumimoji="1" lang="ja-JP" altLang="en-US" sz="1800" dirty="0"/>
              <a:t>％ハリボテでも</a:t>
            </a:r>
            <a:endParaRPr kumimoji="1" lang="en-US" altLang="ja-JP" sz="1800" dirty="0"/>
          </a:p>
          <a:p>
            <a:r>
              <a:rPr kumimoji="1" lang="en-US" altLang="ja-JP" sz="1800" dirty="0"/>
              <a:t>	</a:t>
            </a:r>
            <a:r>
              <a:rPr lang="en-US" altLang="ja-JP" sz="1800" dirty="0"/>
              <a:t>	</a:t>
            </a:r>
            <a:r>
              <a:rPr lang="ja-JP" altLang="en-US" sz="1800" dirty="0"/>
              <a:t>　　　</a:t>
            </a:r>
            <a:r>
              <a:rPr kumimoji="1" lang="ja-JP" altLang="en-US" sz="1800" dirty="0"/>
              <a:t>凄そうに見える視覚効果を攻撃や弾などに追加する</a:t>
            </a:r>
            <a:endParaRPr kumimoji="1" lang="en-US" altLang="ja-JP" sz="1800" dirty="0"/>
          </a:p>
          <a:p>
            <a:r>
              <a:rPr lang="en-US" altLang="ja-JP" dirty="0"/>
              <a:t>		</a:t>
            </a:r>
            <a:r>
              <a:rPr lang="ja-JP" altLang="en-US" dirty="0"/>
              <a:t>　　　今まで作ったシェーダを追加するだけでも中々の見た目になると思う</a:t>
            </a:r>
            <a:endParaRPr lang="en-US" altLang="ja-JP" dirty="0"/>
          </a:p>
          <a:p>
            <a:endParaRPr lang="en-US" altLang="ja-JP" dirty="0"/>
          </a:p>
          <a:p>
            <a:endParaRPr lang="en-US" altLang="ja-JP" sz="1800" dirty="0"/>
          </a:p>
          <a:p>
            <a:r>
              <a:rPr kumimoji="1" lang="ja-JP" altLang="en-US" sz="1800" dirty="0"/>
              <a:t>「現場へのウリ」→この間教えて頂いた</a:t>
            </a:r>
            <a:r>
              <a:rPr lang="ja-JP" altLang="en-US" sz="1800" dirty="0"/>
              <a:t>メンバ関数ポインタの使用を練習して、</a:t>
            </a:r>
            <a:endParaRPr lang="en-US" altLang="ja-JP" sz="1800" dirty="0"/>
          </a:p>
          <a:p>
            <a:r>
              <a:rPr lang="en-US" altLang="ja-JP" sz="1800" dirty="0"/>
              <a:t>			</a:t>
            </a:r>
            <a:r>
              <a:rPr lang="ja-JP" altLang="en-US" sz="1800" dirty="0"/>
              <a:t>なんとかリファクタリングを完遂させるか、</a:t>
            </a:r>
            <a:endParaRPr lang="en-US" altLang="ja-JP" sz="1800" dirty="0"/>
          </a:p>
          <a:p>
            <a:r>
              <a:rPr lang="en-US" altLang="ja-JP" sz="1800" dirty="0"/>
              <a:t>			</a:t>
            </a:r>
            <a:r>
              <a:rPr lang="ja-JP" altLang="en-US" sz="1800" dirty="0"/>
              <a:t>その技術を用いてこんな風にリファクタリングしたいですと</a:t>
            </a:r>
            <a:endParaRPr lang="en-US" altLang="ja-JP" sz="1800" dirty="0"/>
          </a:p>
          <a:p>
            <a:r>
              <a:rPr lang="en-US" altLang="ja-JP" sz="1800" dirty="0"/>
              <a:t>			</a:t>
            </a:r>
            <a:r>
              <a:rPr lang="ja-JP" altLang="en-US" sz="1800" dirty="0"/>
              <a:t>使いたい技術の中身を説明できるようになっておく</a:t>
            </a:r>
            <a:endParaRPr kumimoji="1" lang="en-US" altLang="ja-JP" sz="1800" dirty="0"/>
          </a:p>
          <a:p>
            <a:endParaRPr kumimoji="1" lang="ja-JP" altLang="en-US" dirty="0"/>
          </a:p>
        </p:txBody>
      </p:sp>
      <p:pic>
        <p:nvPicPr>
          <p:cNvPr id="10" name="図 9">
            <a:extLst>
              <a:ext uri="{FF2B5EF4-FFF2-40B4-BE49-F238E27FC236}">
                <a16:creationId xmlns:a16="http://schemas.microsoft.com/office/drawing/2014/main" id="{C6F06C66-9AC3-95DD-36C7-D001A62F1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278" y="2900311"/>
            <a:ext cx="832698" cy="965286"/>
          </a:xfrm>
          <a:prstGeom prst="rect">
            <a:avLst/>
          </a:prstGeom>
        </p:spPr>
      </p:pic>
      <p:pic>
        <p:nvPicPr>
          <p:cNvPr id="12" name="図 11">
            <a:extLst>
              <a:ext uri="{FF2B5EF4-FFF2-40B4-BE49-F238E27FC236}">
                <a16:creationId xmlns:a16="http://schemas.microsoft.com/office/drawing/2014/main" id="{E6C0787E-4E2A-43BB-112B-9112C9243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946" y="4407368"/>
            <a:ext cx="1075362" cy="668595"/>
          </a:xfrm>
          <a:prstGeom prst="rect">
            <a:avLst/>
          </a:prstGeom>
        </p:spPr>
      </p:pic>
    </p:spTree>
    <p:extLst>
      <p:ext uri="{BB962C8B-B14F-4D97-AF65-F5344CB8AC3E}">
        <p14:creationId xmlns:p14="http://schemas.microsoft.com/office/powerpoint/2010/main" val="67018564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クォータブル">
  <a:themeElements>
    <a:clrScheme name="クォータブル">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クォータブル">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クォータブル">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TM03457503[[fn=クォータブル]]</Template>
  <TotalTime>418</TotalTime>
  <Words>745</Words>
  <Application>Microsoft Office PowerPoint</Application>
  <PresentationFormat>ワイド画面</PresentationFormat>
  <Paragraphs>89</Paragraphs>
  <Slides>7</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7</vt:i4>
      </vt:variant>
    </vt:vector>
  </HeadingPairs>
  <TitlesOfParts>
    <vt:vector size="14" baseType="lpstr">
      <vt:lpstr>游ゴシック</vt:lpstr>
      <vt:lpstr>游ゴシック Light</vt:lpstr>
      <vt:lpstr>Arial</vt:lpstr>
      <vt:lpstr>Century Gothic</vt:lpstr>
      <vt:lpstr>Wingdings 2</vt:lpstr>
      <vt:lpstr>Office テーマ</vt:lpstr>
      <vt:lpstr>クォータブル</vt:lpstr>
      <vt:lpstr>2024夏AGS中間発表</vt:lpstr>
      <vt:lpstr>PowerPoint プレゼンテーション</vt:lpstr>
      <vt:lpstr>PowerPoint プレゼンテーション</vt:lpstr>
      <vt:lpstr>おわった作業</vt:lpstr>
      <vt:lpstr>おわってない作業</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中田 夢羽</dc:creator>
  <cp:lastModifiedBy>中田 夢羽</cp:lastModifiedBy>
  <cp:revision>9</cp:revision>
  <dcterms:created xsi:type="dcterms:W3CDTF">2024-06-04T06:17:52Z</dcterms:created>
  <dcterms:modified xsi:type="dcterms:W3CDTF">2024-06-05T18:25:25Z</dcterms:modified>
</cp:coreProperties>
</file>