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  <p:sldMasterId id="2147483678" r:id="rId3"/>
  </p:sldMasterIdLst>
  <p:notesMasterIdLst>
    <p:notesMasterId r:id="rId21"/>
  </p:notesMasterIdLst>
  <p:sldIdLst>
    <p:sldId id="262" r:id="rId4"/>
    <p:sldId id="267" r:id="rId5"/>
    <p:sldId id="268" r:id="rId6"/>
    <p:sldId id="269" r:id="rId7"/>
    <p:sldId id="270" r:id="rId8"/>
    <p:sldId id="271" r:id="rId9"/>
    <p:sldId id="273" r:id="rId10"/>
    <p:sldId id="275" r:id="rId11"/>
    <p:sldId id="283" r:id="rId12"/>
    <p:sldId id="274" r:id="rId13"/>
    <p:sldId id="276" r:id="rId14"/>
    <p:sldId id="277" r:id="rId15"/>
    <p:sldId id="281" r:id="rId16"/>
    <p:sldId id="282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E"/>
    <a:srgbClr val="FF2F92"/>
    <a:srgbClr val="FF26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5"/>
    <p:restoredTop sz="96327"/>
  </p:normalViewPr>
  <p:slideViewPr>
    <p:cSldViewPr snapToGrid="0">
      <p:cViewPr>
        <p:scale>
          <a:sx n="131" d="100"/>
          <a:sy n="131" d="100"/>
        </p:scale>
        <p:origin x="8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D099-CA48-8B48-9DA5-118613F9D136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2293E-275D-FA4A-AEE7-6FE070655F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50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0F6CEAE-B80A-B04C-5F08-EB983451AE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991" y="175634"/>
            <a:ext cx="9165524" cy="56784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A4DCF723-DB60-3D0B-8655-9B28CA2A84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990" y="1487221"/>
            <a:ext cx="10579558" cy="4772902"/>
          </a:xfrm>
          <a:prstGeom prst="rect">
            <a:avLst/>
          </a:prstGeom>
        </p:spPr>
        <p:txBody>
          <a:bodyPr lIns="90000"/>
          <a:lstStyle>
            <a:lvl1pPr marL="0" indent="0">
              <a:buNone/>
              <a:defRPr sz="24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スライド番号プレースホルダー 5">
            <a:extLst>
              <a:ext uri="{FF2B5EF4-FFF2-40B4-BE49-F238E27FC236}">
                <a16:creationId xmlns:a16="http://schemas.microsoft.com/office/drawing/2014/main" id="{C000379F-FFCC-E7DE-78BF-4E127943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3716" y="223906"/>
            <a:ext cx="1496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lang="ja-JP" altLang="en-US" sz="2000" b="0" i="0" kern="1200" smtClean="0">
                <a:solidFill>
                  <a:schemeClr val="bg1"/>
                </a:solidFill>
                <a:latin typeface="Meiryo" panose="020B0604030504040204" pitchFamily="34" charset="-128"/>
                <a:ea typeface="+mn-ea"/>
                <a:cs typeface="+mn-cs"/>
              </a:defRPr>
            </a:lvl1pPr>
          </a:lstStyle>
          <a:p>
            <a:fld id="{3ACDDD5F-9A1E-F54F-BDC7-5C548F10B6B7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C78FCCAF-C809-6159-904E-8CA5FB938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4349809"/>
            <a:ext cx="9144000" cy="702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B1556681-851C-32CC-EB04-FE250E4EA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0" y="2472655"/>
            <a:ext cx="9143999" cy="16549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0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34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CEE7A-4037-D6F6-CF4E-4A2E16486FD1}"/>
              </a:ext>
            </a:extLst>
          </p:cNvPr>
          <p:cNvSpPr/>
          <p:nvPr userDrawn="1"/>
        </p:nvSpPr>
        <p:spPr>
          <a:xfrm>
            <a:off x="0" y="-1"/>
            <a:ext cx="12192000" cy="88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Meiryo" panose="020B0604030504040204" pitchFamily="34" charset="-128"/>
            </a:endParaRPr>
          </a:p>
        </p:txBody>
      </p:sp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C0706226-C59D-30AA-732B-CC5CFB819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3716" y="223906"/>
            <a:ext cx="1496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1" lang="ja-JP" altLang="en-US" sz="2000" b="0" i="0" kern="1200" smtClean="0">
                <a:solidFill>
                  <a:schemeClr val="bg1"/>
                </a:solidFill>
                <a:latin typeface="Meiryo" panose="020B0604030504040204" pitchFamily="34" charset="-128"/>
                <a:ea typeface="+mn-ea"/>
                <a:cs typeface="+mn-cs"/>
              </a:defRPr>
            </a:lvl1pPr>
          </a:lstStyle>
          <a:p>
            <a:fld id="{3ACDDD5F-9A1E-F54F-BDC7-5C548F10B6B7}" type="slidenum">
              <a:rPr lang="en-US" altLang="ja-JP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0146C4FA-AF61-DFD7-12C9-EA2C92C603C9}"/>
              </a:ext>
            </a:extLst>
          </p:cNvPr>
          <p:cNvSpPr txBox="1">
            <a:spLocks/>
          </p:cNvSpPr>
          <p:nvPr userDrawn="1"/>
        </p:nvSpPr>
        <p:spPr>
          <a:xfrm>
            <a:off x="9137374" y="2239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DDD5F-9A1E-F54F-BDC7-5C548F10B6B7}" type="slidenum">
              <a:rPr lang="ja-JP" altLang="en-US" b="0" i="0" smtClean="0">
                <a:solidFill>
                  <a:schemeClr val="tx1"/>
                </a:solidFill>
                <a:latin typeface="Meiryo" panose="020B0604030504040204" pitchFamily="34" charset="-128"/>
              </a:rPr>
              <a:pPr/>
              <a:t>‹#›</a:t>
            </a:fld>
            <a:endParaRPr lang="ja-JP" altLang="en-US" b="0" i="0">
              <a:solidFill>
                <a:schemeClr val="tx1"/>
              </a:solidFill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3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0146C4FA-AF61-DFD7-12C9-EA2C92C603C9}"/>
              </a:ext>
            </a:extLst>
          </p:cNvPr>
          <p:cNvSpPr txBox="1">
            <a:spLocks/>
          </p:cNvSpPr>
          <p:nvPr userDrawn="1"/>
        </p:nvSpPr>
        <p:spPr>
          <a:xfrm>
            <a:off x="9137374" y="2239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DDD5F-9A1E-F54F-BDC7-5C548F10B6B7}" type="slidenum">
              <a:rPr lang="ja-JP" altLang="en-US" b="0" i="0" smtClean="0">
                <a:solidFill>
                  <a:schemeClr val="tx1"/>
                </a:solidFill>
                <a:latin typeface="Meiryo" panose="020B0604030504040204" pitchFamily="34" charset="-128"/>
              </a:rPr>
              <a:pPr/>
              <a:t>‹#›</a:t>
            </a:fld>
            <a:endParaRPr lang="ja-JP" altLang="en-US" b="0" i="0">
              <a:solidFill>
                <a:schemeClr val="tx1"/>
              </a:solidFill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32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B85D1BF-AFB4-F500-123B-E0286FA20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FA1E7C-CCFD-C429-4C84-E1FB2E7FA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 err="1"/>
              <a:t>qiita</a:t>
            </a:r>
            <a:r>
              <a:rPr kumimoji="1" lang="ja-JP" altLang="en-US"/>
              <a:t>素材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65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C78E07-3181-4022-7E67-0CB811F5D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グラフフーリエ変換　サンプル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F9480-0DF2-F677-DAD5-B26D0224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10</a:t>
            </a:fld>
            <a:endParaRPr 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9858BA6-65E8-1334-EF1B-5E365226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6" y="2069684"/>
            <a:ext cx="4368686" cy="32963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023AFB7-12A0-3CE9-F1D3-43B1273A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2069684"/>
            <a:ext cx="4014813" cy="32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C78E07-3181-4022-7E67-0CB811F5D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グラフフーリエ変換　サンプル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F9480-0DF2-F677-DAD5-B26D0224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11</a:t>
            </a:fld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1F13F2-C8DD-9CE3-5877-6DBFD399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3" y="2069683"/>
            <a:ext cx="4358959" cy="3289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B42177E-C16C-9E2E-F5D3-94BB13EDF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2069683"/>
            <a:ext cx="4001403" cy="3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3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C78E07-3181-4022-7E67-0CB811F5D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グラフフーリエ変換　サンプル</a:t>
            </a:r>
            <a:r>
              <a:rPr lang="en-US" altLang="ja-JP" dirty="0"/>
              <a:t>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F9480-0DF2-F677-DAD5-B26D0224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12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30397B-5105-B9A4-5917-04EAE2B2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7" y="2069683"/>
            <a:ext cx="4354094" cy="32853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A02E9F9-776F-6C2E-43C8-F1E9D08E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2069683"/>
            <a:ext cx="4094378" cy="32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C78E07-3181-4022-7E67-0CB811F5D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ローパスフィルタ</a:t>
            </a:r>
            <a:r>
              <a:rPr lang="ja-JP" altLang="en-US"/>
              <a:t>　</a:t>
            </a:r>
            <a:r>
              <a:rPr kumimoji="1" lang="ja-JP" altLang="en-US"/>
              <a:t>サンプル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F9480-0DF2-F677-DAD5-B26D0224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13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168CA23-CD14-DFD4-197C-32C2DBC6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7" y="2069683"/>
            <a:ext cx="4354094" cy="32853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9164F9A-F51D-CD70-13B5-C6C2B96C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2069682"/>
            <a:ext cx="4001404" cy="32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>
            <a:extLst>
              <a:ext uri="{FF2B5EF4-FFF2-40B4-BE49-F238E27FC236}">
                <a16:creationId xmlns:a16="http://schemas.microsoft.com/office/drawing/2014/main" id="{054FBCA6-2D48-0658-C74A-EE61810F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94" y="3792044"/>
            <a:ext cx="2901466" cy="238225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5DFA274-37CD-6420-5DB0-408E22DB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66" y="1563172"/>
            <a:ext cx="2905694" cy="219247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CDF1172-6817-E2D7-6EA9-D7A917D1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59" y="1563172"/>
            <a:ext cx="2905694" cy="219247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4DE3752-C6BF-6859-FB34-8548845F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344" y="3795136"/>
            <a:ext cx="2901609" cy="2382373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ABB8CA3-4B47-BCEF-FDE6-11575D43CB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>
                <a:latin typeface="+mn-ea"/>
                <a:ea typeface="+mn-ea"/>
              </a:rPr>
              <a:t>グラフフーリエ変換とフィルタリング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3F2759-54AC-317E-5DDC-CBBA7D67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>
                <a:latin typeface="+mn-ea"/>
              </a:rPr>
              <a:pPr/>
              <a:t>14</a:t>
            </a:fld>
            <a:endParaRPr 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2535E8F-FD2E-3A45-E68D-A6E8C664BBDC}"/>
                  </a:ext>
                </a:extLst>
              </p:cNvPr>
              <p:cNvSpPr txBox="1"/>
              <p:nvPr/>
            </p:nvSpPr>
            <p:spPr>
              <a:xfrm>
                <a:off x="9003" y="3424498"/>
                <a:ext cx="254358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+mn-ea"/>
                  </a:rPr>
                  <a:t>グラフフーリエ変換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+mn-ea"/>
                          </a:rPr>
                          <m:t>𝑈</m:t>
                        </m:r>
                      </m:e>
                      <m:sup>
                        <m:r>
                          <a:rPr lang="en-US" altLang="ja-JP" b="0" i="1" smtClean="0">
                            <a:latin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1" lang="ja-JP" altLang="en-US">
                  <a:latin typeface="+mn-ea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2535E8F-FD2E-3A45-E68D-A6E8C664B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" y="3424498"/>
                <a:ext cx="2543581" cy="374270"/>
              </a:xfrm>
              <a:prstGeom prst="rect">
                <a:avLst/>
              </a:prstGeom>
              <a:blipFill>
                <a:blip r:embed="rId6"/>
                <a:stretch>
                  <a:fillRect l="-1980" t="-3226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B0CD9-710A-4FCA-9D32-12DF7DA84F44}"/>
              </a:ext>
            </a:extLst>
          </p:cNvPr>
          <p:cNvSpPr txBox="1"/>
          <p:nvPr/>
        </p:nvSpPr>
        <p:spPr>
          <a:xfrm>
            <a:off x="572403" y="2325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+mn-ea"/>
              </a:rPr>
              <a:t>頂点</a:t>
            </a:r>
            <a:r>
              <a:rPr kumimoji="1" lang="ja-JP" altLang="en-US" sz="2000" u="sng">
                <a:latin typeface="+mn-ea"/>
              </a:rPr>
              <a:t>領域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459A12-556A-3BE7-39F4-D027DFEDD829}"/>
              </a:ext>
            </a:extLst>
          </p:cNvPr>
          <p:cNvSpPr txBox="1"/>
          <p:nvPr/>
        </p:nvSpPr>
        <p:spPr>
          <a:xfrm>
            <a:off x="118180" y="449808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u="sng">
                <a:latin typeface="+mn-ea"/>
              </a:rPr>
              <a:t>グラフ周波数</a:t>
            </a:r>
            <a:r>
              <a:rPr kumimoji="1" lang="ja-JP" altLang="en-US" sz="2000" u="sng">
                <a:latin typeface="+mn-ea"/>
              </a:rPr>
              <a:t>領域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11FFEE-794E-79EC-0387-FCE8A64895D5}"/>
              </a:ext>
            </a:extLst>
          </p:cNvPr>
          <p:cNvSpPr txBox="1"/>
          <p:nvPr/>
        </p:nvSpPr>
        <p:spPr>
          <a:xfrm>
            <a:off x="2384929" y="6370465"/>
            <a:ext cx="7459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+mn-ea"/>
              </a:rPr>
              <a:t>周波数領域で</a:t>
            </a:r>
            <a:r>
              <a:rPr lang="ja-JP" altLang="en-US" sz="2000">
                <a:latin typeface="+mn-ea"/>
              </a:rPr>
              <a:t>周波数</a:t>
            </a:r>
            <a:r>
              <a:rPr kumimoji="1" lang="en-US" altLang="ja-JP" sz="2000" dirty="0">
                <a:latin typeface="+mn-ea"/>
              </a:rPr>
              <a:t>3</a:t>
            </a:r>
            <a:r>
              <a:rPr kumimoji="1" lang="ja-JP" altLang="en-US" sz="2000">
                <a:latin typeface="+mn-ea"/>
              </a:rPr>
              <a:t>以上の信号を除去</a:t>
            </a:r>
            <a:r>
              <a:rPr lang="ja-JP" altLang="en-US" sz="2000">
                <a:latin typeface="+mn-ea"/>
              </a:rPr>
              <a:t>（フィルタカーネル）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971860E-C312-8F16-0458-F74E7D33E185}"/>
              </a:ext>
            </a:extLst>
          </p:cNvPr>
          <p:cNvSpPr txBox="1"/>
          <p:nvPr/>
        </p:nvSpPr>
        <p:spPr>
          <a:xfrm>
            <a:off x="3040904" y="1165628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+mn-ea"/>
              </a:rPr>
              <a:t>元々のグラフ信号</a:t>
            </a:r>
            <a:r>
              <a:rPr lang="en-US" altLang="ja-JP" sz="2000" dirty="0">
                <a:latin typeface="+mn-ea"/>
              </a:rPr>
              <a:t>f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30655B-86D1-00B7-980A-3871783C84D7}"/>
              </a:ext>
            </a:extLst>
          </p:cNvPr>
          <p:cNvSpPr txBox="1"/>
          <p:nvPr/>
        </p:nvSpPr>
        <p:spPr>
          <a:xfrm>
            <a:off x="5834811" y="116562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+mn-ea"/>
              </a:rPr>
              <a:t>フィルタ処理をしたグラフ信号</a:t>
            </a:r>
            <a:endParaRPr kumimoji="1" lang="ja-JP" altLang="en-US" sz="2000">
              <a:latin typeface="+mn-ea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B17BDC5-DD25-44AB-73EC-D76AB2867A24}"/>
              </a:ext>
            </a:extLst>
          </p:cNvPr>
          <p:cNvGrpSpPr/>
          <p:nvPr/>
        </p:nvGrpSpPr>
        <p:grpSpPr>
          <a:xfrm rot="7702423">
            <a:off x="2327288" y="3279430"/>
            <a:ext cx="776151" cy="696190"/>
            <a:chOff x="2664127" y="3374455"/>
            <a:chExt cx="1201975" cy="1567648"/>
          </a:xfrm>
          <a:solidFill>
            <a:srgbClr val="C00000"/>
          </a:solidFill>
        </p:grpSpPr>
        <p:sp>
          <p:nvSpPr>
            <p:cNvPr id="8" name="二等辺三角形 4">
              <a:extLst>
                <a:ext uri="{FF2B5EF4-FFF2-40B4-BE49-F238E27FC236}">
                  <a16:creationId xmlns:a16="http://schemas.microsoft.com/office/drawing/2014/main" id="{526071C3-3543-2625-6EC1-F909D700A9D1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n-ea"/>
              </a:endParaRPr>
            </a:p>
          </p:txBody>
        </p:sp>
        <p:sp>
          <p:nvSpPr>
            <p:cNvPr id="9" name="フリーフォーム: 図形 9">
              <a:extLst>
                <a:ext uri="{FF2B5EF4-FFF2-40B4-BE49-F238E27FC236}">
                  <a16:creationId xmlns:a16="http://schemas.microsoft.com/office/drawing/2014/main" id="{192B44D3-6B3D-D474-E536-BDC8B9F663C9}"/>
                </a:ext>
              </a:extLst>
            </p:cNvPr>
            <p:cNvSpPr/>
            <p:nvPr/>
          </p:nvSpPr>
          <p:spPr>
            <a:xfrm>
              <a:off x="2664127" y="3827204"/>
              <a:ext cx="956602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n-ea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3CA1EDA-7C4C-899D-A2C3-59BE43A1EE65}"/>
              </a:ext>
            </a:extLst>
          </p:cNvPr>
          <p:cNvGrpSpPr/>
          <p:nvPr/>
        </p:nvGrpSpPr>
        <p:grpSpPr>
          <a:xfrm rot="3482357">
            <a:off x="5694975" y="5674923"/>
            <a:ext cx="776151" cy="696190"/>
            <a:chOff x="2664127" y="3374455"/>
            <a:chExt cx="1201975" cy="1567648"/>
          </a:xfrm>
          <a:solidFill>
            <a:srgbClr val="C00000"/>
          </a:solidFill>
        </p:grpSpPr>
        <p:sp>
          <p:nvSpPr>
            <p:cNvPr id="14" name="二等辺三角形 4">
              <a:extLst>
                <a:ext uri="{FF2B5EF4-FFF2-40B4-BE49-F238E27FC236}">
                  <a16:creationId xmlns:a16="http://schemas.microsoft.com/office/drawing/2014/main" id="{57E9D999-4364-AFCA-87A3-3DEC3372764F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n-ea"/>
              </a:endParaRPr>
            </a:p>
          </p:txBody>
        </p:sp>
        <p:sp>
          <p:nvSpPr>
            <p:cNvPr id="15" name="フリーフォーム: 図形 9">
              <a:extLst>
                <a:ext uri="{FF2B5EF4-FFF2-40B4-BE49-F238E27FC236}">
                  <a16:creationId xmlns:a16="http://schemas.microsoft.com/office/drawing/2014/main" id="{9078CED5-D08A-ADF5-0D50-F9C982FED5B0}"/>
                </a:ext>
              </a:extLst>
            </p:cNvPr>
            <p:cNvSpPr/>
            <p:nvPr/>
          </p:nvSpPr>
          <p:spPr>
            <a:xfrm>
              <a:off x="2664127" y="3827204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n-ea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03C3F1D-813B-4AC9-26D8-3AD21206F95D}"/>
              </a:ext>
            </a:extLst>
          </p:cNvPr>
          <p:cNvGrpSpPr/>
          <p:nvPr/>
        </p:nvGrpSpPr>
        <p:grpSpPr>
          <a:xfrm rot="19390025">
            <a:off x="8922156" y="3293845"/>
            <a:ext cx="776151" cy="696190"/>
            <a:chOff x="2664127" y="3374455"/>
            <a:chExt cx="1201975" cy="1567648"/>
          </a:xfrm>
          <a:solidFill>
            <a:srgbClr val="C00000"/>
          </a:solidFill>
        </p:grpSpPr>
        <p:sp>
          <p:nvSpPr>
            <p:cNvPr id="20" name="二等辺三角形 4">
              <a:extLst>
                <a:ext uri="{FF2B5EF4-FFF2-40B4-BE49-F238E27FC236}">
                  <a16:creationId xmlns:a16="http://schemas.microsoft.com/office/drawing/2014/main" id="{BD0603C8-9080-151A-565D-C895B886C233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n-ea"/>
              </a:endParaRPr>
            </a:p>
          </p:txBody>
        </p:sp>
        <p:sp>
          <p:nvSpPr>
            <p:cNvPr id="21" name="フリーフォーム: 図形 9">
              <a:extLst>
                <a:ext uri="{FF2B5EF4-FFF2-40B4-BE49-F238E27FC236}">
                  <a16:creationId xmlns:a16="http://schemas.microsoft.com/office/drawing/2014/main" id="{EC513C75-A386-AA47-BA9F-E01F419B18B9}"/>
                </a:ext>
              </a:extLst>
            </p:cNvPr>
            <p:cNvSpPr/>
            <p:nvPr/>
          </p:nvSpPr>
          <p:spPr>
            <a:xfrm>
              <a:off x="2664127" y="3827204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D600F77-36FC-E8BC-71B9-D702AD55F935}"/>
                  </a:ext>
                </a:extLst>
              </p:cNvPr>
              <p:cNvSpPr txBox="1"/>
              <p:nvPr/>
            </p:nvSpPr>
            <p:spPr>
              <a:xfrm>
                <a:off x="9535824" y="3403034"/>
                <a:ext cx="2656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latin typeface="+mn-ea"/>
                  </a:rPr>
                  <a:t>逆グラフフーリエ変換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kumimoji="1" lang="ja-JP" altLang="en-US">
                  <a:latin typeface="+mn-ea"/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D600F77-36FC-E8BC-71B9-D702AD55F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824" y="3403034"/>
                <a:ext cx="2656176" cy="369332"/>
              </a:xfrm>
              <a:prstGeom prst="rect">
                <a:avLst/>
              </a:prstGeom>
              <a:blipFill>
                <a:blip r:embed="rId7"/>
                <a:stretch>
                  <a:fillRect l="-1896" t="-3226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9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4046AA-0FF4-6095-5ED4-160E880C39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80E3BA-7C25-1FE2-135D-6BF5AFACFC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F4D44B-8650-A0CF-E64D-7C0BF994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8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DE7CE4-10BF-7360-804C-846F92830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820EE-0A63-2276-48DD-EA8E1A7265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64D776-A846-C60D-06D4-48C3EF9C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8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47D125-F73A-55F1-6C33-AFCD3F6A8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DFF81-A7BC-236D-B190-7A9F1F3DCE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E29B36-5977-08B1-C093-21649E27C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4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784C3D-D866-88A5-55C7-D66C0C557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B0894F-F505-8C09-BD79-AC8D5351F3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07225F-63AA-9075-00A4-02FBA1DF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34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C6571A-FE00-8135-B246-074E0DFD9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node classification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28EA67-5A60-9254-D33F-C4A07DC2F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3</a:t>
            </a:fld>
            <a:endParaRPr lang="en-US" dirty="0"/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E0B5592E-9E14-1348-F12D-9DB0A32C8C63}"/>
              </a:ext>
            </a:extLst>
          </p:cNvPr>
          <p:cNvGrpSpPr/>
          <p:nvPr/>
        </p:nvGrpSpPr>
        <p:grpSpPr>
          <a:xfrm>
            <a:off x="1427303" y="1623760"/>
            <a:ext cx="9426496" cy="4500219"/>
            <a:chOff x="1427303" y="1623760"/>
            <a:chExt cx="9426496" cy="4500219"/>
          </a:xfrm>
        </p:grpSpPr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776F554A-D5EA-3272-E36F-79966A4356C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49047" y="3691885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2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3A6D502C-1BCC-CFCB-0ACF-C5480CCB9CA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89583" y="3253998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0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65F3E51A-4D40-A9E8-7AC8-4EE02B7A2EE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789583" y="4679416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1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B200968-687D-B63B-BC2B-B9FFAD01DC98}"/>
                </a:ext>
              </a:extLst>
            </p:cNvPr>
            <p:cNvCxnSpPr>
              <a:cxnSpLocks/>
              <a:stCxn id="8" idx="2"/>
              <a:endCxn id="6" idx="5"/>
            </p:cNvCxnSpPr>
            <p:nvPr/>
          </p:nvCxnSpPr>
          <p:spPr>
            <a:xfrm flipV="1">
              <a:off x="2411111" y="4223598"/>
              <a:ext cx="728957" cy="7672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8CA5ECE1-D166-A42F-1036-29510A4372D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06624" y="3613614"/>
              <a:ext cx="621528" cy="62294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4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3383EA86-3545-21CA-1CFA-BD3497D22262}"/>
                </a:ext>
              </a:extLst>
            </p:cNvPr>
            <p:cNvCxnSpPr>
              <a:cxnSpLocks/>
              <a:stCxn id="6" idx="2"/>
              <a:endCxn id="10" idx="6"/>
            </p:cNvCxnSpPr>
            <p:nvPr/>
          </p:nvCxnSpPr>
          <p:spPr>
            <a:xfrm flipV="1">
              <a:off x="3670575" y="3925085"/>
              <a:ext cx="636049" cy="782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F6EECF11-C9BE-654F-3B57-0F5DA93BE8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3457" y="4190184"/>
              <a:ext cx="621528" cy="62294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6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517599DC-9AD4-99DE-AFC4-0E73BC3CA7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81156" y="2663077"/>
              <a:ext cx="621528" cy="6229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7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B818AFE-EBE6-DA0E-0009-E9C6BCE1731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477158" y="3098185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9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0816E8B-FBA0-77F3-FFCA-F28A169827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398243" y="2392883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3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D3032A68-516E-870D-39DE-A94B095F212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080878" y="4777706"/>
              <a:ext cx="621528" cy="6229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5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2AA01B0-1303-72C6-DD50-7D2E1F958E4D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>
              <a:off x="2411111" y="3565469"/>
              <a:ext cx="637936" cy="437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B75FDC8-9231-1CA7-3546-623C71196DF1}"/>
                </a:ext>
              </a:extLst>
            </p:cNvPr>
            <p:cNvCxnSpPr>
              <a:cxnSpLocks/>
              <a:stCxn id="10" idx="2"/>
              <a:endCxn id="12" idx="7"/>
            </p:cNvCxnSpPr>
            <p:nvPr/>
          </p:nvCxnSpPr>
          <p:spPr>
            <a:xfrm>
              <a:off x="4928152" y="3925085"/>
              <a:ext cx="1016326" cy="3563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9F80713A-F0FC-3AFE-F9C9-FFF2E6632DFC}"/>
                </a:ext>
              </a:extLst>
            </p:cNvPr>
            <p:cNvCxnSpPr>
              <a:cxnSpLocks/>
              <a:stCxn id="13" idx="3"/>
              <a:endCxn id="14" idx="6"/>
            </p:cNvCxnSpPr>
            <p:nvPr/>
          </p:nvCxnSpPr>
          <p:spPr>
            <a:xfrm>
              <a:off x="6511663" y="3194790"/>
              <a:ext cx="965495" cy="2148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E667C67-0321-2E8B-E7FA-34E1C4FFF78A}"/>
                </a:ext>
              </a:extLst>
            </p:cNvPr>
            <p:cNvCxnSpPr>
              <a:cxnSpLocks/>
              <a:stCxn id="15" idx="3"/>
              <a:endCxn id="10" idx="0"/>
            </p:cNvCxnSpPr>
            <p:nvPr/>
          </p:nvCxnSpPr>
          <p:spPr>
            <a:xfrm>
              <a:off x="3928750" y="2924596"/>
              <a:ext cx="688638" cy="6890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4FD97588-798E-5E7F-1691-B8552363AF03}"/>
                </a:ext>
              </a:extLst>
            </p:cNvPr>
            <p:cNvCxnSpPr>
              <a:cxnSpLocks/>
              <a:stCxn id="12" idx="0"/>
              <a:endCxn id="13" idx="4"/>
            </p:cNvCxnSpPr>
            <p:nvPr/>
          </p:nvCxnSpPr>
          <p:spPr>
            <a:xfrm flipV="1">
              <a:off x="6164221" y="3286018"/>
              <a:ext cx="127699" cy="9041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1F0D1B3-DE17-DF0C-DBDA-CAFA29D0BEC4}"/>
                </a:ext>
              </a:extLst>
            </p:cNvPr>
            <p:cNvCxnSpPr>
              <a:cxnSpLocks/>
              <a:stCxn id="16" idx="0"/>
              <a:endCxn id="10" idx="4"/>
            </p:cNvCxnSpPr>
            <p:nvPr/>
          </p:nvCxnSpPr>
          <p:spPr>
            <a:xfrm flipV="1">
              <a:off x="4391642" y="4236555"/>
              <a:ext cx="225746" cy="5411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AED44B54-B36C-2605-A223-0AAAF917E56B}"/>
                </a:ext>
              </a:extLst>
            </p:cNvPr>
            <p:cNvCxnSpPr>
              <a:cxnSpLocks/>
              <a:stCxn id="16" idx="2"/>
              <a:endCxn id="12" idx="5"/>
            </p:cNvCxnSpPr>
            <p:nvPr/>
          </p:nvCxnSpPr>
          <p:spPr>
            <a:xfrm flipV="1">
              <a:off x="4702406" y="4721897"/>
              <a:ext cx="1242072" cy="367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6B72CC5E-82DE-B525-EF02-4FBA8FA4F3F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39921" y="1752644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8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623C5C66-30E0-A3B0-7E4F-904FE928FA25}"/>
                </a:ext>
              </a:extLst>
            </p:cNvPr>
            <p:cNvCxnSpPr>
              <a:cxnSpLocks/>
              <a:stCxn id="70" idx="5"/>
              <a:endCxn id="13" idx="1"/>
            </p:cNvCxnSpPr>
            <p:nvPr/>
          </p:nvCxnSpPr>
          <p:spPr>
            <a:xfrm flipH="1">
              <a:off x="6511663" y="2284357"/>
              <a:ext cx="619279" cy="4699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0CE97A5-E6C8-C017-4C13-D72113EB5868}"/>
                </a:ext>
              </a:extLst>
            </p:cNvPr>
            <p:cNvSpPr txBox="1"/>
            <p:nvPr/>
          </p:nvSpPr>
          <p:spPr>
            <a:xfrm>
              <a:off x="4094124" y="553920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/>
                <a:t>？</a:t>
              </a: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CE210DE6-B634-3DF2-3944-9845E47FD7BB}"/>
                </a:ext>
              </a:extLst>
            </p:cNvPr>
            <p:cNvSpPr txBox="1"/>
            <p:nvPr/>
          </p:nvSpPr>
          <p:spPr>
            <a:xfrm>
              <a:off x="5994402" y="21695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/>
                <a:t>？</a:t>
              </a:r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A9F85566-5CB8-D5D2-5AAD-0343759A3E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753417" y="2862290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02C208E-41A1-1CA3-F211-AFE78BCA2D98}"/>
                </a:ext>
              </a:extLst>
            </p:cNvPr>
            <p:cNvSpPr txBox="1"/>
            <p:nvPr/>
          </p:nvSpPr>
          <p:spPr>
            <a:xfrm>
              <a:off x="9551792" y="297370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数学</a:t>
              </a:r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B7847F91-833D-7763-7DF5-3EDDD116C0E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753417" y="3657018"/>
              <a:ext cx="621528" cy="62294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+mn-ea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0FF04771-57ED-B4F8-2974-087E815D777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753417" y="4451746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+mn-ea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8179041C-62F8-18B3-F6D9-FEE7824EB98F}"/>
                </a:ext>
              </a:extLst>
            </p:cNvPr>
            <p:cNvSpPr txBox="1"/>
            <p:nvPr/>
          </p:nvSpPr>
          <p:spPr>
            <a:xfrm>
              <a:off x="9577701" y="38033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物理</a:t>
              </a:r>
              <a:endParaRPr kumimoji="1" lang="ja-JP" altLang="en-US" sz="200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188BED74-D464-CB2C-672B-E564E528B915}"/>
                </a:ext>
              </a:extLst>
            </p:cNvPr>
            <p:cNvSpPr txBox="1"/>
            <p:nvPr/>
          </p:nvSpPr>
          <p:spPr>
            <a:xfrm>
              <a:off x="9551792" y="456316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化学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3A6A66B-6E63-BC5A-F039-BD6B5D0A9EEF}"/>
                </a:ext>
              </a:extLst>
            </p:cNvPr>
            <p:cNvSpPr/>
            <p:nvPr/>
          </p:nvSpPr>
          <p:spPr>
            <a:xfrm>
              <a:off x="8449616" y="2640425"/>
              <a:ext cx="2166617" cy="2647589"/>
            </a:xfrm>
            <a:prstGeom prst="rect">
              <a:avLst/>
            </a:prstGeom>
            <a:noFill/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F4B0D8D-EFFA-C5AB-C23B-126EA0FB1577}"/>
                </a:ext>
              </a:extLst>
            </p:cNvPr>
            <p:cNvSpPr txBox="1"/>
            <p:nvPr/>
          </p:nvSpPr>
          <p:spPr>
            <a:xfrm>
              <a:off x="1427303" y="1623760"/>
              <a:ext cx="2696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u="sng" dirty="0">
                  <a:latin typeface="+mn-ea"/>
                </a:rPr>
                <a:t>Citation Network</a:t>
              </a:r>
              <a:endParaRPr kumimoji="1" lang="ja-JP" altLang="en-US" sz="2400" u="sng">
                <a:latin typeface="+mn-ea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404BC928-5ECF-9134-321B-F50A5B0DF303}"/>
                </a:ext>
              </a:extLst>
            </p:cNvPr>
            <p:cNvSpPr txBox="1"/>
            <p:nvPr/>
          </p:nvSpPr>
          <p:spPr>
            <a:xfrm>
              <a:off x="10616233" y="2190919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 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53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C6571A-FE00-8135-B246-074E0DFD9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link prediction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28EA67-5A60-9254-D33F-C4A07DC2F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4</a:t>
            </a:fld>
            <a:endParaRPr lang="en-US" dirty="0"/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2F5583A8-6265-E6A0-E31C-1C5E330A317E}"/>
              </a:ext>
            </a:extLst>
          </p:cNvPr>
          <p:cNvGrpSpPr>
            <a:grpSpLocks noChangeAspect="1"/>
          </p:cNvGrpSpPr>
          <p:nvPr/>
        </p:nvGrpSpPr>
        <p:grpSpPr>
          <a:xfrm>
            <a:off x="2049873" y="1837768"/>
            <a:ext cx="7290231" cy="3888259"/>
            <a:chOff x="1427303" y="1623760"/>
            <a:chExt cx="7290231" cy="3888259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E0B5592E-9E14-1348-F12D-9DB0A32C8C63}"/>
                </a:ext>
              </a:extLst>
            </p:cNvPr>
            <p:cNvGrpSpPr/>
            <p:nvPr/>
          </p:nvGrpSpPr>
          <p:grpSpPr>
            <a:xfrm>
              <a:off x="1427303" y="1623760"/>
              <a:ext cx="7290231" cy="3744653"/>
              <a:chOff x="1427303" y="1623760"/>
              <a:chExt cx="7290231" cy="3744653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A6D502C-1BCC-CFCB-0ACF-C5480CCB9CA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2322202" y="2631953"/>
                <a:ext cx="621528" cy="62294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latin typeface="+mn-ea"/>
                  </a:rPr>
                  <a:t>0</a:t>
                </a:r>
                <a:endParaRPr kumimoji="1" lang="ja-JP" altLang="en-US" sz="2400">
                  <a:latin typeface="+mn-ea"/>
                </a:endParaRPr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3383EA86-3545-21CA-1CFA-BD3497D22262}"/>
                  </a:ext>
                </a:extLst>
              </p:cNvPr>
              <p:cNvCxnSpPr>
                <a:cxnSpLocks/>
                <a:stCxn id="29" idx="6"/>
                <a:endCxn id="5" idx="2"/>
              </p:cNvCxnSpPr>
              <p:nvPr/>
            </p:nvCxnSpPr>
            <p:spPr>
              <a:xfrm flipH="1">
                <a:off x="2685512" y="3925085"/>
                <a:ext cx="636373" cy="26509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2AA01B0-1303-72C6-DD50-7D2E1F958E4D}"/>
                  </a:ext>
                </a:extLst>
              </p:cNvPr>
              <p:cNvCxnSpPr>
                <a:cxnSpLocks/>
                <a:stCxn id="7" idx="4"/>
                <a:endCxn id="5" idx="0"/>
              </p:cNvCxnSpPr>
              <p:nvPr/>
            </p:nvCxnSpPr>
            <p:spPr>
              <a:xfrm flipH="1">
                <a:off x="2374748" y="3254894"/>
                <a:ext cx="258218" cy="62381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CB75FDC8-9231-1CA7-3546-623C71196DF1}"/>
                  </a:ext>
                </a:extLst>
              </p:cNvPr>
              <p:cNvCxnSpPr>
                <a:cxnSpLocks/>
                <a:stCxn id="26" idx="1"/>
                <a:endCxn id="36" idx="5"/>
              </p:cNvCxnSpPr>
              <p:nvPr/>
            </p:nvCxnSpPr>
            <p:spPr>
              <a:xfrm flipV="1">
                <a:off x="3643456" y="4520547"/>
                <a:ext cx="961038" cy="3543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9E667C67-0321-2E8B-E7FA-34E1C4FFF78A}"/>
                  </a:ext>
                </a:extLst>
              </p:cNvPr>
              <p:cNvCxnSpPr>
                <a:cxnSpLocks/>
                <a:stCxn id="26" idx="0"/>
                <a:endCxn id="29" idx="4"/>
              </p:cNvCxnSpPr>
              <p:nvPr/>
            </p:nvCxnSpPr>
            <p:spPr>
              <a:xfrm flipV="1">
                <a:off x="3423713" y="4236555"/>
                <a:ext cx="208936" cy="5470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4FD97588-798E-5E7F-1691-B8552363AF03}"/>
                  </a:ext>
                </a:extLst>
              </p:cNvPr>
              <p:cNvCxnSpPr>
                <a:cxnSpLocks/>
                <a:stCxn id="36" idx="2"/>
                <a:endCxn id="42" idx="6"/>
              </p:cNvCxnSpPr>
              <p:nvPr/>
            </p:nvCxnSpPr>
            <p:spPr>
              <a:xfrm flipV="1">
                <a:off x="5135001" y="4190184"/>
                <a:ext cx="650235" cy="11012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B1F0D1B3-DE17-DF0C-DBDA-CAFA29D0BEC4}"/>
                  </a:ext>
                </a:extLst>
              </p:cNvPr>
              <p:cNvCxnSpPr>
                <a:cxnSpLocks/>
                <a:stCxn id="26" idx="7"/>
                <a:endCxn id="5" idx="3"/>
              </p:cNvCxnSpPr>
              <p:nvPr/>
            </p:nvCxnSpPr>
            <p:spPr>
              <a:xfrm flipH="1" flipV="1">
                <a:off x="2594491" y="4410426"/>
                <a:ext cx="609479" cy="4644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ED44B54-B36C-2605-A223-0AAAF917E56B}"/>
                  </a:ext>
                </a:extLst>
              </p:cNvPr>
              <p:cNvCxnSpPr>
                <a:cxnSpLocks/>
                <a:stCxn id="29" idx="2"/>
                <a:endCxn id="36" idx="6"/>
              </p:cNvCxnSpPr>
              <p:nvPr/>
            </p:nvCxnSpPr>
            <p:spPr>
              <a:xfrm>
                <a:off x="3943413" y="3925085"/>
                <a:ext cx="570060" cy="3752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623C5C66-30E0-A3B0-7E4F-904FE928FA25}"/>
                  </a:ext>
                </a:extLst>
              </p:cNvPr>
              <p:cNvCxnSpPr>
                <a:cxnSpLocks/>
                <a:stCxn id="56" idx="5"/>
                <a:endCxn id="29" idx="1"/>
              </p:cNvCxnSpPr>
              <p:nvPr/>
            </p:nvCxnSpPr>
            <p:spPr>
              <a:xfrm flipH="1">
                <a:off x="3852392" y="3091964"/>
                <a:ext cx="1758497" cy="61287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10CE97A5-E6C8-C017-4C13-D72113EB5868}"/>
                  </a:ext>
                </a:extLst>
              </p:cNvPr>
              <p:cNvSpPr txBox="1"/>
              <p:nvPr/>
            </p:nvSpPr>
            <p:spPr>
              <a:xfrm>
                <a:off x="4327828" y="2871721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>
                    <a:latin typeface="+mn-ea"/>
                  </a:rPr>
                  <a:t>？</a:t>
                </a: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CE210DE6-B634-3DF2-3944-9845E47FD7BB}"/>
                  </a:ext>
                </a:extLst>
              </p:cNvPr>
              <p:cNvSpPr txBox="1"/>
              <p:nvPr/>
            </p:nvSpPr>
            <p:spPr>
              <a:xfrm>
                <a:off x="3843349" y="4783638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>
                    <a:latin typeface="+mn-ea"/>
                  </a:rPr>
                  <a:t>？</a:t>
                </a: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F4B0D8D-EFFA-C5AB-C23B-126EA0FB1577}"/>
                  </a:ext>
                </a:extLst>
              </p:cNvPr>
              <p:cNvSpPr txBox="1"/>
              <p:nvPr/>
            </p:nvSpPr>
            <p:spPr>
              <a:xfrm>
                <a:off x="1427303" y="1623760"/>
                <a:ext cx="2416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u="sng" dirty="0">
                    <a:latin typeface="+mn-ea"/>
                  </a:rPr>
                  <a:t>Social Network</a:t>
                </a:r>
                <a:endParaRPr kumimoji="1" lang="ja-JP" altLang="en-US" sz="2400" u="sng">
                  <a:latin typeface="+mn-ea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04BC928-5ECF-9134-321B-F50A5B0DF303}"/>
                  </a:ext>
                </a:extLst>
              </p:cNvPr>
              <p:cNvSpPr txBox="1"/>
              <p:nvPr/>
            </p:nvSpPr>
            <p:spPr>
              <a:xfrm>
                <a:off x="8479968" y="2190919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+mn-ea"/>
                  </a:rPr>
                  <a:t> </a:t>
                </a:r>
                <a:endParaRPr kumimoji="1" lang="ja-JP" altLang="en-US">
                  <a:latin typeface="+mn-ea"/>
                </a:endParaRPr>
              </a:p>
            </p:txBody>
          </p:sp>
        </p:grp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CFFF6375-C0A8-2F79-74F1-E37A153D518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063984" y="3878713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1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69DBBAEB-2664-53A0-1041-72A1725A5E8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12949" y="4783638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2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145D28CA-561A-6E27-259A-BA2CDE46C5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321885" y="3613614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3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8CD67009-BDF9-682E-3A7B-D75A52B52A1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13473" y="3988834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4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0E768216-07C3-EB9F-8720-D096BFBEB80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85236" y="3878713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5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188AED55-7267-1898-99F5-B7A0357D13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19868" y="2560251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6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488BE407-0BE5-9E4F-8E9A-70EC391DD7E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367763" y="3878712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7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EEB8F850-74E4-5C54-A778-FFC0A967D1C0}"/>
                </a:ext>
              </a:extLst>
            </p:cNvPr>
            <p:cNvCxnSpPr>
              <a:cxnSpLocks/>
              <a:stCxn id="68" idx="6"/>
              <a:endCxn id="42" idx="2"/>
            </p:cNvCxnSpPr>
            <p:nvPr/>
          </p:nvCxnSpPr>
          <p:spPr>
            <a:xfrm flipH="1">
              <a:off x="6406764" y="4190183"/>
              <a:ext cx="960999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995A7314-0775-2476-B761-D2BB4F45584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65735" y="4889078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8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E2604019-6D50-6281-7440-531F32F59471}"/>
                </a:ext>
              </a:extLst>
            </p:cNvPr>
            <p:cNvCxnSpPr>
              <a:cxnSpLocks/>
              <a:stCxn id="68" idx="5"/>
              <a:endCxn id="118" idx="1"/>
            </p:cNvCxnSpPr>
            <p:nvPr/>
          </p:nvCxnSpPr>
          <p:spPr>
            <a:xfrm flipH="1">
              <a:off x="6796242" y="4410425"/>
              <a:ext cx="662542" cy="569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円/楕円 123">
              <a:extLst>
                <a:ext uri="{FF2B5EF4-FFF2-40B4-BE49-F238E27FC236}">
                  <a16:creationId xmlns:a16="http://schemas.microsoft.com/office/drawing/2014/main" id="{A8FFBD6E-351F-0DE1-D139-466C3AB604B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458784" y="2461654"/>
              <a:ext cx="621528" cy="62294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8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E6645FFB-8245-807B-0E6F-105A2865F1D9}"/>
                </a:ext>
              </a:extLst>
            </p:cNvPr>
            <p:cNvCxnSpPr>
              <a:cxnSpLocks/>
              <a:stCxn id="124" idx="6"/>
              <a:endCxn id="56" idx="2"/>
            </p:cNvCxnSpPr>
            <p:nvPr/>
          </p:nvCxnSpPr>
          <p:spPr>
            <a:xfrm flipH="1">
              <a:off x="6141396" y="2773125"/>
              <a:ext cx="1317388" cy="985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59BCC1D0-8836-6674-436F-608C036DED08}"/>
                </a:ext>
              </a:extLst>
            </p:cNvPr>
            <p:cNvCxnSpPr>
              <a:cxnSpLocks/>
              <a:stCxn id="68" idx="7"/>
              <a:endCxn id="56" idx="3"/>
            </p:cNvCxnSpPr>
            <p:nvPr/>
          </p:nvCxnSpPr>
          <p:spPr>
            <a:xfrm flipH="1" flipV="1">
              <a:off x="6050375" y="3091964"/>
              <a:ext cx="1408409" cy="8779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E08575FB-2270-9C9C-10B4-173C2297A967}"/>
                </a:ext>
              </a:extLst>
            </p:cNvPr>
            <p:cNvCxnSpPr>
              <a:cxnSpLocks/>
              <a:stCxn id="68" idx="0"/>
              <a:endCxn id="124" idx="4"/>
            </p:cNvCxnSpPr>
            <p:nvPr/>
          </p:nvCxnSpPr>
          <p:spPr>
            <a:xfrm flipV="1">
              <a:off x="7678527" y="3084595"/>
              <a:ext cx="91021" cy="794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24876F6B-9B0A-592F-01F5-103F0BE5CAE5}"/>
              </a:ext>
            </a:extLst>
          </p:cNvPr>
          <p:cNvSpPr txBox="1"/>
          <p:nvPr/>
        </p:nvSpPr>
        <p:spPr>
          <a:xfrm>
            <a:off x="2932370" y="249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太郎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E9996E0E-811D-6E6B-6302-C3037A54BE18}"/>
              </a:ext>
            </a:extLst>
          </p:cNvPr>
          <p:cNvSpPr txBox="1"/>
          <p:nvPr/>
        </p:nvSpPr>
        <p:spPr>
          <a:xfrm>
            <a:off x="1917356" y="3863234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健太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793C8FB9-D721-7FDE-C336-B8E1EFF9DC70}"/>
              </a:ext>
            </a:extLst>
          </p:cNvPr>
          <p:cNvSpPr txBox="1"/>
          <p:nvPr/>
        </p:nvSpPr>
        <p:spPr>
          <a:xfrm>
            <a:off x="3675531" y="3485769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浩二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C7E9BF8-774A-B4CF-09CD-542300A274CF}"/>
              </a:ext>
            </a:extLst>
          </p:cNvPr>
          <p:cNvSpPr txBox="1"/>
          <p:nvPr/>
        </p:nvSpPr>
        <p:spPr>
          <a:xfrm>
            <a:off x="3467018" y="5718924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将太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584FB603-064B-0799-A958-6464A2CD9AA8}"/>
              </a:ext>
            </a:extLst>
          </p:cNvPr>
          <p:cNvSpPr txBox="1"/>
          <p:nvPr/>
        </p:nvSpPr>
        <p:spPr>
          <a:xfrm>
            <a:off x="7812853" y="2325253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美咲</a:t>
            </a: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D101BDDF-1C29-DFBC-910F-5D008206C462}"/>
              </a:ext>
            </a:extLst>
          </p:cNvPr>
          <p:cNvSpPr txBox="1"/>
          <p:nvPr/>
        </p:nvSpPr>
        <p:spPr>
          <a:xfrm>
            <a:off x="5873937" y="2439660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由美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7A142491-0423-B4C1-6C33-7D00175FB230}"/>
              </a:ext>
            </a:extLst>
          </p:cNvPr>
          <p:cNvSpPr txBox="1"/>
          <p:nvPr/>
        </p:nvSpPr>
        <p:spPr>
          <a:xfrm>
            <a:off x="5137864" y="3874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哲也</a:t>
            </a: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31638CA-10F0-E158-C86D-6584AA4303A2}"/>
              </a:ext>
            </a:extLst>
          </p:cNvPr>
          <p:cNvSpPr txBox="1"/>
          <p:nvPr/>
        </p:nvSpPr>
        <p:spPr>
          <a:xfrm>
            <a:off x="6119969" y="3744094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夏美</a:t>
            </a: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C02E007-D46F-5C51-83FD-1A3873BB6AE5}"/>
              </a:ext>
            </a:extLst>
          </p:cNvPr>
          <p:cNvSpPr txBox="1"/>
          <p:nvPr/>
        </p:nvSpPr>
        <p:spPr>
          <a:xfrm>
            <a:off x="8253220" y="3928760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玲奈</a:t>
            </a: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E852E9F-1CF7-6A1B-4FFC-55219134B3A8}"/>
              </a:ext>
            </a:extLst>
          </p:cNvPr>
          <p:cNvSpPr txBox="1"/>
          <p:nvPr/>
        </p:nvSpPr>
        <p:spPr>
          <a:xfrm>
            <a:off x="6619804" y="4783385"/>
            <a:ext cx="115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/>
              <a:t>遥香</a:t>
            </a:r>
          </a:p>
        </p:txBody>
      </p:sp>
    </p:spTree>
    <p:extLst>
      <p:ext uri="{BB962C8B-B14F-4D97-AF65-F5344CB8AC3E}">
        <p14:creationId xmlns:p14="http://schemas.microsoft.com/office/powerpoint/2010/main" val="27761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C6571A-FE00-8135-B246-074E0DFD9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Graph Classification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28EA67-5A60-9254-D33F-C4A07DC2F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5</a:t>
            </a:fld>
            <a:endParaRPr lang="en-US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4BC928-5ECF-9134-321B-F50A5B0DF303}"/>
              </a:ext>
            </a:extLst>
          </p:cNvPr>
          <p:cNvSpPr txBox="1"/>
          <p:nvPr/>
        </p:nvSpPr>
        <p:spPr>
          <a:xfrm>
            <a:off x="10400717" y="2432511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</a:t>
            </a:r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42A9B78-E0F9-DCB6-BAAE-D479B1B2C791}"/>
              </a:ext>
            </a:extLst>
          </p:cNvPr>
          <p:cNvGrpSpPr/>
          <p:nvPr/>
        </p:nvGrpSpPr>
        <p:grpSpPr>
          <a:xfrm>
            <a:off x="2306416" y="1757452"/>
            <a:ext cx="5963916" cy="3966037"/>
            <a:chOff x="2306416" y="1757452"/>
            <a:chExt cx="5963916" cy="3966037"/>
          </a:xfrm>
        </p:grpSpPr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3A6D502C-1BCC-CFCB-0ACF-C5480CCB9CA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23318" y="2540784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H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42AA01B0-1303-72C6-DD50-7D2E1F958E4D}"/>
                </a:ext>
              </a:extLst>
            </p:cNvPr>
            <p:cNvCxnSpPr>
              <a:cxnSpLocks/>
              <a:stCxn id="7" idx="2"/>
              <a:endCxn id="5" idx="6"/>
            </p:cNvCxnSpPr>
            <p:nvPr/>
          </p:nvCxnSpPr>
          <p:spPr>
            <a:xfrm>
              <a:off x="4444846" y="2852255"/>
              <a:ext cx="59053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1F0D1B3-DE17-DF0C-DBDA-CAFA29D0BEC4}"/>
                </a:ext>
              </a:extLst>
            </p:cNvPr>
            <p:cNvCxnSpPr>
              <a:cxnSpLocks/>
              <a:stCxn id="3" idx="6"/>
              <a:endCxn id="5" idx="2"/>
            </p:cNvCxnSpPr>
            <p:nvPr/>
          </p:nvCxnSpPr>
          <p:spPr>
            <a:xfrm flipH="1">
              <a:off x="5656904" y="2852254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10CE97A5-E6C8-C017-4C13-D72113EB5868}"/>
                </a:ext>
              </a:extLst>
            </p:cNvPr>
            <p:cNvSpPr txBox="1"/>
            <p:nvPr/>
          </p:nvSpPr>
          <p:spPr>
            <a:xfrm>
              <a:off x="7675297" y="5115415"/>
              <a:ext cx="5950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/>
                <a:t>？</a:t>
              </a: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F4B0D8D-EFFA-C5AB-C23B-126EA0FB1577}"/>
                </a:ext>
              </a:extLst>
            </p:cNvPr>
            <p:cNvSpPr txBox="1"/>
            <p:nvPr/>
          </p:nvSpPr>
          <p:spPr>
            <a:xfrm>
              <a:off x="2306416" y="175745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u="sng">
                  <a:latin typeface="+mn-ea"/>
                </a:rPr>
                <a:t>分子構造</a:t>
              </a: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CFFF6375-C0A8-2F79-74F1-E37A153D518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35376" y="2540784"/>
              <a:ext cx="621528" cy="6229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C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05B3C31B-1082-84B6-627A-F77054E4B9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47434" y="2540783"/>
              <a:ext cx="621528" cy="62294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N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DC4A4CA-62A1-A342-EBB0-8066C9455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6904" y="2895934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5E941BAA-C443-928F-271F-84796282E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6904" y="2808574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B2ADEF3-C83C-E5D7-1FEE-E1F50C7D4164}"/>
                </a:ext>
              </a:extLst>
            </p:cNvPr>
            <p:cNvSpPr txBox="1"/>
            <p:nvPr/>
          </p:nvSpPr>
          <p:spPr>
            <a:xfrm>
              <a:off x="6939992" y="262142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/>
                <a:t>有毒</a:t>
              </a:r>
              <a:endParaRPr kumimoji="1" lang="ja-JP" altLang="en-US" sz="2400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E95BD94E-495E-CA87-2DD2-F1B2304911B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79021" y="3865899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H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2B1FA49-DDD2-883A-93ED-24392E1BEDE7}"/>
                </a:ext>
              </a:extLst>
            </p:cNvPr>
            <p:cNvCxnSpPr>
              <a:cxnSpLocks/>
              <a:stCxn id="28" idx="2"/>
              <a:endCxn id="32" idx="6"/>
            </p:cNvCxnSpPr>
            <p:nvPr/>
          </p:nvCxnSpPr>
          <p:spPr>
            <a:xfrm>
              <a:off x="4500549" y="4177370"/>
              <a:ext cx="59053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BFE12D5-DC21-EB4E-0598-583C3C6D9066}"/>
                </a:ext>
              </a:extLst>
            </p:cNvPr>
            <p:cNvCxnSpPr>
              <a:cxnSpLocks/>
              <a:stCxn id="33" idx="6"/>
              <a:endCxn id="32" idx="2"/>
            </p:cNvCxnSpPr>
            <p:nvPr/>
          </p:nvCxnSpPr>
          <p:spPr>
            <a:xfrm flipH="1">
              <a:off x="5712607" y="4177369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BD057C0F-E84B-CE18-D80C-6D51DC4E7ED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91079" y="3865899"/>
              <a:ext cx="621528" cy="62294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O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9CFA8733-FD5E-5FB2-3CF4-67D5E8F5B81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03137" y="3865898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+mn-ea"/>
                </a:rPr>
                <a:t>H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7550FA9-4A6C-43C9-46B3-144C92787A23}"/>
                </a:ext>
              </a:extLst>
            </p:cNvPr>
            <p:cNvSpPr txBox="1"/>
            <p:nvPr/>
          </p:nvSpPr>
          <p:spPr>
            <a:xfrm>
              <a:off x="6995695" y="394653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/>
                <a:t>無毒</a:t>
              </a:r>
              <a:endParaRPr kumimoji="1" lang="ja-JP" altLang="en-US" sz="2400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EF3946AC-59DA-95BB-5812-F34693078F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257493" y="5100548"/>
              <a:ext cx="621528" cy="62294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H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16B5838-95DA-8263-D41E-37C7EC3F183A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>
              <a:off x="3879021" y="5412019"/>
              <a:ext cx="59053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B312470-8BFF-C1FC-F354-64C37A3BFB05}"/>
                </a:ext>
              </a:extLst>
            </p:cNvPr>
            <p:cNvCxnSpPr>
              <a:cxnSpLocks/>
              <a:stCxn id="44" idx="6"/>
              <a:endCxn id="43" idx="2"/>
            </p:cNvCxnSpPr>
            <p:nvPr/>
          </p:nvCxnSpPr>
          <p:spPr>
            <a:xfrm flipH="1">
              <a:off x="5091079" y="5412018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円/楕円 42">
              <a:extLst>
                <a:ext uri="{FF2B5EF4-FFF2-40B4-BE49-F238E27FC236}">
                  <a16:creationId xmlns:a16="http://schemas.microsoft.com/office/drawing/2014/main" id="{08528AAC-4525-6048-95D2-A6FCF1CE91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469551" y="5100548"/>
              <a:ext cx="621528" cy="62294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N</a:t>
              </a:r>
              <a:endParaRPr kumimoji="1" lang="ja-JP" altLang="en-US" sz="2400">
                <a:latin typeface="+mn-ea"/>
              </a:endParaRPr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7BB90694-6242-57D6-8BAB-18DE8EC831B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1609" y="5100547"/>
              <a:ext cx="621528" cy="62294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C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38EBD62-4696-A399-F770-04653A39B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1079" y="5368338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CA89E36A-4245-152B-EA67-B16D1B3208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93667" y="5096333"/>
              <a:ext cx="621528" cy="622941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+mn-ea"/>
                </a:rPr>
                <a:t>O</a:t>
              </a:r>
              <a:endParaRPr kumimoji="1" lang="ja-JP" altLang="en-US" sz="2400">
                <a:latin typeface="+mn-ea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B4F974B-D974-2814-EA0D-DC2B23C15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3137" y="5419299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39050B9-1FFB-2E18-13DB-88E531E29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3137" y="5375246"/>
              <a:ext cx="590530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62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ABB8CA3-4B47-BCEF-FDE6-11575D43CB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フーリエ変換とフィルタリング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3F2759-54AC-317E-5DDC-CBBA7D67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6</a:t>
            </a:fld>
            <a:endParaRPr lang="en-US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6B43CEE-1929-0ED0-886E-F9EE25B4151A}"/>
              </a:ext>
            </a:extLst>
          </p:cNvPr>
          <p:cNvGrpSpPr/>
          <p:nvPr/>
        </p:nvGrpSpPr>
        <p:grpSpPr>
          <a:xfrm>
            <a:off x="138910" y="1072610"/>
            <a:ext cx="12157059" cy="5561484"/>
            <a:chOff x="138910" y="1072610"/>
            <a:chExt cx="12157059" cy="5561484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66FA4558-AFCB-5DD2-BCB3-BE16FEE6B7FF}"/>
                </a:ext>
              </a:extLst>
            </p:cNvPr>
            <p:cNvGrpSpPr/>
            <p:nvPr/>
          </p:nvGrpSpPr>
          <p:grpSpPr>
            <a:xfrm>
              <a:off x="138910" y="1456182"/>
              <a:ext cx="12157059" cy="5177912"/>
              <a:chOff x="138910" y="1456182"/>
              <a:chExt cx="12157059" cy="517791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139A5B06-A5F3-2904-47AF-49FD38D47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4979" y="1456182"/>
                <a:ext cx="7693480" cy="4594285"/>
              </a:xfrm>
              <a:prstGeom prst="rect">
                <a:avLst/>
              </a:prstGeom>
            </p:spPr>
          </p:pic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3B17BDC5-DD25-44AB-73EC-D76AB2867A24}"/>
                  </a:ext>
                </a:extLst>
              </p:cNvPr>
              <p:cNvGrpSpPr/>
              <p:nvPr/>
            </p:nvGrpSpPr>
            <p:grpSpPr>
              <a:xfrm rot="7702423">
                <a:off x="1656903" y="3204492"/>
                <a:ext cx="776151" cy="696190"/>
                <a:chOff x="2664127" y="3374455"/>
                <a:chExt cx="1201975" cy="1567648"/>
              </a:xfrm>
              <a:solidFill>
                <a:srgbClr val="C00000"/>
              </a:solidFill>
            </p:grpSpPr>
            <p:sp>
              <p:nvSpPr>
                <p:cNvPr id="8" name="二等辺三角形 4">
                  <a:extLst>
                    <a:ext uri="{FF2B5EF4-FFF2-40B4-BE49-F238E27FC236}">
                      <a16:creationId xmlns:a16="http://schemas.microsoft.com/office/drawing/2014/main" id="{526071C3-3543-2625-6EC1-F909D700A9D1}"/>
                    </a:ext>
                  </a:extLst>
                </p:cNvPr>
                <p:cNvSpPr/>
                <p:nvPr/>
              </p:nvSpPr>
              <p:spPr>
                <a:xfrm rot="21516842">
                  <a:off x="3025444" y="3374455"/>
                  <a:ext cx="840658" cy="471949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" name="フリーフォーム: 図形 9">
                  <a:extLst>
                    <a:ext uri="{FF2B5EF4-FFF2-40B4-BE49-F238E27FC236}">
                      <a16:creationId xmlns:a16="http://schemas.microsoft.com/office/drawing/2014/main" id="{192B44D3-6B3D-D474-E536-BDC8B9F663C9}"/>
                    </a:ext>
                  </a:extLst>
                </p:cNvPr>
                <p:cNvSpPr/>
                <p:nvPr/>
              </p:nvSpPr>
              <p:spPr>
                <a:xfrm>
                  <a:off x="2664127" y="3827204"/>
                  <a:ext cx="956601" cy="1114899"/>
                </a:xfrm>
                <a:custGeom>
                  <a:avLst/>
                  <a:gdLst>
                    <a:gd name="connsiteX0" fmla="*/ 649311 w 956601"/>
                    <a:gd name="connsiteY0" fmla="*/ 0 h 1114899"/>
                    <a:gd name="connsiteX1" fmla="*/ 956601 w 956601"/>
                    <a:gd name="connsiteY1" fmla="*/ 0 h 1114899"/>
                    <a:gd name="connsiteX2" fmla="*/ 951973 w 956601"/>
                    <a:gd name="connsiteY2" fmla="*/ 97117 h 1114899"/>
                    <a:gd name="connsiteX3" fmla="*/ 5472 w 956601"/>
                    <a:gd name="connsiteY3" fmla="*/ 1113687 h 1114899"/>
                    <a:gd name="connsiteX4" fmla="*/ 0 w 956601"/>
                    <a:gd name="connsiteY4" fmla="*/ 1114899 h 1114899"/>
                    <a:gd name="connsiteX5" fmla="*/ 40056 w 956601"/>
                    <a:gd name="connsiteY5" fmla="*/ 1089636 h 1114899"/>
                    <a:gd name="connsiteX6" fmla="*/ 638394 w 956601"/>
                    <a:gd name="connsiteY6" fmla="*/ 162145 h 111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6601" h="1114899">
                      <a:moveTo>
                        <a:pt x="649311" y="0"/>
                      </a:moveTo>
                      <a:lnTo>
                        <a:pt x="956601" y="0"/>
                      </a:lnTo>
                      <a:lnTo>
                        <a:pt x="951973" y="97117"/>
                      </a:lnTo>
                      <a:cubicBezTo>
                        <a:pt x="906000" y="577465"/>
                        <a:pt x="522068" y="975272"/>
                        <a:pt x="5472" y="1113687"/>
                      </a:cubicBezTo>
                      <a:lnTo>
                        <a:pt x="0" y="1114899"/>
                      </a:lnTo>
                      <a:lnTo>
                        <a:pt x="40056" y="1089636"/>
                      </a:lnTo>
                      <a:cubicBezTo>
                        <a:pt x="365632" y="863013"/>
                        <a:pt x="587911" y="534591"/>
                        <a:pt x="638394" y="162145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2535E8F-FD2E-3A45-E68D-A6E8C664BBDC}"/>
                  </a:ext>
                </a:extLst>
              </p:cNvPr>
              <p:cNvSpPr txBox="1"/>
              <p:nvPr/>
            </p:nvSpPr>
            <p:spPr>
              <a:xfrm>
                <a:off x="215854" y="3388856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/>
                  <a:t>フーリエ変換</a:t>
                </a:r>
                <a:endParaRPr kumimoji="1" lang="ja-JP" altLang="en-US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20B0CD9-710A-4FCA-9D32-12DF7DA84F44}"/>
                  </a:ext>
                </a:extLst>
              </p:cNvPr>
              <p:cNvSpPr txBox="1"/>
              <p:nvPr/>
            </p:nvSpPr>
            <p:spPr>
              <a:xfrm>
                <a:off x="292799" y="223876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/>
                  <a:t>時間領域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0459A12-556A-3BE7-39F4-D027DFEDD829}"/>
                  </a:ext>
                </a:extLst>
              </p:cNvPr>
              <p:cNvSpPr txBox="1"/>
              <p:nvPr/>
            </p:nvSpPr>
            <p:spPr>
              <a:xfrm>
                <a:off x="138910" y="4454025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u="sng"/>
                  <a:t>周波数</a:t>
                </a:r>
                <a:r>
                  <a:rPr kumimoji="1" lang="ja-JP" altLang="en-US" sz="2400" u="sng"/>
                  <a:t>領域</a:t>
                </a: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43CA1EDA-7C4C-899D-A2C3-59BE43A1EE65}"/>
                  </a:ext>
                </a:extLst>
              </p:cNvPr>
              <p:cNvGrpSpPr/>
              <p:nvPr/>
            </p:nvGrpSpPr>
            <p:grpSpPr>
              <a:xfrm rot="3482357">
                <a:off x="5758734" y="5613940"/>
                <a:ext cx="776151" cy="696190"/>
                <a:chOff x="2664127" y="3374455"/>
                <a:chExt cx="1201975" cy="1567648"/>
              </a:xfrm>
              <a:solidFill>
                <a:srgbClr val="C00000"/>
              </a:solidFill>
            </p:grpSpPr>
            <p:sp>
              <p:nvSpPr>
                <p:cNvPr id="14" name="二等辺三角形 4">
                  <a:extLst>
                    <a:ext uri="{FF2B5EF4-FFF2-40B4-BE49-F238E27FC236}">
                      <a16:creationId xmlns:a16="http://schemas.microsoft.com/office/drawing/2014/main" id="{57E9D999-4364-AFCA-87A3-3DEC3372764F}"/>
                    </a:ext>
                  </a:extLst>
                </p:cNvPr>
                <p:cNvSpPr/>
                <p:nvPr/>
              </p:nvSpPr>
              <p:spPr>
                <a:xfrm rot="21516842">
                  <a:off x="3025444" y="3374455"/>
                  <a:ext cx="840658" cy="471949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" name="フリーフォーム: 図形 9">
                  <a:extLst>
                    <a:ext uri="{FF2B5EF4-FFF2-40B4-BE49-F238E27FC236}">
                      <a16:creationId xmlns:a16="http://schemas.microsoft.com/office/drawing/2014/main" id="{9078CED5-D08A-ADF5-0D50-F9C982FED5B0}"/>
                    </a:ext>
                  </a:extLst>
                </p:cNvPr>
                <p:cNvSpPr/>
                <p:nvPr/>
              </p:nvSpPr>
              <p:spPr>
                <a:xfrm>
                  <a:off x="2664127" y="3827204"/>
                  <a:ext cx="956601" cy="1114899"/>
                </a:xfrm>
                <a:custGeom>
                  <a:avLst/>
                  <a:gdLst>
                    <a:gd name="connsiteX0" fmla="*/ 649311 w 956601"/>
                    <a:gd name="connsiteY0" fmla="*/ 0 h 1114899"/>
                    <a:gd name="connsiteX1" fmla="*/ 956601 w 956601"/>
                    <a:gd name="connsiteY1" fmla="*/ 0 h 1114899"/>
                    <a:gd name="connsiteX2" fmla="*/ 951973 w 956601"/>
                    <a:gd name="connsiteY2" fmla="*/ 97117 h 1114899"/>
                    <a:gd name="connsiteX3" fmla="*/ 5472 w 956601"/>
                    <a:gd name="connsiteY3" fmla="*/ 1113687 h 1114899"/>
                    <a:gd name="connsiteX4" fmla="*/ 0 w 956601"/>
                    <a:gd name="connsiteY4" fmla="*/ 1114899 h 1114899"/>
                    <a:gd name="connsiteX5" fmla="*/ 40056 w 956601"/>
                    <a:gd name="connsiteY5" fmla="*/ 1089636 h 1114899"/>
                    <a:gd name="connsiteX6" fmla="*/ 638394 w 956601"/>
                    <a:gd name="connsiteY6" fmla="*/ 162145 h 111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6601" h="1114899">
                      <a:moveTo>
                        <a:pt x="649311" y="0"/>
                      </a:moveTo>
                      <a:lnTo>
                        <a:pt x="956601" y="0"/>
                      </a:lnTo>
                      <a:lnTo>
                        <a:pt x="951973" y="97117"/>
                      </a:lnTo>
                      <a:cubicBezTo>
                        <a:pt x="906000" y="577465"/>
                        <a:pt x="522068" y="975272"/>
                        <a:pt x="5472" y="1113687"/>
                      </a:cubicBezTo>
                      <a:lnTo>
                        <a:pt x="0" y="1114899"/>
                      </a:lnTo>
                      <a:lnTo>
                        <a:pt x="40056" y="1089636"/>
                      </a:lnTo>
                      <a:cubicBezTo>
                        <a:pt x="365632" y="863013"/>
                        <a:pt x="587911" y="534591"/>
                        <a:pt x="638394" y="162145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B11FFEE-794E-79EC-0387-FCE8A64895D5}"/>
                  </a:ext>
                </a:extLst>
              </p:cNvPr>
              <p:cNvSpPr txBox="1"/>
              <p:nvPr/>
            </p:nvSpPr>
            <p:spPr>
              <a:xfrm>
                <a:off x="4228021" y="6233984"/>
                <a:ext cx="3900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>
                    <a:latin typeface="+mn-ea"/>
                  </a:rPr>
                  <a:t>周波数領域で</a:t>
                </a:r>
                <a:r>
                  <a:rPr kumimoji="1" lang="en-US" altLang="ja-JP" sz="2000" dirty="0">
                    <a:latin typeface="+mn-ea"/>
                  </a:rPr>
                  <a:t>50Hz</a:t>
                </a:r>
                <a:r>
                  <a:rPr kumimoji="1" lang="ja-JP" altLang="en-US" sz="2000">
                    <a:latin typeface="+mn-ea"/>
                  </a:rPr>
                  <a:t>の信号を除去</a:t>
                </a:r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803C3F1D-813B-4AC9-26D8-3AD21206F95D}"/>
                  </a:ext>
                </a:extLst>
              </p:cNvPr>
              <p:cNvGrpSpPr/>
              <p:nvPr/>
            </p:nvGrpSpPr>
            <p:grpSpPr>
              <a:xfrm rot="19390025">
                <a:off x="9532902" y="3167136"/>
                <a:ext cx="776151" cy="696190"/>
                <a:chOff x="2664127" y="3374455"/>
                <a:chExt cx="1201975" cy="1567648"/>
              </a:xfrm>
              <a:solidFill>
                <a:srgbClr val="C00000"/>
              </a:solidFill>
            </p:grpSpPr>
            <p:sp>
              <p:nvSpPr>
                <p:cNvPr id="20" name="二等辺三角形 4">
                  <a:extLst>
                    <a:ext uri="{FF2B5EF4-FFF2-40B4-BE49-F238E27FC236}">
                      <a16:creationId xmlns:a16="http://schemas.microsoft.com/office/drawing/2014/main" id="{BD0603C8-9080-151A-565D-C895B886C233}"/>
                    </a:ext>
                  </a:extLst>
                </p:cNvPr>
                <p:cNvSpPr/>
                <p:nvPr/>
              </p:nvSpPr>
              <p:spPr>
                <a:xfrm rot="21516842">
                  <a:off x="3025444" y="3374455"/>
                  <a:ext cx="840658" cy="471949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フリーフォーム: 図形 9">
                  <a:extLst>
                    <a:ext uri="{FF2B5EF4-FFF2-40B4-BE49-F238E27FC236}">
                      <a16:creationId xmlns:a16="http://schemas.microsoft.com/office/drawing/2014/main" id="{EC513C75-A386-AA47-BA9F-E01F419B18B9}"/>
                    </a:ext>
                  </a:extLst>
                </p:cNvPr>
                <p:cNvSpPr/>
                <p:nvPr/>
              </p:nvSpPr>
              <p:spPr>
                <a:xfrm>
                  <a:off x="2664127" y="3827204"/>
                  <a:ext cx="956601" cy="1114899"/>
                </a:xfrm>
                <a:custGeom>
                  <a:avLst/>
                  <a:gdLst>
                    <a:gd name="connsiteX0" fmla="*/ 649311 w 956601"/>
                    <a:gd name="connsiteY0" fmla="*/ 0 h 1114899"/>
                    <a:gd name="connsiteX1" fmla="*/ 956601 w 956601"/>
                    <a:gd name="connsiteY1" fmla="*/ 0 h 1114899"/>
                    <a:gd name="connsiteX2" fmla="*/ 951973 w 956601"/>
                    <a:gd name="connsiteY2" fmla="*/ 97117 h 1114899"/>
                    <a:gd name="connsiteX3" fmla="*/ 5472 w 956601"/>
                    <a:gd name="connsiteY3" fmla="*/ 1113687 h 1114899"/>
                    <a:gd name="connsiteX4" fmla="*/ 0 w 956601"/>
                    <a:gd name="connsiteY4" fmla="*/ 1114899 h 1114899"/>
                    <a:gd name="connsiteX5" fmla="*/ 40056 w 956601"/>
                    <a:gd name="connsiteY5" fmla="*/ 1089636 h 1114899"/>
                    <a:gd name="connsiteX6" fmla="*/ 638394 w 956601"/>
                    <a:gd name="connsiteY6" fmla="*/ 162145 h 111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56601" h="1114899">
                      <a:moveTo>
                        <a:pt x="649311" y="0"/>
                      </a:moveTo>
                      <a:lnTo>
                        <a:pt x="956601" y="0"/>
                      </a:lnTo>
                      <a:lnTo>
                        <a:pt x="951973" y="97117"/>
                      </a:lnTo>
                      <a:cubicBezTo>
                        <a:pt x="906000" y="577465"/>
                        <a:pt x="522068" y="975272"/>
                        <a:pt x="5472" y="1113687"/>
                      </a:cubicBezTo>
                      <a:lnTo>
                        <a:pt x="0" y="1114899"/>
                      </a:lnTo>
                      <a:lnTo>
                        <a:pt x="40056" y="1089636"/>
                      </a:lnTo>
                      <a:cubicBezTo>
                        <a:pt x="365632" y="863013"/>
                        <a:pt x="587911" y="534591"/>
                        <a:pt x="638394" y="162145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BBD5EC8-BEC9-0493-B118-E094B74C1AD7}"/>
                  </a:ext>
                </a:extLst>
              </p:cNvPr>
              <p:cNvSpPr txBox="1"/>
              <p:nvPr/>
            </p:nvSpPr>
            <p:spPr>
              <a:xfrm>
                <a:off x="10214764" y="3388856"/>
                <a:ext cx="2081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/>
                  <a:t>逆フーリエ変換</a:t>
                </a:r>
                <a:endParaRPr kumimoji="1" lang="ja-JP" altLang="en-US"/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971860E-C312-8F16-0458-F74E7D33E185}"/>
                </a:ext>
              </a:extLst>
            </p:cNvPr>
            <p:cNvSpPr txBox="1"/>
            <p:nvPr/>
          </p:nvSpPr>
          <p:spPr>
            <a:xfrm>
              <a:off x="3494487" y="107261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元々の信号</a:t>
              </a:r>
              <a:endParaRPr kumimoji="1" lang="ja-JP" altLang="en-US" sz="20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030655B-86D1-00B7-980A-3871783C84D7}"/>
                </a:ext>
              </a:extLst>
            </p:cNvPr>
            <p:cNvSpPr txBox="1"/>
            <p:nvPr/>
          </p:nvSpPr>
          <p:spPr>
            <a:xfrm>
              <a:off x="6625472" y="1072610"/>
              <a:ext cx="3005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フィルタ処理をした信号</a:t>
              </a:r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0488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9CF8B1-6908-A2A4-C15E-07EC2D7F9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グラフラプラシアンの固有値，固有ベクトル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AD4C16-E805-5365-481E-6B35175A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7</a:t>
            </a:fld>
            <a:endParaRPr 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528D435-338E-787E-F22B-0CD82BD4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6" y="1365521"/>
            <a:ext cx="2987202" cy="252554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28C412E-4482-65D2-DC4D-7128E42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338" y="1365521"/>
            <a:ext cx="2987202" cy="25255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5336EC4-0452-AFC6-D291-18839DEB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830" y="1365521"/>
            <a:ext cx="2987203" cy="252554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0405DC-A0AC-E659-505F-A10464208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445" y="4007797"/>
            <a:ext cx="2987204" cy="252554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45CE8FB-9FA9-F97E-9E17-8F37A1016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229" y="4007797"/>
            <a:ext cx="2987202" cy="25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8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C78E07-3181-4022-7E67-0CB811F5D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グラフフーリエ変換　サンプル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F9480-0DF2-F677-DAD5-B26D0224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8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67E3A9-EC49-5012-3F82-F743B468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32" y="2069684"/>
            <a:ext cx="4360580" cy="329025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A0AFC04-4EB2-EF46-14C5-47DB75F9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2069684"/>
            <a:ext cx="4001403" cy="3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0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C78E07-3181-4022-7E67-0CB811F5D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グラフフーリエ変換　サンプル</a:t>
            </a:r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DF9480-0DF2-F677-DAD5-B26D0224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CDDD5F-9A1E-F54F-BDC7-5C548F10B6B7}" type="slidenum">
              <a:rPr lang="en-US" altLang="ja-JP" smtClean="0"/>
              <a:pPr/>
              <a:t>9</a:t>
            </a:fld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7794687-D6F9-EB66-875F-4BFBACE9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3" y="2069684"/>
            <a:ext cx="4358958" cy="32890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DC607B9-2E79-65F8-2E62-46CB567D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11" y="2069683"/>
            <a:ext cx="4001404" cy="32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068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_0103" id="{BFA731C9-1271-4E4A-A601-834EC3F190E2}" vid="{0F821E08-6FBA-DE48-AC7A-08AE3970D830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_0103" id="{BFA731C9-1271-4E4A-A601-834EC3F190E2}" vid="{E1873D8B-1A3C-534E-8F66-B0F72572DC41}"/>
    </a:ext>
  </a:extLst>
</a:theme>
</file>

<file path=ppt/theme/theme3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_0103" id="{BFA731C9-1271-4E4A-A601-834EC3F190E2}" vid="{317AEC14-4535-6C46-8E4B-C92AD696E993}"/>
    </a:ext>
  </a:extLst>
</a:theme>
</file>

<file path=ppt/theme/theme4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デザインの設定</Template>
  <TotalTime>7215</TotalTime>
  <Words>181</Words>
  <Application>Microsoft Macintosh PowerPoint</Application>
  <PresentationFormat>ワイド画面</PresentationFormat>
  <Paragraphs>99</Paragraphs>
  <Slides>17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メイリオ</vt:lpstr>
      <vt:lpstr>メイリオ</vt:lpstr>
      <vt:lpstr>游ゴシック</vt:lpstr>
      <vt:lpstr>Arial</vt:lpstr>
      <vt:lpstr>Calibri</vt:lpstr>
      <vt:lpstr>Cambria Math</vt:lpstr>
      <vt:lpstr>デザインの設定</vt:lpstr>
      <vt:lpstr>1_デザインの設定</vt:lpstr>
      <vt:lpstr>2_デザインの設定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NAKAYAMA Itsuki</dc:creator>
  <cp:lastModifiedBy>NAKAYAMA Itsuki</cp:lastModifiedBy>
  <cp:revision>11</cp:revision>
  <dcterms:created xsi:type="dcterms:W3CDTF">2023-11-30T16:05:02Z</dcterms:created>
  <dcterms:modified xsi:type="dcterms:W3CDTF">2023-12-05T16:20:52Z</dcterms:modified>
</cp:coreProperties>
</file>