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703"/>
  </p:normalViewPr>
  <p:slideViewPr>
    <p:cSldViewPr snapToGrid="0">
      <p:cViewPr varScale="1">
        <p:scale>
          <a:sx n="116" d="100"/>
          <a:sy n="116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109682-0A7D-5B4C-F47D-33216F8FF5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6F23C-347E-7A0E-FCE6-1DF6C40C7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82D00-7FAD-07D4-F12B-80F5ADCE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8838F3-AD71-9587-8E92-675C3890A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BA38C7-FD1E-5189-43DB-A761C322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79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8B212-F85F-11F6-A300-A401E514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47EE3C-00CE-D962-DF4C-A4D1485F7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272467-6B82-0D39-3137-448624309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0D9ED-0000-318F-A06A-2171B6A0F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57D03E-513A-181E-F051-887C800B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186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3247D4A-FF72-0A1C-19C3-C92CFE0BD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1578A5-EACE-E0A3-0882-281B5A581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EDCE5-A152-325D-D687-8A6D8CD12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BBDE03-85DC-2D8C-5EDF-2E22183A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0934C9-78DB-3E6C-B934-E0523300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7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92AC3-886F-3969-BD87-7F125DDB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5A046C-BA69-F33B-A130-6D85D0BB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6CEC48-9C80-17C0-1E15-4069C794C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D0056C-75FB-D15C-D77E-1F607D30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99827D-0812-B4E9-6405-E00E728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45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930413-231D-9C78-3364-E8F86BA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B611E1-BE90-CE07-FA61-B885376D3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A983F0-0ADE-4015-F943-A930D09F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3E6B73-4DC8-E3D7-EF9A-275637347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B17BAF-3317-A8F3-2AB0-F73290B1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524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BB0801-1C0A-0213-4BC0-2B393CB2D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6ACAC-B833-3192-443E-A29385D07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28FC1BD-10CE-271C-BFFF-D8952CC2CB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EA280-31FD-AF2A-267F-6595E11D6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14AB9C-077D-A6FB-2578-9222D4EC5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5E2A7-7ACD-8B82-93E3-837B6895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068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7AEA89-5ACC-1B32-A4CB-37C7E8D2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949F4-5790-F878-7730-212002BD7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70CA9B-6BDF-62CC-C74B-518DCD595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A03657-7D57-91EE-4519-8A45018BB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EB308D-4BEE-99DE-34FB-D830CC0AE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BA52E0-1625-2B62-F8B2-E0153BA6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9F76C6A-8992-CD4C-C879-476778CF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9FE7D9E-3E89-7E6E-3CA7-CF62EC79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21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4516E8-4475-CB24-65EB-6FE7E2B5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2C1D334-3291-DF6A-9107-D80D5FD8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5D1F46D-BC2E-D8F8-A86C-153C38AB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6D8E45-5701-8947-3764-2123D8B6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21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3C5940-3363-9796-E703-A8523A84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F363FF-7E7F-4901-53BF-48429688F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B24F331-F948-698F-31E5-DDD44665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78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BE3E2C-7382-094C-681A-36529D71E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ED30F-9A11-C89C-1963-35F2F65CB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449E4D-D214-DFCD-539D-3FA62DF1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9ECF23-01F4-B65F-1C9A-C61642BA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832838-16AB-2731-1C80-5C959900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20CDB-313C-32C0-518D-F95B7A7A1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04331A-980C-0DC4-38A8-4B32F0EFA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798337C-E1BA-EF63-F25A-E8F98947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31DF85-F92F-654A-206A-C65150E8F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6F8CC6-DC3B-0C03-19D4-9FF542DB5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451C5A-6C52-0D44-59AE-870BCAF5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BC48F5-A10D-4ED5-E7A4-87DEBDC2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33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75064D7-A1E1-04D9-70B9-CA0F12567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B576D4-A493-740B-BBA7-8FA7D36B4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F572B-E673-1291-2C8A-8921DFD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E8723-237E-428B-967B-E4B6EC1D8BF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3E6F7-9B9B-0E87-E621-A8E7A6F73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858099-A02C-DA80-8B4D-63709CAEC6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7B142-7EBE-4488-ACC2-C0ED8885D8E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409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980DEC4-71C7-D07C-160A-DF782D3B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69700"/>
              </p:ext>
            </p:extLst>
          </p:nvPr>
        </p:nvGraphicFramePr>
        <p:xfrm>
          <a:off x="0" y="784202"/>
          <a:ext cx="1219200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0">
                  <a:extLst>
                    <a:ext uri="{9D8B030D-6E8A-4147-A177-3AD203B41FA5}">
                      <a16:colId xmlns:a16="http://schemas.microsoft.com/office/drawing/2014/main" val="3267943048"/>
                    </a:ext>
                  </a:extLst>
                </a:gridCol>
                <a:gridCol w="896941">
                  <a:extLst>
                    <a:ext uri="{9D8B030D-6E8A-4147-A177-3AD203B41FA5}">
                      <a16:colId xmlns:a16="http://schemas.microsoft.com/office/drawing/2014/main" val="328719436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26837655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4680443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761048391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147865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3137150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181379609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8408184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Photon Sources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β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Xe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 (</a:t>
                      </a:r>
                      <a:r>
                        <a:rPr lang="en-US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)</a:t>
                      </a:r>
                      <a:endParaRPr lang="el-GR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Xe I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l-GR" altLang="ja-JP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AlK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MgK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807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Source 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1s2p(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ja-JP" altLang="en-US" sz="1800" b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1s3p(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ja-JP" altLang="en-US" sz="1800" b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3/2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ja-JP" altLang="en-US" sz="1800" b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</a:t>
                      </a:r>
                      <a:br>
                        <a:rPr kumimoji="1" lang="en-US" altLang="ja-JP" sz="1800" b="0" baseline="0" dirty="0">
                          <a:latin typeface="+mn-lt"/>
                        </a:rPr>
                      </a:br>
                      <a:r>
                        <a:rPr kumimoji="1" lang="en-US" altLang="ja-JP" sz="1800" b="0" baseline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</a:t>
                      </a:r>
                      <a:br>
                        <a:rPr kumimoji="1" lang="en-US" altLang="ja-JP" sz="1800" b="0" baseline="0" dirty="0">
                          <a:latin typeface="+mn-lt"/>
                        </a:rPr>
                      </a:br>
                      <a:r>
                        <a:rPr kumimoji="1" lang="en-US" altLang="ja-JP" sz="1800" b="0" baseline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07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Intensity</a:t>
                      </a:r>
                      <a:r>
                        <a:rPr kumimoji="1" lang="ja-JP" altLang="en-US" sz="1800" b="0">
                          <a:latin typeface="+mn-lt"/>
                        </a:rPr>
                        <a:t> 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(%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the total intensity)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Strongest of He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Strongest of 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18 %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85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energy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21.218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23.087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40.814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8.437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9.570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1486.65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1253.64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858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linewidth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850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680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696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Kinetic energy at E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F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(eV)</a:t>
                      </a:r>
                      <a:endParaRPr kumimoji="1" lang="ja-JP" altLang="en-US" sz="1800" b="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PE02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16.95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(18.82)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(36.55)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4.17</a:t>
                      </a:r>
                      <a:r>
                        <a:rPr kumimoji="1" lang="ja-JP" altLang="en-US" sz="1600" b="1">
                          <a:latin typeface="+mn-lt"/>
                        </a:rPr>
                        <a:t>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(4.17)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(5.30)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8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PE05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16.95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(18.82)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(36.55)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4.17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(4.17)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latin typeface="+mn-lt"/>
                        </a:rPr>
                        <a:t>(5.30)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33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16.96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0" dirty="0">
                          <a:latin typeface="+mn-lt"/>
                        </a:rPr>
                        <a:t>(18.83)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36.56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(36.56)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4.19 </a:t>
                      </a:r>
                      <a:r>
                        <a:rPr kumimoji="1" lang="en-US" altLang="ja-JP" sz="1600" b="0" dirty="0">
                          <a:latin typeface="+mn-lt"/>
                        </a:rPr>
                        <a:t>(4.18)</a:t>
                      </a:r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 dirty="0">
                          <a:latin typeface="+mn-lt"/>
                        </a:rPr>
                        <a:t>(5.31)</a:t>
                      </a:r>
                      <a:endParaRPr kumimoji="1" lang="ja-JP" altLang="en-US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1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36.56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600" b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0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1482.08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>
                          <a:latin typeface="+mn-lt"/>
                        </a:rPr>
                        <a:t>1249.10</a:t>
                      </a:r>
                      <a:endParaRPr kumimoji="1" lang="ja-JP" altLang="en-US" sz="16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72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6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68493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5203189F-1294-530A-318E-E8480FF9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4" t="5432"/>
          <a:stretch/>
        </p:blipFill>
        <p:spPr>
          <a:xfrm>
            <a:off x="9443436" y="5523408"/>
            <a:ext cx="2451549" cy="110077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4292DD-F111-8997-EC4B-846AA8E18766}"/>
              </a:ext>
            </a:extLst>
          </p:cNvPr>
          <p:cNvSpPr txBox="1"/>
          <p:nvPr/>
        </p:nvSpPr>
        <p:spPr>
          <a:xfrm>
            <a:off x="346841" y="309005"/>
            <a:ext cx="23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Date: 2025/05/07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7E5500-AADC-4417-EBF2-3761A654E1DE}"/>
              </a:ext>
            </a:extLst>
          </p:cNvPr>
          <p:cNvSpPr txBox="1"/>
          <p:nvPr/>
        </p:nvSpPr>
        <p:spPr>
          <a:xfrm>
            <a:off x="656882" y="5750631"/>
            <a:ext cx="7058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/>
              <a:t>太字</a:t>
            </a:r>
            <a:r>
              <a:rPr lang="en-US" altLang="ja-JP" dirty="0"/>
              <a:t>…</a:t>
            </a:r>
            <a:r>
              <a:rPr lang="ja-JP" altLang="en-US"/>
              <a:t>実測スペクトルの</a:t>
            </a:r>
            <a:r>
              <a:rPr lang="en-US" altLang="ja-JP" dirty="0"/>
              <a:t>Fitting</a:t>
            </a:r>
            <a:r>
              <a:rPr lang="ja-JP" altLang="en-US"/>
              <a:t>で求めた値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/>
              <a:t>細字</a:t>
            </a:r>
            <a:r>
              <a:rPr lang="en-US" altLang="ja-JP" dirty="0"/>
              <a:t>)…HeIa</a:t>
            </a:r>
            <a:r>
              <a:rPr lang="ja-JP" altLang="en-US"/>
              <a:t>の値を基準にして、励起光エネの差分から算出した値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80C33A-8A8D-EA9B-0EF2-7944E648C2DA}"/>
              </a:ext>
            </a:extLst>
          </p:cNvPr>
          <p:cNvSpPr txBox="1"/>
          <p:nvPr/>
        </p:nvSpPr>
        <p:spPr>
          <a:xfrm>
            <a:off x="3863318" y="-646331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HeIb-HeIa</a:t>
            </a:r>
          </a:p>
          <a:p>
            <a:r>
              <a:rPr kumimoji="1" lang="en-US" altLang="ja-JP" dirty="0"/>
              <a:t>=1.869 eV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C92A7D1-3F44-9D2D-BF65-ADBDAA23F329}"/>
              </a:ext>
            </a:extLst>
          </p:cNvPr>
          <p:cNvSpPr txBox="1"/>
          <p:nvPr/>
        </p:nvSpPr>
        <p:spPr>
          <a:xfrm>
            <a:off x="5170086" y="-646332"/>
            <a:ext cx="1370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HeIIa</a:t>
            </a:r>
            <a:r>
              <a:rPr kumimoji="1" lang="en-US" altLang="ja-JP" dirty="0"/>
              <a:t>-HeIa</a:t>
            </a:r>
          </a:p>
          <a:p>
            <a:r>
              <a:rPr kumimoji="1" lang="en-US" altLang="ja-JP" dirty="0"/>
              <a:t>=19.596 eV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EAFACC-0A43-C8EB-D290-FC05F418D4C3}"/>
              </a:ext>
            </a:extLst>
          </p:cNvPr>
          <p:cNvSpPr txBox="1"/>
          <p:nvPr/>
        </p:nvSpPr>
        <p:spPr>
          <a:xfrm>
            <a:off x="6540974" y="-646331"/>
            <a:ext cx="1447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XeIa</a:t>
            </a:r>
            <a:r>
              <a:rPr kumimoji="1" lang="en-US" altLang="ja-JP" dirty="0"/>
              <a:t>-HeIa</a:t>
            </a:r>
          </a:p>
          <a:p>
            <a:r>
              <a:rPr kumimoji="1" lang="en-US" altLang="ja-JP" dirty="0"/>
              <a:t>=-12.781 eV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28239E-E281-6071-A3FC-D71792F8141B}"/>
              </a:ext>
            </a:extLst>
          </p:cNvPr>
          <p:cNvSpPr txBox="1"/>
          <p:nvPr/>
        </p:nvSpPr>
        <p:spPr>
          <a:xfrm>
            <a:off x="7928981" y="-646333"/>
            <a:ext cx="1430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XeIa</a:t>
            </a:r>
            <a:r>
              <a:rPr kumimoji="1" lang="en-US" altLang="ja-JP" dirty="0"/>
              <a:t>-HeIa</a:t>
            </a:r>
          </a:p>
          <a:p>
            <a:r>
              <a:rPr kumimoji="1" lang="en-US" altLang="ja-JP" dirty="0"/>
              <a:t>=-11.648 eV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85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980DEC4-71C7-D07C-160A-DF782D3BA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025965"/>
              </p:ext>
            </p:extLst>
          </p:nvPr>
        </p:nvGraphicFramePr>
        <p:xfrm>
          <a:off x="0" y="784203"/>
          <a:ext cx="12192002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630">
                  <a:extLst>
                    <a:ext uri="{9D8B030D-6E8A-4147-A177-3AD203B41FA5}">
                      <a16:colId xmlns:a16="http://schemas.microsoft.com/office/drawing/2014/main" val="3267943048"/>
                    </a:ext>
                  </a:extLst>
                </a:gridCol>
                <a:gridCol w="896941">
                  <a:extLst>
                    <a:ext uri="{9D8B030D-6E8A-4147-A177-3AD203B41FA5}">
                      <a16:colId xmlns:a16="http://schemas.microsoft.com/office/drawing/2014/main" val="328719436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26837655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4680443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761048391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14786515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2631371507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3181379609"/>
                    </a:ext>
                  </a:extLst>
                </a:gridCol>
                <a:gridCol w="1409633">
                  <a:extLst>
                    <a:ext uri="{9D8B030D-6E8A-4147-A177-3AD203B41FA5}">
                      <a16:colId xmlns:a16="http://schemas.microsoft.com/office/drawing/2014/main" val="84081844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Photon Sources</a:t>
                      </a: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β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He II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Xe I</a:t>
                      </a:r>
                      <a:r>
                        <a:rPr lang="el-GR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α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 (</a:t>
                      </a:r>
                      <a:r>
                        <a:rPr lang="en-US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)</a:t>
                      </a:r>
                      <a:endParaRPr lang="el-GR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Xe I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 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)</a:t>
                      </a:r>
                      <a:endParaRPr lang="el-GR" altLang="ja-JP" sz="18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AlK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MgK</a:t>
                      </a:r>
                      <a:r>
                        <a:rPr lang="el-GR" altLang="ja-JP" sz="1800" b="0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α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</a:rPr>
                        <a:t>1,2</a:t>
                      </a:r>
                      <a:endParaRPr lang="el-GR" altLang="ja-JP" sz="1800" b="0" i="0" u="none" strike="noStrike" baseline="-250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28076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Source transition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1s2p(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1s3p(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2p(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P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3/2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1s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3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5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6s 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en-US" altLang="ja-JP" sz="1800" b="0" i="0" u="none" strike="noStrike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lang="en-US" altLang="ja-JP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P</a:t>
                      </a:r>
                      <a:r>
                        <a:rPr lang="en-US" altLang="ja-JP" sz="1800" b="0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1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)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➔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5p</a:t>
                      </a:r>
                      <a:r>
                        <a:rPr kumimoji="1" lang="en-US" altLang="ja-JP" sz="1800" b="0" baseline="30000" dirty="0">
                          <a:latin typeface="+mn-lt"/>
                        </a:rPr>
                        <a:t>6</a:t>
                      </a:r>
                      <a:endParaRPr kumimoji="1" lang="ja-JP" altLang="en-US" sz="1800" b="0" baseline="30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2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and K-L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3</a:t>
                      </a:r>
                      <a:endParaRPr kumimoji="1" lang="ja-JP" altLang="en-US" sz="1800" b="0" baseline="-25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70763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Intensity</a:t>
                      </a:r>
                      <a:r>
                        <a:rPr kumimoji="1" lang="ja-JP" altLang="en-US" sz="1800" b="0" dirty="0">
                          <a:latin typeface="+mn-lt"/>
                        </a:rPr>
                        <a:t> </a:t>
                      </a:r>
                      <a:r>
                        <a:rPr kumimoji="1" lang="en-US" altLang="ja-JP" sz="1800" b="0" dirty="0">
                          <a:latin typeface="+mn-lt"/>
                        </a:rPr>
                        <a:t>(% of the total intensity)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Strongest of He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6 %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He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Strongest of 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18 % of </a:t>
                      </a:r>
                      <a:br>
                        <a:rPr kumimoji="1" lang="en-US" altLang="ja-JP" sz="1800" b="0" dirty="0">
                          <a:latin typeface="+mn-lt"/>
                        </a:rPr>
                      </a:br>
                      <a:r>
                        <a:rPr kumimoji="1" lang="en-US" altLang="ja-JP" sz="1800" b="0" dirty="0">
                          <a:latin typeface="+mn-lt"/>
                        </a:rPr>
                        <a:t>Xe I</a:t>
                      </a:r>
                      <a:r>
                        <a:rPr kumimoji="1" lang="el-GR" altLang="ja-JP" sz="1800" b="0" dirty="0">
                          <a:latin typeface="+mn-lt"/>
                        </a:rPr>
                        <a:t>α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-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48598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energy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21.218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23.087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40.814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8.437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9.570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1486.65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1253.64 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38587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Photon linewidth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latin typeface="+mn-lt"/>
                        </a:rPr>
                        <a:t>&lt;1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850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680 </a:t>
                      </a:r>
                      <a:r>
                        <a:rPr kumimoji="1" lang="en-US" altLang="ja-JP" sz="1800" b="0" dirty="0" err="1">
                          <a:latin typeface="+mn-lt"/>
                        </a:rPr>
                        <a:t>meV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036962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endParaRPr kumimoji="1" lang="en-US" altLang="ja-JP" sz="1800" b="0" dirty="0">
                        <a:latin typeface="+mn-lt"/>
                      </a:endParaRPr>
                    </a:p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Kinetic energy at E</a:t>
                      </a:r>
                      <a:r>
                        <a:rPr kumimoji="1" lang="en-US" altLang="ja-JP" sz="1800" b="0" baseline="-25000" dirty="0">
                          <a:latin typeface="+mn-lt"/>
                        </a:rPr>
                        <a:t>F </a:t>
                      </a:r>
                      <a:r>
                        <a:rPr kumimoji="1" lang="en-US" altLang="ja-JP" sz="1800" b="0" baseline="0" dirty="0">
                          <a:latin typeface="+mn-lt"/>
                        </a:rPr>
                        <a:t>(eV)</a:t>
                      </a:r>
                      <a:endParaRPr kumimoji="1" lang="ja-JP" altLang="en-US" sz="1800" b="0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PE02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0268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PE05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16.98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18.85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36.58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33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16.99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18.88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36.58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3918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17.01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18.88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>
                          <a:latin typeface="+mn-lt"/>
                        </a:rPr>
                        <a:t>36.60</a:t>
                      </a:r>
                      <a:endParaRPr kumimoji="1" lang="ja-JP" altLang="en-US" sz="18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7409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PE100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72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1800" b="1" baseline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>
                          <a:latin typeface="+mn-lt"/>
                        </a:rPr>
                        <a:t>PE200</a:t>
                      </a:r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68493"/>
                  </a:ext>
                </a:extLst>
              </a:tr>
            </a:tbl>
          </a:graphicData>
        </a:graphic>
      </p:graphicFrame>
      <p:pic>
        <p:nvPicPr>
          <p:cNvPr id="6" name="図 5">
            <a:extLst>
              <a:ext uri="{FF2B5EF4-FFF2-40B4-BE49-F238E27FC236}">
                <a16:creationId xmlns:a16="http://schemas.microsoft.com/office/drawing/2014/main" id="{5203189F-1294-530A-318E-E8480FF9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4" t="5432"/>
          <a:stretch/>
        </p:blipFill>
        <p:spPr>
          <a:xfrm>
            <a:off x="9467186" y="5523133"/>
            <a:ext cx="2451549" cy="110077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84292DD-F111-8997-EC4B-846AA8E18766}"/>
              </a:ext>
            </a:extLst>
          </p:cNvPr>
          <p:cNvSpPr txBox="1"/>
          <p:nvPr/>
        </p:nvSpPr>
        <p:spPr>
          <a:xfrm>
            <a:off x="346841" y="309005"/>
            <a:ext cx="2383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Date: 2024/09/29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4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421</Words>
  <Application>Microsoft Macintosh PowerPoint</Application>
  <PresentationFormat>ワイド画面</PresentationFormat>
  <Paragraphs>137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史 西野</dc:creator>
  <cp:lastModifiedBy>遼太郎 中澤</cp:lastModifiedBy>
  <cp:revision>26</cp:revision>
  <cp:lastPrinted>2025-05-07T12:38:35Z</cp:lastPrinted>
  <dcterms:created xsi:type="dcterms:W3CDTF">2024-09-27T16:02:46Z</dcterms:created>
  <dcterms:modified xsi:type="dcterms:W3CDTF">2025-09-30T14:30:02Z</dcterms:modified>
</cp:coreProperties>
</file>