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6" r:id="rId11"/>
    <p:sldId id="265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Pawson" initials="RP" lastIdx="1" clrIdx="0">
    <p:extLst>
      <p:ext uri="{19B8F6BF-5375-455C-9EA6-DF929625EA0E}">
        <p15:presenceInfo xmlns:p15="http://schemas.microsoft.com/office/powerpoint/2012/main" userId="fc4c175b57fd2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DF3A-06FA-4C6D-9A13-E6DA8F2B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A5D47-5D84-408F-9A23-82DBAD26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C519-706B-466C-ACB2-620EBD76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D0486-8F83-4B2F-8D3C-C5914534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82C6-E824-4FEA-B933-0D859300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8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C7EB-6826-4BD2-818E-BF91994F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03096-B163-4E21-A736-72D483CD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217A-7656-4FCA-A4A7-F5671F73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7EC0-C7CE-41DA-AB09-3935BD56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A7B2-27BB-43D7-87AB-86A2B297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7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EE8C2-1F0A-4D73-8DAE-ABDB361DD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1AC48-32BE-4228-AB7A-9264F301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FB88-9391-422B-891E-156F4433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955A-08E3-44BF-B159-FADF2216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885B-13B5-411B-9726-74EA505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2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FF1B-24EF-46BB-A495-7C93D26E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D1DE-E6B9-47FA-A8F0-151D0231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6B10-893E-4B4E-8E40-2C0EC7FB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C40F-B3F9-4E03-8241-5C99ACFE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A817-C581-4539-8EA7-26991FB5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16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E6D-7242-4A93-B9C3-2A136F41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7AEE-BB5B-4F5E-BAD4-FE7DF191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09E6-1062-49D3-9956-0A96E67E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C188-5F7F-4B7B-8647-EED04D8B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7ED6-A751-4299-A5E7-977B29C4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0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DBB0-137C-4326-B707-A2383DC6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8D7E-6AD6-4152-BE6C-245A92A69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1FD8B-270D-412D-B5FC-7B9B0A5D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84451-E61B-4C25-837E-20C34FAC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9469B-9139-4DBD-9855-AE37C273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ECD58-039E-4A78-9D23-4B111FC1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6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B55-EDB5-41CE-A5B4-6E4E1E9E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C4198-0866-42D9-B5ED-45E31169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0A964-76EF-4558-8CC5-9BD433D6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DB6B9-7606-4022-AD97-E01130C6F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EFB8A-6522-4BD3-819E-29EC7CB4E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CD67-7B8A-4DEF-9C30-31BD517F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1DA6C-5D8B-42FA-BEE9-D73DB81C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D5C03-6D7F-4C56-AFBB-D6A87AAD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5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5FA-981E-4DCA-8DED-499D471F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300F3-AF89-4B1C-9910-B8B09DAC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507CE-986E-4BB3-B59F-85F043D7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69725-C110-4EFE-BBB6-1225FC72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37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8A046-D493-4A05-B564-35B3CB53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B4DD6-DF95-4825-A13D-EAE2F5FF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EE34D-2868-4B1D-BBB3-3143B82F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2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18D-32F1-4FCF-9FF8-D69783FF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7F16-6332-4533-A8C3-1BCB9E005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CB85-F69F-4C20-80E3-A43C2B13F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07A5A-FF55-4FE3-B7BF-4C39271A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A137-7D8A-4C0B-A6CE-984EABD5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BA14-2063-437F-A386-7362DF1A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B85-F49E-4796-99D8-53F17E1D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E9A93-0D52-49F6-B280-AD070F8AD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FBB86-4FBC-48D0-A7B8-E3755E766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9A48-0722-4105-8B9E-DA560083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7C727-0800-465E-BAB2-FD983BF9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903E-48FA-498A-A393-999D992B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7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AF0AE-8224-4D4D-8D8A-F08C8392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CEE35-BD5C-4F06-B0CA-17590876B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8CE3-AF71-4F49-91E9-72A577507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4643-250D-4872-831F-E20C155C92C6}" type="datetimeFigureOut">
              <a:rPr lang="en-GB" smtClean="0"/>
              <a:t>11/03/2021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6F9E-6123-4017-8B17-CEB35BB84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8860-762F-4667-9BC9-A890E411A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FBD6-B131-48C4-B240-254B39689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0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edObjectsGroup/NakedObjectsFramework/blob/master/Documentation/The%20Naked%20Functions%20programming%20model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edObjectsGroup/NakedObjectsFramework/blob/master/Documentation/The%20Naked%20Functions%20programming%20model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akedObjectsGroup/NakedObjectsFramework/tree/master/Template/SPA%20Cli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kedObjectsGroup/NakedObjectsFramework/tree/master/Template/Naked%20Functions%20Ser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68F4-0980-44B5-8160-46622A324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Getting started with </a:t>
            </a:r>
            <a:br>
              <a:rPr lang="en-GB"/>
            </a:br>
            <a:r>
              <a:rPr lang="en-GB"/>
              <a:t>Naked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47A01-FFF7-4967-A4DB-A71E077E8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848" y="4040950"/>
            <a:ext cx="9144000" cy="1058194"/>
          </a:xfrm>
        </p:spPr>
        <p:txBody>
          <a:bodyPr/>
          <a:lstStyle/>
          <a:p>
            <a:r>
              <a:rPr lang="en-GB" dirty="0"/>
              <a:t>See also:</a:t>
            </a:r>
          </a:p>
          <a:p>
            <a:r>
              <a:rPr lang="en-GB" dirty="0">
                <a:hlinkClick r:id="rId2"/>
              </a:rPr>
              <a:t>The Naked Functions programming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13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EE4-CE69-4FA0-9723-13AFB84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/>
          </a:bodyPr>
          <a:lstStyle/>
          <a:p>
            <a:r>
              <a:rPr lang="en-GB" sz="2400" dirty="0" err="1">
                <a:latin typeface="Consolas" panose="020B0609020204030204" pitchFamily="49" charset="0"/>
              </a:rPr>
              <a:t>ModelConfig</a:t>
            </a:r>
            <a:r>
              <a:rPr lang="en-GB" sz="2800" dirty="0"/>
              <a:t> is how the Server ‘reads’ the capabilities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630-CA28-4FE7-94DD-20CCE5B5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1195304" cy="4658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ModelConfig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Types() =&gt; 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Functions()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MainMenus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DbContextInstaller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8B4A1A-4411-4119-806F-EDBA78C2B188}"/>
              </a:ext>
            </a:extLst>
          </p:cNvPr>
          <p:cNvGrpSpPr/>
          <p:nvPr/>
        </p:nvGrpSpPr>
        <p:grpSpPr>
          <a:xfrm>
            <a:off x="4453128" y="2019428"/>
            <a:ext cx="5824728" cy="661543"/>
            <a:chOff x="-653601" y="1325177"/>
            <a:chExt cx="5174274" cy="6615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47FE34-B73F-4BB1-84E7-A069082A9CBA}"/>
                </a:ext>
              </a:extLst>
            </p:cNvPr>
            <p:cNvSpPr txBox="1"/>
            <p:nvPr/>
          </p:nvSpPr>
          <p:spPr>
            <a:xfrm>
              <a:off x="624531" y="1325177"/>
              <a:ext cx="3896142" cy="6615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Return an array of all domain types (</a:t>
              </a:r>
              <a:r>
                <a:rPr lang="en-GB" sz="1100" dirty="0">
                  <a:latin typeface="Consolas" panose="020B0609020204030204" pitchFamily="49" charset="0"/>
                </a:rPr>
                <a:t>record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>
                  <a:latin typeface="Consolas" panose="020B0609020204030204" pitchFamily="49" charset="0"/>
                </a:rPr>
                <a:t>interface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 err="1">
                  <a:latin typeface="Consolas" panose="020B0609020204030204" pitchFamily="49" charset="0"/>
                </a:rPr>
                <a:t>enum</a:t>
              </a:r>
              <a:r>
                <a:rPr lang="en-GB" sz="1200" dirty="0">
                  <a:solidFill>
                    <a:srgbClr val="FF0000"/>
                  </a:solidFill>
                </a:rPr>
                <a:t>). The array may be constructed manually, or generated reflectively based on naming or namespace conventions.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3EB4DC9-5E45-4737-A01E-1F656DECD48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-653601" y="1655949"/>
              <a:ext cx="12781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6DC5EC-B244-4A6A-B480-162F720DBB38}"/>
              </a:ext>
            </a:extLst>
          </p:cNvPr>
          <p:cNvGrpSpPr/>
          <p:nvPr/>
        </p:nvGrpSpPr>
        <p:grpSpPr>
          <a:xfrm>
            <a:off x="4901184" y="2865630"/>
            <a:ext cx="5391569" cy="646331"/>
            <a:chOff x="-725195" y="922496"/>
            <a:chExt cx="492682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ADA3DC-ED8C-455A-B7E3-90E9994FB8BA}"/>
                </a:ext>
              </a:extLst>
            </p:cNvPr>
            <p:cNvSpPr txBox="1"/>
            <p:nvPr/>
          </p:nvSpPr>
          <p:spPr>
            <a:xfrm>
              <a:off x="180153" y="922496"/>
              <a:ext cx="4021478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GB" sz="1200" dirty="0">
                  <a:solidFill>
                    <a:srgbClr val="FF0000"/>
                  </a:solidFill>
                </a:rPr>
                <a:t>2. Return an array of </a:t>
              </a:r>
              <a:r>
                <a:rPr lang="en-GB" sz="1200" i="1" dirty="0">
                  <a:solidFill>
                    <a:srgbClr val="FF0000"/>
                  </a:solidFill>
                </a:rPr>
                <a:t>all</a:t>
              </a:r>
              <a:r>
                <a:rPr lang="en-GB" sz="1200" dirty="0">
                  <a:solidFill>
                    <a:srgbClr val="FF0000"/>
                  </a:solidFill>
                </a:rPr>
                <a:t> static classes that define (</a:t>
              </a:r>
              <a:r>
                <a:rPr lang="en-GB" sz="1100" dirty="0">
                  <a:latin typeface="Consolas" panose="020B0609020204030204" pitchFamily="49" charset="0"/>
                </a:rPr>
                <a:t>public</a:t>
              </a:r>
              <a:r>
                <a:rPr lang="en-GB" sz="1200" dirty="0">
                  <a:solidFill>
                    <a:srgbClr val="FF0000"/>
                  </a:solidFill>
                </a:rPr>
                <a:t>) domain functions, whether ‘main menu’ or ‘type-contributed’ functions. Used by the framework to build the meta-model of all user actions.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CFBA16-3FCC-4465-919E-81FE953ECDDD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725195" y="1245662"/>
              <a:ext cx="90534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0A9A52-AF9C-442B-BB39-ACFFBBC0E162}"/>
              </a:ext>
            </a:extLst>
          </p:cNvPr>
          <p:cNvGrpSpPr/>
          <p:nvPr/>
        </p:nvGrpSpPr>
        <p:grpSpPr>
          <a:xfrm>
            <a:off x="4901184" y="3789380"/>
            <a:ext cx="5391569" cy="461665"/>
            <a:chOff x="-725195" y="979497"/>
            <a:chExt cx="4926826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7E4D73-F1BF-4654-BF2B-54F19323D2F2}"/>
                </a:ext>
              </a:extLst>
            </p:cNvPr>
            <p:cNvSpPr txBox="1"/>
            <p:nvPr/>
          </p:nvSpPr>
          <p:spPr>
            <a:xfrm>
              <a:off x="180153" y="979497"/>
              <a:ext cx="402147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GB" sz="1200" dirty="0">
                  <a:solidFill>
                    <a:srgbClr val="FF0000"/>
                  </a:solidFill>
                </a:rPr>
                <a:t>3. Return an array of static classes that define just the main menus. (Used by the framework to construct the actual menus).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94E62DD-B161-4352-A33A-B476AB54DDD4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-725195" y="1210329"/>
              <a:ext cx="90534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DBC55C-8486-448C-9BB4-7E7A00D99964}"/>
              </a:ext>
            </a:extLst>
          </p:cNvPr>
          <p:cNvGrpSpPr/>
          <p:nvPr/>
        </p:nvGrpSpPr>
        <p:grpSpPr>
          <a:xfrm>
            <a:off x="5891933" y="4990384"/>
            <a:ext cx="4400820" cy="969495"/>
            <a:chOff x="121349" y="580034"/>
            <a:chExt cx="4021478" cy="9694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5BB43A-B73B-4FC4-8071-395A0764E06B}"/>
                </a:ext>
              </a:extLst>
            </p:cNvPr>
            <p:cNvSpPr txBox="1"/>
            <p:nvPr/>
          </p:nvSpPr>
          <p:spPr>
            <a:xfrm>
              <a:off x="121349" y="903198"/>
              <a:ext cx="4021478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GB" sz="1200" dirty="0">
                  <a:solidFill>
                    <a:srgbClr val="FF0000"/>
                  </a:solidFill>
                </a:rPr>
                <a:t>4. Return a </a:t>
              </a:r>
              <a:r>
                <a:rPr lang="en-GB" sz="1100" dirty="0" err="1">
                  <a:latin typeface="Consolas" panose="020B0609020204030204" pitchFamily="49" charset="0"/>
                </a:rPr>
                <a:t>Func</a:t>
              </a:r>
              <a:r>
                <a:rPr lang="en-GB" sz="1200" dirty="0">
                  <a:solidFill>
                    <a:srgbClr val="FF0000"/>
                  </a:solidFill>
                </a:rPr>
                <a:t> that, when invoked by the framework at the appropriate point in the start-up sequence, will generate and return a </a:t>
              </a:r>
              <a:r>
                <a:rPr lang="en-GB" sz="1100" dirty="0" err="1">
                  <a:latin typeface="Consolas" panose="020B0609020204030204" pitchFamily="49" charset="0"/>
                </a:rPr>
                <a:t>DbContext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699680-0AB9-4165-8116-E816B3C7F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8475" y="580034"/>
              <a:ext cx="6807" cy="3231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67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EE4-CE69-4FA0-9723-13AFB84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/>
          </a:bodyPr>
          <a:lstStyle/>
          <a:p>
            <a:r>
              <a:rPr lang="en-GB" sz="2800" dirty="0"/>
              <a:t>A default implementation of </a:t>
            </a:r>
            <a:r>
              <a:rPr lang="en-GB" sz="2200" dirty="0" err="1">
                <a:latin typeface="Consolas" panose="020B0609020204030204" pitchFamily="49" charset="0"/>
              </a:rPr>
              <a:t>ModelConfig</a:t>
            </a:r>
            <a:r>
              <a:rPr lang="en-GB" sz="2800" dirty="0"/>
              <a:t> is supplied with the template: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630-CA28-4FE7-94DD-20CCE5B52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119530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ModelConfig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Types() =&gt; 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DomainClasses.Where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t.Namespace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Template.Model.Types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t.IsStaticClass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Functions()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DomainClasses.Where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(t =&gt;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t.Namespace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Template.Model.Functions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t.IsStaticClass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Type[]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MainMenus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Functions().Where(t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t.FullName.Contains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MenuFunctions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DbContextInstaller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c =&gt;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ExampleDbContext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c.GetConnectionString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ExampleCS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ExampleDbInitializer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005F7F-4BC8-4CFA-954D-FE4FEF967DBD}"/>
              </a:ext>
            </a:extLst>
          </p:cNvPr>
          <p:cNvGrpSpPr/>
          <p:nvPr/>
        </p:nvGrpSpPr>
        <p:grpSpPr>
          <a:xfrm>
            <a:off x="4840373" y="1603936"/>
            <a:ext cx="4385923" cy="764360"/>
            <a:chOff x="-374583" y="1312021"/>
            <a:chExt cx="3896142" cy="7643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E531B8-136F-4148-83F8-1B831A9F6B13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Returns all non-static types from the model found in this namespace. (Change the namespace if you wish.)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BF4D77D-1D0D-4EAD-9EE4-90B10049B1C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573488" y="1773686"/>
              <a:ext cx="1" cy="302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06D07C-8C2C-492E-BEFF-C428A5EEDAB0}"/>
              </a:ext>
            </a:extLst>
          </p:cNvPr>
          <p:cNvGrpSpPr/>
          <p:nvPr/>
        </p:nvGrpSpPr>
        <p:grpSpPr>
          <a:xfrm>
            <a:off x="4840372" y="2842477"/>
            <a:ext cx="4385923" cy="764360"/>
            <a:chOff x="-374583" y="1312021"/>
            <a:chExt cx="3896142" cy="7643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C848F5-AD1B-4188-80B5-0F0E349BD392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Returns static types from the model found in this namespace (Change the namespace if you wish.)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0F787E-D12D-4343-8AB7-40B9F6133ECD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1573488" y="1773686"/>
              <a:ext cx="1" cy="302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F18413-5281-41DE-ACAB-AE71A881703B}"/>
              </a:ext>
            </a:extLst>
          </p:cNvPr>
          <p:cNvGrpSpPr/>
          <p:nvPr/>
        </p:nvGrpSpPr>
        <p:grpSpPr>
          <a:xfrm>
            <a:off x="4840372" y="4028040"/>
            <a:ext cx="4385923" cy="764360"/>
            <a:chOff x="-374583" y="1312021"/>
            <a:chExt cx="3896142" cy="7643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9DBFE8-621B-4DFC-8D58-5F2C51A3CD61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Returns those static types defined in 2, where the name contains ‘</a:t>
              </a:r>
              <a:r>
                <a:rPr lang="en-GB" sz="1100" dirty="0" err="1">
                  <a:latin typeface="Consolas" panose="020B0609020204030204" pitchFamily="49" charset="0"/>
                </a:rPr>
                <a:t>MenuFunctions</a:t>
              </a:r>
              <a:r>
                <a:rPr lang="en-GB" sz="1200" dirty="0">
                  <a:solidFill>
                    <a:srgbClr val="FF0000"/>
                  </a:solidFill>
                </a:rPr>
                <a:t>’. (Use a different convention if you wish.)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42120D-1443-4189-BA45-9CC95553B6C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573488" y="1773686"/>
              <a:ext cx="1" cy="3026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C00977-8E56-4AD6-9892-40D54B8984A1}"/>
              </a:ext>
            </a:extLst>
          </p:cNvPr>
          <p:cNvGrpSpPr/>
          <p:nvPr/>
        </p:nvGrpSpPr>
        <p:grpSpPr>
          <a:xfrm>
            <a:off x="4840372" y="5110629"/>
            <a:ext cx="4385923" cy="877164"/>
            <a:chOff x="-374583" y="1312021"/>
            <a:chExt cx="3896142" cy="87716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C2FD02-688B-41BE-BFEC-BE7C89631388}"/>
                </a:ext>
              </a:extLst>
            </p:cNvPr>
            <p:cNvSpPr txBox="1"/>
            <p:nvPr/>
          </p:nvSpPr>
          <p:spPr>
            <a:xfrm>
              <a:off x="-374583" y="1312021"/>
              <a:ext cx="389614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Returns a lambda</a:t>
              </a:r>
              <a:r>
                <a:rPr lang="en-GB" sz="11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that creates a new </a:t>
              </a:r>
              <a:r>
                <a:rPr lang="en-GB" sz="1100" dirty="0" err="1">
                  <a:latin typeface="Consolas" panose="020B0609020204030204" pitchFamily="49" charset="0"/>
                </a:rPr>
                <a:t>ExampleDbContext</a:t>
              </a:r>
              <a:r>
                <a:rPr lang="en-GB" sz="1200" dirty="0">
                  <a:solidFill>
                    <a:srgbClr val="FF0000"/>
                  </a:solidFill>
                </a:rPr>
                <a:t>, with the connection string (defined in the Server &gt; </a:t>
              </a:r>
              <a:r>
                <a:rPr lang="en-GB" sz="1100" dirty="0" err="1">
                  <a:latin typeface="Consolas" panose="020B0609020204030204" pitchFamily="49" charset="0"/>
                </a:rPr>
                <a:t>appsettings.json</a:t>
              </a:r>
              <a:r>
                <a:rPr lang="en-GB" sz="1200" dirty="0">
                  <a:solidFill>
                    <a:srgbClr val="FF0000"/>
                  </a:solidFill>
                </a:rPr>
                <a:t>), and the </a:t>
              </a:r>
              <a:r>
                <a:rPr lang="en-GB" sz="1100" dirty="0" err="1">
                  <a:latin typeface="Consolas" panose="020B0609020204030204" pitchFamily="49" charset="0"/>
                </a:rPr>
                <a:t>ExampleDbInitializer</a:t>
              </a:r>
              <a:r>
                <a:rPr lang="en-GB" sz="1200" dirty="0">
                  <a:solidFill>
                    <a:srgbClr val="FF0000"/>
                  </a:solidFill>
                </a:rPr>
                <a:t>. (Change any names as needed.)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B3297E8-7E9B-4474-8D9A-9F52DA96C34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1573488" y="1958352"/>
              <a:ext cx="0" cy="2308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852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0CD2-8904-4513-909A-712129DB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69CB-720F-4CB8-9719-8FCC9AAC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(Read </a:t>
            </a:r>
            <a:r>
              <a:rPr lang="en-GB" dirty="0">
                <a:hlinkClick r:id="rId2"/>
              </a:rPr>
              <a:t>The Naked Functions programming </a:t>
            </a:r>
            <a:r>
              <a:rPr lang="en-GB">
                <a:hlinkClick r:id="rId2"/>
              </a:rPr>
              <a:t>model </a:t>
            </a:r>
            <a:r>
              <a:rPr lang="en-GB"/>
              <a:t> presentation </a:t>
            </a:r>
            <a:r>
              <a:rPr lang="en-GB" dirty="0"/>
              <a:t>first)</a:t>
            </a:r>
          </a:p>
          <a:p>
            <a:r>
              <a:rPr lang="en-GB" dirty="0"/>
              <a:t>Adding new properties to the Student type</a:t>
            </a:r>
          </a:p>
          <a:p>
            <a:pPr lvl="1"/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DateOfBirth</a:t>
            </a:r>
            <a:r>
              <a:rPr lang="en-GB" sz="2400" dirty="0"/>
              <a:t>,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Address</a:t>
            </a:r>
            <a:r>
              <a:rPr lang="en-GB" dirty="0"/>
              <a:t>, or splitting the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GB" dirty="0"/>
              <a:t> into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GB" dirty="0"/>
              <a:t> and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GB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Use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GB" dirty="0"/>
              <a:t>to control ordering, </a:t>
            </a:r>
            <a:br>
              <a:rPr lang="en-GB" dirty="0"/>
            </a:b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[Mask("d")] </a:t>
            </a:r>
            <a:r>
              <a:rPr lang="en-GB" dirty="0"/>
              <a:t>to format the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GB" dirty="0"/>
              <a:t> property nicely</a:t>
            </a:r>
          </a:p>
          <a:p>
            <a:r>
              <a:rPr lang="en-GB" dirty="0"/>
              <a:t>Adding or modifying a menu function, to find students using new properties</a:t>
            </a:r>
          </a:p>
          <a:p>
            <a:r>
              <a:rPr lang="en-GB" dirty="0"/>
              <a:t>Creating a new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Student_Functions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static type, with static functions taking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this Student s </a:t>
            </a:r>
            <a:r>
              <a:rPr lang="en-GB" dirty="0"/>
              <a:t>as the first parameter</a:t>
            </a:r>
          </a:p>
          <a:p>
            <a:pPr lvl="1"/>
            <a:r>
              <a:rPr lang="en-GB" dirty="0"/>
              <a:t>Use this pattern to allow properties of a student to be edited, for example</a:t>
            </a:r>
          </a:p>
        </p:txBody>
      </p:sp>
    </p:spTree>
    <p:extLst>
      <p:ext uri="{BB962C8B-B14F-4D97-AF65-F5344CB8AC3E}">
        <p14:creationId xmlns:p14="http://schemas.microsoft.com/office/powerpoint/2010/main" val="117777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DC9E-6B01-41C9-8F86-6EDBEC3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 fontScale="90000"/>
          </a:bodyPr>
          <a:lstStyle/>
          <a:p>
            <a:r>
              <a:rPr lang="en-GB" dirty="0"/>
              <a:t>Create a new type e.g. </a:t>
            </a:r>
            <a:r>
              <a:rPr lang="en-GB" sz="3600" dirty="0">
                <a:latin typeface="Consolas" panose="020B0609020204030204" pitchFamily="49" charset="0"/>
              </a:rPr>
              <a:t>Subject</a:t>
            </a:r>
            <a:r>
              <a:rPr lang="en-GB" dirty="0"/>
              <a:t>, remembering: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B2EB-62D8-454F-8D29-00B97935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9856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To work with Entity framework, all records need an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GB" dirty="0"/>
              <a:t> property</a:t>
            </a:r>
          </a:p>
          <a:p>
            <a:r>
              <a:rPr lang="en-GB" dirty="0"/>
              <a:t>All properties must be marked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virtual</a:t>
            </a:r>
          </a:p>
          <a:p>
            <a:pPr lvl="1"/>
            <a:r>
              <a:rPr lang="en-GB" dirty="0"/>
              <a:t>Needed by Entity Framework to permit ‘lazy loading’ of references	</a:t>
            </a:r>
          </a:p>
          <a:p>
            <a:r>
              <a:rPr lang="en-GB" dirty="0"/>
              <a:t>Record properties should have 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{get;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en-GB" dirty="0"/>
              <a:t>accessors</a:t>
            </a:r>
          </a:p>
          <a:p>
            <a:r>
              <a:rPr lang="en-GB" dirty="0"/>
              <a:t>Collections must return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GB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  <a:r>
              <a:rPr lang="en-GB" dirty="0"/>
              <a:t> , and should be initialized</a:t>
            </a:r>
          </a:p>
          <a:p>
            <a:r>
              <a:rPr lang="en-GB" dirty="0"/>
              <a:t>Override the </a:t>
            </a:r>
            <a:r>
              <a:rPr lang="en-GB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dirty="0"/>
              <a:t> method to define a display title</a:t>
            </a:r>
          </a:p>
          <a:p>
            <a:r>
              <a:rPr lang="en-GB" dirty="0"/>
              <a:t>Add these two lines of boilerplate code: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GetHashCode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.GetHashCode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GB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Equals(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NewTypeName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other) =&gt;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ReferenceEquals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other);</a:t>
            </a:r>
            <a:endParaRPr lang="en-GB" sz="1500" dirty="0"/>
          </a:p>
          <a:p>
            <a:pPr marL="457200" lvl="1" indent="0">
              <a:buNone/>
            </a:pPr>
            <a:br>
              <a:rPr lang="en-GB" dirty="0"/>
            </a:br>
            <a:r>
              <a:rPr lang="en-GB" dirty="0"/>
              <a:t>(Entity Framework currently needs these - to handle records correctly).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4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8BB-D300-4206-9A34-CB0AEC80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Naked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0278-55DE-408F-8E3F-AFFD2809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framework for writing database-centric enterprise applications in C#, but in the ‘Functional Programming’ paradigm</a:t>
            </a:r>
          </a:p>
          <a:p>
            <a:r>
              <a:rPr lang="en-GB" dirty="0"/>
              <a:t>Writing an application consists only of:</a:t>
            </a:r>
          </a:p>
          <a:p>
            <a:pPr lvl="1"/>
            <a:r>
              <a:rPr lang="en-GB" dirty="0"/>
              <a:t>Defining C# Records (or immutable classes) to represent domain entities</a:t>
            </a:r>
          </a:p>
          <a:p>
            <a:pPr lvl="1"/>
            <a:r>
              <a:rPr lang="en-GB" dirty="0"/>
              <a:t>Defining C# (static) functions that are 100% side-effect free</a:t>
            </a:r>
          </a:p>
          <a:p>
            <a:r>
              <a:rPr lang="en-GB" dirty="0"/>
              <a:t>From this ‘domain code’, Microsoft Entity Framework will create the database schema</a:t>
            </a:r>
          </a:p>
          <a:p>
            <a:pPr lvl="1"/>
            <a:r>
              <a:rPr lang="en-GB" dirty="0"/>
              <a:t>You may override the default schema by defining your own mappings</a:t>
            </a:r>
          </a:p>
          <a:p>
            <a:r>
              <a:rPr lang="en-GB" dirty="0"/>
              <a:t>From the same domain code, Naked Functions creates a comprehensive and well-documented RESTful API</a:t>
            </a:r>
          </a:p>
          <a:p>
            <a:r>
              <a:rPr lang="en-GB" dirty="0"/>
              <a:t>A generic single-page application Client, written in Angular, consumes this API to produce a complete user interface, rich in interactions</a:t>
            </a:r>
          </a:p>
          <a:p>
            <a:pPr lvl="1"/>
            <a:r>
              <a:rPr lang="en-GB" dirty="0"/>
              <a:t>You may customise the look and feel of the generic Client …</a:t>
            </a:r>
          </a:p>
          <a:p>
            <a:pPr lvl="1"/>
            <a:r>
              <a:rPr lang="en-GB" dirty="0"/>
              <a:t>… or you may write your own client in Angular using the lower-layers of the generic client (as NPM packages) to interact with the RESTful API</a:t>
            </a:r>
          </a:p>
        </p:txBody>
      </p:sp>
    </p:spTree>
    <p:extLst>
      <p:ext uri="{BB962C8B-B14F-4D97-AF65-F5344CB8AC3E}">
        <p14:creationId xmlns:p14="http://schemas.microsoft.com/office/powerpoint/2010/main" val="44974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3EED-AAEE-4097-AFEA-8A568992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1</a:t>
            </a:r>
            <a:br>
              <a:rPr lang="en-GB" dirty="0"/>
            </a:br>
            <a:r>
              <a:rPr lang="en-GB" dirty="0"/>
              <a:t>The advantages of FP without the hard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0E0C-AF26-40FF-BE80-BFFE13BF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Naked Functions brings the advantages of the FP paradigm…</a:t>
            </a:r>
          </a:p>
          <a:p>
            <a:pPr lvl="1"/>
            <a:r>
              <a:rPr lang="en-GB" dirty="0"/>
              <a:t>Testability, reasonability, parallelisability</a:t>
            </a:r>
          </a:p>
          <a:p>
            <a:r>
              <a:rPr lang="en-GB" dirty="0"/>
              <a:t>… while being extremely easy to write</a:t>
            </a:r>
          </a:p>
          <a:p>
            <a:pPr lvl="1"/>
            <a:r>
              <a:rPr lang="en-GB" dirty="0"/>
              <a:t>You don’t need to worry about pure functions getting ‘infected’ by I/O concerns, because in a Naked Functions application, </a:t>
            </a:r>
            <a:r>
              <a:rPr lang="en-GB" i="1" dirty="0"/>
              <a:t>all</a:t>
            </a:r>
            <a:r>
              <a:rPr lang="en-GB" dirty="0"/>
              <a:t> I/O is handled by the framework, not by domain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58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8B6D-A7A1-4705-9659-E3054689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Benefits 2</a:t>
            </a:r>
            <a:br>
              <a:rPr lang="en-GB" dirty="0"/>
            </a:br>
            <a:r>
              <a:rPr lang="en-GB" dirty="0"/>
              <a:t>The advantages brought by the Naked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C866-56F9-4165-AF52-94AB13FB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Naked Framework was originally designed to support object-oriented programming (OOP), as ‘Naked Objects’</a:t>
            </a:r>
          </a:p>
          <a:p>
            <a:r>
              <a:rPr lang="en-GB" dirty="0"/>
              <a:t>The proven core of the framework has now been re-used to bring the same advantages to the world of FP</a:t>
            </a:r>
          </a:p>
          <a:p>
            <a:pPr lvl="1"/>
            <a:r>
              <a:rPr lang="en-GB" dirty="0"/>
              <a:t>Very rapid prototyping</a:t>
            </a:r>
          </a:p>
          <a:p>
            <a:pPr lvl="1"/>
            <a:r>
              <a:rPr lang="en-GB" dirty="0"/>
              <a:t>Much lower maintenance effort: because you change only domain code</a:t>
            </a:r>
          </a:p>
          <a:p>
            <a:pPr lvl="1"/>
            <a:r>
              <a:rPr lang="en-GB" dirty="0"/>
              <a:t>Common user interface across multiple sub-domains or separate applications</a:t>
            </a:r>
          </a:p>
          <a:p>
            <a:pPr lvl="1"/>
            <a:r>
              <a:rPr lang="en-GB" dirty="0"/>
              <a:t>Efficient performance</a:t>
            </a:r>
          </a:p>
          <a:p>
            <a:pPr lvl="1"/>
            <a:r>
              <a:rPr lang="en-GB" dirty="0"/>
              <a:t>Proven to work on large scale and very complex domain models</a:t>
            </a:r>
          </a:p>
          <a:p>
            <a:pPr lvl="1"/>
            <a:r>
              <a:rPr lang="en-GB" dirty="0"/>
              <a:t>In-built solution for fine-grained authorization</a:t>
            </a:r>
          </a:p>
          <a:p>
            <a:pPr lvl="1"/>
            <a:r>
              <a:rPr lang="en-GB" dirty="0"/>
              <a:t>The RESTful API may also be used for interconnection with other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4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275F-D04F-41A9-8438-79942634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started: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A82A-75FB-4EB2-8297-75B53A2AC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Visual Studio 2019 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ommunity Edition is fine</a:t>
            </a:r>
          </a:p>
          <a:p>
            <a:r>
              <a:rPr lang="en-GB" altLang="en-US" dirty="0">
                <a:latin typeface="Arial" panose="020B0604020202020204" pitchFamily="34" charset="0"/>
                <a:ea typeface="Times New Roman" panose="02020603050405020304" pitchFamily="18" charset="0"/>
              </a:rPr>
              <a:t>.NET 5.0 and C# 9 installed</a:t>
            </a:r>
          </a:p>
          <a:p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SQL Server</a:t>
            </a:r>
          </a:p>
          <a:p>
            <a:pPr lvl="1"/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LocalDb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version included with VS is fine</a:t>
            </a:r>
          </a:p>
        </p:txBody>
      </p:sp>
    </p:spTree>
    <p:extLst>
      <p:ext uri="{BB962C8B-B14F-4D97-AF65-F5344CB8AC3E}">
        <p14:creationId xmlns:p14="http://schemas.microsoft.com/office/powerpoint/2010/main" val="83856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554-5717-4CE3-B20D-EA3766AB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Naked Functions application consists of two solutions:</a:t>
            </a:r>
            <a:b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GB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Server and Client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2346-F917-4AF8-A0E9-81E8FFEC7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development, it is best to run these two solutions in parallel, from two separate instances of Visual Studio</a:t>
            </a:r>
          </a:p>
          <a:p>
            <a:r>
              <a:rPr lang="en-GB" dirty="0"/>
              <a:t>Download the ‘Template’ Client solution from:</a:t>
            </a:r>
            <a:br>
              <a:rPr lang="en-GB" dirty="0"/>
            </a:b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https://github.com/NakedObjectsGroup/NakedObjectsFramework/tree/master/Template/SPA%20Client</a:t>
            </a:r>
            <a:endParaRPr kumimoji="0" lang="en-GB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Running the client will launch a browser</a:t>
            </a:r>
          </a:p>
          <a:p>
            <a:pPr lvl="1"/>
            <a:r>
              <a:rPr lang="en-GB" dirty="0"/>
              <a:t> We recommend using Chrome</a:t>
            </a:r>
          </a:p>
          <a:p>
            <a:pPr lvl="1"/>
            <a:r>
              <a:rPr lang="en-GB" dirty="0"/>
              <a:t>After a short delay the client will </a:t>
            </a:r>
            <a:br>
              <a:rPr lang="en-GB" dirty="0"/>
            </a:br>
            <a:r>
              <a:rPr lang="en-GB" dirty="0"/>
              <a:t>state that it cannot access the server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B6FD1-CBB5-4E4B-BD97-926004F7F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21"/>
          <a:stretch/>
        </p:blipFill>
        <p:spPr>
          <a:xfrm>
            <a:off x="7199690" y="3429000"/>
            <a:ext cx="4687510" cy="33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6ECB-3DC8-4C9E-8D8C-A477EA6E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Server…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B1D3-AD5F-4658-ABCF-BB677740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the ‘Template’ Server solution, from: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https://github.com/NakedObjectsGroup/NakedObjectsFramework/tree/master/Template/Naked%20Functions%20Server</a:t>
            </a:r>
            <a:endParaRPr kumimoji="0" lang="en-GB" altLang="en-US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Running the server will launch its own browser showing the JSON Home representation of the RESTful API: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Shown here in Chrome with the JSON</a:t>
            </a:r>
            <a:br>
              <a:rPr lang="en-GB" dirty="0"/>
            </a:br>
            <a:r>
              <a:rPr lang="en-GB" dirty="0"/>
              <a:t>formatted by </a:t>
            </a:r>
            <a:r>
              <a:rPr lang="en-GB" dirty="0" err="1"/>
              <a:t>JSONView</a:t>
            </a:r>
            <a:endParaRPr lang="en-GB" dirty="0"/>
          </a:p>
          <a:p>
            <a:pPr lvl="1"/>
            <a:r>
              <a:rPr lang="en-GB" dirty="0"/>
              <a:t>But there is no need to be able</a:t>
            </a:r>
            <a:br>
              <a:rPr lang="en-GB" dirty="0"/>
            </a:br>
            <a:r>
              <a:rPr lang="en-GB" dirty="0"/>
              <a:t>to read or even view the JSON directly.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F5231-CC65-4C13-B1A4-B3402E37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3370274"/>
            <a:ext cx="5565612" cy="341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410C-A833-42CD-BD64-93FE759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 the Server running, click Home (     ) on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D2AF-4D03-4E93-AAE5-BB304F41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Then open the </a:t>
            </a:r>
            <a:r>
              <a:rPr lang="en-GB" b="1" dirty="0"/>
              <a:t>Students</a:t>
            </a:r>
            <a:br>
              <a:rPr lang="en-GB" dirty="0"/>
            </a:br>
            <a:r>
              <a:rPr lang="en-GB" dirty="0"/>
              <a:t>menu, click on </a:t>
            </a:r>
            <a:r>
              <a:rPr lang="en-GB" b="1" dirty="0"/>
              <a:t>All Students</a:t>
            </a:r>
            <a:r>
              <a:rPr lang="en-GB" dirty="0"/>
              <a:t>,</a:t>
            </a:r>
            <a:br>
              <a:rPr lang="en-GB" dirty="0"/>
            </a:br>
            <a:r>
              <a:rPr lang="en-GB" dirty="0"/>
              <a:t>then right-click on one of </a:t>
            </a:r>
            <a:br>
              <a:rPr lang="en-GB" dirty="0"/>
            </a:br>
            <a:r>
              <a:rPr lang="en-GB" dirty="0"/>
              <a:t>the returned list…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67AF8-18D9-4B7B-AC77-B916D692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074" y="465931"/>
            <a:ext cx="581025" cy="56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84BB2-0CDE-46AD-BA48-EB65B085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62" y="1825625"/>
            <a:ext cx="5966038" cy="34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83BF-9A0E-4926-A579-8DA46A93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GB" dirty="0"/>
              <a:t>Explore the classes in the Model project: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96090-8DFC-4EAC-A269-BAFCC66D3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32" b="26728"/>
          <a:stretch/>
        </p:blipFill>
        <p:spPr>
          <a:xfrm>
            <a:off x="3472137" y="2560228"/>
            <a:ext cx="3618450" cy="24137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0B857B3-2A99-4C63-B13E-D4F46F9316E4}"/>
              </a:ext>
            </a:extLst>
          </p:cNvPr>
          <p:cNvGrpSpPr/>
          <p:nvPr/>
        </p:nvGrpSpPr>
        <p:grpSpPr>
          <a:xfrm>
            <a:off x="237259" y="3159225"/>
            <a:ext cx="3234878" cy="646331"/>
            <a:chOff x="487642" y="4421495"/>
            <a:chExt cx="3234878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C434C-EF65-4413-88DF-293BCF73AF40}"/>
                </a:ext>
              </a:extLst>
            </p:cNvPr>
            <p:cNvSpPr txBox="1"/>
            <p:nvPr/>
          </p:nvSpPr>
          <p:spPr>
            <a:xfrm>
              <a:off x="487642" y="4421495"/>
              <a:ext cx="224194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Static class defining standalone functions that make up the </a:t>
              </a:r>
              <a:r>
                <a:rPr lang="en-GB" sz="1200" b="1" dirty="0">
                  <a:solidFill>
                    <a:srgbClr val="FF0000"/>
                  </a:solidFill>
                </a:rPr>
                <a:t>Students</a:t>
              </a:r>
              <a:r>
                <a:rPr lang="en-GB" sz="1200" dirty="0">
                  <a:solidFill>
                    <a:srgbClr val="FF0000"/>
                  </a:solidFill>
                </a:rPr>
                <a:t> menu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7ED13D-9ACF-4E0F-A541-6D2E6EAC4A0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729583" y="4744661"/>
              <a:ext cx="99293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0B4745-6578-4FD1-A941-4D3979666A5C}"/>
              </a:ext>
            </a:extLst>
          </p:cNvPr>
          <p:cNvGrpSpPr/>
          <p:nvPr/>
        </p:nvGrpSpPr>
        <p:grpSpPr>
          <a:xfrm>
            <a:off x="5669280" y="3901226"/>
            <a:ext cx="4761799" cy="276999"/>
            <a:chOff x="-1572752" y="2621733"/>
            <a:chExt cx="4008445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995B6E-6323-43FB-86EA-65BB9F63B940}"/>
                </a:ext>
              </a:extLst>
            </p:cNvPr>
            <p:cNvSpPr txBox="1"/>
            <p:nvPr/>
          </p:nvSpPr>
          <p:spPr>
            <a:xfrm>
              <a:off x="339587" y="2621733"/>
              <a:ext cx="2096106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Record defining the </a:t>
              </a:r>
              <a:r>
                <a:rPr lang="en-GB" sz="1100" dirty="0">
                  <a:latin typeface="Consolas" panose="020B0609020204030204" pitchFamily="49" charset="0"/>
                </a:rPr>
                <a:t>Student</a:t>
              </a:r>
              <a:r>
                <a:rPr lang="en-GB" sz="1200" dirty="0">
                  <a:solidFill>
                    <a:srgbClr val="FF0000"/>
                  </a:solidFill>
                </a:rPr>
                <a:t> type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D1FA0C-DD01-46DA-AE39-02F993EF825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1572752" y="2760233"/>
              <a:ext cx="1912339" cy="177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3658DE-3CB9-4542-B4D0-EB7AF13D0CF4}"/>
              </a:ext>
            </a:extLst>
          </p:cNvPr>
          <p:cNvGrpSpPr/>
          <p:nvPr/>
        </p:nvGrpSpPr>
        <p:grpSpPr>
          <a:xfrm>
            <a:off x="237259" y="4178225"/>
            <a:ext cx="3362409" cy="461665"/>
            <a:chOff x="-43955" y="2430870"/>
            <a:chExt cx="3362409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8AF7E5-DE34-410D-BA8D-D5C56A5F2E88}"/>
                </a:ext>
              </a:extLst>
            </p:cNvPr>
            <p:cNvSpPr txBox="1"/>
            <p:nvPr/>
          </p:nvSpPr>
          <p:spPr>
            <a:xfrm>
              <a:off x="-43955" y="2430870"/>
              <a:ext cx="2241941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Standard Entity Framework classes to manage persistence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7ED453-84A0-4885-AABC-C1EA4BB23D1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2197986" y="2576293"/>
              <a:ext cx="1120468" cy="854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EA5BD2-E5D3-4492-AC1C-D5137769EF6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197986" y="2661703"/>
              <a:ext cx="1120468" cy="145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0C3423-08B3-42C9-B5C5-EB95DE2B8246}"/>
              </a:ext>
            </a:extLst>
          </p:cNvPr>
          <p:cNvGrpSpPr/>
          <p:nvPr/>
        </p:nvGrpSpPr>
        <p:grpSpPr>
          <a:xfrm>
            <a:off x="5870448" y="4502269"/>
            <a:ext cx="4701091" cy="646331"/>
            <a:chOff x="-1922615" y="2084212"/>
            <a:chExt cx="6556262" cy="6089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8FF11D-0193-47A2-A7CB-4DD7C99057F5}"/>
                </a:ext>
              </a:extLst>
            </p:cNvPr>
            <p:cNvSpPr txBox="1"/>
            <p:nvPr/>
          </p:nvSpPr>
          <p:spPr>
            <a:xfrm>
              <a:off x="965065" y="2084212"/>
              <a:ext cx="3668582" cy="6089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</a:t>
              </a:r>
              <a:r>
                <a:rPr lang="en-GB" sz="1100" dirty="0" err="1">
                  <a:latin typeface="Consolas" panose="020B0609020204030204" pitchFamily="49" charset="0"/>
                </a:rPr>
                <a:t>ModelConfig</a:t>
              </a:r>
              <a:r>
                <a:rPr lang="en-GB" sz="1200" dirty="0">
                  <a:solidFill>
                    <a:srgbClr val="FF0000"/>
                  </a:solidFill>
                </a:rPr>
                <a:t> is how the Server project reads the capabilities of the Model.  (Explained on next slide.)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8FDBBF-8947-415F-B701-2E5473BFD3D3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-1922615" y="2388664"/>
              <a:ext cx="2887681" cy="169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06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1296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Getting started with  Naked Functions</vt:lpstr>
      <vt:lpstr>What is Naked Functions?</vt:lpstr>
      <vt:lpstr>Benefits 1 The advantages of FP without the hard work</vt:lpstr>
      <vt:lpstr>Benefits 2 The advantages brought by the Naked Framework</vt:lpstr>
      <vt:lpstr>Getting started: Pre-requisites</vt:lpstr>
      <vt:lpstr>A Naked Functions application consists of two solutions: Server and Client</vt:lpstr>
      <vt:lpstr>For the Server…</vt:lpstr>
      <vt:lpstr>With the Server running, click Home (     ) on the Client</vt:lpstr>
      <vt:lpstr>Explore the classes in the Model project:</vt:lpstr>
      <vt:lpstr>ModelConfig is how the Server ‘reads’ the capabilities of the model</vt:lpstr>
      <vt:lpstr>A default implementation of ModelConfig is supplied with the template:</vt:lpstr>
      <vt:lpstr>Things to try</vt:lpstr>
      <vt:lpstr>Create a new type e.g. Subject, remembering: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 Naked Functions</dc:title>
  <dc:creator>Richard Pawson</dc:creator>
  <cp:lastModifiedBy>Richard Pawson</cp:lastModifiedBy>
  <cp:revision>13</cp:revision>
  <dcterms:created xsi:type="dcterms:W3CDTF">2021-02-28T12:24:41Z</dcterms:created>
  <dcterms:modified xsi:type="dcterms:W3CDTF">2021-03-11T14:27:34Z</dcterms:modified>
</cp:coreProperties>
</file>