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3" r:id="rId2"/>
    <p:sldId id="298" r:id="rId3"/>
    <p:sldId id="257" r:id="rId4"/>
    <p:sldId id="264" r:id="rId5"/>
    <p:sldId id="259" r:id="rId6"/>
    <p:sldId id="261" r:id="rId7"/>
    <p:sldId id="262" r:id="rId8"/>
    <p:sldId id="258" r:id="rId9"/>
    <p:sldId id="265" r:id="rId10"/>
    <p:sldId id="266" r:id="rId11"/>
    <p:sldId id="267" r:id="rId12"/>
    <p:sldId id="268" r:id="rId13"/>
    <p:sldId id="269" r:id="rId14"/>
    <p:sldId id="271" r:id="rId15"/>
    <p:sldId id="294" r:id="rId16"/>
    <p:sldId id="295" r:id="rId17"/>
    <p:sldId id="296" r:id="rId18"/>
    <p:sldId id="289" r:id="rId19"/>
    <p:sldId id="291" r:id="rId20"/>
    <p:sldId id="292" r:id="rId21"/>
    <p:sldId id="280" r:id="rId22"/>
    <p:sldId id="281" r:id="rId23"/>
    <p:sldId id="285" r:id="rId24"/>
    <p:sldId id="286" r:id="rId25"/>
    <p:sldId id="287" r:id="rId26"/>
    <p:sldId id="288" r:id="rId27"/>
    <p:sldId id="275" r:id="rId28"/>
    <p:sldId id="277" r:id="rId29"/>
    <p:sldId id="272" r:id="rId30"/>
    <p:sldId id="27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ichard Pawson" initials="RP" lastIdx="2" clrIdx="0">
    <p:extLst>
      <p:ext uri="{19B8F6BF-5375-455C-9EA6-DF929625EA0E}">
        <p15:presenceInfo xmlns:p15="http://schemas.microsoft.com/office/powerpoint/2012/main" userId="fc4c175b57fd2e5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33" autoAdjust="0"/>
    <p:restoredTop sz="94660"/>
  </p:normalViewPr>
  <p:slideViewPr>
    <p:cSldViewPr snapToGrid="0">
      <p:cViewPr varScale="1">
        <p:scale>
          <a:sx n="110" d="100"/>
          <a:sy n="110" d="100"/>
        </p:scale>
        <p:origin x="24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2-23T15:09:44.715" idx="1">
    <p:pos x="2662" y="519"/>
    <p:text/>
    <p:extLst>
      <p:ext uri="{C676402C-5697-4E1C-873F-D02D1690AC5C}">
        <p15:threadingInfo xmlns:p15="http://schemas.microsoft.com/office/powerpoint/2012/main" timeZoneBias="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8E78D-70BE-490D-9911-AF335D3F2B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D69CB4D-606C-494C-8D38-887E63B831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9E8EA1A-CBCD-4343-A09C-84F83BCEA4B3}"/>
              </a:ext>
            </a:extLst>
          </p:cNvPr>
          <p:cNvSpPr>
            <a:spLocks noGrp="1"/>
          </p:cNvSpPr>
          <p:nvPr>
            <p:ph type="dt" sz="half" idx="10"/>
          </p:nvPr>
        </p:nvSpPr>
        <p:spPr/>
        <p:txBody>
          <a:bodyPr/>
          <a:lstStyle/>
          <a:p>
            <a:fld id="{E3F01F1A-3FFE-456C-AE2E-C951E976C8D1}" type="datetimeFigureOut">
              <a:rPr lang="en-GB" smtClean="0"/>
              <a:t>04/03/2021</a:t>
            </a:fld>
            <a:endParaRPr lang="en-GB"/>
          </a:p>
        </p:txBody>
      </p:sp>
      <p:sp>
        <p:nvSpPr>
          <p:cNvPr id="5" name="Footer Placeholder 4">
            <a:extLst>
              <a:ext uri="{FF2B5EF4-FFF2-40B4-BE49-F238E27FC236}">
                <a16:creationId xmlns:a16="http://schemas.microsoft.com/office/drawing/2014/main" id="{4909E14F-A054-45F0-A9BA-C3C427A61A8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3BE8F6A-47BA-47B1-9EBA-3F2574365904}"/>
              </a:ext>
            </a:extLst>
          </p:cNvPr>
          <p:cNvSpPr>
            <a:spLocks noGrp="1"/>
          </p:cNvSpPr>
          <p:nvPr>
            <p:ph type="sldNum" sz="quarter" idx="12"/>
          </p:nvPr>
        </p:nvSpPr>
        <p:spPr/>
        <p:txBody>
          <a:bodyPr/>
          <a:lstStyle/>
          <a:p>
            <a:fld id="{783F3E70-F4A7-4E54-B5F5-01406E7CF202}" type="slidenum">
              <a:rPr lang="en-GB" smtClean="0"/>
              <a:t>‹#›</a:t>
            </a:fld>
            <a:endParaRPr lang="en-GB"/>
          </a:p>
        </p:txBody>
      </p:sp>
    </p:spTree>
    <p:extLst>
      <p:ext uri="{BB962C8B-B14F-4D97-AF65-F5344CB8AC3E}">
        <p14:creationId xmlns:p14="http://schemas.microsoft.com/office/powerpoint/2010/main" val="1825762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0AD28-9B33-45B4-9581-847BB3B893A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6FA40F7-921C-4EBB-A337-93B02322DD6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1879A3E-24B1-46FC-848C-EEC9B9AD1C11}"/>
              </a:ext>
            </a:extLst>
          </p:cNvPr>
          <p:cNvSpPr>
            <a:spLocks noGrp="1"/>
          </p:cNvSpPr>
          <p:nvPr>
            <p:ph type="dt" sz="half" idx="10"/>
          </p:nvPr>
        </p:nvSpPr>
        <p:spPr/>
        <p:txBody>
          <a:bodyPr/>
          <a:lstStyle/>
          <a:p>
            <a:fld id="{E3F01F1A-3FFE-456C-AE2E-C951E976C8D1}" type="datetimeFigureOut">
              <a:rPr lang="en-GB" smtClean="0"/>
              <a:t>04/03/2021</a:t>
            </a:fld>
            <a:endParaRPr lang="en-GB"/>
          </a:p>
        </p:txBody>
      </p:sp>
      <p:sp>
        <p:nvSpPr>
          <p:cNvPr id="5" name="Footer Placeholder 4">
            <a:extLst>
              <a:ext uri="{FF2B5EF4-FFF2-40B4-BE49-F238E27FC236}">
                <a16:creationId xmlns:a16="http://schemas.microsoft.com/office/drawing/2014/main" id="{27AA639F-89AA-4AEB-B780-87B2853E883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9650473-74FC-4F8D-8112-0C74F4450AA2}"/>
              </a:ext>
            </a:extLst>
          </p:cNvPr>
          <p:cNvSpPr>
            <a:spLocks noGrp="1"/>
          </p:cNvSpPr>
          <p:nvPr>
            <p:ph type="sldNum" sz="quarter" idx="12"/>
          </p:nvPr>
        </p:nvSpPr>
        <p:spPr/>
        <p:txBody>
          <a:bodyPr/>
          <a:lstStyle/>
          <a:p>
            <a:fld id="{783F3E70-F4A7-4E54-B5F5-01406E7CF202}" type="slidenum">
              <a:rPr lang="en-GB" smtClean="0"/>
              <a:t>‹#›</a:t>
            </a:fld>
            <a:endParaRPr lang="en-GB"/>
          </a:p>
        </p:txBody>
      </p:sp>
    </p:spTree>
    <p:extLst>
      <p:ext uri="{BB962C8B-B14F-4D97-AF65-F5344CB8AC3E}">
        <p14:creationId xmlns:p14="http://schemas.microsoft.com/office/powerpoint/2010/main" val="2691634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D7A9A7-5442-4AD8-9EB6-0B03442E694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0C7330E-9E6D-45BE-B221-C4AA6A6891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1CD3F83-97E0-4C37-A3E0-F6C47CAB3E78}"/>
              </a:ext>
            </a:extLst>
          </p:cNvPr>
          <p:cNvSpPr>
            <a:spLocks noGrp="1"/>
          </p:cNvSpPr>
          <p:nvPr>
            <p:ph type="dt" sz="half" idx="10"/>
          </p:nvPr>
        </p:nvSpPr>
        <p:spPr/>
        <p:txBody>
          <a:bodyPr/>
          <a:lstStyle/>
          <a:p>
            <a:fld id="{E3F01F1A-3FFE-456C-AE2E-C951E976C8D1}" type="datetimeFigureOut">
              <a:rPr lang="en-GB" smtClean="0"/>
              <a:t>04/03/2021</a:t>
            </a:fld>
            <a:endParaRPr lang="en-GB"/>
          </a:p>
        </p:txBody>
      </p:sp>
      <p:sp>
        <p:nvSpPr>
          <p:cNvPr id="5" name="Footer Placeholder 4">
            <a:extLst>
              <a:ext uri="{FF2B5EF4-FFF2-40B4-BE49-F238E27FC236}">
                <a16:creationId xmlns:a16="http://schemas.microsoft.com/office/drawing/2014/main" id="{4E490DC6-6293-4A35-83BD-85A4CAB7798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DAAEA33-B997-4D7B-9F9D-63E7256378B4}"/>
              </a:ext>
            </a:extLst>
          </p:cNvPr>
          <p:cNvSpPr>
            <a:spLocks noGrp="1"/>
          </p:cNvSpPr>
          <p:nvPr>
            <p:ph type="sldNum" sz="quarter" idx="12"/>
          </p:nvPr>
        </p:nvSpPr>
        <p:spPr/>
        <p:txBody>
          <a:bodyPr/>
          <a:lstStyle/>
          <a:p>
            <a:fld id="{783F3E70-F4A7-4E54-B5F5-01406E7CF202}" type="slidenum">
              <a:rPr lang="en-GB" smtClean="0"/>
              <a:t>‹#›</a:t>
            </a:fld>
            <a:endParaRPr lang="en-GB"/>
          </a:p>
        </p:txBody>
      </p:sp>
    </p:spTree>
    <p:extLst>
      <p:ext uri="{BB962C8B-B14F-4D97-AF65-F5344CB8AC3E}">
        <p14:creationId xmlns:p14="http://schemas.microsoft.com/office/powerpoint/2010/main" val="815887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9C349-B700-4964-83D5-2A4980C0AE7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C133F3C-C230-4554-BBA5-91CEB93CF2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4807CD7-7497-46E0-B61F-F49607E7242A}"/>
              </a:ext>
            </a:extLst>
          </p:cNvPr>
          <p:cNvSpPr>
            <a:spLocks noGrp="1"/>
          </p:cNvSpPr>
          <p:nvPr>
            <p:ph type="dt" sz="half" idx="10"/>
          </p:nvPr>
        </p:nvSpPr>
        <p:spPr/>
        <p:txBody>
          <a:bodyPr/>
          <a:lstStyle/>
          <a:p>
            <a:fld id="{E3F01F1A-3FFE-456C-AE2E-C951E976C8D1}" type="datetimeFigureOut">
              <a:rPr lang="en-GB" smtClean="0"/>
              <a:t>04/03/2021</a:t>
            </a:fld>
            <a:endParaRPr lang="en-GB"/>
          </a:p>
        </p:txBody>
      </p:sp>
      <p:sp>
        <p:nvSpPr>
          <p:cNvPr id="5" name="Footer Placeholder 4">
            <a:extLst>
              <a:ext uri="{FF2B5EF4-FFF2-40B4-BE49-F238E27FC236}">
                <a16:creationId xmlns:a16="http://schemas.microsoft.com/office/drawing/2014/main" id="{A642A9B7-DF96-4C3D-BCE6-7EDC351E5CD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E15D840-8793-494F-9DC7-7D992FA67A2D}"/>
              </a:ext>
            </a:extLst>
          </p:cNvPr>
          <p:cNvSpPr>
            <a:spLocks noGrp="1"/>
          </p:cNvSpPr>
          <p:nvPr>
            <p:ph type="sldNum" sz="quarter" idx="12"/>
          </p:nvPr>
        </p:nvSpPr>
        <p:spPr/>
        <p:txBody>
          <a:bodyPr/>
          <a:lstStyle/>
          <a:p>
            <a:fld id="{783F3E70-F4A7-4E54-B5F5-01406E7CF202}" type="slidenum">
              <a:rPr lang="en-GB" smtClean="0"/>
              <a:t>‹#›</a:t>
            </a:fld>
            <a:endParaRPr lang="en-GB"/>
          </a:p>
        </p:txBody>
      </p:sp>
    </p:spTree>
    <p:extLst>
      <p:ext uri="{BB962C8B-B14F-4D97-AF65-F5344CB8AC3E}">
        <p14:creationId xmlns:p14="http://schemas.microsoft.com/office/powerpoint/2010/main" val="3680425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87F92-693B-460A-8815-CD7ACA41EC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E2598C4-EDD0-4961-B3C1-B69CA12ECB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7F3594-86E3-4822-938A-E2662C3BB587}"/>
              </a:ext>
            </a:extLst>
          </p:cNvPr>
          <p:cNvSpPr>
            <a:spLocks noGrp="1"/>
          </p:cNvSpPr>
          <p:nvPr>
            <p:ph type="dt" sz="half" idx="10"/>
          </p:nvPr>
        </p:nvSpPr>
        <p:spPr/>
        <p:txBody>
          <a:bodyPr/>
          <a:lstStyle/>
          <a:p>
            <a:fld id="{E3F01F1A-3FFE-456C-AE2E-C951E976C8D1}" type="datetimeFigureOut">
              <a:rPr lang="en-GB" smtClean="0"/>
              <a:t>04/03/2021</a:t>
            </a:fld>
            <a:endParaRPr lang="en-GB"/>
          </a:p>
        </p:txBody>
      </p:sp>
      <p:sp>
        <p:nvSpPr>
          <p:cNvPr id="5" name="Footer Placeholder 4">
            <a:extLst>
              <a:ext uri="{FF2B5EF4-FFF2-40B4-BE49-F238E27FC236}">
                <a16:creationId xmlns:a16="http://schemas.microsoft.com/office/drawing/2014/main" id="{43E6CF03-3F2F-4247-A1FD-10CF50D848F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16254D6-ECF1-41BD-AD90-D5086905FF01}"/>
              </a:ext>
            </a:extLst>
          </p:cNvPr>
          <p:cNvSpPr>
            <a:spLocks noGrp="1"/>
          </p:cNvSpPr>
          <p:nvPr>
            <p:ph type="sldNum" sz="quarter" idx="12"/>
          </p:nvPr>
        </p:nvSpPr>
        <p:spPr/>
        <p:txBody>
          <a:bodyPr/>
          <a:lstStyle/>
          <a:p>
            <a:fld id="{783F3E70-F4A7-4E54-B5F5-01406E7CF202}" type="slidenum">
              <a:rPr lang="en-GB" smtClean="0"/>
              <a:t>‹#›</a:t>
            </a:fld>
            <a:endParaRPr lang="en-GB"/>
          </a:p>
        </p:txBody>
      </p:sp>
    </p:spTree>
    <p:extLst>
      <p:ext uri="{BB962C8B-B14F-4D97-AF65-F5344CB8AC3E}">
        <p14:creationId xmlns:p14="http://schemas.microsoft.com/office/powerpoint/2010/main" val="2652161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86799-A973-470C-A5F1-54FB80D2688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D4904FF-D439-4634-B0C2-101BAA9B93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1C67E80-3FFF-4005-8264-6E60AC5186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15A2139-EEDF-42A9-91B2-DE63F4BF1296}"/>
              </a:ext>
            </a:extLst>
          </p:cNvPr>
          <p:cNvSpPr>
            <a:spLocks noGrp="1"/>
          </p:cNvSpPr>
          <p:nvPr>
            <p:ph type="dt" sz="half" idx="10"/>
          </p:nvPr>
        </p:nvSpPr>
        <p:spPr/>
        <p:txBody>
          <a:bodyPr/>
          <a:lstStyle/>
          <a:p>
            <a:fld id="{E3F01F1A-3FFE-456C-AE2E-C951E976C8D1}" type="datetimeFigureOut">
              <a:rPr lang="en-GB" smtClean="0"/>
              <a:t>04/03/2021</a:t>
            </a:fld>
            <a:endParaRPr lang="en-GB"/>
          </a:p>
        </p:txBody>
      </p:sp>
      <p:sp>
        <p:nvSpPr>
          <p:cNvPr id="6" name="Footer Placeholder 5">
            <a:extLst>
              <a:ext uri="{FF2B5EF4-FFF2-40B4-BE49-F238E27FC236}">
                <a16:creationId xmlns:a16="http://schemas.microsoft.com/office/drawing/2014/main" id="{B3D0A898-A071-46D9-89BE-C522B4FF2D1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A144555-C294-47D0-BF05-DC358B9C1082}"/>
              </a:ext>
            </a:extLst>
          </p:cNvPr>
          <p:cNvSpPr>
            <a:spLocks noGrp="1"/>
          </p:cNvSpPr>
          <p:nvPr>
            <p:ph type="sldNum" sz="quarter" idx="12"/>
          </p:nvPr>
        </p:nvSpPr>
        <p:spPr/>
        <p:txBody>
          <a:bodyPr/>
          <a:lstStyle/>
          <a:p>
            <a:fld id="{783F3E70-F4A7-4E54-B5F5-01406E7CF202}" type="slidenum">
              <a:rPr lang="en-GB" smtClean="0"/>
              <a:t>‹#›</a:t>
            </a:fld>
            <a:endParaRPr lang="en-GB"/>
          </a:p>
        </p:txBody>
      </p:sp>
    </p:spTree>
    <p:extLst>
      <p:ext uri="{BB962C8B-B14F-4D97-AF65-F5344CB8AC3E}">
        <p14:creationId xmlns:p14="http://schemas.microsoft.com/office/powerpoint/2010/main" val="1114628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E1FB0-B184-4AD6-8806-C2A0B2A2178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3AB90F5-9507-4ED4-A5EF-0DF4F8355C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29867F-5463-4C0C-A5CB-013C80508C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80B78E0-4DD7-4889-83C4-F0680E57A6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D25EFD-A527-497B-B371-1ACACA78570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BC4CC24-0319-46AF-A714-482726DCEB30}"/>
              </a:ext>
            </a:extLst>
          </p:cNvPr>
          <p:cNvSpPr>
            <a:spLocks noGrp="1"/>
          </p:cNvSpPr>
          <p:nvPr>
            <p:ph type="dt" sz="half" idx="10"/>
          </p:nvPr>
        </p:nvSpPr>
        <p:spPr/>
        <p:txBody>
          <a:bodyPr/>
          <a:lstStyle/>
          <a:p>
            <a:fld id="{E3F01F1A-3FFE-456C-AE2E-C951E976C8D1}" type="datetimeFigureOut">
              <a:rPr lang="en-GB" smtClean="0"/>
              <a:t>04/03/2021</a:t>
            </a:fld>
            <a:endParaRPr lang="en-GB"/>
          </a:p>
        </p:txBody>
      </p:sp>
      <p:sp>
        <p:nvSpPr>
          <p:cNvPr id="8" name="Footer Placeholder 7">
            <a:extLst>
              <a:ext uri="{FF2B5EF4-FFF2-40B4-BE49-F238E27FC236}">
                <a16:creationId xmlns:a16="http://schemas.microsoft.com/office/drawing/2014/main" id="{CDD9AC76-86F3-4EE4-ADB1-0AF79B6B42A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25DC5A1-0403-4266-8608-4E6D9BA12DC1}"/>
              </a:ext>
            </a:extLst>
          </p:cNvPr>
          <p:cNvSpPr>
            <a:spLocks noGrp="1"/>
          </p:cNvSpPr>
          <p:nvPr>
            <p:ph type="sldNum" sz="quarter" idx="12"/>
          </p:nvPr>
        </p:nvSpPr>
        <p:spPr/>
        <p:txBody>
          <a:bodyPr/>
          <a:lstStyle/>
          <a:p>
            <a:fld id="{783F3E70-F4A7-4E54-B5F5-01406E7CF202}" type="slidenum">
              <a:rPr lang="en-GB" smtClean="0"/>
              <a:t>‹#›</a:t>
            </a:fld>
            <a:endParaRPr lang="en-GB"/>
          </a:p>
        </p:txBody>
      </p:sp>
    </p:spTree>
    <p:extLst>
      <p:ext uri="{BB962C8B-B14F-4D97-AF65-F5344CB8AC3E}">
        <p14:creationId xmlns:p14="http://schemas.microsoft.com/office/powerpoint/2010/main" val="1835654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15D02-59E1-4A0F-A29F-0037FD7376A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165E09F-ABE3-4177-8545-E9C56DA8E9EB}"/>
              </a:ext>
            </a:extLst>
          </p:cNvPr>
          <p:cNvSpPr>
            <a:spLocks noGrp="1"/>
          </p:cNvSpPr>
          <p:nvPr>
            <p:ph type="dt" sz="half" idx="10"/>
          </p:nvPr>
        </p:nvSpPr>
        <p:spPr/>
        <p:txBody>
          <a:bodyPr/>
          <a:lstStyle/>
          <a:p>
            <a:fld id="{E3F01F1A-3FFE-456C-AE2E-C951E976C8D1}" type="datetimeFigureOut">
              <a:rPr lang="en-GB" smtClean="0"/>
              <a:t>04/03/2021</a:t>
            </a:fld>
            <a:endParaRPr lang="en-GB"/>
          </a:p>
        </p:txBody>
      </p:sp>
      <p:sp>
        <p:nvSpPr>
          <p:cNvPr id="4" name="Footer Placeholder 3">
            <a:extLst>
              <a:ext uri="{FF2B5EF4-FFF2-40B4-BE49-F238E27FC236}">
                <a16:creationId xmlns:a16="http://schemas.microsoft.com/office/drawing/2014/main" id="{2B077969-4456-4B15-A0EA-AE031EAF065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A541F07-523C-4473-BBDB-C4D988D6AC72}"/>
              </a:ext>
            </a:extLst>
          </p:cNvPr>
          <p:cNvSpPr>
            <a:spLocks noGrp="1"/>
          </p:cNvSpPr>
          <p:nvPr>
            <p:ph type="sldNum" sz="quarter" idx="12"/>
          </p:nvPr>
        </p:nvSpPr>
        <p:spPr/>
        <p:txBody>
          <a:bodyPr/>
          <a:lstStyle/>
          <a:p>
            <a:fld id="{783F3E70-F4A7-4E54-B5F5-01406E7CF202}" type="slidenum">
              <a:rPr lang="en-GB" smtClean="0"/>
              <a:t>‹#›</a:t>
            </a:fld>
            <a:endParaRPr lang="en-GB"/>
          </a:p>
        </p:txBody>
      </p:sp>
    </p:spTree>
    <p:extLst>
      <p:ext uri="{BB962C8B-B14F-4D97-AF65-F5344CB8AC3E}">
        <p14:creationId xmlns:p14="http://schemas.microsoft.com/office/powerpoint/2010/main" val="3383597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890A5F-510E-4ABD-8092-B5666F963F5C}"/>
              </a:ext>
            </a:extLst>
          </p:cNvPr>
          <p:cNvSpPr>
            <a:spLocks noGrp="1"/>
          </p:cNvSpPr>
          <p:nvPr>
            <p:ph type="dt" sz="half" idx="10"/>
          </p:nvPr>
        </p:nvSpPr>
        <p:spPr/>
        <p:txBody>
          <a:bodyPr/>
          <a:lstStyle/>
          <a:p>
            <a:fld id="{E3F01F1A-3FFE-456C-AE2E-C951E976C8D1}" type="datetimeFigureOut">
              <a:rPr lang="en-GB" smtClean="0"/>
              <a:t>04/03/2021</a:t>
            </a:fld>
            <a:endParaRPr lang="en-GB"/>
          </a:p>
        </p:txBody>
      </p:sp>
      <p:sp>
        <p:nvSpPr>
          <p:cNvPr id="3" name="Footer Placeholder 2">
            <a:extLst>
              <a:ext uri="{FF2B5EF4-FFF2-40B4-BE49-F238E27FC236}">
                <a16:creationId xmlns:a16="http://schemas.microsoft.com/office/drawing/2014/main" id="{0EEE78DD-12DD-4CFE-ACCB-EA40D0266BA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64C878A-983D-49DC-82E6-DC2D277893AF}"/>
              </a:ext>
            </a:extLst>
          </p:cNvPr>
          <p:cNvSpPr>
            <a:spLocks noGrp="1"/>
          </p:cNvSpPr>
          <p:nvPr>
            <p:ph type="sldNum" sz="quarter" idx="12"/>
          </p:nvPr>
        </p:nvSpPr>
        <p:spPr/>
        <p:txBody>
          <a:bodyPr/>
          <a:lstStyle/>
          <a:p>
            <a:fld id="{783F3E70-F4A7-4E54-B5F5-01406E7CF202}" type="slidenum">
              <a:rPr lang="en-GB" smtClean="0"/>
              <a:t>‹#›</a:t>
            </a:fld>
            <a:endParaRPr lang="en-GB"/>
          </a:p>
        </p:txBody>
      </p:sp>
    </p:spTree>
    <p:extLst>
      <p:ext uri="{BB962C8B-B14F-4D97-AF65-F5344CB8AC3E}">
        <p14:creationId xmlns:p14="http://schemas.microsoft.com/office/powerpoint/2010/main" val="3352757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5A3BA-848A-49D3-8E64-0AD4AA2D02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1165C66-BA8D-40D1-A792-80800B1EF8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AECCBC3-6A6C-4D2F-8E7B-A1BDEAFFCD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1C7A83-8021-4F19-8D14-5B2A6248E2F9}"/>
              </a:ext>
            </a:extLst>
          </p:cNvPr>
          <p:cNvSpPr>
            <a:spLocks noGrp="1"/>
          </p:cNvSpPr>
          <p:nvPr>
            <p:ph type="dt" sz="half" idx="10"/>
          </p:nvPr>
        </p:nvSpPr>
        <p:spPr/>
        <p:txBody>
          <a:bodyPr/>
          <a:lstStyle/>
          <a:p>
            <a:fld id="{E3F01F1A-3FFE-456C-AE2E-C951E976C8D1}" type="datetimeFigureOut">
              <a:rPr lang="en-GB" smtClean="0"/>
              <a:t>04/03/2021</a:t>
            </a:fld>
            <a:endParaRPr lang="en-GB"/>
          </a:p>
        </p:txBody>
      </p:sp>
      <p:sp>
        <p:nvSpPr>
          <p:cNvPr id="6" name="Footer Placeholder 5">
            <a:extLst>
              <a:ext uri="{FF2B5EF4-FFF2-40B4-BE49-F238E27FC236}">
                <a16:creationId xmlns:a16="http://schemas.microsoft.com/office/drawing/2014/main" id="{04B3F6C5-24B2-40F4-A454-3CC4162A743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304B5A6-BFE2-46B7-A206-077F6CAE9C9E}"/>
              </a:ext>
            </a:extLst>
          </p:cNvPr>
          <p:cNvSpPr>
            <a:spLocks noGrp="1"/>
          </p:cNvSpPr>
          <p:nvPr>
            <p:ph type="sldNum" sz="quarter" idx="12"/>
          </p:nvPr>
        </p:nvSpPr>
        <p:spPr/>
        <p:txBody>
          <a:bodyPr/>
          <a:lstStyle/>
          <a:p>
            <a:fld id="{783F3E70-F4A7-4E54-B5F5-01406E7CF202}" type="slidenum">
              <a:rPr lang="en-GB" smtClean="0"/>
              <a:t>‹#›</a:t>
            </a:fld>
            <a:endParaRPr lang="en-GB"/>
          </a:p>
        </p:txBody>
      </p:sp>
    </p:spTree>
    <p:extLst>
      <p:ext uri="{BB962C8B-B14F-4D97-AF65-F5344CB8AC3E}">
        <p14:creationId xmlns:p14="http://schemas.microsoft.com/office/powerpoint/2010/main" val="2030739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C26AB-1E74-456A-B16F-046F347BA2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512F91D-FAAF-46FB-A607-87E793D7ED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391864B-0BF9-41D3-BE18-95EBE8E2E6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3C7987-ECAB-4870-AA88-CD690B46DCEF}"/>
              </a:ext>
            </a:extLst>
          </p:cNvPr>
          <p:cNvSpPr>
            <a:spLocks noGrp="1"/>
          </p:cNvSpPr>
          <p:nvPr>
            <p:ph type="dt" sz="half" idx="10"/>
          </p:nvPr>
        </p:nvSpPr>
        <p:spPr/>
        <p:txBody>
          <a:bodyPr/>
          <a:lstStyle/>
          <a:p>
            <a:fld id="{E3F01F1A-3FFE-456C-AE2E-C951E976C8D1}" type="datetimeFigureOut">
              <a:rPr lang="en-GB" smtClean="0"/>
              <a:t>04/03/2021</a:t>
            </a:fld>
            <a:endParaRPr lang="en-GB"/>
          </a:p>
        </p:txBody>
      </p:sp>
      <p:sp>
        <p:nvSpPr>
          <p:cNvPr id="6" name="Footer Placeholder 5">
            <a:extLst>
              <a:ext uri="{FF2B5EF4-FFF2-40B4-BE49-F238E27FC236}">
                <a16:creationId xmlns:a16="http://schemas.microsoft.com/office/drawing/2014/main" id="{0A2840BC-A5BC-4351-BC3C-0E608E082C6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B4EAD5A-3694-41AA-88F3-9B1E454428DE}"/>
              </a:ext>
            </a:extLst>
          </p:cNvPr>
          <p:cNvSpPr>
            <a:spLocks noGrp="1"/>
          </p:cNvSpPr>
          <p:nvPr>
            <p:ph type="sldNum" sz="quarter" idx="12"/>
          </p:nvPr>
        </p:nvSpPr>
        <p:spPr/>
        <p:txBody>
          <a:bodyPr/>
          <a:lstStyle/>
          <a:p>
            <a:fld id="{783F3E70-F4A7-4E54-B5F5-01406E7CF202}" type="slidenum">
              <a:rPr lang="en-GB" smtClean="0"/>
              <a:t>‹#›</a:t>
            </a:fld>
            <a:endParaRPr lang="en-GB"/>
          </a:p>
        </p:txBody>
      </p:sp>
    </p:spTree>
    <p:extLst>
      <p:ext uri="{BB962C8B-B14F-4D97-AF65-F5344CB8AC3E}">
        <p14:creationId xmlns:p14="http://schemas.microsoft.com/office/powerpoint/2010/main" val="2968755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33B7E0-E31D-4571-A64F-E305440823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002B104-A5A4-4F36-B63D-8DA7BF5C39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ECE974D-2C54-47DB-9595-6196F99A28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F01F1A-3FFE-456C-AE2E-C951E976C8D1}" type="datetimeFigureOut">
              <a:rPr lang="en-GB" smtClean="0"/>
              <a:t>04/03/2021</a:t>
            </a:fld>
            <a:endParaRPr lang="en-GB"/>
          </a:p>
        </p:txBody>
      </p:sp>
      <p:sp>
        <p:nvSpPr>
          <p:cNvPr id="5" name="Footer Placeholder 4">
            <a:extLst>
              <a:ext uri="{FF2B5EF4-FFF2-40B4-BE49-F238E27FC236}">
                <a16:creationId xmlns:a16="http://schemas.microsoft.com/office/drawing/2014/main" id="{C30D9615-FE9C-45A9-8D0C-2B4EB3B7C4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546C64F-BC30-41EB-B222-CEF208DA0E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3F3E70-F4A7-4E54-B5F5-01406E7CF202}" type="slidenum">
              <a:rPr lang="en-GB" smtClean="0"/>
              <a:t>‹#›</a:t>
            </a:fld>
            <a:endParaRPr lang="en-GB"/>
          </a:p>
        </p:txBody>
      </p:sp>
    </p:spTree>
    <p:extLst>
      <p:ext uri="{BB962C8B-B14F-4D97-AF65-F5344CB8AC3E}">
        <p14:creationId xmlns:p14="http://schemas.microsoft.com/office/powerpoint/2010/main" val="17282206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NakedObjectsGroup/NakedObjectsFramework/blob/master/Documentation/Getting%20started%20with%20Naked%20Functions.pptx"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15.xml"/><Relationship Id="rId1" Type="http://schemas.openxmlformats.org/officeDocument/2006/relationships/slideLayout" Target="../slideLayouts/slideLayout2.xml"/><Relationship Id="rId5" Type="http://schemas.openxmlformats.org/officeDocument/2006/relationships/slide" Target="slide4.xml"/><Relationship Id="rId4" Type="http://schemas.openxmlformats.org/officeDocument/2006/relationships/slide" Target="slide16.xml"/></Relationships>
</file>

<file path=ppt/slides/_rels/slide16.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slide" Target="slide18.xml"/><Relationship Id="rId1" Type="http://schemas.openxmlformats.org/officeDocument/2006/relationships/slideLayout" Target="../slideLayouts/slideLayout2.xml"/><Relationship Id="rId5" Type="http://schemas.openxmlformats.org/officeDocument/2006/relationships/slide" Target="slide9.xml"/><Relationship Id="rId4" Type="http://schemas.openxmlformats.org/officeDocument/2006/relationships/slide" Target="slide10.xml"/></Relationships>
</file>

<file path=ppt/slides/_rels/slide17.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slide" Target="slide16.xml"/><Relationship Id="rId1" Type="http://schemas.openxmlformats.org/officeDocument/2006/relationships/slideLayout" Target="../slideLayouts/slideLayout2.xml"/><Relationship Id="rId5" Type="http://schemas.openxmlformats.org/officeDocument/2006/relationships/slide" Target="slide14.xml"/><Relationship Id="rId4" Type="http://schemas.openxmlformats.org/officeDocument/2006/relationships/slide" Target="slide6.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15.xml"/><Relationship Id="rId13" Type="http://schemas.openxmlformats.org/officeDocument/2006/relationships/slide" Target="slide24.xml"/><Relationship Id="rId3" Type="http://schemas.openxmlformats.org/officeDocument/2006/relationships/slide" Target="slide8.xml"/><Relationship Id="rId7" Type="http://schemas.openxmlformats.org/officeDocument/2006/relationships/slide" Target="slide14.xml"/><Relationship Id="rId12" Type="http://schemas.openxmlformats.org/officeDocument/2006/relationships/slide" Target="slide23.xml"/><Relationship Id="rId17" Type="http://schemas.openxmlformats.org/officeDocument/2006/relationships/slide" Target="slide29.xml"/><Relationship Id="rId2" Type="http://schemas.openxmlformats.org/officeDocument/2006/relationships/slide" Target="slide3.xml"/><Relationship Id="rId16" Type="http://schemas.openxmlformats.org/officeDocument/2006/relationships/slide" Target="slide27.xml"/><Relationship Id="rId1" Type="http://schemas.openxmlformats.org/officeDocument/2006/relationships/slideLayout" Target="../slideLayouts/slideLayout2.xml"/><Relationship Id="rId6" Type="http://schemas.openxmlformats.org/officeDocument/2006/relationships/slide" Target="slide13.xml"/><Relationship Id="rId11" Type="http://schemas.openxmlformats.org/officeDocument/2006/relationships/slide" Target="slide22.xml"/><Relationship Id="rId5" Type="http://schemas.openxmlformats.org/officeDocument/2006/relationships/slide" Target="slide12.xml"/><Relationship Id="rId15" Type="http://schemas.openxmlformats.org/officeDocument/2006/relationships/slide" Target="slide26.xml"/><Relationship Id="rId10" Type="http://schemas.openxmlformats.org/officeDocument/2006/relationships/slide" Target="slide21.xml"/><Relationship Id="rId4" Type="http://schemas.openxmlformats.org/officeDocument/2006/relationships/slide" Target="slide11.xml"/><Relationship Id="rId9" Type="http://schemas.openxmlformats.org/officeDocument/2006/relationships/slide" Target="slide20.xml"/><Relationship Id="rId14" Type="http://schemas.openxmlformats.org/officeDocument/2006/relationships/slide" Target="slide25.xml"/></Relationships>
</file>

<file path=ppt/slides/_rels/slide20.xml.rels><?xml version="1.0" encoding="UTF-8" standalone="yes"?>
<Relationships xmlns="http://schemas.openxmlformats.org/package/2006/relationships"><Relationship Id="rId3" Type="http://schemas.openxmlformats.org/officeDocument/2006/relationships/slide" Target="slide22.xml"/><Relationship Id="rId7" Type="http://schemas.openxmlformats.org/officeDocument/2006/relationships/slide" Target="slide26.xml"/><Relationship Id="rId2" Type="http://schemas.openxmlformats.org/officeDocument/2006/relationships/slide" Target="slide21.xml"/><Relationship Id="rId1" Type="http://schemas.openxmlformats.org/officeDocument/2006/relationships/slideLayout" Target="../slideLayouts/slideLayout2.xml"/><Relationship Id="rId6" Type="http://schemas.openxmlformats.org/officeDocument/2006/relationships/slide" Target="slide25.xml"/><Relationship Id="rId5" Type="http://schemas.openxmlformats.org/officeDocument/2006/relationships/slide" Target="slide24.xml"/><Relationship Id="rId4" Type="http://schemas.openxmlformats.org/officeDocument/2006/relationships/slide" Target="slide23.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s>
</file>

<file path=ppt/slides/_rels/slide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A92DD-1DCC-4D7A-85C8-7BDC647D5DEE}"/>
              </a:ext>
            </a:extLst>
          </p:cNvPr>
          <p:cNvSpPr>
            <a:spLocks noGrp="1"/>
          </p:cNvSpPr>
          <p:nvPr>
            <p:ph type="ctrTitle"/>
          </p:nvPr>
        </p:nvSpPr>
        <p:spPr/>
        <p:txBody>
          <a:bodyPr/>
          <a:lstStyle/>
          <a:p>
            <a:r>
              <a:rPr lang="en-GB" dirty="0"/>
              <a:t>The Naked Functions programming model</a:t>
            </a:r>
          </a:p>
        </p:txBody>
      </p:sp>
      <p:sp>
        <p:nvSpPr>
          <p:cNvPr id="5" name="Subtitle 4">
            <a:extLst>
              <a:ext uri="{FF2B5EF4-FFF2-40B4-BE49-F238E27FC236}">
                <a16:creationId xmlns:a16="http://schemas.microsoft.com/office/drawing/2014/main" id="{AEC6BDC3-6F78-4C59-91A9-860B8A5EC703}"/>
              </a:ext>
            </a:extLst>
          </p:cNvPr>
          <p:cNvSpPr>
            <a:spLocks noGrp="1"/>
          </p:cNvSpPr>
          <p:nvPr>
            <p:ph type="subTitle" idx="1"/>
          </p:nvPr>
        </p:nvSpPr>
        <p:spPr>
          <a:xfrm>
            <a:off x="1384663" y="4229055"/>
            <a:ext cx="9144000" cy="1655762"/>
          </a:xfrm>
        </p:spPr>
        <p:txBody>
          <a:bodyPr/>
          <a:lstStyle/>
          <a:p>
            <a:r>
              <a:rPr lang="en-GB" dirty="0"/>
              <a:t>See also: </a:t>
            </a:r>
            <a:br>
              <a:rPr lang="en-GB" dirty="0"/>
            </a:br>
            <a:r>
              <a:rPr lang="en-GB" dirty="0">
                <a:hlinkClick r:id="rId2"/>
              </a:rPr>
              <a:t>Getting started with Naked Functions</a:t>
            </a:r>
            <a:endParaRPr lang="en-GB" dirty="0"/>
          </a:p>
        </p:txBody>
      </p:sp>
    </p:spTree>
    <p:extLst>
      <p:ext uri="{BB962C8B-B14F-4D97-AF65-F5344CB8AC3E}">
        <p14:creationId xmlns:p14="http://schemas.microsoft.com/office/powerpoint/2010/main" val="12668870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DC412-877C-4510-B156-A22697AAD67E}"/>
              </a:ext>
            </a:extLst>
          </p:cNvPr>
          <p:cNvSpPr>
            <a:spLocks noGrp="1"/>
          </p:cNvSpPr>
          <p:nvPr>
            <p:ph type="title"/>
          </p:nvPr>
        </p:nvSpPr>
        <p:spPr>
          <a:xfrm>
            <a:off x="838200" y="198669"/>
            <a:ext cx="10515600" cy="482368"/>
          </a:xfrm>
        </p:spPr>
        <p:txBody>
          <a:bodyPr>
            <a:normAutofit fontScale="90000"/>
          </a:bodyPr>
          <a:lstStyle/>
          <a:p>
            <a:r>
              <a:rPr lang="en-GB" sz="3200" dirty="0"/>
              <a:t>The dialog is derived directly from the function parameter list</a:t>
            </a:r>
          </a:p>
        </p:txBody>
      </p:sp>
      <p:pic>
        <p:nvPicPr>
          <p:cNvPr id="6" name="Picture 5">
            <a:extLst>
              <a:ext uri="{FF2B5EF4-FFF2-40B4-BE49-F238E27FC236}">
                <a16:creationId xmlns:a16="http://schemas.microsoft.com/office/drawing/2014/main" id="{ECD16EF6-F80D-4B76-9D9F-8A676E7FCBDD}"/>
              </a:ext>
            </a:extLst>
          </p:cNvPr>
          <p:cNvPicPr>
            <a:picLocks noChangeAspect="1"/>
          </p:cNvPicPr>
          <p:nvPr/>
        </p:nvPicPr>
        <p:blipFill>
          <a:blip r:embed="rId2"/>
          <a:stretch>
            <a:fillRect/>
          </a:stretch>
        </p:blipFill>
        <p:spPr>
          <a:xfrm>
            <a:off x="0" y="681037"/>
            <a:ext cx="6128491" cy="4532094"/>
          </a:xfrm>
          <a:prstGeom prst="rect">
            <a:avLst/>
          </a:prstGeom>
        </p:spPr>
      </p:pic>
      <p:pic>
        <p:nvPicPr>
          <p:cNvPr id="8" name="Picture 7">
            <a:extLst>
              <a:ext uri="{FF2B5EF4-FFF2-40B4-BE49-F238E27FC236}">
                <a16:creationId xmlns:a16="http://schemas.microsoft.com/office/drawing/2014/main" id="{5F033765-CDFD-4053-A999-F4D5BEBE4139}"/>
              </a:ext>
            </a:extLst>
          </p:cNvPr>
          <p:cNvPicPr>
            <a:picLocks noChangeAspect="1"/>
          </p:cNvPicPr>
          <p:nvPr/>
        </p:nvPicPr>
        <p:blipFill rotWithShape="1">
          <a:blip r:embed="rId3"/>
          <a:srcRect t="21218" r="71121"/>
          <a:stretch/>
        </p:blipFill>
        <p:spPr>
          <a:xfrm>
            <a:off x="0" y="1639683"/>
            <a:ext cx="1760448" cy="3578634"/>
          </a:xfrm>
          <a:prstGeom prst="rect">
            <a:avLst/>
          </a:prstGeom>
        </p:spPr>
      </p:pic>
      <p:pic>
        <p:nvPicPr>
          <p:cNvPr id="12" name="Picture 11">
            <a:extLst>
              <a:ext uri="{FF2B5EF4-FFF2-40B4-BE49-F238E27FC236}">
                <a16:creationId xmlns:a16="http://schemas.microsoft.com/office/drawing/2014/main" id="{E066CD39-466C-48F9-A0A9-E2DBCC8EFC2E}"/>
              </a:ext>
            </a:extLst>
          </p:cNvPr>
          <p:cNvPicPr>
            <a:picLocks noChangeAspect="1"/>
          </p:cNvPicPr>
          <p:nvPr/>
        </p:nvPicPr>
        <p:blipFill rotWithShape="1">
          <a:blip r:embed="rId4"/>
          <a:srcRect l="29828" t="21560" b="34375"/>
          <a:stretch/>
        </p:blipFill>
        <p:spPr>
          <a:xfrm>
            <a:off x="1818289" y="1639683"/>
            <a:ext cx="4277711" cy="1986017"/>
          </a:xfrm>
          <a:prstGeom prst="rect">
            <a:avLst/>
          </a:prstGeom>
        </p:spPr>
      </p:pic>
      <p:pic>
        <p:nvPicPr>
          <p:cNvPr id="16" name="Picture 15">
            <a:extLst>
              <a:ext uri="{FF2B5EF4-FFF2-40B4-BE49-F238E27FC236}">
                <a16:creationId xmlns:a16="http://schemas.microsoft.com/office/drawing/2014/main" id="{4BEB2A3E-991F-4F64-A719-10343F673F18}"/>
              </a:ext>
            </a:extLst>
          </p:cNvPr>
          <p:cNvPicPr>
            <a:picLocks noChangeAspect="1"/>
          </p:cNvPicPr>
          <p:nvPr/>
        </p:nvPicPr>
        <p:blipFill>
          <a:blip r:embed="rId5"/>
          <a:stretch>
            <a:fillRect/>
          </a:stretch>
        </p:blipFill>
        <p:spPr>
          <a:xfrm>
            <a:off x="3467010" y="4028253"/>
            <a:ext cx="8229600" cy="2543175"/>
          </a:xfrm>
          <a:prstGeom prst="rect">
            <a:avLst/>
          </a:prstGeom>
        </p:spPr>
      </p:pic>
      <p:grpSp>
        <p:nvGrpSpPr>
          <p:cNvPr id="74" name="Group 73">
            <a:extLst>
              <a:ext uri="{FF2B5EF4-FFF2-40B4-BE49-F238E27FC236}">
                <a16:creationId xmlns:a16="http://schemas.microsoft.com/office/drawing/2014/main" id="{E9B360C8-7F12-4B01-8D50-F19DB4C8BEB7}"/>
              </a:ext>
            </a:extLst>
          </p:cNvPr>
          <p:cNvGrpSpPr/>
          <p:nvPr/>
        </p:nvGrpSpPr>
        <p:grpSpPr>
          <a:xfrm>
            <a:off x="2835564" y="1825454"/>
            <a:ext cx="5443936" cy="3511499"/>
            <a:chOff x="-1419537" y="1557757"/>
            <a:chExt cx="5443936" cy="3511499"/>
          </a:xfrm>
        </p:grpSpPr>
        <p:sp>
          <p:nvSpPr>
            <p:cNvPr id="75" name="TextBox 74">
              <a:extLst>
                <a:ext uri="{FF2B5EF4-FFF2-40B4-BE49-F238E27FC236}">
                  <a16:creationId xmlns:a16="http://schemas.microsoft.com/office/drawing/2014/main" id="{4B22083C-D0D1-4062-8239-B0FC219DA9E4}"/>
                </a:ext>
              </a:extLst>
            </p:cNvPr>
            <p:cNvSpPr txBox="1"/>
            <p:nvPr/>
          </p:nvSpPr>
          <p:spPr>
            <a:xfrm>
              <a:off x="2196355" y="1557757"/>
              <a:ext cx="1828044" cy="1200329"/>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1. The parameter name is used (reformatted) as a label, and the parameter type used to </a:t>
              </a:r>
              <a:r>
                <a:rPr lang="en-GB" sz="1200">
                  <a:solidFill>
                    <a:srgbClr val="FF0000"/>
                  </a:solidFill>
                </a:rPr>
                <a:t>provide generic </a:t>
              </a:r>
              <a:r>
                <a:rPr lang="en-GB" sz="1200" dirty="0">
                  <a:solidFill>
                    <a:srgbClr val="FF0000"/>
                  </a:solidFill>
                </a:rPr>
                <a:t>validation and/or other behaviour at the UI. </a:t>
              </a:r>
            </a:p>
          </p:txBody>
        </p:sp>
        <p:cxnSp>
          <p:nvCxnSpPr>
            <p:cNvPr id="76" name="Straight Arrow Connector 75">
              <a:extLst>
                <a:ext uri="{FF2B5EF4-FFF2-40B4-BE49-F238E27FC236}">
                  <a16:creationId xmlns:a16="http://schemas.microsoft.com/office/drawing/2014/main" id="{3840FF87-8976-49D9-97DA-2282396D3D03}"/>
                </a:ext>
              </a:extLst>
            </p:cNvPr>
            <p:cNvCxnSpPr>
              <a:cxnSpLocks/>
              <a:stCxn id="75" idx="2"/>
            </p:cNvCxnSpPr>
            <p:nvPr/>
          </p:nvCxnSpPr>
          <p:spPr>
            <a:xfrm flipH="1">
              <a:off x="1711591" y="2758086"/>
              <a:ext cx="1398786" cy="231117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6E540FB8-CC76-4648-A4B0-9104F2AE6053}"/>
                </a:ext>
              </a:extLst>
            </p:cNvPr>
            <p:cNvCxnSpPr>
              <a:cxnSpLocks/>
              <a:stCxn id="75" idx="1"/>
            </p:cNvCxnSpPr>
            <p:nvPr/>
          </p:nvCxnSpPr>
          <p:spPr>
            <a:xfrm flipH="1">
              <a:off x="-1419537" y="2157922"/>
              <a:ext cx="3615892" cy="9233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5625BFF8-08A9-4481-A5DA-78F3CFDCBB94}"/>
              </a:ext>
            </a:extLst>
          </p:cNvPr>
          <p:cNvGrpSpPr/>
          <p:nvPr/>
        </p:nvGrpSpPr>
        <p:grpSpPr>
          <a:xfrm>
            <a:off x="1635560" y="2782822"/>
            <a:ext cx="2543408" cy="3044549"/>
            <a:chOff x="-9146507" y="55156"/>
            <a:chExt cx="2543408" cy="3044549"/>
          </a:xfrm>
        </p:grpSpPr>
        <p:sp>
          <p:nvSpPr>
            <p:cNvPr id="35" name="TextBox 34">
              <a:extLst>
                <a:ext uri="{FF2B5EF4-FFF2-40B4-BE49-F238E27FC236}">
                  <a16:creationId xmlns:a16="http://schemas.microsoft.com/office/drawing/2014/main" id="{B6114426-285F-401E-B9FD-B8FF70A3A357}"/>
                </a:ext>
              </a:extLst>
            </p:cNvPr>
            <p:cNvSpPr txBox="1"/>
            <p:nvPr/>
          </p:nvSpPr>
          <p:spPr>
            <a:xfrm>
              <a:off x="-9146507" y="2268708"/>
              <a:ext cx="1760448" cy="830997"/>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2. All parameters are made mandatory at the UI unless an </a:t>
              </a:r>
              <a:r>
                <a:rPr lang="en-GB" sz="1100" dirty="0">
                  <a:latin typeface="Consolas" panose="020B0609020204030204" pitchFamily="49" charset="0"/>
                </a:rPr>
                <a:t>Optionally</a:t>
              </a:r>
              <a:r>
                <a:rPr lang="en-GB" sz="1200" dirty="0">
                  <a:solidFill>
                    <a:srgbClr val="FF0000"/>
                  </a:solidFill>
                </a:rPr>
                <a:t> attribute is added. </a:t>
              </a:r>
            </a:p>
          </p:txBody>
        </p:sp>
        <p:cxnSp>
          <p:nvCxnSpPr>
            <p:cNvPr id="36" name="Straight Arrow Connector 35">
              <a:extLst>
                <a:ext uri="{FF2B5EF4-FFF2-40B4-BE49-F238E27FC236}">
                  <a16:creationId xmlns:a16="http://schemas.microsoft.com/office/drawing/2014/main" id="{E9126131-AC27-420A-B7C8-28743445B263}"/>
                </a:ext>
              </a:extLst>
            </p:cNvPr>
            <p:cNvCxnSpPr>
              <a:cxnSpLocks/>
              <a:stCxn id="35" idx="3"/>
            </p:cNvCxnSpPr>
            <p:nvPr/>
          </p:nvCxnSpPr>
          <p:spPr>
            <a:xfrm>
              <a:off x="-7386059" y="2684207"/>
              <a:ext cx="78296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D2FD5B8-86A2-4F3F-9FA9-4CCE9F97058A}"/>
                </a:ext>
              </a:extLst>
            </p:cNvPr>
            <p:cNvCxnSpPr>
              <a:cxnSpLocks/>
              <a:stCxn id="35" idx="0"/>
            </p:cNvCxnSpPr>
            <p:nvPr/>
          </p:nvCxnSpPr>
          <p:spPr>
            <a:xfrm flipV="1">
              <a:off x="-8266283" y="55156"/>
              <a:ext cx="1485340" cy="221355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28203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DC412-877C-4510-B156-A22697AAD67E}"/>
              </a:ext>
            </a:extLst>
          </p:cNvPr>
          <p:cNvSpPr>
            <a:spLocks noGrp="1"/>
          </p:cNvSpPr>
          <p:nvPr>
            <p:ph type="title"/>
          </p:nvPr>
        </p:nvSpPr>
        <p:spPr>
          <a:xfrm>
            <a:off x="838200" y="198669"/>
            <a:ext cx="10515600" cy="482368"/>
          </a:xfrm>
        </p:spPr>
        <p:txBody>
          <a:bodyPr>
            <a:normAutofit fontScale="90000"/>
          </a:bodyPr>
          <a:lstStyle/>
          <a:p>
            <a:r>
              <a:rPr lang="en-GB" sz="3200" dirty="0"/>
              <a:t>An </a:t>
            </a:r>
            <a:r>
              <a:rPr lang="en-GB" sz="3100" dirty="0" err="1">
                <a:latin typeface="Consolas" panose="020B0609020204030204" pitchFamily="49" charset="0"/>
              </a:rPr>
              <a:t>IContext</a:t>
            </a:r>
            <a:r>
              <a:rPr lang="en-GB" sz="3200" dirty="0"/>
              <a:t> provides access </a:t>
            </a:r>
            <a:r>
              <a:rPr lang="en-GB" sz="3200"/>
              <a:t>to instances</a:t>
            </a:r>
            <a:endParaRPr lang="en-GB" sz="3200" dirty="0"/>
          </a:p>
        </p:txBody>
      </p:sp>
      <p:pic>
        <p:nvPicPr>
          <p:cNvPr id="6" name="Picture 5">
            <a:extLst>
              <a:ext uri="{FF2B5EF4-FFF2-40B4-BE49-F238E27FC236}">
                <a16:creationId xmlns:a16="http://schemas.microsoft.com/office/drawing/2014/main" id="{ECD16EF6-F80D-4B76-9D9F-8A676E7FCBDD}"/>
              </a:ext>
            </a:extLst>
          </p:cNvPr>
          <p:cNvPicPr>
            <a:picLocks noChangeAspect="1"/>
          </p:cNvPicPr>
          <p:nvPr/>
        </p:nvPicPr>
        <p:blipFill>
          <a:blip r:embed="rId2"/>
          <a:stretch>
            <a:fillRect/>
          </a:stretch>
        </p:blipFill>
        <p:spPr>
          <a:xfrm>
            <a:off x="0" y="681037"/>
            <a:ext cx="6128491" cy="4532094"/>
          </a:xfrm>
          <a:prstGeom prst="rect">
            <a:avLst/>
          </a:prstGeom>
        </p:spPr>
      </p:pic>
      <p:pic>
        <p:nvPicPr>
          <p:cNvPr id="20" name="Picture 19">
            <a:extLst>
              <a:ext uri="{FF2B5EF4-FFF2-40B4-BE49-F238E27FC236}">
                <a16:creationId xmlns:a16="http://schemas.microsoft.com/office/drawing/2014/main" id="{E9A13142-D7DF-4416-BB26-2E71BA8230AE}"/>
              </a:ext>
            </a:extLst>
          </p:cNvPr>
          <p:cNvPicPr>
            <a:picLocks noChangeAspect="1"/>
          </p:cNvPicPr>
          <p:nvPr/>
        </p:nvPicPr>
        <p:blipFill>
          <a:blip r:embed="rId3"/>
          <a:stretch>
            <a:fillRect/>
          </a:stretch>
        </p:blipFill>
        <p:spPr>
          <a:xfrm>
            <a:off x="3493336" y="4125494"/>
            <a:ext cx="7820025" cy="2314575"/>
          </a:xfrm>
          <a:prstGeom prst="rect">
            <a:avLst/>
          </a:prstGeom>
        </p:spPr>
      </p:pic>
      <p:pic>
        <p:nvPicPr>
          <p:cNvPr id="8" name="Picture 7">
            <a:extLst>
              <a:ext uri="{FF2B5EF4-FFF2-40B4-BE49-F238E27FC236}">
                <a16:creationId xmlns:a16="http://schemas.microsoft.com/office/drawing/2014/main" id="{5F033765-CDFD-4053-A999-F4D5BEBE4139}"/>
              </a:ext>
            </a:extLst>
          </p:cNvPr>
          <p:cNvPicPr>
            <a:picLocks noChangeAspect="1"/>
          </p:cNvPicPr>
          <p:nvPr/>
        </p:nvPicPr>
        <p:blipFill rotWithShape="1">
          <a:blip r:embed="rId4"/>
          <a:srcRect t="21218" r="71121"/>
          <a:stretch/>
        </p:blipFill>
        <p:spPr>
          <a:xfrm>
            <a:off x="0" y="1639683"/>
            <a:ext cx="1760448" cy="3578634"/>
          </a:xfrm>
          <a:prstGeom prst="rect">
            <a:avLst/>
          </a:prstGeom>
        </p:spPr>
      </p:pic>
      <p:pic>
        <p:nvPicPr>
          <p:cNvPr id="12" name="Picture 11">
            <a:extLst>
              <a:ext uri="{FF2B5EF4-FFF2-40B4-BE49-F238E27FC236}">
                <a16:creationId xmlns:a16="http://schemas.microsoft.com/office/drawing/2014/main" id="{E066CD39-466C-48F9-A0A9-E2DBCC8EFC2E}"/>
              </a:ext>
            </a:extLst>
          </p:cNvPr>
          <p:cNvPicPr>
            <a:picLocks noChangeAspect="1"/>
          </p:cNvPicPr>
          <p:nvPr/>
        </p:nvPicPr>
        <p:blipFill rotWithShape="1">
          <a:blip r:embed="rId5"/>
          <a:srcRect l="29828" t="21560" b="34375"/>
          <a:stretch/>
        </p:blipFill>
        <p:spPr>
          <a:xfrm>
            <a:off x="1818289" y="1639683"/>
            <a:ext cx="4277711" cy="1986017"/>
          </a:xfrm>
          <a:prstGeom prst="rect">
            <a:avLst/>
          </a:prstGeom>
        </p:spPr>
      </p:pic>
      <p:grpSp>
        <p:nvGrpSpPr>
          <p:cNvPr id="74" name="Group 73">
            <a:extLst>
              <a:ext uri="{FF2B5EF4-FFF2-40B4-BE49-F238E27FC236}">
                <a16:creationId xmlns:a16="http://schemas.microsoft.com/office/drawing/2014/main" id="{E9B360C8-7F12-4B01-8D50-F19DB4C8BEB7}"/>
              </a:ext>
            </a:extLst>
          </p:cNvPr>
          <p:cNvGrpSpPr/>
          <p:nvPr/>
        </p:nvGrpSpPr>
        <p:grpSpPr>
          <a:xfrm>
            <a:off x="8003165" y="1869950"/>
            <a:ext cx="2452399" cy="3819650"/>
            <a:chOff x="2196355" y="1557757"/>
            <a:chExt cx="2452399" cy="3819650"/>
          </a:xfrm>
        </p:grpSpPr>
        <p:sp>
          <p:nvSpPr>
            <p:cNvPr id="75" name="TextBox 74">
              <a:extLst>
                <a:ext uri="{FF2B5EF4-FFF2-40B4-BE49-F238E27FC236}">
                  <a16:creationId xmlns:a16="http://schemas.microsoft.com/office/drawing/2014/main" id="{4B22083C-D0D1-4062-8239-B0FC219DA9E4}"/>
                </a:ext>
              </a:extLst>
            </p:cNvPr>
            <p:cNvSpPr txBox="1"/>
            <p:nvPr/>
          </p:nvSpPr>
          <p:spPr>
            <a:xfrm>
              <a:off x="2196355" y="1557757"/>
              <a:ext cx="2015130" cy="1200329"/>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1. An </a:t>
              </a:r>
              <a:r>
                <a:rPr lang="en-GB" sz="1100" dirty="0" err="1">
                  <a:latin typeface="Consolas" panose="020B0609020204030204" pitchFamily="49" charset="0"/>
                </a:rPr>
                <a:t>IContext</a:t>
              </a:r>
              <a:r>
                <a:rPr lang="en-GB" sz="1200" dirty="0">
                  <a:solidFill>
                    <a:srgbClr val="FF0000"/>
                  </a:solidFill>
                </a:rPr>
                <a:t> parameter does not appear at the UI. If the function has no other parameters, then the menu action executes immediately, with no dialog.</a:t>
              </a:r>
            </a:p>
          </p:txBody>
        </p:sp>
        <p:cxnSp>
          <p:nvCxnSpPr>
            <p:cNvPr id="76" name="Straight Arrow Connector 75">
              <a:extLst>
                <a:ext uri="{FF2B5EF4-FFF2-40B4-BE49-F238E27FC236}">
                  <a16:creationId xmlns:a16="http://schemas.microsoft.com/office/drawing/2014/main" id="{3840FF87-8976-49D9-97DA-2282396D3D03}"/>
                </a:ext>
              </a:extLst>
            </p:cNvPr>
            <p:cNvCxnSpPr>
              <a:cxnSpLocks/>
              <a:stCxn id="75" idx="2"/>
            </p:cNvCxnSpPr>
            <p:nvPr/>
          </p:nvCxnSpPr>
          <p:spPr>
            <a:xfrm flipH="1">
              <a:off x="2653700" y="2758086"/>
              <a:ext cx="550220" cy="222956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6E540FB8-CC76-4648-A4B0-9104F2AE6053}"/>
                </a:ext>
              </a:extLst>
            </p:cNvPr>
            <p:cNvCxnSpPr>
              <a:cxnSpLocks/>
              <a:stCxn id="75" idx="2"/>
            </p:cNvCxnSpPr>
            <p:nvPr/>
          </p:nvCxnSpPr>
          <p:spPr>
            <a:xfrm flipH="1">
              <a:off x="2275008" y="2758086"/>
              <a:ext cx="928912" cy="158484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F042932-57B7-413A-8245-C3808CF1D8BA}"/>
                </a:ext>
              </a:extLst>
            </p:cNvPr>
            <p:cNvCxnSpPr>
              <a:cxnSpLocks/>
              <a:stCxn id="75" idx="2"/>
            </p:cNvCxnSpPr>
            <p:nvPr/>
          </p:nvCxnSpPr>
          <p:spPr>
            <a:xfrm>
              <a:off x="3203920" y="2758086"/>
              <a:ext cx="1444834" cy="261932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5625BFF8-08A9-4481-A5DA-78F3CFDCBB94}"/>
              </a:ext>
            </a:extLst>
          </p:cNvPr>
          <p:cNvGrpSpPr/>
          <p:nvPr/>
        </p:nvGrpSpPr>
        <p:grpSpPr>
          <a:xfrm>
            <a:off x="166835" y="5424406"/>
            <a:ext cx="3934111" cy="646331"/>
            <a:chOff x="-10444347" y="2548208"/>
            <a:chExt cx="4072900" cy="1196936"/>
          </a:xfrm>
        </p:grpSpPr>
        <p:sp>
          <p:nvSpPr>
            <p:cNvPr id="35" name="TextBox 34">
              <a:extLst>
                <a:ext uri="{FF2B5EF4-FFF2-40B4-BE49-F238E27FC236}">
                  <a16:creationId xmlns:a16="http://schemas.microsoft.com/office/drawing/2014/main" id="{B6114426-285F-401E-B9FD-B8FF70A3A357}"/>
                </a:ext>
              </a:extLst>
            </p:cNvPr>
            <p:cNvSpPr txBox="1"/>
            <p:nvPr/>
          </p:nvSpPr>
          <p:spPr>
            <a:xfrm>
              <a:off x="-10444347" y="2548208"/>
              <a:ext cx="2700063" cy="1196936"/>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2. The </a:t>
              </a:r>
              <a:r>
                <a:rPr lang="en-GB" sz="1100" dirty="0" err="1">
                  <a:latin typeface="Consolas" panose="020B0609020204030204" pitchFamily="49" charset="0"/>
                </a:rPr>
                <a:t>IContext</a:t>
              </a:r>
              <a:r>
                <a:rPr lang="en-GB" sz="1200" dirty="0">
                  <a:solidFill>
                    <a:srgbClr val="FF0000"/>
                  </a:solidFill>
                </a:rPr>
                <a:t> provides access to an </a:t>
              </a:r>
              <a:r>
                <a:rPr lang="en-GB" sz="1100" dirty="0" err="1">
                  <a:latin typeface="Consolas" panose="020B0609020204030204" pitchFamily="49" charset="0"/>
                </a:rPr>
                <a:t>IQueryable</a:t>
              </a:r>
              <a:r>
                <a:rPr lang="en-GB" sz="1200" dirty="0">
                  <a:solidFill>
                    <a:srgbClr val="FF0000"/>
                  </a:solidFill>
                </a:rPr>
                <a:t> of any domain type, to which LINQ may be applied</a:t>
              </a:r>
              <a:r>
                <a:rPr lang="en-GB" sz="1200">
                  <a:solidFill>
                    <a:srgbClr val="FF0000"/>
                  </a:solidFill>
                </a:rPr>
                <a:t>. </a:t>
              </a:r>
              <a:endParaRPr lang="en-GB" sz="1200" dirty="0">
                <a:solidFill>
                  <a:srgbClr val="FF0000"/>
                </a:solidFill>
              </a:endParaRPr>
            </a:p>
          </p:txBody>
        </p:sp>
        <p:cxnSp>
          <p:nvCxnSpPr>
            <p:cNvPr id="36" name="Straight Arrow Connector 35">
              <a:extLst>
                <a:ext uri="{FF2B5EF4-FFF2-40B4-BE49-F238E27FC236}">
                  <a16:creationId xmlns:a16="http://schemas.microsoft.com/office/drawing/2014/main" id="{E9126131-AC27-420A-B7C8-28743445B263}"/>
                </a:ext>
              </a:extLst>
            </p:cNvPr>
            <p:cNvCxnSpPr>
              <a:cxnSpLocks/>
              <a:stCxn id="35" idx="3"/>
            </p:cNvCxnSpPr>
            <p:nvPr/>
          </p:nvCxnSpPr>
          <p:spPr>
            <a:xfrm>
              <a:off x="-7744284" y="3146677"/>
              <a:ext cx="1372837" cy="34198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45547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89F028B-B07D-4535-A3CF-1ED4C670BB73}"/>
              </a:ext>
            </a:extLst>
          </p:cNvPr>
          <p:cNvPicPr>
            <a:picLocks noChangeAspect="1"/>
          </p:cNvPicPr>
          <p:nvPr/>
        </p:nvPicPr>
        <p:blipFill>
          <a:blip r:embed="rId2"/>
          <a:stretch>
            <a:fillRect/>
          </a:stretch>
        </p:blipFill>
        <p:spPr>
          <a:xfrm>
            <a:off x="3675950" y="2383850"/>
            <a:ext cx="4570970" cy="4080993"/>
          </a:xfrm>
          <a:prstGeom prst="rect">
            <a:avLst/>
          </a:prstGeom>
        </p:spPr>
      </p:pic>
      <p:sp>
        <p:nvSpPr>
          <p:cNvPr id="2" name="Title 1">
            <a:extLst>
              <a:ext uri="{FF2B5EF4-FFF2-40B4-BE49-F238E27FC236}">
                <a16:creationId xmlns:a16="http://schemas.microsoft.com/office/drawing/2014/main" id="{8EDDC412-877C-4510-B156-A22697AAD67E}"/>
              </a:ext>
            </a:extLst>
          </p:cNvPr>
          <p:cNvSpPr>
            <a:spLocks noGrp="1"/>
          </p:cNvSpPr>
          <p:nvPr>
            <p:ph type="title"/>
          </p:nvPr>
        </p:nvSpPr>
        <p:spPr>
          <a:xfrm>
            <a:off x="838200" y="198669"/>
            <a:ext cx="10515600" cy="482368"/>
          </a:xfrm>
        </p:spPr>
        <p:txBody>
          <a:bodyPr>
            <a:normAutofit fontScale="90000"/>
          </a:bodyPr>
          <a:lstStyle/>
          <a:p>
            <a:r>
              <a:rPr lang="en-GB" sz="3200" dirty="0"/>
              <a:t>An action to create and save a new object…</a:t>
            </a:r>
          </a:p>
        </p:txBody>
      </p:sp>
      <p:pic>
        <p:nvPicPr>
          <p:cNvPr id="7" name="Picture 6">
            <a:extLst>
              <a:ext uri="{FF2B5EF4-FFF2-40B4-BE49-F238E27FC236}">
                <a16:creationId xmlns:a16="http://schemas.microsoft.com/office/drawing/2014/main" id="{03A6D587-D97D-4827-B602-4A33C18CBD6C}"/>
              </a:ext>
            </a:extLst>
          </p:cNvPr>
          <p:cNvPicPr>
            <a:picLocks noChangeAspect="1"/>
          </p:cNvPicPr>
          <p:nvPr/>
        </p:nvPicPr>
        <p:blipFill rotWithShape="1">
          <a:blip r:embed="rId3"/>
          <a:srcRect l="26446"/>
          <a:stretch/>
        </p:blipFill>
        <p:spPr>
          <a:xfrm>
            <a:off x="195967" y="850667"/>
            <a:ext cx="3264142" cy="2629622"/>
          </a:xfrm>
          <a:prstGeom prst="rect">
            <a:avLst/>
          </a:prstGeom>
        </p:spPr>
      </p:pic>
      <p:grpSp>
        <p:nvGrpSpPr>
          <p:cNvPr id="22" name="Group 21">
            <a:extLst>
              <a:ext uri="{FF2B5EF4-FFF2-40B4-BE49-F238E27FC236}">
                <a16:creationId xmlns:a16="http://schemas.microsoft.com/office/drawing/2014/main" id="{6B26751D-760D-46F5-AB3C-56BD973520A8}"/>
              </a:ext>
            </a:extLst>
          </p:cNvPr>
          <p:cNvGrpSpPr/>
          <p:nvPr/>
        </p:nvGrpSpPr>
        <p:grpSpPr>
          <a:xfrm>
            <a:off x="4614508" y="1066305"/>
            <a:ext cx="2294292" cy="1367349"/>
            <a:chOff x="2446928" y="3277427"/>
            <a:chExt cx="2081855" cy="1367349"/>
          </a:xfrm>
        </p:grpSpPr>
        <p:sp>
          <p:nvSpPr>
            <p:cNvPr id="23" name="TextBox 22">
              <a:extLst>
                <a:ext uri="{FF2B5EF4-FFF2-40B4-BE49-F238E27FC236}">
                  <a16:creationId xmlns:a16="http://schemas.microsoft.com/office/drawing/2014/main" id="{FA7C478E-194D-438A-999A-02AFEC909757}"/>
                </a:ext>
              </a:extLst>
            </p:cNvPr>
            <p:cNvSpPr txBox="1"/>
            <p:nvPr/>
          </p:nvSpPr>
          <p:spPr>
            <a:xfrm>
              <a:off x="2446928" y="3277427"/>
              <a:ext cx="2081855" cy="1015663"/>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1. The function returns a 2-tuple. The first item is the object (or collection</a:t>
              </a:r>
              <a:r>
                <a:rPr lang="en-GB" sz="1200">
                  <a:solidFill>
                    <a:srgbClr val="FF0000"/>
                  </a:solidFill>
                </a:rPr>
                <a:t>) that will be displayed when the action has completed; </a:t>
              </a:r>
              <a:r>
                <a:rPr lang="en-GB" sz="1200" dirty="0">
                  <a:solidFill>
                    <a:srgbClr val="FF0000"/>
                  </a:solidFill>
                </a:rPr>
                <a:t>the second is an </a:t>
              </a:r>
              <a:r>
                <a:rPr lang="en-GB" sz="1100" dirty="0" err="1">
                  <a:latin typeface="Consolas" panose="020B0609020204030204" pitchFamily="49" charset="0"/>
                </a:rPr>
                <a:t>IContext</a:t>
              </a:r>
              <a:r>
                <a:rPr lang="en-GB" sz="1200" dirty="0">
                  <a:solidFill>
                    <a:srgbClr val="FF0000"/>
                  </a:solidFill>
                </a:rPr>
                <a:t>.</a:t>
              </a:r>
            </a:p>
          </p:txBody>
        </p:sp>
        <p:cxnSp>
          <p:nvCxnSpPr>
            <p:cNvPr id="24" name="Straight Arrow Connector 23">
              <a:extLst>
                <a:ext uri="{FF2B5EF4-FFF2-40B4-BE49-F238E27FC236}">
                  <a16:creationId xmlns:a16="http://schemas.microsoft.com/office/drawing/2014/main" id="{CB2A95ED-EEF7-4CD9-8058-ABDC19793827}"/>
                </a:ext>
              </a:extLst>
            </p:cNvPr>
            <p:cNvCxnSpPr>
              <a:cxnSpLocks/>
              <a:stCxn id="23" idx="2"/>
            </p:cNvCxnSpPr>
            <p:nvPr/>
          </p:nvCxnSpPr>
          <p:spPr>
            <a:xfrm>
              <a:off x="3487855" y="4293090"/>
              <a:ext cx="4" cy="35168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7B55368E-6410-430F-A7B5-C9100CB72037}"/>
              </a:ext>
            </a:extLst>
          </p:cNvPr>
          <p:cNvGrpSpPr/>
          <p:nvPr/>
        </p:nvGrpSpPr>
        <p:grpSpPr>
          <a:xfrm>
            <a:off x="361039" y="4895183"/>
            <a:ext cx="10200014" cy="1824331"/>
            <a:chOff x="-1879037" y="2447549"/>
            <a:chExt cx="6593459" cy="1824331"/>
          </a:xfrm>
        </p:grpSpPr>
        <p:sp>
          <p:nvSpPr>
            <p:cNvPr id="38" name="TextBox 37">
              <a:extLst>
                <a:ext uri="{FF2B5EF4-FFF2-40B4-BE49-F238E27FC236}">
                  <a16:creationId xmlns:a16="http://schemas.microsoft.com/office/drawing/2014/main" id="{8853EA54-89EF-4D68-A7B2-369C7CBA1178}"/>
                </a:ext>
              </a:extLst>
            </p:cNvPr>
            <p:cNvSpPr txBox="1"/>
            <p:nvPr/>
          </p:nvSpPr>
          <p:spPr>
            <a:xfrm>
              <a:off x="2886378" y="3256217"/>
              <a:ext cx="1828044" cy="1015663"/>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4</a:t>
              </a:r>
              <a:r>
                <a:rPr lang="en-GB" sz="1200">
                  <a:solidFill>
                    <a:srgbClr val="FF0000"/>
                  </a:solidFill>
                </a:rPr>
                <a:t>. </a:t>
              </a:r>
              <a:r>
                <a:rPr lang="en-GB" sz="1200" dirty="0">
                  <a:solidFill>
                    <a:srgbClr val="FF0000"/>
                  </a:solidFill>
                </a:rPr>
                <a:t>The returned context must be advised of all persistent objects that have been created. </a:t>
              </a:r>
              <a:r>
                <a:rPr lang="en-GB" sz="1100" dirty="0" err="1">
                  <a:latin typeface="Consolas" panose="020B0609020204030204" pitchFamily="49" charset="0"/>
                </a:rPr>
                <a:t>WithNew</a:t>
              </a:r>
              <a:r>
                <a:rPr lang="en-GB" sz="1200" dirty="0">
                  <a:solidFill>
                    <a:srgbClr val="FF0000"/>
                  </a:solidFill>
                </a:rPr>
                <a:t> </a:t>
              </a:r>
              <a:r>
                <a:rPr lang="en-GB" sz="1200" i="1" dirty="0">
                  <a:solidFill>
                    <a:srgbClr val="FF0000"/>
                  </a:solidFill>
                </a:rPr>
                <a:t>does not mutate the </a:t>
              </a:r>
              <a:r>
                <a:rPr lang="en-GB" sz="1100" dirty="0" err="1">
                  <a:latin typeface="Consolas" panose="020B0609020204030204" pitchFamily="49" charset="0"/>
                </a:rPr>
                <a:t>IContext</a:t>
              </a:r>
              <a:r>
                <a:rPr lang="en-GB" sz="1200" dirty="0">
                  <a:solidFill>
                    <a:srgbClr val="FF0000"/>
                  </a:solidFill>
                </a:rPr>
                <a:t>: it returns a copy of the context with the new object(s) added.</a:t>
              </a:r>
            </a:p>
          </p:txBody>
        </p:sp>
        <p:cxnSp>
          <p:nvCxnSpPr>
            <p:cNvPr id="39" name="Straight Arrow Connector 38">
              <a:extLst>
                <a:ext uri="{FF2B5EF4-FFF2-40B4-BE49-F238E27FC236}">
                  <a16:creationId xmlns:a16="http://schemas.microsoft.com/office/drawing/2014/main" id="{D5DF384D-2DF2-4D2B-9132-4BBB719F8D84}"/>
                </a:ext>
              </a:extLst>
            </p:cNvPr>
            <p:cNvCxnSpPr>
              <a:cxnSpLocks/>
              <a:stCxn id="38" idx="1"/>
            </p:cNvCxnSpPr>
            <p:nvPr/>
          </p:nvCxnSpPr>
          <p:spPr>
            <a:xfrm flipH="1">
              <a:off x="2087385" y="3764049"/>
              <a:ext cx="798993"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27E686E8-220C-415F-9BAF-25E2EFBAE033}"/>
                </a:ext>
              </a:extLst>
            </p:cNvPr>
            <p:cNvSpPr txBox="1"/>
            <p:nvPr/>
          </p:nvSpPr>
          <p:spPr>
            <a:xfrm>
              <a:off x="-1879037" y="2447549"/>
              <a:ext cx="1896585" cy="1569660"/>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5</a:t>
              </a:r>
              <a:r>
                <a:rPr lang="en-GB" sz="1200">
                  <a:solidFill>
                    <a:srgbClr val="FF0000"/>
                  </a:solidFill>
                </a:rPr>
                <a:t>. </a:t>
              </a:r>
              <a:r>
                <a:rPr lang="en-GB" sz="1200" b="1" dirty="0">
                  <a:solidFill>
                    <a:srgbClr val="FF0000"/>
                  </a:solidFill>
                </a:rPr>
                <a:t>Important: </a:t>
              </a:r>
              <a:r>
                <a:rPr lang="en-GB" sz="1100" dirty="0" err="1">
                  <a:latin typeface="Consolas" panose="020B0609020204030204" pitchFamily="49" charset="0"/>
                </a:rPr>
                <a:t>CreateNewSpecialOffer</a:t>
              </a:r>
              <a:r>
                <a:rPr lang="en-GB" sz="1200" dirty="0">
                  <a:solidFill>
                    <a:srgbClr val="FF0000"/>
                  </a:solidFill>
                </a:rPr>
                <a:t> </a:t>
              </a:r>
              <a:r>
                <a:rPr lang="en-GB" sz="1200" i="1" dirty="0">
                  <a:solidFill>
                    <a:srgbClr val="FF0000"/>
                  </a:solidFill>
                </a:rPr>
                <a:t>is a pure function:</a:t>
              </a:r>
              <a:r>
                <a:rPr lang="en-GB" sz="1200" dirty="0">
                  <a:solidFill>
                    <a:srgbClr val="FF0000"/>
                  </a:solidFill>
                </a:rPr>
                <a:t> it does not mutate the state of any object, nor of the external system. </a:t>
              </a:r>
              <a:r>
                <a:rPr lang="en-GB" sz="1200" i="1" dirty="0">
                  <a:solidFill>
                    <a:srgbClr val="FF0000"/>
                  </a:solidFill>
                </a:rPr>
                <a:t>After this function has exited</a:t>
              </a:r>
              <a:r>
                <a:rPr lang="en-GB" sz="1200" dirty="0">
                  <a:solidFill>
                    <a:srgbClr val="FF0000"/>
                  </a:solidFill>
                </a:rPr>
                <a:t>, the </a:t>
              </a:r>
              <a:r>
                <a:rPr lang="en-GB" sz="1200" dirty="0" err="1">
                  <a:solidFill>
                    <a:srgbClr val="FF0000"/>
                  </a:solidFill>
                </a:rPr>
                <a:t>NakedFunctions</a:t>
              </a:r>
              <a:r>
                <a:rPr lang="en-GB" sz="1200" dirty="0">
                  <a:solidFill>
                    <a:srgbClr val="FF0000"/>
                  </a:solidFill>
                </a:rPr>
                <a:t> framework reads the returned tuple, saves any new objects on the context to the database, and sends the same or other specified objects to the UI.</a:t>
              </a:r>
            </a:p>
          </p:txBody>
        </p:sp>
      </p:grpSp>
      <p:grpSp>
        <p:nvGrpSpPr>
          <p:cNvPr id="41" name="Group 40">
            <a:extLst>
              <a:ext uri="{FF2B5EF4-FFF2-40B4-BE49-F238E27FC236}">
                <a16:creationId xmlns:a16="http://schemas.microsoft.com/office/drawing/2014/main" id="{E9B0CD8E-1A7A-4B21-8377-FC5CB3935268}"/>
              </a:ext>
            </a:extLst>
          </p:cNvPr>
          <p:cNvGrpSpPr/>
          <p:nvPr/>
        </p:nvGrpSpPr>
        <p:grpSpPr>
          <a:xfrm>
            <a:off x="5288154" y="2653385"/>
            <a:ext cx="6395846" cy="1015663"/>
            <a:chOff x="-809959" y="3230737"/>
            <a:chExt cx="4585549" cy="902812"/>
          </a:xfrm>
        </p:grpSpPr>
        <p:sp>
          <p:nvSpPr>
            <p:cNvPr id="42" name="TextBox 41">
              <a:extLst>
                <a:ext uri="{FF2B5EF4-FFF2-40B4-BE49-F238E27FC236}">
                  <a16:creationId xmlns:a16="http://schemas.microsoft.com/office/drawing/2014/main" id="{B4980DD3-F6CE-40FD-8EB7-E851EB719944}"/>
                </a:ext>
              </a:extLst>
            </p:cNvPr>
            <p:cNvSpPr txBox="1"/>
            <p:nvPr/>
          </p:nvSpPr>
          <p:spPr>
            <a:xfrm>
              <a:off x="1490598" y="3230737"/>
              <a:ext cx="2284992" cy="902812"/>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3. </a:t>
              </a:r>
              <a:r>
                <a:rPr lang="en-GB" sz="1100" dirty="0" err="1">
                  <a:latin typeface="Consolas" panose="020B0609020204030204" pitchFamily="49" charset="0"/>
                </a:rPr>
                <a:t>MaxLength</a:t>
              </a:r>
              <a:r>
                <a:rPr lang="en-GB" sz="1200" dirty="0">
                  <a:solidFill>
                    <a:srgbClr val="FF0000"/>
                  </a:solidFill>
                </a:rPr>
                <a:t>, </a:t>
              </a:r>
              <a:r>
                <a:rPr lang="en-GB" sz="1100" dirty="0">
                  <a:latin typeface="Consolas" panose="020B0609020204030204" pitchFamily="49" charset="0"/>
                </a:rPr>
                <a:t>Mask</a:t>
              </a:r>
              <a:r>
                <a:rPr lang="en-GB" sz="1200" dirty="0">
                  <a:solidFill>
                    <a:srgbClr val="FF0000"/>
                  </a:solidFill>
                </a:rPr>
                <a:t>, and </a:t>
              </a:r>
              <a:r>
                <a:rPr lang="en-GB" sz="1100" dirty="0" err="1">
                  <a:latin typeface="Consolas" panose="020B0609020204030204" pitchFamily="49" charset="0"/>
                </a:rPr>
                <a:t>DefaultValue</a:t>
              </a:r>
              <a:r>
                <a:rPr lang="en-GB" sz="1200" dirty="0">
                  <a:solidFill>
                    <a:srgbClr val="FF0000"/>
                  </a:solidFill>
                </a:rPr>
                <a:t> specify </a:t>
              </a:r>
              <a:r>
                <a:rPr lang="en-GB" sz="1200" i="1" dirty="0">
                  <a:solidFill>
                    <a:srgbClr val="FF0000"/>
                  </a:solidFill>
                </a:rPr>
                <a:t>behaviour</a:t>
              </a:r>
              <a:r>
                <a:rPr lang="en-GB" sz="1200" dirty="0">
                  <a:solidFill>
                    <a:srgbClr val="FF0000"/>
                  </a:solidFill>
                </a:rPr>
                <a:t> of the generated dialog. For a </a:t>
              </a:r>
              <a:r>
                <a:rPr lang="en-GB" sz="1100" err="1">
                  <a:latin typeface="Consolas" panose="020B0609020204030204" pitchFamily="49" charset="0"/>
                </a:rPr>
                <a:t>DateTime</a:t>
              </a:r>
              <a:r>
                <a:rPr lang="en-GB" sz="1200">
                  <a:solidFill>
                    <a:srgbClr val="FF0000"/>
                  </a:solidFill>
                </a:rPr>
                <a:t> parameter </a:t>
              </a:r>
              <a:r>
                <a:rPr lang="en-GB" sz="1200" dirty="0">
                  <a:solidFill>
                    <a:srgbClr val="FF0000"/>
                  </a:solidFill>
                </a:rPr>
                <a:t>a date-picker (calendar icon) is automatically added and </a:t>
              </a:r>
              <a:r>
                <a:rPr lang="en-GB" sz="1100" dirty="0" err="1">
                  <a:latin typeface="Consolas" panose="020B0609020204030204" pitchFamily="49" charset="0"/>
                </a:rPr>
                <a:t>DefaultValue</a:t>
              </a:r>
              <a:r>
                <a:rPr lang="en-GB" sz="1100" dirty="0">
                  <a:latin typeface="Consolas" panose="020B0609020204030204" pitchFamily="49" charset="0"/>
                </a:rPr>
                <a:t>(n)</a:t>
              </a:r>
              <a:r>
                <a:rPr lang="en-GB" sz="1200" dirty="0">
                  <a:solidFill>
                    <a:srgbClr val="FF0000"/>
                  </a:solidFill>
                </a:rPr>
                <a:t> means ‘n days after today’.</a:t>
              </a:r>
            </a:p>
          </p:txBody>
        </p:sp>
        <p:cxnSp>
          <p:nvCxnSpPr>
            <p:cNvPr id="43" name="Straight Arrow Connector 42">
              <a:extLst>
                <a:ext uri="{FF2B5EF4-FFF2-40B4-BE49-F238E27FC236}">
                  <a16:creationId xmlns:a16="http://schemas.microsoft.com/office/drawing/2014/main" id="{CF7D7142-7191-4EA3-9525-B958007C0FE0}"/>
                </a:ext>
              </a:extLst>
            </p:cNvPr>
            <p:cNvCxnSpPr>
              <a:cxnSpLocks/>
              <a:stCxn id="42" idx="1"/>
            </p:cNvCxnSpPr>
            <p:nvPr/>
          </p:nvCxnSpPr>
          <p:spPr>
            <a:xfrm flipH="1">
              <a:off x="-809959" y="3682143"/>
              <a:ext cx="2300557" cy="8207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74" name="Group 73">
            <a:extLst>
              <a:ext uri="{FF2B5EF4-FFF2-40B4-BE49-F238E27FC236}">
                <a16:creationId xmlns:a16="http://schemas.microsoft.com/office/drawing/2014/main" id="{E9B360C8-7F12-4B01-8D50-F19DB4C8BEB7}"/>
              </a:ext>
            </a:extLst>
          </p:cNvPr>
          <p:cNvGrpSpPr/>
          <p:nvPr/>
        </p:nvGrpSpPr>
        <p:grpSpPr>
          <a:xfrm>
            <a:off x="6714836" y="1120775"/>
            <a:ext cx="3978629" cy="1687080"/>
            <a:chOff x="747734" y="3255595"/>
            <a:chExt cx="3978629" cy="1687080"/>
          </a:xfrm>
        </p:grpSpPr>
        <p:sp>
          <p:nvSpPr>
            <p:cNvPr id="75" name="TextBox 74">
              <a:extLst>
                <a:ext uri="{FF2B5EF4-FFF2-40B4-BE49-F238E27FC236}">
                  <a16:creationId xmlns:a16="http://schemas.microsoft.com/office/drawing/2014/main" id="{4B22083C-D0D1-4062-8239-B0FC219DA9E4}"/>
                </a:ext>
              </a:extLst>
            </p:cNvPr>
            <p:cNvSpPr txBox="1"/>
            <p:nvPr/>
          </p:nvSpPr>
          <p:spPr>
            <a:xfrm>
              <a:off x="2898319" y="3255595"/>
              <a:ext cx="1828044" cy="1015663"/>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2. The function defines parameters for </a:t>
              </a:r>
              <a:r>
                <a:rPr lang="en-GB" sz="1200" i="1" dirty="0">
                  <a:solidFill>
                    <a:srgbClr val="FF0000"/>
                  </a:solidFill>
                </a:rPr>
                <a:t>at least</a:t>
              </a:r>
              <a:r>
                <a:rPr lang="en-GB" sz="1200" dirty="0">
                  <a:solidFill>
                    <a:srgbClr val="FF0000"/>
                  </a:solidFill>
                </a:rPr>
                <a:t> each of the mandatory properties of the new object, plus an </a:t>
              </a:r>
              <a:r>
                <a:rPr lang="en-GB" sz="1100" dirty="0" err="1">
                  <a:latin typeface="Consolas" panose="020B0609020204030204" pitchFamily="49" charset="0"/>
                </a:rPr>
                <a:t>IContext</a:t>
              </a:r>
              <a:r>
                <a:rPr lang="en-GB" sz="1200" dirty="0">
                  <a:solidFill>
                    <a:srgbClr val="FF0000"/>
                  </a:solidFill>
                </a:rPr>
                <a:t>.</a:t>
              </a:r>
            </a:p>
          </p:txBody>
        </p:sp>
        <p:cxnSp>
          <p:nvCxnSpPr>
            <p:cNvPr id="77" name="Straight Arrow Connector 76">
              <a:extLst>
                <a:ext uri="{FF2B5EF4-FFF2-40B4-BE49-F238E27FC236}">
                  <a16:creationId xmlns:a16="http://schemas.microsoft.com/office/drawing/2014/main" id="{6E540FB8-CC76-4648-A4B0-9104F2AE6053}"/>
                </a:ext>
              </a:extLst>
            </p:cNvPr>
            <p:cNvCxnSpPr>
              <a:cxnSpLocks/>
              <a:stCxn id="75" idx="1"/>
            </p:cNvCxnSpPr>
            <p:nvPr/>
          </p:nvCxnSpPr>
          <p:spPr>
            <a:xfrm flipH="1">
              <a:off x="747734" y="3763427"/>
              <a:ext cx="2150585" cy="117924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06505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DADE0EB-2A61-46A7-B41A-55852904BC6B}"/>
              </a:ext>
            </a:extLst>
          </p:cNvPr>
          <p:cNvPicPr>
            <a:picLocks noChangeAspect="1"/>
          </p:cNvPicPr>
          <p:nvPr/>
        </p:nvPicPr>
        <p:blipFill>
          <a:blip r:embed="rId2"/>
          <a:stretch>
            <a:fillRect/>
          </a:stretch>
        </p:blipFill>
        <p:spPr>
          <a:xfrm>
            <a:off x="2928059" y="4189587"/>
            <a:ext cx="9066408" cy="2657395"/>
          </a:xfrm>
          <a:prstGeom prst="rect">
            <a:avLst/>
          </a:prstGeom>
        </p:spPr>
      </p:pic>
      <p:sp>
        <p:nvSpPr>
          <p:cNvPr id="2" name="Title 1">
            <a:extLst>
              <a:ext uri="{FF2B5EF4-FFF2-40B4-BE49-F238E27FC236}">
                <a16:creationId xmlns:a16="http://schemas.microsoft.com/office/drawing/2014/main" id="{8EDDC412-877C-4510-B156-A22697AAD67E}"/>
              </a:ext>
            </a:extLst>
          </p:cNvPr>
          <p:cNvSpPr>
            <a:spLocks noGrp="1"/>
          </p:cNvSpPr>
          <p:nvPr>
            <p:ph type="title"/>
          </p:nvPr>
        </p:nvSpPr>
        <p:spPr>
          <a:xfrm>
            <a:off x="838200" y="198669"/>
            <a:ext cx="10515600" cy="482368"/>
          </a:xfrm>
        </p:spPr>
        <p:txBody>
          <a:bodyPr>
            <a:normAutofit fontScale="90000"/>
          </a:bodyPr>
          <a:lstStyle/>
          <a:p>
            <a:r>
              <a:rPr lang="en-GB" sz="3200" dirty="0"/>
              <a:t>Actions contributed to an instance…</a:t>
            </a:r>
          </a:p>
        </p:txBody>
      </p:sp>
      <p:pic>
        <p:nvPicPr>
          <p:cNvPr id="5" name="Picture 4">
            <a:extLst>
              <a:ext uri="{FF2B5EF4-FFF2-40B4-BE49-F238E27FC236}">
                <a16:creationId xmlns:a16="http://schemas.microsoft.com/office/drawing/2014/main" id="{8F9D3732-EF5C-4F2F-87F8-A572ECA06046}"/>
              </a:ext>
            </a:extLst>
          </p:cNvPr>
          <p:cNvPicPr>
            <a:picLocks noChangeAspect="1"/>
          </p:cNvPicPr>
          <p:nvPr/>
        </p:nvPicPr>
        <p:blipFill rotWithShape="1">
          <a:blip r:embed="rId3"/>
          <a:srcRect t="1" b="786"/>
          <a:stretch/>
        </p:blipFill>
        <p:spPr>
          <a:xfrm>
            <a:off x="117319" y="714018"/>
            <a:ext cx="4225322" cy="3415767"/>
          </a:xfrm>
          <a:prstGeom prst="rect">
            <a:avLst/>
          </a:prstGeom>
        </p:spPr>
      </p:pic>
      <p:grpSp>
        <p:nvGrpSpPr>
          <p:cNvPr id="25" name="Group 24">
            <a:extLst>
              <a:ext uri="{FF2B5EF4-FFF2-40B4-BE49-F238E27FC236}">
                <a16:creationId xmlns:a16="http://schemas.microsoft.com/office/drawing/2014/main" id="{36A82470-F1B0-406A-A358-C6E9A5AA311F}"/>
              </a:ext>
            </a:extLst>
          </p:cNvPr>
          <p:cNvGrpSpPr/>
          <p:nvPr/>
        </p:nvGrpSpPr>
        <p:grpSpPr>
          <a:xfrm>
            <a:off x="742068" y="1048786"/>
            <a:ext cx="4102784" cy="918558"/>
            <a:chOff x="805892" y="3353766"/>
            <a:chExt cx="3722892" cy="918558"/>
          </a:xfrm>
        </p:grpSpPr>
        <p:sp>
          <p:nvSpPr>
            <p:cNvPr id="26" name="TextBox 25">
              <a:extLst>
                <a:ext uri="{FF2B5EF4-FFF2-40B4-BE49-F238E27FC236}">
                  <a16:creationId xmlns:a16="http://schemas.microsoft.com/office/drawing/2014/main" id="{773D9615-9D9B-4863-91DC-53FB6FD8C48B}"/>
                </a:ext>
              </a:extLst>
            </p:cNvPr>
            <p:cNvSpPr txBox="1"/>
            <p:nvPr/>
          </p:nvSpPr>
          <p:spPr>
            <a:xfrm>
              <a:off x="2446929" y="3353766"/>
              <a:ext cx="2081855" cy="461665"/>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1. Displayed objects have their </a:t>
              </a:r>
              <a:r>
                <a:rPr lang="en-GB" sz="1200">
                  <a:solidFill>
                    <a:srgbClr val="FF0000"/>
                  </a:solidFill>
                </a:rPr>
                <a:t>own </a:t>
              </a:r>
              <a:r>
                <a:rPr lang="en-GB" sz="1200" b="1">
                  <a:solidFill>
                    <a:srgbClr val="FF0000"/>
                  </a:solidFill>
                </a:rPr>
                <a:t>Actions</a:t>
              </a:r>
              <a:r>
                <a:rPr lang="en-GB" sz="1200">
                  <a:solidFill>
                    <a:srgbClr val="FF0000"/>
                  </a:solidFill>
                </a:rPr>
                <a:t> </a:t>
              </a:r>
              <a:r>
                <a:rPr lang="en-GB" sz="1200" dirty="0">
                  <a:solidFill>
                    <a:srgbClr val="FF0000"/>
                  </a:solidFill>
                </a:rPr>
                <a:t>menu.</a:t>
              </a:r>
            </a:p>
          </p:txBody>
        </p:sp>
        <p:cxnSp>
          <p:nvCxnSpPr>
            <p:cNvPr id="27" name="Straight Arrow Connector 26">
              <a:extLst>
                <a:ext uri="{FF2B5EF4-FFF2-40B4-BE49-F238E27FC236}">
                  <a16:creationId xmlns:a16="http://schemas.microsoft.com/office/drawing/2014/main" id="{F2F572C7-B6FE-4283-A048-61868869498F}"/>
                </a:ext>
              </a:extLst>
            </p:cNvPr>
            <p:cNvCxnSpPr>
              <a:cxnSpLocks/>
            </p:cNvCxnSpPr>
            <p:nvPr/>
          </p:nvCxnSpPr>
          <p:spPr>
            <a:xfrm flipH="1">
              <a:off x="805892" y="3600593"/>
              <a:ext cx="1641037" cy="69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A619EE9-B18E-47F8-AE9D-EF7469B70870}"/>
                </a:ext>
              </a:extLst>
            </p:cNvPr>
            <p:cNvCxnSpPr>
              <a:cxnSpLocks/>
              <a:stCxn id="26" idx="1"/>
            </p:cNvCxnSpPr>
            <p:nvPr/>
          </p:nvCxnSpPr>
          <p:spPr>
            <a:xfrm flipH="1">
              <a:off x="1162095" y="3584599"/>
              <a:ext cx="1284834" cy="6877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pic>
        <p:nvPicPr>
          <p:cNvPr id="15" name="Picture 14">
            <a:extLst>
              <a:ext uri="{FF2B5EF4-FFF2-40B4-BE49-F238E27FC236}">
                <a16:creationId xmlns:a16="http://schemas.microsoft.com/office/drawing/2014/main" id="{67C06FA4-42C8-40CA-BE3C-194CE5127FAE}"/>
              </a:ext>
            </a:extLst>
          </p:cNvPr>
          <p:cNvPicPr>
            <a:picLocks noChangeAspect="1"/>
          </p:cNvPicPr>
          <p:nvPr/>
        </p:nvPicPr>
        <p:blipFill>
          <a:blip r:embed="rId4"/>
          <a:stretch>
            <a:fillRect/>
          </a:stretch>
        </p:blipFill>
        <p:spPr>
          <a:xfrm>
            <a:off x="5496430" y="843267"/>
            <a:ext cx="3428711" cy="1385575"/>
          </a:xfrm>
          <a:prstGeom prst="rect">
            <a:avLst/>
          </a:prstGeom>
        </p:spPr>
      </p:pic>
      <p:grpSp>
        <p:nvGrpSpPr>
          <p:cNvPr id="44" name="Group 43">
            <a:extLst>
              <a:ext uri="{FF2B5EF4-FFF2-40B4-BE49-F238E27FC236}">
                <a16:creationId xmlns:a16="http://schemas.microsoft.com/office/drawing/2014/main" id="{43A6473D-7FFA-45EF-B0AE-D27B084DBA0D}"/>
              </a:ext>
            </a:extLst>
          </p:cNvPr>
          <p:cNvGrpSpPr/>
          <p:nvPr/>
        </p:nvGrpSpPr>
        <p:grpSpPr>
          <a:xfrm>
            <a:off x="5347062" y="1692570"/>
            <a:ext cx="3578077" cy="2966515"/>
            <a:chOff x="1515962" y="2591024"/>
            <a:chExt cx="3246770" cy="3015675"/>
          </a:xfrm>
        </p:grpSpPr>
        <p:sp>
          <p:nvSpPr>
            <p:cNvPr id="45" name="TextBox 44">
              <a:extLst>
                <a:ext uri="{FF2B5EF4-FFF2-40B4-BE49-F238E27FC236}">
                  <a16:creationId xmlns:a16="http://schemas.microsoft.com/office/drawing/2014/main" id="{B7BB9FEE-18D0-4EFE-A2AD-9ED59E042D39}"/>
                </a:ext>
              </a:extLst>
            </p:cNvPr>
            <p:cNvSpPr txBox="1"/>
            <p:nvPr/>
          </p:nvSpPr>
          <p:spPr>
            <a:xfrm>
              <a:off x="1515962" y="3244196"/>
              <a:ext cx="3246770" cy="1407947"/>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2. Any function using C# extension method syntax (</a:t>
              </a:r>
              <a:r>
                <a:rPr lang="en-GB" sz="1100" dirty="0">
                  <a:latin typeface="Consolas" panose="020B0609020204030204" pitchFamily="49" charset="0"/>
                </a:rPr>
                <a:t>this</a:t>
              </a:r>
              <a:r>
                <a:rPr lang="en-GB" sz="1200" dirty="0">
                  <a:solidFill>
                    <a:srgbClr val="FF0000"/>
                  </a:solidFill>
                </a:rPr>
                <a:t>) is automatically contributed to the Actions menu of the type. Note that in the resulting dialog, the ‘</a:t>
              </a:r>
              <a:r>
                <a:rPr lang="en-GB" sz="1100" dirty="0">
                  <a:latin typeface="Consolas" panose="020B0609020204030204" pitchFamily="49" charset="0"/>
                </a:rPr>
                <a:t>this</a:t>
              </a:r>
              <a:r>
                <a:rPr lang="en-GB" sz="1200" dirty="0">
                  <a:solidFill>
                    <a:srgbClr val="FF0000"/>
                  </a:solidFill>
                </a:rPr>
                <a:t>’ parameter is not rendered. When the user hits OK, the framework will call the corresponding function, providing the </a:t>
              </a:r>
              <a:r>
                <a:rPr lang="en-GB" sz="1100" dirty="0">
                  <a:latin typeface="Consolas" panose="020B0609020204030204" pitchFamily="49" charset="0"/>
                </a:rPr>
                <a:t>this</a:t>
              </a:r>
              <a:r>
                <a:rPr lang="en-GB" sz="1200" dirty="0">
                  <a:solidFill>
                    <a:srgbClr val="FF0000"/>
                  </a:solidFill>
                </a:rPr>
                <a:t> parameter automatically (along with an </a:t>
              </a:r>
              <a:r>
                <a:rPr lang="en-GB" sz="1100" dirty="0" err="1">
                  <a:latin typeface="Consolas" panose="020B0609020204030204" pitchFamily="49" charset="0"/>
                </a:rPr>
                <a:t>IContext</a:t>
              </a:r>
              <a:r>
                <a:rPr lang="en-GB" sz="1200" dirty="0">
                  <a:solidFill>
                    <a:srgbClr val="FF0000"/>
                  </a:solidFill>
                </a:rPr>
                <a:t>).</a:t>
              </a:r>
            </a:p>
          </p:txBody>
        </p:sp>
        <p:cxnSp>
          <p:nvCxnSpPr>
            <p:cNvPr id="46" name="Straight Arrow Connector 45">
              <a:extLst>
                <a:ext uri="{FF2B5EF4-FFF2-40B4-BE49-F238E27FC236}">
                  <a16:creationId xmlns:a16="http://schemas.microsoft.com/office/drawing/2014/main" id="{2E250474-EFAA-4FC6-AB8B-08A90ABF2514}"/>
                </a:ext>
              </a:extLst>
            </p:cNvPr>
            <p:cNvCxnSpPr>
              <a:cxnSpLocks/>
              <a:stCxn id="45" idx="2"/>
            </p:cNvCxnSpPr>
            <p:nvPr/>
          </p:nvCxnSpPr>
          <p:spPr>
            <a:xfrm flipH="1">
              <a:off x="3136636" y="4652142"/>
              <a:ext cx="2711" cy="95455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2A37A161-147B-4711-8338-6A25B3F47115}"/>
                </a:ext>
              </a:extLst>
            </p:cNvPr>
            <p:cNvCxnSpPr>
              <a:cxnSpLocks/>
              <a:stCxn id="45" idx="0"/>
            </p:cNvCxnSpPr>
            <p:nvPr/>
          </p:nvCxnSpPr>
          <p:spPr>
            <a:xfrm flipH="1" flipV="1">
              <a:off x="3136636" y="2591024"/>
              <a:ext cx="2711" cy="65317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22" name="Group 21">
            <a:extLst>
              <a:ext uri="{FF2B5EF4-FFF2-40B4-BE49-F238E27FC236}">
                <a16:creationId xmlns:a16="http://schemas.microsoft.com/office/drawing/2014/main" id="{6B26751D-760D-46F5-AB3C-56BD973520A8}"/>
              </a:ext>
            </a:extLst>
          </p:cNvPr>
          <p:cNvGrpSpPr/>
          <p:nvPr/>
        </p:nvGrpSpPr>
        <p:grpSpPr>
          <a:xfrm>
            <a:off x="117319" y="4197345"/>
            <a:ext cx="4108003" cy="830997"/>
            <a:chOff x="-2578348" y="5659167"/>
            <a:chExt cx="3893574" cy="820066"/>
          </a:xfrm>
        </p:grpSpPr>
        <p:sp>
          <p:nvSpPr>
            <p:cNvPr id="23" name="TextBox 22">
              <a:extLst>
                <a:ext uri="{FF2B5EF4-FFF2-40B4-BE49-F238E27FC236}">
                  <a16:creationId xmlns:a16="http://schemas.microsoft.com/office/drawing/2014/main" id="{FA7C478E-194D-438A-999A-02AFEC909757}"/>
                </a:ext>
              </a:extLst>
            </p:cNvPr>
            <p:cNvSpPr txBox="1"/>
            <p:nvPr/>
          </p:nvSpPr>
          <p:spPr>
            <a:xfrm>
              <a:off x="-2578348" y="5659167"/>
              <a:ext cx="2208180" cy="820066"/>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3. If the function does not require that the user is re-directed to a different object, then it may return just the context.</a:t>
              </a:r>
            </a:p>
          </p:txBody>
        </p:sp>
        <p:cxnSp>
          <p:nvCxnSpPr>
            <p:cNvPr id="24" name="Straight Arrow Connector 23">
              <a:extLst>
                <a:ext uri="{FF2B5EF4-FFF2-40B4-BE49-F238E27FC236}">
                  <a16:creationId xmlns:a16="http://schemas.microsoft.com/office/drawing/2014/main" id="{CB2A95ED-EEF7-4CD9-8058-ABDC19793827}"/>
                </a:ext>
              </a:extLst>
            </p:cNvPr>
            <p:cNvCxnSpPr>
              <a:cxnSpLocks/>
              <a:stCxn id="23" idx="3"/>
            </p:cNvCxnSpPr>
            <p:nvPr/>
          </p:nvCxnSpPr>
          <p:spPr>
            <a:xfrm>
              <a:off x="-370168" y="6069200"/>
              <a:ext cx="1685394" cy="546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60" name="Group 59">
            <a:extLst>
              <a:ext uri="{FF2B5EF4-FFF2-40B4-BE49-F238E27FC236}">
                <a16:creationId xmlns:a16="http://schemas.microsoft.com/office/drawing/2014/main" id="{A6598E55-504E-4CB3-B58B-65D3EDC79B67}"/>
              </a:ext>
            </a:extLst>
          </p:cNvPr>
          <p:cNvGrpSpPr/>
          <p:nvPr/>
        </p:nvGrpSpPr>
        <p:grpSpPr>
          <a:xfrm>
            <a:off x="117320" y="4876813"/>
            <a:ext cx="4559456" cy="1142435"/>
            <a:chOff x="-10670753" y="5100343"/>
            <a:chExt cx="4137279" cy="1127403"/>
          </a:xfrm>
        </p:grpSpPr>
        <p:sp>
          <p:nvSpPr>
            <p:cNvPr id="61" name="TextBox 60">
              <a:extLst>
                <a:ext uri="{FF2B5EF4-FFF2-40B4-BE49-F238E27FC236}">
                  <a16:creationId xmlns:a16="http://schemas.microsoft.com/office/drawing/2014/main" id="{3753580B-39A0-4951-BBB2-80210F8953EF}"/>
                </a:ext>
              </a:extLst>
            </p:cNvPr>
            <p:cNvSpPr txBox="1"/>
            <p:nvPr/>
          </p:nvSpPr>
          <p:spPr>
            <a:xfrm>
              <a:off x="-10670753" y="5407683"/>
              <a:ext cx="2754037" cy="820063"/>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4. </a:t>
              </a:r>
              <a:r>
                <a:rPr lang="en-GB" sz="1100" dirty="0" err="1">
                  <a:latin typeface="Consolas" panose="020B0609020204030204" pitchFamily="49" charset="0"/>
                </a:rPr>
                <a:t>WithUpdated</a:t>
              </a:r>
              <a:r>
                <a:rPr lang="en-GB" sz="1200" dirty="0">
                  <a:solidFill>
                    <a:srgbClr val="FF0000"/>
                  </a:solidFill>
                </a:rPr>
                <a:t> returns a new context with details of the updated object (before and after) added, for processing by the framework once the whole function has exited.</a:t>
              </a:r>
            </a:p>
          </p:txBody>
        </p:sp>
        <p:cxnSp>
          <p:nvCxnSpPr>
            <p:cNvPr id="62" name="Straight Arrow Connector 61">
              <a:extLst>
                <a:ext uri="{FF2B5EF4-FFF2-40B4-BE49-F238E27FC236}">
                  <a16:creationId xmlns:a16="http://schemas.microsoft.com/office/drawing/2014/main" id="{239BC294-8BA2-4447-9D49-89A54949D787}"/>
                </a:ext>
              </a:extLst>
            </p:cNvPr>
            <p:cNvCxnSpPr>
              <a:cxnSpLocks/>
              <a:stCxn id="61" idx="3"/>
            </p:cNvCxnSpPr>
            <p:nvPr/>
          </p:nvCxnSpPr>
          <p:spPr>
            <a:xfrm flipV="1">
              <a:off x="-7916716" y="5100343"/>
              <a:ext cx="1383242" cy="71737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38312C66-3ADB-4205-A89F-4A44FAD542DA}"/>
              </a:ext>
            </a:extLst>
          </p:cNvPr>
          <p:cNvGrpSpPr/>
          <p:nvPr/>
        </p:nvGrpSpPr>
        <p:grpSpPr>
          <a:xfrm>
            <a:off x="6096001" y="4907980"/>
            <a:ext cx="3402062" cy="1936020"/>
            <a:chOff x="-10931302" y="4499437"/>
            <a:chExt cx="3087052" cy="1910545"/>
          </a:xfrm>
        </p:grpSpPr>
        <p:sp>
          <p:nvSpPr>
            <p:cNvPr id="21" name="TextBox 20">
              <a:extLst>
                <a:ext uri="{FF2B5EF4-FFF2-40B4-BE49-F238E27FC236}">
                  <a16:creationId xmlns:a16="http://schemas.microsoft.com/office/drawing/2014/main" id="{3A163D48-6A3D-4DC4-8D8F-21EB1ACE1430}"/>
                </a:ext>
              </a:extLst>
            </p:cNvPr>
            <p:cNvSpPr txBox="1"/>
            <p:nvPr/>
          </p:nvSpPr>
          <p:spPr>
            <a:xfrm>
              <a:off x="-10670753" y="5407683"/>
              <a:ext cx="2826503" cy="1002299"/>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5. The </a:t>
              </a:r>
              <a:r>
                <a:rPr lang="en-GB" sz="1100" dirty="0">
                  <a:latin typeface="Consolas" panose="020B0609020204030204" pitchFamily="49" charset="0"/>
                </a:rPr>
                <a:t>with</a:t>
              </a:r>
              <a:r>
                <a:rPr lang="en-GB" sz="1200" dirty="0">
                  <a:solidFill>
                    <a:srgbClr val="FF0000"/>
                  </a:solidFill>
                </a:rPr>
                <a:t> keyword creates a copy of the object, with just the differences specified in the following braces. In C# 9 with works only on records; from C# 10 it will work with classes also.</a:t>
              </a:r>
            </a:p>
          </p:txBody>
        </p:sp>
        <p:cxnSp>
          <p:nvCxnSpPr>
            <p:cNvPr id="28" name="Straight Arrow Connector 27">
              <a:extLst>
                <a:ext uri="{FF2B5EF4-FFF2-40B4-BE49-F238E27FC236}">
                  <a16:creationId xmlns:a16="http://schemas.microsoft.com/office/drawing/2014/main" id="{9FEFFD99-2CFA-4D2A-8BB5-4D89ECFA35CC}"/>
                </a:ext>
              </a:extLst>
            </p:cNvPr>
            <p:cNvCxnSpPr>
              <a:cxnSpLocks/>
              <a:stCxn id="21" idx="0"/>
            </p:cNvCxnSpPr>
            <p:nvPr/>
          </p:nvCxnSpPr>
          <p:spPr>
            <a:xfrm flipH="1" flipV="1">
              <a:off x="-10931302" y="4499437"/>
              <a:ext cx="1673800" cy="90824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56393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917C33D0-6056-4638-807D-A3CD7B10ED5D}"/>
              </a:ext>
            </a:extLst>
          </p:cNvPr>
          <p:cNvPicPr>
            <a:picLocks noChangeAspect="1"/>
          </p:cNvPicPr>
          <p:nvPr/>
        </p:nvPicPr>
        <p:blipFill>
          <a:blip r:embed="rId2"/>
          <a:stretch>
            <a:fillRect/>
          </a:stretch>
        </p:blipFill>
        <p:spPr>
          <a:xfrm>
            <a:off x="357026" y="3966608"/>
            <a:ext cx="4553522" cy="1192442"/>
          </a:xfrm>
          <a:prstGeom prst="rect">
            <a:avLst/>
          </a:prstGeom>
        </p:spPr>
      </p:pic>
      <p:sp>
        <p:nvSpPr>
          <p:cNvPr id="2" name="Title 1">
            <a:extLst>
              <a:ext uri="{FF2B5EF4-FFF2-40B4-BE49-F238E27FC236}">
                <a16:creationId xmlns:a16="http://schemas.microsoft.com/office/drawing/2014/main" id="{8EDDC412-877C-4510-B156-A22697AAD67E}"/>
              </a:ext>
            </a:extLst>
          </p:cNvPr>
          <p:cNvSpPr>
            <a:spLocks noGrp="1"/>
          </p:cNvSpPr>
          <p:nvPr>
            <p:ph type="title"/>
          </p:nvPr>
        </p:nvSpPr>
        <p:spPr>
          <a:xfrm>
            <a:off x="838200" y="198669"/>
            <a:ext cx="10515600" cy="482368"/>
          </a:xfrm>
        </p:spPr>
        <p:txBody>
          <a:bodyPr>
            <a:normAutofit fontScale="90000"/>
          </a:bodyPr>
          <a:lstStyle/>
          <a:p>
            <a:r>
              <a:rPr lang="en-GB" sz="3200" dirty="0"/>
              <a:t>View Models…</a:t>
            </a:r>
          </a:p>
        </p:txBody>
      </p:sp>
      <p:pic>
        <p:nvPicPr>
          <p:cNvPr id="6" name="Picture 5">
            <a:extLst>
              <a:ext uri="{FF2B5EF4-FFF2-40B4-BE49-F238E27FC236}">
                <a16:creationId xmlns:a16="http://schemas.microsoft.com/office/drawing/2014/main" id="{0B197B81-309A-44DE-A59E-C44C3364BFC8}"/>
              </a:ext>
            </a:extLst>
          </p:cNvPr>
          <p:cNvPicPr>
            <a:picLocks noChangeAspect="1"/>
          </p:cNvPicPr>
          <p:nvPr/>
        </p:nvPicPr>
        <p:blipFill>
          <a:blip r:embed="rId3"/>
          <a:stretch>
            <a:fillRect/>
          </a:stretch>
        </p:blipFill>
        <p:spPr>
          <a:xfrm>
            <a:off x="234463" y="714018"/>
            <a:ext cx="2095501" cy="2052638"/>
          </a:xfrm>
          <a:prstGeom prst="rect">
            <a:avLst/>
          </a:prstGeom>
        </p:spPr>
      </p:pic>
      <p:pic>
        <p:nvPicPr>
          <p:cNvPr id="8" name="Picture 7">
            <a:extLst>
              <a:ext uri="{FF2B5EF4-FFF2-40B4-BE49-F238E27FC236}">
                <a16:creationId xmlns:a16="http://schemas.microsoft.com/office/drawing/2014/main" id="{BCCAC15B-D20B-4283-8240-CB93CD09BE67}"/>
              </a:ext>
            </a:extLst>
          </p:cNvPr>
          <p:cNvPicPr>
            <a:picLocks noChangeAspect="1"/>
          </p:cNvPicPr>
          <p:nvPr/>
        </p:nvPicPr>
        <p:blipFill>
          <a:blip r:embed="rId4"/>
          <a:stretch>
            <a:fillRect/>
          </a:stretch>
        </p:blipFill>
        <p:spPr>
          <a:xfrm>
            <a:off x="5654035" y="681037"/>
            <a:ext cx="5699765" cy="3013251"/>
          </a:xfrm>
          <a:prstGeom prst="rect">
            <a:avLst/>
          </a:prstGeom>
        </p:spPr>
      </p:pic>
      <p:grpSp>
        <p:nvGrpSpPr>
          <p:cNvPr id="32" name="Group 31">
            <a:extLst>
              <a:ext uri="{FF2B5EF4-FFF2-40B4-BE49-F238E27FC236}">
                <a16:creationId xmlns:a16="http://schemas.microsoft.com/office/drawing/2014/main" id="{AEF022ED-3B4C-45C6-BE23-EB8192F7C379}"/>
              </a:ext>
            </a:extLst>
          </p:cNvPr>
          <p:cNvGrpSpPr/>
          <p:nvPr/>
        </p:nvGrpSpPr>
        <p:grpSpPr>
          <a:xfrm>
            <a:off x="2869227" y="861929"/>
            <a:ext cx="4276572" cy="3104679"/>
            <a:chOff x="-2793982" y="4674306"/>
            <a:chExt cx="4053344" cy="3063840"/>
          </a:xfrm>
        </p:grpSpPr>
        <p:sp>
          <p:nvSpPr>
            <p:cNvPr id="33" name="TextBox 32">
              <a:extLst>
                <a:ext uri="{FF2B5EF4-FFF2-40B4-BE49-F238E27FC236}">
                  <a16:creationId xmlns:a16="http://schemas.microsoft.com/office/drawing/2014/main" id="{A50C3018-34BE-4356-90FD-E5C1E9D3F62D}"/>
                </a:ext>
              </a:extLst>
            </p:cNvPr>
            <p:cNvSpPr txBox="1"/>
            <p:nvPr/>
          </p:nvSpPr>
          <p:spPr>
            <a:xfrm>
              <a:off x="-2793982" y="5344681"/>
              <a:ext cx="2208180" cy="1549013"/>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2. It is defined as an immutable record, like a persistent object, but is marked up with the </a:t>
              </a:r>
              <a:r>
                <a:rPr lang="en-GB" sz="1100" dirty="0" err="1">
                  <a:latin typeface="Consolas" panose="020B0609020204030204" pitchFamily="49" charset="0"/>
                </a:rPr>
                <a:t>ViewModel</a:t>
              </a:r>
              <a:r>
                <a:rPr lang="en-GB" sz="1200" dirty="0">
                  <a:solidFill>
                    <a:srgbClr val="FF0000"/>
                  </a:solidFill>
                </a:rPr>
                <a:t> attribute, which specifies a type that contains the two functions </a:t>
              </a:r>
              <a:r>
                <a:rPr lang="en-GB" sz="1100" dirty="0" err="1">
                  <a:latin typeface="Consolas" panose="020B0609020204030204" pitchFamily="49" charset="0"/>
                </a:rPr>
                <a:t>DeriveKeys</a:t>
              </a:r>
              <a:r>
                <a:rPr lang="en-GB" sz="1200" dirty="0">
                  <a:solidFill>
                    <a:srgbClr val="FF0000"/>
                  </a:solidFill>
                </a:rPr>
                <a:t> and </a:t>
              </a:r>
              <a:r>
                <a:rPr lang="en-GB" sz="1100" dirty="0" err="1">
                  <a:latin typeface="Consolas" panose="020B0609020204030204" pitchFamily="49" charset="0"/>
                </a:rPr>
                <a:t>CreateFromKeys</a:t>
              </a:r>
              <a:r>
                <a:rPr lang="en-GB" sz="1100" dirty="0">
                  <a:latin typeface="Consolas" panose="020B0609020204030204" pitchFamily="49" charset="0"/>
                </a:rPr>
                <a:t> </a:t>
              </a:r>
              <a:r>
                <a:rPr lang="en-GB" sz="1200" dirty="0">
                  <a:solidFill>
                    <a:srgbClr val="FF0000"/>
                  </a:solidFill>
                </a:rPr>
                <a:t>for this specific type of view model.</a:t>
              </a:r>
            </a:p>
          </p:txBody>
        </p:sp>
        <p:cxnSp>
          <p:nvCxnSpPr>
            <p:cNvPr id="34" name="Straight Arrow Connector 33">
              <a:extLst>
                <a:ext uri="{FF2B5EF4-FFF2-40B4-BE49-F238E27FC236}">
                  <a16:creationId xmlns:a16="http://schemas.microsoft.com/office/drawing/2014/main" id="{429DFDED-768E-4D9F-823A-190A5BF93A86}"/>
                </a:ext>
              </a:extLst>
            </p:cNvPr>
            <p:cNvCxnSpPr>
              <a:cxnSpLocks/>
              <a:stCxn id="33" idx="3"/>
            </p:cNvCxnSpPr>
            <p:nvPr/>
          </p:nvCxnSpPr>
          <p:spPr>
            <a:xfrm flipV="1">
              <a:off x="-585802" y="4674306"/>
              <a:ext cx="431267" cy="144488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4FC15EB-6B19-493F-83C1-B41826DE9330}"/>
                </a:ext>
              </a:extLst>
            </p:cNvPr>
            <p:cNvCxnSpPr>
              <a:cxnSpLocks/>
              <a:stCxn id="33" idx="3"/>
            </p:cNvCxnSpPr>
            <p:nvPr/>
          </p:nvCxnSpPr>
          <p:spPr>
            <a:xfrm>
              <a:off x="-585802" y="6119188"/>
              <a:ext cx="1845164" cy="161895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22" name="Group 21">
            <a:extLst>
              <a:ext uri="{FF2B5EF4-FFF2-40B4-BE49-F238E27FC236}">
                <a16:creationId xmlns:a16="http://schemas.microsoft.com/office/drawing/2014/main" id="{6B26751D-760D-46F5-AB3C-56BD973520A8}"/>
              </a:ext>
            </a:extLst>
          </p:cNvPr>
          <p:cNvGrpSpPr/>
          <p:nvPr/>
        </p:nvGrpSpPr>
        <p:grpSpPr>
          <a:xfrm>
            <a:off x="1944211" y="714019"/>
            <a:ext cx="3254806" cy="646331"/>
            <a:chOff x="-3455080" y="5659167"/>
            <a:chExt cx="3084912" cy="637829"/>
          </a:xfrm>
        </p:grpSpPr>
        <p:sp>
          <p:nvSpPr>
            <p:cNvPr id="23" name="TextBox 22">
              <a:extLst>
                <a:ext uri="{FF2B5EF4-FFF2-40B4-BE49-F238E27FC236}">
                  <a16:creationId xmlns:a16="http://schemas.microsoft.com/office/drawing/2014/main" id="{FA7C478E-194D-438A-999A-02AFEC909757}"/>
                </a:ext>
              </a:extLst>
            </p:cNvPr>
            <p:cNvSpPr txBox="1"/>
            <p:nvPr/>
          </p:nvSpPr>
          <p:spPr>
            <a:xfrm>
              <a:off x="-2578348" y="5659167"/>
              <a:ext cx="2208180" cy="637829"/>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1. A view model looks like any other object at the UI, but is not persisted in the database.</a:t>
              </a:r>
            </a:p>
          </p:txBody>
        </p:sp>
        <p:cxnSp>
          <p:nvCxnSpPr>
            <p:cNvPr id="24" name="Straight Arrow Connector 23">
              <a:extLst>
                <a:ext uri="{FF2B5EF4-FFF2-40B4-BE49-F238E27FC236}">
                  <a16:creationId xmlns:a16="http://schemas.microsoft.com/office/drawing/2014/main" id="{CB2A95ED-EEF7-4CD9-8058-ABDC19793827}"/>
                </a:ext>
              </a:extLst>
            </p:cNvPr>
            <p:cNvCxnSpPr>
              <a:cxnSpLocks/>
              <a:stCxn id="23" idx="1"/>
            </p:cNvCxnSpPr>
            <p:nvPr/>
          </p:nvCxnSpPr>
          <p:spPr>
            <a:xfrm flipH="1">
              <a:off x="-3455080" y="5978082"/>
              <a:ext cx="876732" cy="21991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4D26EB2B-EC14-4D0A-866A-C1304EFF7559}"/>
              </a:ext>
            </a:extLst>
          </p:cNvPr>
          <p:cNvGrpSpPr/>
          <p:nvPr/>
        </p:nvGrpSpPr>
        <p:grpSpPr>
          <a:xfrm>
            <a:off x="1282213" y="4938447"/>
            <a:ext cx="2675154" cy="1775858"/>
            <a:chOff x="-2905685" y="5273445"/>
            <a:chExt cx="2535517" cy="1752499"/>
          </a:xfrm>
        </p:grpSpPr>
        <p:sp>
          <p:nvSpPr>
            <p:cNvPr id="43" name="TextBox 42">
              <a:extLst>
                <a:ext uri="{FF2B5EF4-FFF2-40B4-BE49-F238E27FC236}">
                  <a16:creationId xmlns:a16="http://schemas.microsoft.com/office/drawing/2014/main" id="{234C3DD9-6790-44BF-9F09-71414C81AA6F}"/>
                </a:ext>
              </a:extLst>
            </p:cNvPr>
            <p:cNvSpPr txBox="1"/>
            <p:nvPr/>
          </p:nvSpPr>
          <p:spPr>
            <a:xfrm>
              <a:off x="-2578348" y="5659167"/>
              <a:ext cx="2208180" cy="1366777"/>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3. A view model is created using the standard C# </a:t>
              </a:r>
              <a:r>
                <a:rPr lang="en-GB" sz="1100" dirty="0">
                  <a:latin typeface="Consolas" panose="020B0609020204030204" pitchFamily="49" charset="0"/>
                </a:rPr>
                <a:t>new</a:t>
              </a:r>
              <a:r>
                <a:rPr lang="en-GB" sz="1200" dirty="0">
                  <a:solidFill>
                    <a:srgbClr val="FF0000"/>
                  </a:solidFill>
                </a:rPr>
                <a:t> syntax. The context is needed only to look up other objects if needed. (In this case the required type of </a:t>
              </a:r>
              <a:r>
                <a:rPr lang="en-GB" sz="1100" dirty="0" err="1">
                  <a:latin typeface="Consolas" panose="020B0609020204030204" pitchFamily="49" charset="0"/>
                </a:rPr>
                <a:t>StaffSummary</a:t>
              </a:r>
              <a:r>
                <a:rPr lang="en-GB" sz="1200" dirty="0">
                  <a:solidFill>
                    <a:srgbClr val="FF0000"/>
                  </a:solidFill>
                </a:rPr>
                <a:t> is inferred from the function signature).</a:t>
              </a:r>
            </a:p>
          </p:txBody>
        </p:sp>
        <p:cxnSp>
          <p:nvCxnSpPr>
            <p:cNvPr id="47" name="Straight Arrow Connector 46">
              <a:extLst>
                <a:ext uri="{FF2B5EF4-FFF2-40B4-BE49-F238E27FC236}">
                  <a16:creationId xmlns:a16="http://schemas.microsoft.com/office/drawing/2014/main" id="{491C3B30-5FBD-4292-86C3-9FBB6866DFD1}"/>
                </a:ext>
              </a:extLst>
            </p:cNvPr>
            <p:cNvCxnSpPr>
              <a:cxnSpLocks/>
              <a:stCxn id="43" idx="1"/>
            </p:cNvCxnSpPr>
            <p:nvPr/>
          </p:nvCxnSpPr>
          <p:spPr>
            <a:xfrm flipH="1" flipV="1">
              <a:off x="-2905685" y="5273445"/>
              <a:ext cx="327337" cy="106911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pic>
        <p:nvPicPr>
          <p:cNvPr id="39" name="Picture 38">
            <a:extLst>
              <a:ext uri="{FF2B5EF4-FFF2-40B4-BE49-F238E27FC236}">
                <a16:creationId xmlns:a16="http://schemas.microsoft.com/office/drawing/2014/main" id="{99BB6CDA-0698-427C-AD91-EA60C8250565}"/>
              </a:ext>
            </a:extLst>
          </p:cNvPr>
          <p:cNvPicPr>
            <a:picLocks noChangeAspect="1"/>
          </p:cNvPicPr>
          <p:nvPr/>
        </p:nvPicPr>
        <p:blipFill>
          <a:blip r:embed="rId5"/>
          <a:stretch>
            <a:fillRect/>
          </a:stretch>
        </p:blipFill>
        <p:spPr>
          <a:xfrm>
            <a:off x="5583963" y="4095133"/>
            <a:ext cx="6059349" cy="1384994"/>
          </a:xfrm>
          <a:prstGeom prst="rect">
            <a:avLst/>
          </a:prstGeom>
        </p:spPr>
      </p:pic>
    </p:spTree>
    <p:extLst>
      <p:ext uri="{BB962C8B-B14F-4D97-AF65-F5344CB8AC3E}">
        <p14:creationId xmlns:p14="http://schemas.microsoft.com/office/powerpoint/2010/main" val="3335470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F0B7A-0947-4B5E-A93F-4F623DEC3D53}"/>
              </a:ext>
            </a:extLst>
          </p:cNvPr>
          <p:cNvSpPr>
            <a:spLocks noGrp="1"/>
          </p:cNvSpPr>
          <p:nvPr>
            <p:ph type="title"/>
          </p:nvPr>
        </p:nvSpPr>
        <p:spPr>
          <a:xfrm>
            <a:off x="838200" y="365126"/>
            <a:ext cx="10515600" cy="775698"/>
          </a:xfrm>
        </p:spPr>
        <p:txBody>
          <a:bodyPr>
            <a:normAutofit fontScale="90000"/>
          </a:bodyPr>
          <a:lstStyle/>
          <a:p>
            <a:r>
              <a:rPr lang="en-GB" sz="2800" dirty="0"/>
              <a:t>These attributes may be used to provide hints - to be interpreted and used by the Client. (Follow links to see example usage in code).</a:t>
            </a:r>
          </a:p>
        </p:txBody>
      </p:sp>
      <p:graphicFrame>
        <p:nvGraphicFramePr>
          <p:cNvPr id="4" name="Table 3">
            <a:extLst>
              <a:ext uri="{FF2B5EF4-FFF2-40B4-BE49-F238E27FC236}">
                <a16:creationId xmlns:a16="http://schemas.microsoft.com/office/drawing/2014/main" id="{6E995CB7-3DC5-4051-85C2-6CD784826BE1}"/>
              </a:ext>
            </a:extLst>
          </p:cNvPr>
          <p:cNvGraphicFramePr/>
          <p:nvPr>
            <p:extLst>
              <p:ext uri="{D42A27DB-BD31-4B8C-83A1-F6EECF244321}">
                <p14:modId xmlns:p14="http://schemas.microsoft.com/office/powerpoint/2010/main" val="608562859"/>
              </p:ext>
            </p:extLst>
          </p:nvPr>
        </p:nvGraphicFramePr>
        <p:xfrm>
          <a:off x="960367" y="1210364"/>
          <a:ext cx="10515600" cy="5402497"/>
        </p:xfrm>
        <a:graphic>
          <a:graphicData uri="http://schemas.openxmlformats.org/drawingml/2006/table">
            <a:tbl>
              <a:tblPr>
                <a:tableStyleId>{5C22544A-7EE6-4342-B048-85BDC9FD1C3A}</a:tableStyleId>
              </a:tblPr>
              <a:tblGrid>
                <a:gridCol w="1327908">
                  <a:extLst>
                    <a:ext uri="{9D8B030D-6E8A-4147-A177-3AD203B41FA5}">
                      <a16:colId xmlns:a16="http://schemas.microsoft.com/office/drawing/2014/main" val="3542224914"/>
                    </a:ext>
                  </a:extLst>
                </a:gridCol>
                <a:gridCol w="2296923">
                  <a:extLst>
                    <a:ext uri="{9D8B030D-6E8A-4147-A177-3AD203B41FA5}">
                      <a16:colId xmlns:a16="http://schemas.microsoft.com/office/drawing/2014/main" val="4124841195"/>
                    </a:ext>
                  </a:extLst>
                </a:gridCol>
                <a:gridCol w="2296923">
                  <a:extLst>
                    <a:ext uri="{9D8B030D-6E8A-4147-A177-3AD203B41FA5}">
                      <a16:colId xmlns:a16="http://schemas.microsoft.com/office/drawing/2014/main" val="3563225021"/>
                    </a:ext>
                  </a:extLst>
                </a:gridCol>
                <a:gridCol w="2296923">
                  <a:extLst>
                    <a:ext uri="{9D8B030D-6E8A-4147-A177-3AD203B41FA5}">
                      <a16:colId xmlns:a16="http://schemas.microsoft.com/office/drawing/2014/main" val="560856078"/>
                    </a:ext>
                  </a:extLst>
                </a:gridCol>
                <a:gridCol w="2296923">
                  <a:extLst>
                    <a:ext uri="{9D8B030D-6E8A-4147-A177-3AD203B41FA5}">
                      <a16:colId xmlns:a16="http://schemas.microsoft.com/office/drawing/2014/main" val="3691602866"/>
                    </a:ext>
                  </a:extLst>
                </a:gridCol>
              </a:tblGrid>
              <a:tr h="173461">
                <a:tc>
                  <a:txBody>
                    <a:bodyPr/>
                    <a:lstStyle/>
                    <a:p>
                      <a:pPr algn="l" fontAlgn="b">
                        <a:spcBef>
                          <a:spcPts val="0"/>
                        </a:spcBef>
                        <a:spcAft>
                          <a:spcPts val="0"/>
                        </a:spcAft>
                      </a:pPr>
                      <a:r>
                        <a:rPr lang="en-GB" sz="1400" b="1" u="none" strike="noStrike" dirty="0">
                          <a:effectLst/>
                        </a:rPr>
                        <a:t>Attribute</a:t>
                      </a:r>
                      <a:endParaRPr lang="en-GB" sz="2800" b="1" i="0" u="none" strike="noStrike" dirty="0">
                        <a:effectLst/>
                        <a:latin typeface="Arial" panose="020B0604020202020204" pitchFamily="34" charset="0"/>
                      </a:endParaRPr>
                    </a:p>
                  </a:txBody>
                  <a:tcPr marL="5741" marR="5741" marT="5741" marB="0" anchor="b"/>
                </a:tc>
                <a:tc>
                  <a:txBody>
                    <a:bodyPr/>
                    <a:lstStyle/>
                    <a:p>
                      <a:pPr algn="l" fontAlgn="b">
                        <a:spcBef>
                          <a:spcPts val="0"/>
                        </a:spcBef>
                        <a:spcAft>
                          <a:spcPts val="0"/>
                        </a:spcAft>
                      </a:pPr>
                      <a:r>
                        <a:rPr lang="en-GB" sz="1400" b="1" u="none" strike="noStrike">
                          <a:effectLst/>
                        </a:rPr>
                        <a:t>On a Type</a:t>
                      </a:r>
                      <a:endParaRPr lang="en-GB" sz="2800" b="1" i="0" u="none" strike="noStrike">
                        <a:effectLst/>
                        <a:latin typeface="Arial" panose="020B0604020202020204" pitchFamily="34" charset="0"/>
                      </a:endParaRPr>
                    </a:p>
                  </a:txBody>
                  <a:tcPr marL="5741" marR="5741" marT="5741" marB="0" anchor="b"/>
                </a:tc>
                <a:tc>
                  <a:txBody>
                    <a:bodyPr/>
                    <a:lstStyle/>
                    <a:p>
                      <a:pPr algn="l" fontAlgn="b">
                        <a:spcBef>
                          <a:spcPts val="0"/>
                        </a:spcBef>
                        <a:spcAft>
                          <a:spcPts val="0"/>
                        </a:spcAft>
                      </a:pPr>
                      <a:r>
                        <a:rPr lang="en-GB" sz="1400" b="1" u="none" strike="noStrike" dirty="0">
                          <a:effectLst/>
                        </a:rPr>
                        <a:t>On a Property</a:t>
                      </a:r>
                      <a:endParaRPr lang="en-GB" sz="2800" b="1" i="0" u="none" strike="noStrike" dirty="0">
                        <a:effectLst/>
                        <a:latin typeface="Arial" panose="020B0604020202020204" pitchFamily="34" charset="0"/>
                      </a:endParaRPr>
                    </a:p>
                  </a:txBody>
                  <a:tcPr marL="5741" marR="5741" marT="5741" marB="0" anchor="b"/>
                </a:tc>
                <a:tc>
                  <a:txBody>
                    <a:bodyPr/>
                    <a:lstStyle/>
                    <a:p>
                      <a:pPr algn="l" fontAlgn="b">
                        <a:spcBef>
                          <a:spcPts val="0"/>
                        </a:spcBef>
                        <a:spcAft>
                          <a:spcPts val="0"/>
                        </a:spcAft>
                      </a:pPr>
                      <a:r>
                        <a:rPr lang="en-GB" sz="1400" b="1" u="none" strike="noStrike">
                          <a:effectLst/>
                        </a:rPr>
                        <a:t>On a Function</a:t>
                      </a:r>
                      <a:endParaRPr lang="en-GB" sz="2800" b="1" i="0" u="none" strike="noStrike">
                        <a:effectLst/>
                        <a:latin typeface="Arial" panose="020B0604020202020204" pitchFamily="34" charset="0"/>
                      </a:endParaRPr>
                    </a:p>
                  </a:txBody>
                  <a:tcPr marL="5741" marR="5741" marT="5741" marB="0" anchor="b"/>
                </a:tc>
                <a:tc>
                  <a:txBody>
                    <a:bodyPr/>
                    <a:lstStyle/>
                    <a:p>
                      <a:pPr algn="l" fontAlgn="b">
                        <a:spcBef>
                          <a:spcPts val="0"/>
                        </a:spcBef>
                        <a:spcAft>
                          <a:spcPts val="0"/>
                        </a:spcAft>
                      </a:pPr>
                      <a:r>
                        <a:rPr lang="en-GB" sz="1400" b="1" u="none" strike="noStrike" dirty="0">
                          <a:effectLst/>
                        </a:rPr>
                        <a:t>On a Parameter</a:t>
                      </a:r>
                      <a:endParaRPr lang="en-GB" sz="2800" b="1" i="0" u="none" strike="noStrike" dirty="0">
                        <a:effectLst/>
                        <a:latin typeface="Arial" panose="020B0604020202020204" pitchFamily="34" charset="0"/>
                      </a:endParaRPr>
                    </a:p>
                  </a:txBody>
                  <a:tcPr marL="5741" marR="5741" marT="5741" marB="0" anchor="b"/>
                </a:tc>
                <a:extLst>
                  <a:ext uri="{0D108BD9-81ED-4DB2-BD59-A6C34878D82A}">
                    <a16:rowId xmlns:a16="http://schemas.microsoft.com/office/drawing/2014/main" val="3562640899"/>
                  </a:ext>
                </a:extLst>
              </a:tr>
              <a:tr h="501612">
                <a:tc>
                  <a:txBody>
                    <a:bodyPr/>
                    <a:lstStyle/>
                    <a:p>
                      <a:pPr marL="0" indent="0">
                        <a:buNone/>
                      </a:pPr>
                      <a:r>
                        <a:rPr lang="en-GB" sz="1200" dirty="0">
                          <a:hlinkClick r:id="rId2" action="ppaction://hlinksldjump"/>
                        </a:rPr>
                        <a:t>[Bounded]</a:t>
                      </a:r>
                      <a:endParaRPr lang="en-GB" sz="1200" dirty="0"/>
                    </a:p>
                  </a:txBody>
                  <a:tcPr marL="5741" marR="5741" marT="5741" marB="0" anchor="ctr"/>
                </a:tc>
                <a:tc>
                  <a:txBody>
                    <a:bodyPr/>
                    <a:lstStyle/>
                    <a:p>
                      <a:pPr algn="l" fontAlgn="b">
                        <a:spcBef>
                          <a:spcPts val="0"/>
                        </a:spcBef>
                        <a:spcAft>
                          <a:spcPts val="0"/>
                        </a:spcAft>
                      </a:pPr>
                      <a:r>
                        <a:rPr lang="en-US" sz="1000" u="none" strike="noStrike" dirty="0">
                          <a:effectLst/>
                        </a:rPr>
                        <a:t>Indicates that the type has few instances, and these should be offered as drop-down choices for any parameter of that type.</a:t>
                      </a:r>
                      <a:endParaRPr lang="en-US" sz="1600" b="0" i="0" u="none" strike="noStrike" dirty="0">
                        <a:effectLst/>
                        <a:latin typeface="Arial" panose="020B0604020202020204" pitchFamily="34" charset="0"/>
                      </a:endParaRPr>
                    </a:p>
                  </a:txBody>
                  <a:tcPr marL="5741" marR="5741" marT="5741" marB="0" anchor="b"/>
                </a:tc>
                <a:tc gridSpan="3">
                  <a:txBody>
                    <a:bodyPr/>
                    <a:lstStyle/>
                    <a:p>
                      <a:pPr algn="l" fontAlgn="b">
                        <a:spcBef>
                          <a:spcPts val="0"/>
                        </a:spcBef>
                        <a:spcAft>
                          <a:spcPts val="0"/>
                        </a:spcAft>
                      </a:pPr>
                      <a:r>
                        <a:rPr lang="en-GB" sz="1000" u="none" strike="noStrike" dirty="0">
                          <a:effectLst/>
                        </a:rPr>
                        <a:t> </a:t>
                      </a:r>
                      <a:endParaRPr lang="en-GB" sz="1600" b="0" i="0" u="none" strike="noStrike" dirty="0">
                        <a:effectLst/>
                        <a:latin typeface="Arial" panose="020B0604020202020204" pitchFamily="34" charset="0"/>
                      </a:endParaRPr>
                    </a:p>
                  </a:txBody>
                  <a:tcPr marL="5741" marR="5741" marT="5741" marB="0" anchor="b"/>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375880816"/>
                  </a:ext>
                </a:extLst>
              </a:tr>
              <a:tr h="592183">
                <a:tc>
                  <a:txBody>
                    <a:bodyPr/>
                    <a:lstStyle/>
                    <a:p>
                      <a:pPr algn="l" fontAlgn="ctr">
                        <a:spcBef>
                          <a:spcPts val="0"/>
                        </a:spcBef>
                        <a:spcAft>
                          <a:spcPts val="0"/>
                        </a:spcAft>
                      </a:pPr>
                      <a:r>
                        <a:rPr lang="en-GB" sz="1200" b="0" u="none" strike="noStrike" dirty="0">
                          <a:effectLst/>
                        </a:rPr>
                        <a:t>[</a:t>
                      </a:r>
                      <a:r>
                        <a:rPr lang="en-GB" sz="1200" b="0" u="none" strike="noStrike" dirty="0" err="1">
                          <a:effectLst/>
                        </a:rPr>
                        <a:t>CreateNew</a:t>
                      </a:r>
                      <a:r>
                        <a:rPr lang="en-GB" sz="1200" b="0" u="none" strike="noStrike" dirty="0">
                          <a:effectLst/>
                        </a:rPr>
                        <a:t>]</a:t>
                      </a:r>
                      <a:endParaRPr lang="en-GB" sz="1800" b="0" i="0" u="none" strike="noStrike" dirty="0">
                        <a:effectLst/>
                        <a:latin typeface="Arial" panose="020B0604020202020204" pitchFamily="34" charset="0"/>
                      </a:endParaRPr>
                    </a:p>
                  </a:txBody>
                  <a:tcPr marL="5741" marR="5741" marT="5741" marB="0" anchor="ctr"/>
                </a:tc>
                <a:tc>
                  <a:txBody>
                    <a:bodyPr/>
                    <a:lstStyle/>
                    <a:p>
                      <a:pPr algn="l" fontAlgn="b">
                        <a:spcBef>
                          <a:spcPts val="0"/>
                        </a:spcBef>
                        <a:spcAft>
                          <a:spcPts val="0"/>
                        </a:spcAft>
                      </a:pPr>
                      <a:r>
                        <a:rPr lang="en-GB" sz="1000" u="none" strike="noStrike">
                          <a:effectLst/>
                        </a:rPr>
                        <a:t> </a:t>
                      </a:r>
                      <a:endParaRPr lang="en-GB" sz="1600" b="0" i="0" u="none" strike="noStrike">
                        <a:effectLst/>
                        <a:latin typeface="Arial" panose="020B0604020202020204" pitchFamily="34" charset="0"/>
                      </a:endParaRPr>
                    </a:p>
                  </a:txBody>
                  <a:tcPr marL="5741" marR="5741" marT="5741" marB="0" anchor="b"/>
                </a:tc>
                <a:tc>
                  <a:txBody>
                    <a:bodyPr/>
                    <a:lstStyle/>
                    <a:p>
                      <a:pPr algn="l" fontAlgn="b">
                        <a:spcBef>
                          <a:spcPts val="0"/>
                        </a:spcBef>
                        <a:spcAft>
                          <a:spcPts val="0"/>
                        </a:spcAft>
                      </a:pPr>
                      <a:r>
                        <a:rPr lang="en-GB" sz="1000" u="none" strike="noStrike" dirty="0">
                          <a:effectLst/>
                        </a:rPr>
                        <a:t> </a:t>
                      </a:r>
                      <a:endParaRPr lang="en-GB" sz="1600" b="0" i="0" u="none" strike="noStrike" dirty="0">
                        <a:effectLst/>
                        <a:latin typeface="Arial" panose="020B0604020202020204" pitchFamily="34" charset="0"/>
                      </a:endParaRPr>
                    </a:p>
                  </a:txBody>
                  <a:tcPr marL="5741" marR="5741" marT="5741" marB="0" anchor="b"/>
                </a:tc>
                <a:tc>
                  <a:txBody>
                    <a:bodyPr/>
                    <a:lstStyle/>
                    <a:p>
                      <a:pPr algn="l" fontAlgn="b">
                        <a:spcBef>
                          <a:spcPts val="0"/>
                        </a:spcBef>
                        <a:spcAft>
                          <a:spcPts val="0"/>
                        </a:spcAft>
                      </a:pPr>
                      <a:r>
                        <a:rPr lang="en-US" sz="1000" u="none" strike="noStrike">
                          <a:effectLst/>
                        </a:rPr>
                        <a:t>Advises client that the instance returned as the first item in the tuple will be a new instance, so the function may be rendered in a way that makes this clear.</a:t>
                      </a:r>
                      <a:endParaRPr lang="en-US" sz="1600" b="0" i="0" u="none" strike="noStrike">
                        <a:effectLst/>
                        <a:latin typeface="Arial" panose="020B0604020202020204" pitchFamily="34" charset="0"/>
                      </a:endParaRPr>
                    </a:p>
                  </a:txBody>
                  <a:tcPr marL="5741" marR="5741" marT="5741" marB="0" anchor="b"/>
                </a:tc>
                <a:tc>
                  <a:txBody>
                    <a:bodyPr/>
                    <a:lstStyle/>
                    <a:p>
                      <a:pPr algn="l" fontAlgn="b">
                        <a:spcBef>
                          <a:spcPts val="0"/>
                        </a:spcBef>
                        <a:spcAft>
                          <a:spcPts val="0"/>
                        </a:spcAft>
                      </a:pPr>
                      <a:r>
                        <a:rPr lang="en-GB" sz="1000" u="none" strike="noStrike">
                          <a:effectLst/>
                        </a:rPr>
                        <a:t> </a:t>
                      </a:r>
                      <a:endParaRPr lang="en-GB" sz="1600" b="0" i="0" u="none" strike="noStrike">
                        <a:effectLst/>
                        <a:latin typeface="Arial" panose="020B0604020202020204" pitchFamily="34" charset="0"/>
                      </a:endParaRPr>
                    </a:p>
                  </a:txBody>
                  <a:tcPr marL="5741" marR="5741" marT="5741" marB="0" anchor="b"/>
                </a:tc>
                <a:extLst>
                  <a:ext uri="{0D108BD9-81ED-4DB2-BD59-A6C34878D82A}">
                    <a16:rowId xmlns:a16="http://schemas.microsoft.com/office/drawing/2014/main" val="3695124648"/>
                  </a:ext>
                </a:extLst>
              </a:tr>
              <a:tr h="647402">
                <a:tc>
                  <a:txBody>
                    <a:bodyPr/>
                    <a:lstStyle/>
                    <a:p>
                      <a:pPr marL="0" indent="0">
                        <a:buNone/>
                      </a:pPr>
                      <a:r>
                        <a:rPr lang="en-GB" sz="1200" dirty="0">
                          <a:hlinkClick r:id="rId3" action="ppaction://hlinksldjump"/>
                        </a:rPr>
                        <a:t>[</a:t>
                      </a:r>
                      <a:r>
                        <a:rPr lang="en-GB" sz="1200" dirty="0" err="1">
                          <a:hlinkClick r:id="rId3" action="ppaction://hlinksldjump"/>
                        </a:rPr>
                        <a:t>DefaultValue</a:t>
                      </a:r>
                      <a:r>
                        <a:rPr lang="en-GB" sz="1200" dirty="0">
                          <a:hlinkClick r:id="rId3" action="ppaction://hlinksldjump"/>
                        </a:rPr>
                        <a:t>]</a:t>
                      </a:r>
                      <a:endParaRPr lang="en-GB" sz="1200" dirty="0"/>
                    </a:p>
                  </a:txBody>
                  <a:tcPr marL="5741" marR="5741" marT="5741" marB="0" anchor="ctr"/>
                </a:tc>
                <a:tc gridSpan="3">
                  <a:txBody>
                    <a:bodyPr/>
                    <a:lstStyle/>
                    <a:p>
                      <a:pPr algn="l" fontAlgn="b">
                        <a:spcBef>
                          <a:spcPts val="0"/>
                        </a:spcBef>
                        <a:spcAft>
                          <a:spcPts val="0"/>
                        </a:spcAft>
                      </a:pPr>
                      <a:r>
                        <a:rPr lang="en-GB" sz="1000" u="none" strike="noStrike">
                          <a:effectLst/>
                        </a:rPr>
                        <a:t> </a:t>
                      </a:r>
                      <a:endParaRPr lang="en-GB" sz="1600" b="0" i="0" u="none" strike="noStrike">
                        <a:effectLst/>
                        <a:latin typeface="Arial" panose="020B0604020202020204" pitchFamily="34" charset="0"/>
                      </a:endParaRPr>
                    </a:p>
                  </a:txBody>
                  <a:tcPr marL="5741" marR="5741" marT="5741" marB="0" anchor="b"/>
                </a:tc>
                <a:tc hMerge="1">
                  <a:txBody>
                    <a:bodyPr/>
                    <a:lstStyle/>
                    <a:p>
                      <a:endParaRPr lang="en-GB"/>
                    </a:p>
                  </a:txBody>
                  <a:tcPr/>
                </a:tc>
                <a:tc hMerge="1">
                  <a:txBody>
                    <a:bodyPr/>
                    <a:lstStyle/>
                    <a:p>
                      <a:endParaRPr lang="en-GB"/>
                    </a:p>
                  </a:txBody>
                  <a:tcPr/>
                </a:tc>
                <a:tc>
                  <a:txBody>
                    <a:bodyPr/>
                    <a:lstStyle/>
                    <a:p>
                      <a:pPr algn="l" fontAlgn="b">
                        <a:spcBef>
                          <a:spcPts val="0"/>
                        </a:spcBef>
                        <a:spcAft>
                          <a:spcPts val="0"/>
                        </a:spcAft>
                      </a:pPr>
                      <a:r>
                        <a:rPr lang="en-US" sz="1000" u="none" strike="noStrike" dirty="0">
                          <a:effectLst/>
                        </a:rPr>
                        <a:t>Specifies default value for parameter. If used on a </a:t>
                      </a:r>
                      <a:r>
                        <a:rPr lang="en-US" sz="1000" u="none" strike="noStrike" dirty="0" err="1">
                          <a:effectLst/>
                        </a:rPr>
                        <a:t>DateTime</a:t>
                      </a:r>
                      <a:r>
                        <a:rPr lang="en-US" sz="1000" u="none" strike="noStrike" dirty="0">
                          <a:effectLst/>
                        </a:rPr>
                        <a:t>, an integer value indicates a day relative to today e.g. -1 = 'yesterday'.</a:t>
                      </a:r>
                      <a:endParaRPr lang="en-US" sz="1600" b="0" i="0" u="none" strike="noStrike" dirty="0">
                        <a:effectLst/>
                        <a:latin typeface="Arial" panose="020B0604020202020204" pitchFamily="34" charset="0"/>
                      </a:endParaRPr>
                    </a:p>
                  </a:txBody>
                  <a:tcPr marL="5741" marR="5741" marT="5741" marB="0" anchor="b"/>
                </a:tc>
                <a:extLst>
                  <a:ext uri="{0D108BD9-81ED-4DB2-BD59-A6C34878D82A}">
                    <a16:rowId xmlns:a16="http://schemas.microsoft.com/office/drawing/2014/main" val="3571681318"/>
                  </a:ext>
                </a:extLst>
              </a:tr>
              <a:tr h="190877">
                <a:tc>
                  <a:txBody>
                    <a:bodyPr/>
                    <a:lstStyle/>
                    <a:p>
                      <a:pPr marL="0" indent="0">
                        <a:buNone/>
                      </a:pPr>
                      <a:r>
                        <a:rPr lang="en-GB" sz="1200" dirty="0">
                          <a:hlinkClick r:id="rId4" action="ppaction://hlinksldjump"/>
                        </a:rPr>
                        <a:t>[</a:t>
                      </a:r>
                      <a:r>
                        <a:rPr lang="en-GB" sz="1200" dirty="0" err="1">
                          <a:hlinkClick r:id="rId4" action="ppaction://hlinksldjump"/>
                        </a:rPr>
                        <a:t>DescribedAs</a:t>
                      </a:r>
                      <a:r>
                        <a:rPr lang="en-GB" sz="1200" dirty="0">
                          <a:hlinkClick r:id="rId4" action="ppaction://hlinksldjump"/>
                        </a:rPr>
                        <a:t>] </a:t>
                      </a:r>
                      <a:endParaRPr lang="en-GB" sz="1200" dirty="0"/>
                    </a:p>
                  </a:txBody>
                  <a:tcPr marL="5741" marR="5741" marT="5741" marB="0" anchor="ctr"/>
                </a:tc>
                <a:tc gridSpan="4">
                  <a:txBody>
                    <a:bodyPr/>
                    <a:lstStyle/>
                    <a:p>
                      <a:pPr algn="ctr" fontAlgn="b">
                        <a:spcBef>
                          <a:spcPts val="0"/>
                        </a:spcBef>
                        <a:spcAft>
                          <a:spcPts val="0"/>
                        </a:spcAft>
                      </a:pPr>
                      <a:r>
                        <a:rPr lang="en-US" sz="1000" u="none" strike="noStrike">
                          <a:effectLst/>
                        </a:rPr>
                        <a:t>Specifies a (short) descriprition, or help, to be rendered as a 'tooltip' or 'placeholder' on the UI, according to the context.</a:t>
                      </a:r>
                      <a:endParaRPr lang="en-US" sz="1600" b="0" i="0" u="none" strike="noStrike">
                        <a:effectLst/>
                        <a:latin typeface="Arial" panose="020B0604020202020204" pitchFamily="34" charset="0"/>
                      </a:endParaRPr>
                    </a:p>
                  </a:txBody>
                  <a:tcPr marL="5741" marR="5741" marT="5741" marB="0" anchor="b"/>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2717213308"/>
                  </a:ext>
                </a:extLst>
              </a:tr>
              <a:tr h="664789">
                <a:tc>
                  <a:txBody>
                    <a:bodyPr/>
                    <a:lstStyle/>
                    <a:p>
                      <a:pPr marL="0" indent="0">
                        <a:buNone/>
                      </a:pPr>
                      <a:r>
                        <a:rPr lang="en-GB" sz="1200" dirty="0">
                          <a:hlinkClick r:id="rId4" action="ppaction://hlinksldjump"/>
                        </a:rPr>
                        <a:t>[</a:t>
                      </a:r>
                      <a:r>
                        <a:rPr lang="en-GB" sz="1200" dirty="0" err="1">
                          <a:hlinkClick r:id="rId4" action="ppaction://hlinksldjump"/>
                        </a:rPr>
                        <a:t>DisplayAsProperty</a:t>
                      </a:r>
                      <a:r>
                        <a:rPr lang="en-GB" sz="1200" dirty="0">
                          <a:hlinkClick r:id="rId4" action="ppaction://hlinksldjump"/>
                        </a:rPr>
                        <a:t>]</a:t>
                      </a:r>
                      <a:endParaRPr lang="en-GB" sz="1200" dirty="0"/>
                    </a:p>
                  </a:txBody>
                  <a:tcPr marL="5741" marR="5741" marT="5741" marB="0" anchor="ctr"/>
                </a:tc>
                <a:tc gridSpan="2">
                  <a:txBody>
                    <a:bodyPr/>
                    <a:lstStyle/>
                    <a:p>
                      <a:pPr algn="l" fontAlgn="b">
                        <a:spcBef>
                          <a:spcPts val="0"/>
                        </a:spcBef>
                        <a:spcAft>
                          <a:spcPts val="0"/>
                        </a:spcAft>
                      </a:pPr>
                      <a:r>
                        <a:rPr lang="en-GB" sz="1000" u="none" strike="noStrike">
                          <a:effectLst/>
                        </a:rPr>
                        <a:t> </a:t>
                      </a:r>
                      <a:endParaRPr lang="en-GB" sz="1600" b="0" i="0" u="none" strike="noStrike">
                        <a:effectLst/>
                        <a:latin typeface="Arial" panose="020B0604020202020204" pitchFamily="34" charset="0"/>
                      </a:endParaRPr>
                    </a:p>
                  </a:txBody>
                  <a:tcPr marL="5741" marR="5741" marT="5741" marB="0" anchor="b"/>
                </a:tc>
                <a:tc hMerge="1">
                  <a:txBody>
                    <a:bodyPr/>
                    <a:lstStyle/>
                    <a:p>
                      <a:endParaRPr lang="en-GB"/>
                    </a:p>
                  </a:txBody>
                  <a:tcPr/>
                </a:tc>
                <a:tc>
                  <a:txBody>
                    <a:bodyPr/>
                    <a:lstStyle/>
                    <a:p>
                      <a:pPr algn="l" fontAlgn="b">
                        <a:spcBef>
                          <a:spcPts val="0"/>
                        </a:spcBef>
                        <a:spcAft>
                          <a:spcPts val="0"/>
                        </a:spcAft>
                      </a:pPr>
                      <a:r>
                        <a:rPr lang="en-US" sz="1000" u="none" strike="noStrike">
                          <a:effectLst/>
                        </a:rPr>
                        <a:t>Applied to a read-only object-contributed function that returns a value, reference, or collection, it will render the function,  as a property on the type. </a:t>
                      </a:r>
                      <a:endParaRPr lang="en-US" sz="1600" b="0" i="0" u="none" strike="noStrike">
                        <a:effectLst/>
                        <a:latin typeface="Arial" panose="020B0604020202020204" pitchFamily="34" charset="0"/>
                      </a:endParaRPr>
                    </a:p>
                  </a:txBody>
                  <a:tcPr marL="5741" marR="5741" marT="5741" marB="0" anchor="b"/>
                </a:tc>
                <a:tc>
                  <a:txBody>
                    <a:bodyPr/>
                    <a:lstStyle/>
                    <a:p>
                      <a:pPr algn="l" fontAlgn="b">
                        <a:spcBef>
                          <a:spcPts val="0"/>
                        </a:spcBef>
                        <a:spcAft>
                          <a:spcPts val="0"/>
                        </a:spcAft>
                      </a:pPr>
                      <a:r>
                        <a:rPr lang="en-GB" sz="1000" u="none" strike="noStrike">
                          <a:effectLst/>
                        </a:rPr>
                        <a:t> </a:t>
                      </a:r>
                      <a:endParaRPr lang="en-GB" sz="1600" b="0" i="0" u="none" strike="noStrike">
                        <a:effectLst/>
                        <a:latin typeface="Arial" panose="020B0604020202020204" pitchFamily="34" charset="0"/>
                      </a:endParaRPr>
                    </a:p>
                  </a:txBody>
                  <a:tcPr marL="5741" marR="5741" marT="5741" marB="0" anchor="b"/>
                </a:tc>
                <a:extLst>
                  <a:ext uri="{0D108BD9-81ED-4DB2-BD59-A6C34878D82A}">
                    <a16:rowId xmlns:a16="http://schemas.microsoft.com/office/drawing/2014/main" val="234469412"/>
                  </a:ext>
                </a:extLst>
              </a:tr>
              <a:tr h="479810">
                <a:tc>
                  <a:txBody>
                    <a:bodyPr/>
                    <a:lstStyle/>
                    <a:p>
                      <a:pPr algn="l" fontAlgn="ctr">
                        <a:spcBef>
                          <a:spcPts val="0"/>
                        </a:spcBef>
                        <a:spcAft>
                          <a:spcPts val="0"/>
                        </a:spcAft>
                      </a:pPr>
                      <a:r>
                        <a:rPr lang="en-GB" sz="1200" b="0" u="none" strike="noStrike" dirty="0">
                          <a:effectLst/>
                        </a:rPr>
                        <a:t>[Edit] </a:t>
                      </a:r>
                      <a:endParaRPr lang="en-GB" sz="1800" b="0" i="0" u="none" strike="noStrike" dirty="0">
                        <a:effectLst/>
                        <a:latin typeface="Arial" panose="020B0604020202020204" pitchFamily="34" charset="0"/>
                      </a:endParaRPr>
                    </a:p>
                  </a:txBody>
                  <a:tcPr marL="5741" marR="5741" marT="5741" marB="0" anchor="ctr"/>
                </a:tc>
                <a:tc gridSpan="2">
                  <a:txBody>
                    <a:bodyPr/>
                    <a:lstStyle/>
                    <a:p>
                      <a:pPr algn="l" fontAlgn="b">
                        <a:spcBef>
                          <a:spcPts val="0"/>
                        </a:spcBef>
                        <a:spcAft>
                          <a:spcPts val="0"/>
                        </a:spcAft>
                      </a:pPr>
                      <a:r>
                        <a:rPr lang="en-GB" sz="1000" u="none" strike="noStrike">
                          <a:effectLst/>
                        </a:rPr>
                        <a:t> </a:t>
                      </a:r>
                      <a:endParaRPr lang="en-GB" sz="1600" b="0" i="0" u="none" strike="noStrike">
                        <a:effectLst/>
                        <a:latin typeface="Arial" panose="020B0604020202020204" pitchFamily="34" charset="0"/>
                      </a:endParaRPr>
                    </a:p>
                  </a:txBody>
                  <a:tcPr marL="5741" marR="5741" marT="5741" marB="0" anchor="b"/>
                </a:tc>
                <a:tc hMerge="1">
                  <a:txBody>
                    <a:bodyPr/>
                    <a:lstStyle/>
                    <a:p>
                      <a:endParaRPr lang="en-GB"/>
                    </a:p>
                  </a:txBody>
                  <a:tcPr/>
                </a:tc>
                <a:tc>
                  <a:txBody>
                    <a:bodyPr/>
                    <a:lstStyle/>
                    <a:p>
                      <a:pPr algn="l" fontAlgn="b">
                        <a:spcBef>
                          <a:spcPts val="0"/>
                        </a:spcBef>
                        <a:spcAft>
                          <a:spcPts val="0"/>
                        </a:spcAft>
                      </a:pPr>
                      <a:r>
                        <a:rPr lang="en-US" sz="1000" u="none" strike="noStrike">
                          <a:effectLst/>
                        </a:rPr>
                        <a:t>Advises client that the function creates a new instance and should be rendered accordingly.</a:t>
                      </a:r>
                      <a:endParaRPr lang="en-US" sz="1600" b="0" i="0" u="none" strike="noStrike">
                        <a:effectLst/>
                        <a:latin typeface="Arial" panose="020B0604020202020204" pitchFamily="34" charset="0"/>
                      </a:endParaRPr>
                    </a:p>
                  </a:txBody>
                  <a:tcPr marL="5741" marR="5741" marT="5741" marB="0" anchor="b"/>
                </a:tc>
                <a:tc>
                  <a:txBody>
                    <a:bodyPr/>
                    <a:lstStyle/>
                    <a:p>
                      <a:pPr algn="l" fontAlgn="b">
                        <a:spcBef>
                          <a:spcPts val="0"/>
                        </a:spcBef>
                        <a:spcAft>
                          <a:spcPts val="0"/>
                        </a:spcAft>
                      </a:pPr>
                      <a:r>
                        <a:rPr lang="en-GB" sz="1000" u="none" strike="noStrike">
                          <a:effectLst/>
                        </a:rPr>
                        <a:t> </a:t>
                      </a:r>
                      <a:endParaRPr lang="en-GB" sz="1600" b="0" i="0" u="none" strike="noStrike">
                        <a:effectLst/>
                        <a:latin typeface="Arial" panose="020B0604020202020204" pitchFamily="34" charset="0"/>
                      </a:endParaRPr>
                    </a:p>
                  </a:txBody>
                  <a:tcPr marL="5741" marR="5741" marT="5741" marB="0" anchor="b"/>
                </a:tc>
                <a:extLst>
                  <a:ext uri="{0D108BD9-81ED-4DB2-BD59-A6C34878D82A}">
                    <a16:rowId xmlns:a16="http://schemas.microsoft.com/office/drawing/2014/main" val="2359702833"/>
                  </a:ext>
                </a:extLst>
              </a:tr>
              <a:tr h="357125">
                <a:tc>
                  <a:txBody>
                    <a:bodyPr/>
                    <a:lstStyle/>
                    <a:p>
                      <a:pPr marL="0" indent="0">
                        <a:buNone/>
                      </a:pPr>
                      <a:r>
                        <a:rPr lang="en-GB" sz="1200" dirty="0">
                          <a:hlinkClick r:id="rId5" action="ppaction://hlinksldjump"/>
                        </a:rPr>
                        <a:t>[Hidden]</a:t>
                      </a:r>
                      <a:endParaRPr lang="en-GB" sz="1200" dirty="0"/>
                    </a:p>
                  </a:txBody>
                  <a:tcPr marL="5741" marR="5741" marT="5741" marB="0" anchor="ctr"/>
                </a:tc>
                <a:tc>
                  <a:txBody>
                    <a:bodyPr/>
                    <a:lstStyle/>
                    <a:p>
                      <a:pPr algn="l" fontAlgn="b">
                        <a:spcBef>
                          <a:spcPts val="0"/>
                        </a:spcBef>
                        <a:spcAft>
                          <a:spcPts val="0"/>
                        </a:spcAft>
                      </a:pPr>
                      <a:r>
                        <a:rPr lang="en-GB" sz="1000" u="none" strike="noStrike">
                          <a:effectLst/>
                        </a:rPr>
                        <a:t> </a:t>
                      </a:r>
                      <a:endParaRPr lang="en-GB" sz="1600" b="0" i="0" u="none" strike="noStrike">
                        <a:effectLst/>
                        <a:latin typeface="Arial" panose="020B0604020202020204" pitchFamily="34" charset="0"/>
                      </a:endParaRPr>
                    </a:p>
                  </a:txBody>
                  <a:tcPr marL="5741" marR="5741" marT="5741" marB="0" anchor="b"/>
                </a:tc>
                <a:tc>
                  <a:txBody>
                    <a:bodyPr/>
                    <a:lstStyle/>
                    <a:p>
                      <a:pPr algn="l" fontAlgn="b">
                        <a:spcBef>
                          <a:spcPts val="0"/>
                        </a:spcBef>
                        <a:spcAft>
                          <a:spcPts val="0"/>
                        </a:spcAft>
                      </a:pPr>
                      <a:r>
                        <a:rPr lang="en-US" sz="1000" u="none" strike="noStrike">
                          <a:effectLst/>
                        </a:rPr>
                        <a:t>Indicates that a property should never be shown on the UI.</a:t>
                      </a:r>
                      <a:endParaRPr lang="en-US" sz="1600" b="0" i="0" u="none" strike="noStrike">
                        <a:effectLst/>
                        <a:latin typeface="Arial" panose="020B0604020202020204" pitchFamily="34" charset="0"/>
                      </a:endParaRPr>
                    </a:p>
                  </a:txBody>
                  <a:tcPr marL="5741" marR="5741" marT="5741" marB="0" anchor="b"/>
                </a:tc>
                <a:tc gridSpan="2">
                  <a:txBody>
                    <a:bodyPr/>
                    <a:lstStyle/>
                    <a:p>
                      <a:pPr algn="l" fontAlgn="b">
                        <a:spcBef>
                          <a:spcPts val="0"/>
                        </a:spcBef>
                        <a:spcAft>
                          <a:spcPts val="0"/>
                        </a:spcAft>
                      </a:pPr>
                      <a:r>
                        <a:rPr lang="en-GB" sz="1000" u="none" strike="noStrike">
                          <a:effectLst/>
                        </a:rPr>
                        <a:t> </a:t>
                      </a:r>
                      <a:endParaRPr lang="en-GB" sz="1600" b="0" i="0" u="none" strike="noStrike">
                        <a:effectLst/>
                        <a:latin typeface="Arial" panose="020B0604020202020204" pitchFamily="34" charset="0"/>
                      </a:endParaRPr>
                    </a:p>
                  </a:txBody>
                  <a:tcPr marL="5741" marR="5741" marT="5741" marB="0" anchor="b"/>
                </a:tc>
                <a:tc hMerge="1">
                  <a:txBody>
                    <a:bodyPr/>
                    <a:lstStyle/>
                    <a:p>
                      <a:endParaRPr lang="en-GB" dirty="0"/>
                    </a:p>
                  </a:txBody>
                  <a:tcPr/>
                </a:tc>
                <a:extLst>
                  <a:ext uri="{0D108BD9-81ED-4DB2-BD59-A6C34878D82A}">
                    <a16:rowId xmlns:a16="http://schemas.microsoft.com/office/drawing/2014/main" val="1779337581"/>
                  </a:ext>
                </a:extLst>
              </a:tr>
              <a:tr h="357125">
                <a:tc>
                  <a:txBody>
                    <a:bodyPr/>
                    <a:lstStyle/>
                    <a:p>
                      <a:pPr marL="0" indent="0">
                        <a:buNone/>
                      </a:pPr>
                      <a:r>
                        <a:rPr lang="en-GB" sz="1200" dirty="0">
                          <a:hlinkClick r:id="rId5" action="ppaction://hlinksldjump"/>
                        </a:rPr>
                        <a:t>[Mask]</a:t>
                      </a:r>
                      <a:endParaRPr lang="en-GB" sz="1200" dirty="0"/>
                    </a:p>
                  </a:txBody>
                  <a:tcPr marL="5741" marR="5741" marT="5741" marB="0" anchor="ctr"/>
                </a:tc>
                <a:tc>
                  <a:txBody>
                    <a:bodyPr/>
                    <a:lstStyle/>
                    <a:p>
                      <a:pPr algn="l" fontAlgn="b">
                        <a:spcBef>
                          <a:spcPts val="0"/>
                        </a:spcBef>
                        <a:spcAft>
                          <a:spcPts val="0"/>
                        </a:spcAft>
                      </a:pPr>
                      <a:r>
                        <a:rPr lang="en-GB" sz="1000" u="none" strike="noStrike">
                          <a:effectLst/>
                        </a:rPr>
                        <a:t> </a:t>
                      </a:r>
                      <a:endParaRPr lang="en-GB" sz="1600" b="0" i="0" u="none" strike="noStrike">
                        <a:effectLst/>
                        <a:latin typeface="Arial" panose="020B0604020202020204" pitchFamily="34" charset="0"/>
                      </a:endParaRPr>
                    </a:p>
                  </a:txBody>
                  <a:tcPr marL="5741" marR="5741" marT="5741" marB="0" anchor="b"/>
                </a:tc>
                <a:tc>
                  <a:txBody>
                    <a:bodyPr/>
                    <a:lstStyle/>
                    <a:p>
                      <a:pPr algn="l" fontAlgn="b">
                        <a:spcBef>
                          <a:spcPts val="0"/>
                        </a:spcBef>
                        <a:spcAft>
                          <a:spcPts val="0"/>
                        </a:spcAft>
                      </a:pPr>
                      <a:r>
                        <a:rPr lang="en-US" sz="1000" u="none" strike="noStrike">
                          <a:effectLst/>
                        </a:rPr>
                        <a:t>Formast the view of a value using standard Microsoft formats.</a:t>
                      </a:r>
                      <a:endParaRPr lang="en-US" sz="1600" b="0" i="0" u="none" strike="noStrike">
                        <a:effectLst/>
                        <a:latin typeface="Arial" panose="020B0604020202020204" pitchFamily="34" charset="0"/>
                      </a:endParaRPr>
                    </a:p>
                  </a:txBody>
                  <a:tcPr marL="5741" marR="5741" marT="5741" marB="0" anchor="b"/>
                </a:tc>
                <a:tc gridSpan="2">
                  <a:txBody>
                    <a:bodyPr/>
                    <a:lstStyle/>
                    <a:p>
                      <a:pPr algn="l" fontAlgn="b">
                        <a:spcBef>
                          <a:spcPts val="0"/>
                        </a:spcBef>
                        <a:spcAft>
                          <a:spcPts val="0"/>
                        </a:spcAft>
                      </a:pPr>
                      <a:r>
                        <a:rPr lang="en-GB" sz="1000" u="none" strike="noStrike" dirty="0">
                          <a:effectLst/>
                        </a:rPr>
                        <a:t> </a:t>
                      </a:r>
                      <a:endParaRPr lang="en-GB" sz="1600" b="0" i="0" u="none" strike="noStrike" dirty="0">
                        <a:effectLst/>
                        <a:latin typeface="Arial" panose="020B0604020202020204" pitchFamily="34" charset="0"/>
                      </a:endParaRPr>
                    </a:p>
                  </a:txBody>
                  <a:tcPr marL="5741" marR="5741" marT="5741" marB="0" anchor="b"/>
                </a:tc>
                <a:tc hMerge="1">
                  <a:txBody>
                    <a:bodyPr/>
                    <a:lstStyle/>
                    <a:p>
                      <a:endParaRPr lang="en-GB"/>
                    </a:p>
                  </a:txBody>
                  <a:tcPr/>
                </a:tc>
                <a:extLst>
                  <a:ext uri="{0D108BD9-81ED-4DB2-BD59-A6C34878D82A}">
                    <a16:rowId xmlns:a16="http://schemas.microsoft.com/office/drawing/2014/main" val="558981847"/>
                  </a:ext>
                </a:extLst>
              </a:tr>
              <a:tr h="357125">
                <a:tc>
                  <a:txBody>
                    <a:bodyPr/>
                    <a:lstStyle/>
                    <a:p>
                      <a:pPr marL="0" indent="0">
                        <a:buNone/>
                      </a:pPr>
                      <a:r>
                        <a:rPr lang="en-GB" sz="1200" dirty="0">
                          <a:hlinkClick r:id="rId3" action="ppaction://hlinksldjump"/>
                        </a:rPr>
                        <a:t>[</a:t>
                      </a:r>
                      <a:r>
                        <a:rPr lang="en-GB" sz="1200" dirty="0" err="1">
                          <a:hlinkClick r:id="rId3" action="ppaction://hlinksldjump"/>
                        </a:rPr>
                        <a:t>MaxLength</a:t>
                      </a:r>
                      <a:r>
                        <a:rPr lang="en-GB" sz="1200" dirty="0">
                          <a:hlinkClick r:id="rId3" action="ppaction://hlinksldjump"/>
                        </a:rPr>
                        <a:t>]</a:t>
                      </a:r>
                      <a:endParaRPr lang="en-GB" sz="1200" dirty="0"/>
                    </a:p>
                  </a:txBody>
                  <a:tcPr marL="6350" marR="6350" marT="6350" marB="0" anchor="ctr"/>
                </a:tc>
                <a:tc gridSpan="3">
                  <a:txBody>
                    <a:bodyPr/>
                    <a:lstStyle/>
                    <a:p>
                      <a:pPr algn="l" fontAlgn="b"/>
                      <a:r>
                        <a:rPr lang="en-GB" sz="1100" b="0" i="0" u="none" strike="noStrike" dirty="0">
                          <a:solidFill>
                            <a:srgbClr val="AEAAAA"/>
                          </a:solidFill>
                          <a:effectLst/>
                          <a:latin typeface="Calibri" panose="020F0502020204030204" pitchFamily="34" charset="0"/>
                        </a:rPr>
                        <a:t> </a:t>
                      </a:r>
                    </a:p>
                  </a:txBody>
                  <a:tcPr marL="6350" marR="6350" marT="6350" marB="0" anchor="b"/>
                </a:tc>
                <a:tc hMerge="1">
                  <a:txBody>
                    <a:bodyPr/>
                    <a:lstStyle/>
                    <a:p>
                      <a:endParaRPr lang="en-GB"/>
                    </a:p>
                  </a:txBody>
                  <a:tcPr/>
                </a:tc>
                <a:tc hMerge="1">
                  <a:txBody>
                    <a:bodyPr/>
                    <a:lstStyle/>
                    <a:p>
                      <a:endParaRPr lang="en-GB"/>
                    </a:p>
                  </a:txBody>
                  <a:tcPr/>
                </a:tc>
                <a:tc>
                  <a:txBody>
                    <a:bodyPr/>
                    <a:lstStyle/>
                    <a:p>
                      <a:pPr algn="l" fontAlgn="b"/>
                      <a:r>
                        <a:rPr lang="en-US" sz="1100" b="0" i="0" u="none" strike="noStrike" dirty="0">
                          <a:solidFill>
                            <a:srgbClr val="000000"/>
                          </a:solidFill>
                          <a:effectLst/>
                          <a:latin typeface="Calibri" panose="020F0502020204030204" pitchFamily="34" charset="0"/>
                        </a:rPr>
                        <a:t>Specifies maximum accepted length for a string parameter.</a:t>
                      </a:r>
                    </a:p>
                  </a:txBody>
                  <a:tcPr marL="6350" marR="6350" marT="6350" marB="0" anchor="b"/>
                </a:tc>
                <a:extLst>
                  <a:ext uri="{0D108BD9-81ED-4DB2-BD59-A6C34878D82A}">
                    <a16:rowId xmlns:a16="http://schemas.microsoft.com/office/drawing/2014/main" val="1778393643"/>
                  </a:ext>
                </a:extLst>
              </a:tr>
              <a:tr h="357125">
                <a:tc>
                  <a:txBody>
                    <a:bodyPr/>
                    <a:lstStyle/>
                    <a:p>
                      <a:pPr marL="0" indent="0">
                        <a:buNone/>
                      </a:pPr>
                      <a:r>
                        <a:rPr lang="en-GB" sz="1200" dirty="0">
                          <a:hlinkClick r:id="rId5" action="ppaction://hlinksldjump"/>
                        </a:rPr>
                        <a:t>[</a:t>
                      </a:r>
                      <a:r>
                        <a:rPr lang="en-GB" sz="1200" dirty="0" err="1">
                          <a:hlinkClick r:id="rId5" action="ppaction://hlinksldjump"/>
                        </a:rPr>
                        <a:t>MemberOrder</a:t>
                      </a:r>
                      <a:r>
                        <a:rPr lang="en-GB" sz="1200" dirty="0">
                          <a:hlinkClick r:id="rId5" action="ppaction://hlinksldjump"/>
                        </a:rPr>
                        <a:t>]</a:t>
                      </a:r>
                      <a:endParaRPr lang="en-GB" sz="1200" dirty="0"/>
                    </a:p>
                  </a:txBody>
                  <a:tcPr marL="6350" marR="6350" marT="6350" marB="0" anchor="ctr"/>
                </a:tc>
                <a:tc>
                  <a:txBody>
                    <a:bodyPr/>
                    <a:lstStyle/>
                    <a:p>
                      <a:pPr algn="l" fontAlgn="b"/>
                      <a:r>
                        <a:rPr lang="en-GB" sz="1100" b="0" i="0" u="none" strike="noStrike">
                          <a:solidFill>
                            <a:srgbClr val="AEAAAA"/>
                          </a:solidFill>
                          <a:effectLst/>
                          <a:latin typeface="Calibri" panose="020F0502020204030204" pitchFamily="34" charset="0"/>
                        </a:rPr>
                        <a:t> </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Specifies the relative order in which properties (including collections) should be displayed. The 'Grouping' property is currently unused on the client but is indicated on the RESTful API for possible custom use.</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Specifies the relative order in which functions should be listed within a menu. The 'Grouping' property specifies a sub-menu (in which case the 'Order' property will specify ordering within that sub-menu).</a:t>
                      </a:r>
                    </a:p>
                  </a:txBody>
                  <a:tcPr marL="6350" marR="6350" marT="6350" marB="0" anchor="b"/>
                </a:tc>
                <a:tc>
                  <a:txBody>
                    <a:bodyPr/>
                    <a:lstStyle/>
                    <a:p>
                      <a:pPr algn="l" fontAlgn="b"/>
                      <a:r>
                        <a:rPr lang="en-GB" sz="1100" b="0" i="0" u="none" strike="noStrike" dirty="0">
                          <a:solidFill>
                            <a:srgbClr val="AEAAAA"/>
                          </a:solidFill>
                          <a:effectLst/>
                          <a:latin typeface="Calibri" panose="020F0502020204030204" pitchFamily="34" charset="0"/>
                        </a:rPr>
                        <a:t> </a:t>
                      </a:r>
                    </a:p>
                  </a:txBody>
                  <a:tcPr marL="6350" marR="6350" marT="6350" marB="0" anchor="b"/>
                </a:tc>
                <a:extLst>
                  <a:ext uri="{0D108BD9-81ED-4DB2-BD59-A6C34878D82A}">
                    <a16:rowId xmlns:a16="http://schemas.microsoft.com/office/drawing/2014/main" val="3219207425"/>
                  </a:ext>
                </a:extLst>
              </a:tr>
            </a:tbl>
          </a:graphicData>
        </a:graphic>
      </p:graphicFrame>
      <p:sp>
        <p:nvSpPr>
          <p:cNvPr id="3" name="TextBox 2">
            <a:extLst>
              <a:ext uri="{FF2B5EF4-FFF2-40B4-BE49-F238E27FC236}">
                <a16:creationId xmlns:a16="http://schemas.microsoft.com/office/drawing/2014/main" id="{7018CB66-A180-43F1-9180-4A5A1AF544ED}"/>
              </a:ext>
            </a:extLst>
          </p:cNvPr>
          <p:cNvSpPr txBox="1"/>
          <p:nvPr/>
        </p:nvSpPr>
        <p:spPr>
          <a:xfrm>
            <a:off x="11007634" y="6550223"/>
            <a:ext cx="936667" cy="276999"/>
          </a:xfrm>
          <a:prstGeom prst="rect">
            <a:avLst/>
          </a:prstGeom>
          <a:noFill/>
        </p:spPr>
        <p:txBody>
          <a:bodyPr wrap="none" rtlCol="0">
            <a:spAutoFit/>
          </a:bodyPr>
          <a:lstStyle/>
          <a:p>
            <a:r>
              <a:rPr lang="en-GB" sz="1200" dirty="0"/>
              <a:t>Continued…</a:t>
            </a:r>
          </a:p>
        </p:txBody>
      </p:sp>
    </p:spTree>
    <p:extLst>
      <p:ext uri="{BB962C8B-B14F-4D97-AF65-F5344CB8AC3E}">
        <p14:creationId xmlns:p14="http://schemas.microsoft.com/office/powerpoint/2010/main" val="300948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F0B7A-0947-4B5E-A93F-4F623DEC3D53}"/>
              </a:ext>
            </a:extLst>
          </p:cNvPr>
          <p:cNvSpPr>
            <a:spLocks noGrp="1"/>
          </p:cNvSpPr>
          <p:nvPr>
            <p:ph type="title"/>
          </p:nvPr>
        </p:nvSpPr>
        <p:spPr>
          <a:xfrm>
            <a:off x="838200" y="365126"/>
            <a:ext cx="10515600" cy="549274"/>
          </a:xfrm>
        </p:spPr>
        <p:txBody>
          <a:bodyPr>
            <a:normAutofit/>
          </a:bodyPr>
          <a:lstStyle/>
          <a:p>
            <a:r>
              <a:rPr lang="en-GB" sz="2800" dirty="0"/>
              <a:t>Attributes </a:t>
            </a:r>
            <a:r>
              <a:rPr lang="en-GB" sz="2800" dirty="0" err="1"/>
              <a:t>cont</a:t>
            </a:r>
            <a:r>
              <a:rPr lang="en-GB" sz="2800" dirty="0"/>
              <a:t>…</a:t>
            </a:r>
          </a:p>
        </p:txBody>
      </p:sp>
      <p:graphicFrame>
        <p:nvGraphicFramePr>
          <p:cNvPr id="4" name="Table 3">
            <a:extLst>
              <a:ext uri="{FF2B5EF4-FFF2-40B4-BE49-F238E27FC236}">
                <a16:creationId xmlns:a16="http://schemas.microsoft.com/office/drawing/2014/main" id="{6E995CB7-3DC5-4051-85C2-6CD784826BE1}"/>
              </a:ext>
            </a:extLst>
          </p:cNvPr>
          <p:cNvGraphicFramePr/>
          <p:nvPr>
            <p:extLst>
              <p:ext uri="{D42A27DB-BD31-4B8C-83A1-F6EECF244321}">
                <p14:modId xmlns:p14="http://schemas.microsoft.com/office/powerpoint/2010/main" val="4171773014"/>
              </p:ext>
            </p:extLst>
          </p:nvPr>
        </p:nvGraphicFramePr>
        <p:xfrm>
          <a:off x="838200" y="875243"/>
          <a:ext cx="10515600" cy="5714138"/>
        </p:xfrm>
        <a:graphic>
          <a:graphicData uri="http://schemas.openxmlformats.org/drawingml/2006/table">
            <a:tbl>
              <a:tblPr>
                <a:tableStyleId>{5C22544A-7EE6-4342-B048-85BDC9FD1C3A}</a:tableStyleId>
              </a:tblPr>
              <a:tblGrid>
                <a:gridCol w="1327908">
                  <a:extLst>
                    <a:ext uri="{9D8B030D-6E8A-4147-A177-3AD203B41FA5}">
                      <a16:colId xmlns:a16="http://schemas.microsoft.com/office/drawing/2014/main" val="3542224914"/>
                    </a:ext>
                  </a:extLst>
                </a:gridCol>
                <a:gridCol w="2296923">
                  <a:extLst>
                    <a:ext uri="{9D8B030D-6E8A-4147-A177-3AD203B41FA5}">
                      <a16:colId xmlns:a16="http://schemas.microsoft.com/office/drawing/2014/main" val="4124841195"/>
                    </a:ext>
                  </a:extLst>
                </a:gridCol>
                <a:gridCol w="2296923">
                  <a:extLst>
                    <a:ext uri="{9D8B030D-6E8A-4147-A177-3AD203B41FA5}">
                      <a16:colId xmlns:a16="http://schemas.microsoft.com/office/drawing/2014/main" val="3563225021"/>
                    </a:ext>
                  </a:extLst>
                </a:gridCol>
                <a:gridCol w="2296923">
                  <a:extLst>
                    <a:ext uri="{9D8B030D-6E8A-4147-A177-3AD203B41FA5}">
                      <a16:colId xmlns:a16="http://schemas.microsoft.com/office/drawing/2014/main" val="560856078"/>
                    </a:ext>
                  </a:extLst>
                </a:gridCol>
                <a:gridCol w="2296923">
                  <a:extLst>
                    <a:ext uri="{9D8B030D-6E8A-4147-A177-3AD203B41FA5}">
                      <a16:colId xmlns:a16="http://schemas.microsoft.com/office/drawing/2014/main" val="3691602866"/>
                    </a:ext>
                  </a:extLst>
                </a:gridCol>
              </a:tblGrid>
              <a:tr h="190877">
                <a:tc>
                  <a:txBody>
                    <a:bodyPr/>
                    <a:lstStyle/>
                    <a:p>
                      <a:pPr algn="l" fontAlgn="b">
                        <a:spcBef>
                          <a:spcPts val="0"/>
                        </a:spcBef>
                        <a:spcAft>
                          <a:spcPts val="0"/>
                        </a:spcAft>
                      </a:pPr>
                      <a:r>
                        <a:rPr lang="en-GB" sz="1400" b="1" u="none" strike="noStrike" dirty="0">
                          <a:effectLst/>
                        </a:rPr>
                        <a:t>Attribute</a:t>
                      </a:r>
                      <a:endParaRPr lang="en-GB" sz="2800" b="1" i="0" u="none" strike="noStrike" dirty="0">
                        <a:effectLst/>
                        <a:latin typeface="Arial" panose="020B0604020202020204" pitchFamily="34" charset="0"/>
                      </a:endParaRPr>
                    </a:p>
                  </a:txBody>
                  <a:tcPr marL="5741" marR="5741" marT="5741" marB="0" anchor="b"/>
                </a:tc>
                <a:tc>
                  <a:txBody>
                    <a:bodyPr/>
                    <a:lstStyle/>
                    <a:p>
                      <a:pPr algn="l" fontAlgn="b">
                        <a:spcBef>
                          <a:spcPts val="0"/>
                        </a:spcBef>
                        <a:spcAft>
                          <a:spcPts val="0"/>
                        </a:spcAft>
                      </a:pPr>
                      <a:r>
                        <a:rPr lang="en-GB" sz="1400" b="1" u="none" strike="noStrike">
                          <a:effectLst/>
                        </a:rPr>
                        <a:t>On a Type</a:t>
                      </a:r>
                      <a:endParaRPr lang="en-GB" sz="2800" b="1" i="0" u="none" strike="noStrike">
                        <a:effectLst/>
                        <a:latin typeface="Arial" panose="020B0604020202020204" pitchFamily="34" charset="0"/>
                      </a:endParaRPr>
                    </a:p>
                  </a:txBody>
                  <a:tcPr marL="5741" marR="5741" marT="5741" marB="0" anchor="b"/>
                </a:tc>
                <a:tc>
                  <a:txBody>
                    <a:bodyPr/>
                    <a:lstStyle/>
                    <a:p>
                      <a:pPr algn="l" fontAlgn="b">
                        <a:spcBef>
                          <a:spcPts val="0"/>
                        </a:spcBef>
                        <a:spcAft>
                          <a:spcPts val="0"/>
                        </a:spcAft>
                      </a:pPr>
                      <a:r>
                        <a:rPr lang="en-GB" sz="1400" b="1" u="none" strike="noStrike">
                          <a:effectLst/>
                        </a:rPr>
                        <a:t>On a Property</a:t>
                      </a:r>
                      <a:endParaRPr lang="en-GB" sz="2800" b="1" i="0" u="none" strike="noStrike">
                        <a:effectLst/>
                        <a:latin typeface="Arial" panose="020B0604020202020204" pitchFamily="34" charset="0"/>
                      </a:endParaRPr>
                    </a:p>
                  </a:txBody>
                  <a:tcPr marL="5741" marR="5741" marT="5741" marB="0" anchor="b"/>
                </a:tc>
                <a:tc>
                  <a:txBody>
                    <a:bodyPr/>
                    <a:lstStyle/>
                    <a:p>
                      <a:pPr algn="l" fontAlgn="b">
                        <a:spcBef>
                          <a:spcPts val="0"/>
                        </a:spcBef>
                        <a:spcAft>
                          <a:spcPts val="0"/>
                        </a:spcAft>
                      </a:pPr>
                      <a:r>
                        <a:rPr lang="en-GB" sz="1400" b="1" u="none" strike="noStrike">
                          <a:effectLst/>
                        </a:rPr>
                        <a:t>On a Function</a:t>
                      </a:r>
                      <a:endParaRPr lang="en-GB" sz="2800" b="1" i="0" u="none" strike="noStrike">
                        <a:effectLst/>
                        <a:latin typeface="Arial" panose="020B0604020202020204" pitchFamily="34" charset="0"/>
                      </a:endParaRPr>
                    </a:p>
                  </a:txBody>
                  <a:tcPr marL="5741" marR="5741" marT="5741" marB="0" anchor="b"/>
                </a:tc>
                <a:tc>
                  <a:txBody>
                    <a:bodyPr/>
                    <a:lstStyle/>
                    <a:p>
                      <a:pPr algn="l" fontAlgn="b">
                        <a:spcBef>
                          <a:spcPts val="0"/>
                        </a:spcBef>
                        <a:spcAft>
                          <a:spcPts val="0"/>
                        </a:spcAft>
                      </a:pPr>
                      <a:r>
                        <a:rPr lang="en-GB" sz="1400" b="1" u="none" strike="noStrike" dirty="0">
                          <a:effectLst/>
                        </a:rPr>
                        <a:t>On a Parameter</a:t>
                      </a:r>
                      <a:endParaRPr lang="en-GB" sz="2800" b="1" i="0" u="none" strike="noStrike" dirty="0">
                        <a:effectLst/>
                        <a:latin typeface="Arial" panose="020B0604020202020204" pitchFamily="34" charset="0"/>
                      </a:endParaRPr>
                    </a:p>
                  </a:txBody>
                  <a:tcPr marL="5741" marR="5741" marT="5741" marB="0" anchor="b"/>
                </a:tc>
                <a:extLst>
                  <a:ext uri="{0D108BD9-81ED-4DB2-BD59-A6C34878D82A}">
                    <a16:rowId xmlns:a16="http://schemas.microsoft.com/office/drawing/2014/main" val="3562640899"/>
                  </a:ext>
                </a:extLst>
              </a:tr>
              <a:tr h="714249">
                <a:tc>
                  <a:txBody>
                    <a:bodyPr/>
                    <a:lstStyle/>
                    <a:p>
                      <a:pPr marL="0" indent="0">
                        <a:buNone/>
                      </a:pPr>
                      <a:r>
                        <a:rPr lang="en-GB" sz="1200" dirty="0">
                          <a:hlinkClick r:id="rId2" action="ppaction://hlinksldjump"/>
                        </a:rPr>
                        <a:t>[</a:t>
                      </a:r>
                      <a:r>
                        <a:rPr lang="en-GB" sz="1200" dirty="0" err="1">
                          <a:hlinkClick r:id="rId2" action="ppaction://hlinksldjump"/>
                        </a:rPr>
                        <a:t>MinLength</a:t>
                      </a:r>
                      <a:r>
                        <a:rPr lang="en-GB" sz="1200" dirty="0">
                          <a:hlinkClick r:id="rId2" action="ppaction://hlinksldjump"/>
                        </a:rPr>
                        <a:t>]</a:t>
                      </a:r>
                      <a:endParaRPr lang="en-GB" sz="1200" dirty="0"/>
                    </a:p>
                  </a:txBody>
                  <a:tcPr marL="6350" marR="6350" marT="6350" marB="0" anchor="ctr"/>
                </a:tc>
                <a:tc gridSpan="3">
                  <a:txBody>
                    <a:bodyPr/>
                    <a:lstStyle/>
                    <a:p>
                      <a:pPr algn="l" fontAlgn="b"/>
                      <a:r>
                        <a:rPr lang="en-GB" sz="1100" b="0" i="0" u="none" strike="noStrike">
                          <a:solidFill>
                            <a:srgbClr val="AEAAAA"/>
                          </a:solidFill>
                          <a:effectLst/>
                          <a:latin typeface="Calibri" panose="020F0502020204030204" pitchFamily="34" charset="0"/>
                        </a:rPr>
                        <a:t> </a:t>
                      </a:r>
                    </a:p>
                  </a:txBody>
                  <a:tcPr marL="6350" marR="6350" marT="6350" marB="0" anchor="b"/>
                </a:tc>
                <a:tc hMerge="1">
                  <a:txBody>
                    <a:bodyPr/>
                    <a:lstStyle/>
                    <a:p>
                      <a:endParaRPr lang="en-GB"/>
                    </a:p>
                  </a:txBody>
                  <a:tcPr/>
                </a:tc>
                <a:tc hMerge="1">
                  <a:txBody>
                    <a:bodyPr/>
                    <a:lstStyle/>
                    <a:p>
                      <a:endParaRPr lang="en-GB"/>
                    </a:p>
                  </a:txBody>
                  <a:tcPr/>
                </a:tc>
                <a:tc>
                  <a:txBody>
                    <a:bodyPr/>
                    <a:lstStyle/>
                    <a:p>
                      <a:pPr algn="l" fontAlgn="b"/>
                      <a:r>
                        <a:rPr lang="en-US" sz="1100" b="0" i="0" u="none" strike="noStrike" dirty="0">
                          <a:solidFill>
                            <a:srgbClr val="000000"/>
                          </a:solidFill>
                          <a:effectLst/>
                          <a:latin typeface="Calibri" panose="020F0502020204030204" pitchFamily="34" charset="0"/>
                        </a:rPr>
                        <a:t>Specifies </a:t>
                      </a:r>
                      <a:r>
                        <a:rPr lang="en-US" sz="1100" b="0" i="0" u="none" strike="noStrike" dirty="0" err="1">
                          <a:solidFill>
                            <a:srgbClr val="000000"/>
                          </a:solidFill>
                          <a:effectLst/>
                          <a:latin typeface="Calibri" panose="020F0502020204030204" pitchFamily="34" charset="0"/>
                        </a:rPr>
                        <a:t>minumum</a:t>
                      </a:r>
                      <a:r>
                        <a:rPr lang="en-US" sz="1100" b="0" i="0" u="none" strike="noStrike" dirty="0">
                          <a:solidFill>
                            <a:srgbClr val="000000"/>
                          </a:solidFill>
                          <a:effectLst/>
                          <a:latin typeface="Calibri" panose="020F0502020204030204" pitchFamily="34" charset="0"/>
                        </a:rPr>
                        <a:t> accepted length for a string parameter. If used on the string parameter of an AutoComplete complementary function, specifies the minimum number of characters that must be typed before the auto-complete function will be engaged.</a:t>
                      </a:r>
                    </a:p>
                  </a:txBody>
                  <a:tcPr marL="6350" marR="6350" marT="6350" marB="0" anchor="b"/>
                </a:tc>
                <a:extLst>
                  <a:ext uri="{0D108BD9-81ED-4DB2-BD59-A6C34878D82A}">
                    <a16:rowId xmlns:a16="http://schemas.microsoft.com/office/drawing/2014/main" val="3571681318"/>
                  </a:ext>
                </a:extLst>
              </a:tr>
              <a:tr h="190877">
                <a:tc>
                  <a:txBody>
                    <a:bodyPr/>
                    <a:lstStyle/>
                    <a:p>
                      <a:pPr algn="l" fontAlgn="ctr"/>
                      <a:r>
                        <a:rPr lang="en-GB" sz="1200" b="0" i="0" u="none" strike="noStrike">
                          <a:solidFill>
                            <a:srgbClr val="000000"/>
                          </a:solidFill>
                          <a:effectLst/>
                          <a:latin typeface="Calibri" panose="020F0502020204030204" pitchFamily="34" charset="0"/>
                        </a:rPr>
                        <a:t>[MultiLine]</a:t>
                      </a:r>
                    </a:p>
                  </a:txBody>
                  <a:tcPr marL="6350" marR="6350" marT="6350" marB="0" anchor="ctr"/>
                </a:tc>
                <a:tc>
                  <a:txBody>
                    <a:bodyPr/>
                    <a:lstStyle/>
                    <a:p>
                      <a:pPr algn="l" fontAlgn="b"/>
                      <a:r>
                        <a:rPr lang="en-GB" sz="1100" b="0" i="0" u="none" strike="noStrike">
                          <a:solidFill>
                            <a:srgbClr val="AEAAAA"/>
                          </a:solidFill>
                          <a:effectLst/>
                          <a:latin typeface="Calibri" panose="020F0502020204030204" pitchFamily="34" charset="0"/>
                        </a:rPr>
                        <a:t> </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Specifies that a string property should be rendered as a multi-line text field, with specified number of lines,  scrollable.  The Width property is unused by the current client, but is exposed on the Resftul API for custom use.</a:t>
                      </a:r>
                    </a:p>
                  </a:txBody>
                  <a:tcPr marL="6350" marR="6350" marT="6350" marB="0" anchor="b"/>
                </a:tc>
                <a:tc>
                  <a:txBody>
                    <a:bodyPr/>
                    <a:lstStyle/>
                    <a:p>
                      <a:pPr algn="l" fontAlgn="t"/>
                      <a:r>
                        <a:rPr lang="en-US" sz="1100" b="0" i="0" u="none" strike="noStrike" dirty="0">
                          <a:solidFill>
                            <a:srgbClr val="000000"/>
                          </a:solidFill>
                          <a:effectLst/>
                          <a:latin typeface="Calibri" panose="020F0502020204030204" pitchFamily="34" charset="0"/>
                        </a:rPr>
                        <a:t>Specifies that the user may invoke the corresponding action repeatedly - building up a table of entries.</a:t>
                      </a:r>
                    </a:p>
                  </a:txBody>
                  <a:tcPr marL="6350" marR="6350" marT="6350" marB="0"/>
                </a:tc>
                <a:tc>
                  <a:txBody>
                    <a:bodyPr/>
                    <a:lstStyle/>
                    <a:p>
                      <a:pPr algn="l" fontAlgn="b"/>
                      <a:r>
                        <a:rPr lang="en-US" sz="1100" b="0" i="0" u="none" strike="noStrike">
                          <a:solidFill>
                            <a:srgbClr val="000000"/>
                          </a:solidFill>
                          <a:effectLst/>
                          <a:latin typeface="Calibri" panose="020F0502020204030204" pitchFamily="34" charset="0"/>
                        </a:rPr>
                        <a:t>Specifies that a string parameter should be rendered as a multi-line text field, with specified number of lines,  scrollable.  The Width property is unused by the current client, but is exposed on the Resftul API for custom use.</a:t>
                      </a:r>
                    </a:p>
                  </a:txBody>
                  <a:tcPr marL="6350" marR="6350" marT="6350" marB="0" anchor="b"/>
                </a:tc>
                <a:extLst>
                  <a:ext uri="{0D108BD9-81ED-4DB2-BD59-A6C34878D82A}">
                    <a16:rowId xmlns:a16="http://schemas.microsoft.com/office/drawing/2014/main" val="2717213308"/>
                  </a:ext>
                </a:extLst>
              </a:tr>
              <a:tr h="407670">
                <a:tc>
                  <a:txBody>
                    <a:bodyPr/>
                    <a:lstStyle/>
                    <a:p>
                      <a:pPr marL="0" indent="0">
                        <a:buNone/>
                      </a:pPr>
                      <a:r>
                        <a:rPr lang="en-GB" sz="1200" dirty="0">
                          <a:hlinkClick r:id="rId3" action="ppaction://hlinksldjump"/>
                        </a:rPr>
                        <a:t>[Named]</a:t>
                      </a:r>
                      <a:endParaRPr lang="en-GB" sz="1200" dirty="0"/>
                    </a:p>
                  </a:txBody>
                  <a:tcPr marL="6350" marR="6350" marT="6350" marB="0" anchor="ctr"/>
                </a:tc>
                <a:tc gridSpan="4">
                  <a:txBody>
                    <a:bodyPr/>
                    <a:lstStyle/>
                    <a:p>
                      <a:pPr algn="ctr" fontAlgn="b"/>
                      <a:r>
                        <a:rPr lang="en-US" sz="1100" b="0" i="0" u="none" strike="noStrike">
                          <a:solidFill>
                            <a:srgbClr val="000000"/>
                          </a:solidFill>
                          <a:effectLst/>
                          <a:latin typeface="Calibri" panose="020F0502020204030204" pitchFamily="34" charset="0"/>
                        </a:rPr>
                        <a:t>Overrides the default name that would have been derived from the type/property/function/parameter name. Useful where, for example, the name presented to the user needs to include punctuation or symbols that cannot be used in a C# identifier.</a:t>
                      </a:r>
                    </a:p>
                  </a:txBody>
                  <a:tcPr marL="6350" marR="6350" marT="6350" marB="0" anchor="b"/>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234469412"/>
                  </a:ext>
                </a:extLst>
              </a:tr>
              <a:tr h="535687">
                <a:tc>
                  <a:txBody>
                    <a:bodyPr/>
                    <a:lstStyle/>
                    <a:p>
                      <a:pPr marL="0" indent="0">
                        <a:buNone/>
                      </a:pPr>
                      <a:r>
                        <a:rPr lang="en-GB" sz="1200" dirty="0">
                          <a:hlinkClick r:id="rId4" action="ppaction://hlinksldjump"/>
                        </a:rPr>
                        <a:t>[Optionally]</a:t>
                      </a:r>
                      <a:endParaRPr lang="en-GB" sz="1200" dirty="0"/>
                    </a:p>
                  </a:txBody>
                  <a:tcPr marL="6350" marR="6350" marT="6350" marB="0" anchor="ctr"/>
                </a:tc>
                <a:tc gridSpan="3">
                  <a:txBody>
                    <a:bodyPr/>
                    <a:lstStyle/>
                    <a:p>
                      <a:pPr algn="l" fontAlgn="b"/>
                      <a:r>
                        <a:rPr lang="en-GB" sz="1100" b="0" i="0" u="none" strike="noStrike">
                          <a:solidFill>
                            <a:srgbClr val="AEAAAA"/>
                          </a:solidFill>
                          <a:effectLst/>
                          <a:latin typeface="Calibri" panose="020F0502020204030204" pitchFamily="34" charset="0"/>
                        </a:rPr>
                        <a:t> </a:t>
                      </a:r>
                    </a:p>
                  </a:txBody>
                  <a:tcPr marL="6350" marR="6350" marT="6350" marB="0" anchor="b"/>
                </a:tc>
                <a:tc hMerge="1">
                  <a:txBody>
                    <a:bodyPr/>
                    <a:lstStyle/>
                    <a:p>
                      <a:endParaRPr lang="en-GB"/>
                    </a:p>
                  </a:txBody>
                  <a:tcPr/>
                </a:tc>
                <a:tc hMerge="1">
                  <a:txBody>
                    <a:bodyPr/>
                    <a:lstStyle/>
                    <a:p>
                      <a:endParaRPr lang="en-GB"/>
                    </a:p>
                  </a:txBody>
                  <a:tcPr/>
                </a:tc>
                <a:tc>
                  <a:txBody>
                    <a:bodyPr/>
                    <a:lstStyle/>
                    <a:p>
                      <a:pPr algn="l" fontAlgn="b"/>
                      <a:r>
                        <a:rPr lang="en-US" sz="1100" b="0" i="0" u="none" strike="noStrike" dirty="0">
                          <a:solidFill>
                            <a:srgbClr val="000000"/>
                          </a:solidFill>
                          <a:effectLst/>
                          <a:latin typeface="Calibri" panose="020F0502020204030204" pitchFamily="34" charset="0"/>
                        </a:rPr>
                        <a:t>Specifies that the parameter is optional within a dialog. The client will not then render a '*' in the field, nor require an entry in the field before the user may click 'OK'.</a:t>
                      </a:r>
                    </a:p>
                  </a:txBody>
                  <a:tcPr marL="6350" marR="6350" marT="6350" marB="0" anchor="b"/>
                </a:tc>
                <a:extLst>
                  <a:ext uri="{0D108BD9-81ED-4DB2-BD59-A6C34878D82A}">
                    <a16:rowId xmlns:a16="http://schemas.microsoft.com/office/drawing/2014/main" val="2359702833"/>
                  </a:ext>
                </a:extLst>
              </a:tr>
              <a:tr h="535687">
                <a:tc>
                  <a:txBody>
                    <a:bodyPr/>
                    <a:lstStyle/>
                    <a:p>
                      <a:pPr marL="0" indent="0">
                        <a:buNone/>
                      </a:pPr>
                      <a:r>
                        <a:rPr lang="en-GB" sz="1200" dirty="0">
                          <a:hlinkClick r:id="rId5" action="ppaction://hlinksldjump"/>
                        </a:rPr>
                        <a:t>[</a:t>
                      </a:r>
                      <a:r>
                        <a:rPr lang="en-GB" sz="1200" dirty="0" err="1">
                          <a:hlinkClick r:id="rId5" action="ppaction://hlinksldjump"/>
                        </a:rPr>
                        <a:t>PageSize</a:t>
                      </a:r>
                      <a:r>
                        <a:rPr lang="en-GB" sz="1200" dirty="0">
                          <a:hlinkClick r:id="rId5" action="ppaction://hlinksldjump"/>
                        </a:rPr>
                        <a:t>]</a:t>
                      </a:r>
                      <a:endParaRPr lang="en-GB" sz="1200" dirty="0"/>
                    </a:p>
                  </a:txBody>
                  <a:tcPr marL="6350" marR="6350" marT="6350" marB="0" anchor="ctr"/>
                </a:tc>
                <a:tc gridSpan="2">
                  <a:txBody>
                    <a:bodyPr/>
                    <a:lstStyle/>
                    <a:p>
                      <a:pPr algn="l" fontAlgn="b"/>
                      <a:r>
                        <a:rPr lang="en-GB" sz="1100" b="0" i="0" u="none" strike="noStrike" dirty="0">
                          <a:solidFill>
                            <a:srgbClr val="AEAAAA"/>
                          </a:solidFill>
                          <a:effectLst/>
                          <a:latin typeface="Calibri" panose="020F0502020204030204" pitchFamily="34" charset="0"/>
                        </a:rPr>
                        <a:t> </a:t>
                      </a:r>
                    </a:p>
                  </a:txBody>
                  <a:tcPr marL="6350" marR="6350" marT="6350" marB="0" anchor="b"/>
                </a:tc>
                <a:tc hMerge="1">
                  <a:txBody>
                    <a:bodyPr/>
                    <a:lstStyle/>
                    <a:p>
                      <a:endParaRPr lang="en-GB"/>
                    </a:p>
                  </a:txBody>
                  <a:tcPr/>
                </a:tc>
                <a:tc>
                  <a:txBody>
                    <a:bodyPr/>
                    <a:lstStyle/>
                    <a:p>
                      <a:pPr algn="l" fontAlgn="b"/>
                      <a:r>
                        <a:rPr lang="en-US" sz="1100" b="0" i="0" u="none" strike="noStrike" dirty="0">
                          <a:solidFill>
                            <a:srgbClr val="000000"/>
                          </a:solidFill>
                          <a:effectLst/>
                          <a:latin typeface="Calibri" panose="020F0502020204030204" pitchFamily="34" charset="0"/>
                        </a:rPr>
                        <a:t>Used on a function that returns </a:t>
                      </a:r>
                      <a:r>
                        <a:rPr lang="en-US" sz="1100" b="0" i="0" u="none" strike="noStrike" dirty="0" err="1">
                          <a:solidFill>
                            <a:srgbClr val="000000"/>
                          </a:solidFill>
                          <a:effectLst/>
                          <a:latin typeface="Calibri" panose="020F0502020204030204" pitchFamily="34" charset="0"/>
                        </a:rPr>
                        <a:t>IQueryable</a:t>
                      </a:r>
                      <a:r>
                        <a:rPr lang="en-US" sz="1100" b="0" i="0" u="none" strike="noStrike" dirty="0">
                          <a:solidFill>
                            <a:srgbClr val="000000"/>
                          </a:solidFill>
                          <a:effectLst/>
                          <a:latin typeface="Calibri" panose="020F0502020204030204" pitchFamily="34" charset="0"/>
                        </a:rPr>
                        <a:t>&lt;T&gt;  overrides the default page size (of 20 instances) for the rendered results. If used on an AutoComplete complementary function, species how many matching entries (max) will be offered to the user.</a:t>
                      </a:r>
                    </a:p>
                  </a:txBody>
                  <a:tcPr marL="6350" marR="6350" marT="6350" marB="0" anchor="b"/>
                </a:tc>
                <a:tc>
                  <a:txBody>
                    <a:bodyPr/>
                    <a:lstStyle/>
                    <a:p>
                      <a:pPr algn="l" fontAlgn="b"/>
                      <a:r>
                        <a:rPr lang="en-GB" sz="1100" b="0" i="0" u="none" strike="noStrike" dirty="0">
                          <a:solidFill>
                            <a:srgbClr val="AEAAAA"/>
                          </a:solidFill>
                          <a:effectLst/>
                          <a:latin typeface="Calibri" panose="020F0502020204030204" pitchFamily="34" charset="0"/>
                        </a:rPr>
                        <a:t> </a:t>
                      </a:r>
                    </a:p>
                  </a:txBody>
                  <a:tcPr marL="6350" marR="6350" marT="6350" marB="0" anchor="b"/>
                </a:tc>
                <a:extLst>
                  <a:ext uri="{0D108BD9-81ED-4DB2-BD59-A6C34878D82A}">
                    <a16:rowId xmlns:a16="http://schemas.microsoft.com/office/drawing/2014/main" val="773975833"/>
                  </a:ext>
                </a:extLst>
              </a:tr>
              <a:tr h="535687">
                <a:tc>
                  <a:txBody>
                    <a:bodyPr/>
                    <a:lstStyle/>
                    <a:p>
                      <a:pPr algn="l" fontAlgn="ctr"/>
                      <a:r>
                        <a:rPr lang="en-GB" sz="1200" b="0" i="0" u="none" strike="noStrike" dirty="0">
                          <a:solidFill>
                            <a:srgbClr val="000000"/>
                          </a:solidFill>
                          <a:effectLst/>
                          <a:latin typeface="Calibri" panose="020F0502020204030204" pitchFamily="34" charset="0"/>
                        </a:rPr>
                        <a:t>[Plural]</a:t>
                      </a:r>
                    </a:p>
                  </a:txBody>
                  <a:tcPr marL="6350" marR="6350" marT="6350" marB="0" anchor="ctr"/>
                </a:tc>
                <a:tc>
                  <a:txBody>
                    <a:bodyPr/>
                    <a:lstStyle/>
                    <a:p>
                      <a:pPr algn="l" fontAlgn="b"/>
                      <a:r>
                        <a:rPr lang="en-US" sz="1100" b="0" i="0" u="none" strike="noStrike">
                          <a:solidFill>
                            <a:srgbClr val="000000"/>
                          </a:solidFill>
                          <a:effectLst/>
                          <a:latin typeface="Calibri" panose="020F0502020204030204" pitchFamily="34" charset="0"/>
                        </a:rPr>
                        <a:t>Overrides the default pluralised version of the type name e.g. for irregular nouns.</a:t>
                      </a:r>
                    </a:p>
                  </a:txBody>
                  <a:tcPr marL="6350" marR="6350" marT="6350" marB="0" anchor="b"/>
                </a:tc>
                <a:tc gridSpan="3">
                  <a:txBody>
                    <a:bodyPr/>
                    <a:lstStyle/>
                    <a:p>
                      <a:pPr algn="l" fontAlgn="b"/>
                      <a:r>
                        <a:rPr lang="en-GB" sz="1100" b="0" i="0" u="none" strike="noStrike" dirty="0">
                          <a:solidFill>
                            <a:srgbClr val="AEAAAA"/>
                          </a:solidFill>
                          <a:effectLst/>
                          <a:latin typeface="Calibri" panose="020F0502020204030204" pitchFamily="34" charset="0"/>
                        </a:rPr>
                        <a:t> </a:t>
                      </a:r>
                    </a:p>
                  </a:txBody>
                  <a:tcPr marL="6350" marR="6350" marT="6350" marB="0" anchor="b"/>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398776550"/>
                  </a:ext>
                </a:extLst>
              </a:tr>
            </a:tbl>
          </a:graphicData>
        </a:graphic>
      </p:graphicFrame>
      <p:sp>
        <p:nvSpPr>
          <p:cNvPr id="5" name="TextBox 4">
            <a:extLst>
              <a:ext uri="{FF2B5EF4-FFF2-40B4-BE49-F238E27FC236}">
                <a16:creationId xmlns:a16="http://schemas.microsoft.com/office/drawing/2014/main" id="{E5621614-6E40-4E0A-A985-4C86F6BC7B15}"/>
              </a:ext>
            </a:extLst>
          </p:cNvPr>
          <p:cNvSpPr txBox="1"/>
          <p:nvPr/>
        </p:nvSpPr>
        <p:spPr>
          <a:xfrm>
            <a:off x="11007634" y="6550223"/>
            <a:ext cx="936667" cy="276999"/>
          </a:xfrm>
          <a:prstGeom prst="rect">
            <a:avLst/>
          </a:prstGeom>
          <a:noFill/>
        </p:spPr>
        <p:txBody>
          <a:bodyPr wrap="none" rtlCol="0">
            <a:spAutoFit/>
          </a:bodyPr>
          <a:lstStyle/>
          <a:p>
            <a:r>
              <a:rPr lang="en-GB" sz="1200" dirty="0"/>
              <a:t>Continued…</a:t>
            </a:r>
          </a:p>
        </p:txBody>
      </p:sp>
    </p:spTree>
    <p:extLst>
      <p:ext uri="{BB962C8B-B14F-4D97-AF65-F5344CB8AC3E}">
        <p14:creationId xmlns:p14="http://schemas.microsoft.com/office/powerpoint/2010/main" val="36055214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F0B7A-0947-4B5E-A93F-4F623DEC3D53}"/>
              </a:ext>
            </a:extLst>
          </p:cNvPr>
          <p:cNvSpPr>
            <a:spLocks noGrp="1"/>
          </p:cNvSpPr>
          <p:nvPr>
            <p:ph type="title"/>
          </p:nvPr>
        </p:nvSpPr>
        <p:spPr>
          <a:xfrm>
            <a:off x="838200" y="365126"/>
            <a:ext cx="10515600" cy="549274"/>
          </a:xfrm>
        </p:spPr>
        <p:txBody>
          <a:bodyPr>
            <a:normAutofit/>
          </a:bodyPr>
          <a:lstStyle/>
          <a:p>
            <a:r>
              <a:rPr lang="en-GB" sz="2800" dirty="0"/>
              <a:t>Attributes </a:t>
            </a:r>
            <a:r>
              <a:rPr lang="en-GB" sz="2800" dirty="0" err="1"/>
              <a:t>cont</a:t>
            </a:r>
            <a:r>
              <a:rPr lang="en-GB" sz="2800" dirty="0"/>
              <a:t>…</a:t>
            </a:r>
          </a:p>
        </p:txBody>
      </p:sp>
      <p:graphicFrame>
        <p:nvGraphicFramePr>
          <p:cNvPr id="4" name="Table 3">
            <a:extLst>
              <a:ext uri="{FF2B5EF4-FFF2-40B4-BE49-F238E27FC236}">
                <a16:creationId xmlns:a16="http://schemas.microsoft.com/office/drawing/2014/main" id="{6E995CB7-3DC5-4051-85C2-6CD784826BE1}"/>
              </a:ext>
            </a:extLst>
          </p:cNvPr>
          <p:cNvGraphicFramePr/>
          <p:nvPr>
            <p:extLst>
              <p:ext uri="{D42A27DB-BD31-4B8C-83A1-F6EECF244321}">
                <p14:modId xmlns:p14="http://schemas.microsoft.com/office/powerpoint/2010/main" val="2027779985"/>
              </p:ext>
            </p:extLst>
          </p:nvPr>
        </p:nvGraphicFramePr>
        <p:xfrm>
          <a:off x="916576" y="914400"/>
          <a:ext cx="10515600" cy="5705493"/>
        </p:xfrm>
        <a:graphic>
          <a:graphicData uri="http://schemas.openxmlformats.org/drawingml/2006/table">
            <a:tbl>
              <a:tblPr>
                <a:tableStyleId>{5C22544A-7EE6-4342-B048-85BDC9FD1C3A}</a:tableStyleId>
              </a:tblPr>
              <a:tblGrid>
                <a:gridCol w="1327908">
                  <a:extLst>
                    <a:ext uri="{9D8B030D-6E8A-4147-A177-3AD203B41FA5}">
                      <a16:colId xmlns:a16="http://schemas.microsoft.com/office/drawing/2014/main" val="3542224914"/>
                    </a:ext>
                  </a:extLst>
                </a:gridCol>
                <a:gridCol w="2296923">
                  <a:extLst>
                    <a:ext uri="{9D8B030D-6E8A-4147-A177-3AD203B41FA5}">
                      <a16:colId xmlns:a16="http://schemas.microsoft.com/office/drawing/2014/main" val="4124841195"/>
                    </a:ext>
                  </a:extLst>
                </a:gridCol>
                <a:gridCol w="2296923">
                  <a:extLst>
                    <a:ext uri="{9D8B030D-6E8A-4147-A177-3AD203B41FA5}">
                      <a16:colId xmlns:a16="http://schemas.microsoft.com/office/drawing/2014/main" val="3563225021"/>
                    </a:ext>
                  </a:extLst>
                </a:gridCol>
                <a:gridCol w="2296923">
                  <a:extLst>
                    <a:ext uri="{9D8B030D-6E8A-4147-A177-3AD203B41FA5}">
                      <a16:colId xmlns:a16="http://schemas.microsoft.com/office/drawing/2014/main" val="560856078"/>
                    </a:ext>
                  </a:extLst>
                </a:gridCol>
                <a:gridCol w="2296923">
                  <a:extLst>
                    <a:ext uri="{9D8B030D-6E8A-4147-A177-3AD203B41FA5}">
                      <a16:colId xmlns:a16="http://schemas.microsoft.com/office/drawing/2014/main" val="3691602866"/>
                    </a:ext>
                  </a:extLst>
                </a:gridCol>
              </a:tblGrid>
              <a:tr h="190877">
                <a:tc>
                  <a:txBody>
                    <a:bodyPr/>
                    <a:lstStyle/>
                    <a:p>
                      <a:pPr algn="l" fontAlgn="b">
                        <a:spcBef>
                          <a:spcPts val="0"/>
                        </a:spcBef>
                        <a:spcAft>
                          <a:spcPts val="0"/>
                        </a:spcAft>
                      </a:pPr>
                      <a:r>
                        <a:rPr lang="en-GB" sz="1400" b="1" u="none" strike="noStrike" dirty="0">
                          <a:effectLst/>
                        </a:rPr>
                        <a:t>Attribute</a:t>
                      </a:r>
                      <a:endParaRPr lang="en-GB" sz="2800" b="1" i="0" u="none" strike="noStrike" dirty="0">
                        <a:effectLst/>
                        <a:latin typeface="Arial" panose="020B0604020202020204" pitchFamily="34" charset="0"/>
                      </a:endParaRPr>
                    </a:p>
                  </a:txBody>
                  <a:tcPr marL="5741" marR="5741" marT="5741" marB="0" anchor="b"/>
                </a:tc>
                <a:tc>
                  <a:txBody>
                    <a:bodyPr/>
                    <a:lstStyle/>
                    <a:p>
                      <a:pPr algn="l" fontAlgn="b">
                        <a:spcBef>
                          <a:spcPts val="0"/>
                        </a:spcBef>
                        <a:spcAft>
                          <a:spcPts val="0"/>
                        </a:spcAft>
                      </a:pPr>
                      <a:r>
                        <a:rPr lang="en-GB" sz="1400" b="1" u="none" strike="noStrike">
                          <a:effectLst/>
                        </a:rPr>
                        <a:t>On a Type</a:t>
                      </a:r>
                      <a:endParaRPr lang="en-GB" sz="2800" b="1" i="0" u="none" strike="noStrike">
                        <a:effectLst/>
                        <a:latin typeface="Arial" panose="020B0604020202020204" pitchFamily="34" charset="0"/>
                      </a:endParaRPr>
                    </a:p>
                  </a:txBody>
                  <a:tcPr marL="5741" marR="5741" marT="5741" marB="0" anchor="b"/>
                </a:tc>
                <a:tc>
                  <a:txBody>
                    <a:bodyPr/>
                    <a:lstStyle/>
                    <a:p>
                      <a:pPr algn="l" fontAlgn="b">
                        <a:spcBef>
                          <a:spcPts val="0"/>
                        </a:spcBef>
                        <a:spcAft>
                          <a:spcPts val="0"/>
                        </a:spcAft>
                      </a:pPr>
                      <a:r>
                        <a:rPr lang="en-GB" sz="1400" b="1" u="none" strike="noStrike">
                          <a:effectLst/>
                        </a:rPr>
                        <a:t>On a Property</a:t>
                      </a:r>
                      <a:endParaRPr lang="en-GB" sz="2800" b="1" i="0" u="none" strike="noStrike">
                        <a:effectLst/>
                        <a:latin typeface="Arial" panose="020B0604020202020204" pitchFamily="34" charset="0"/>
                      </a:endParaRPr>
                    </a:p>
                  </a:txBody>
                  <a:tcPr marL="5741" marR="5741" marT="5741" marB="0" anchor="b"/>
                </a:tc>
                <a:tc>
                  <a:txBody>
                    <a:bodyPr/>
                    <a:lstStyle/>
                    <a:p>
                      <a:pPr algn="l" fontAlgn="b">
                        <a:spcBef>
                          <a:spcPts val="0"/>
                        </a:spcBef>
                        <a:spcAft>
                          <a:spcPts val="0"/>
                        </a:spcAft>
                      </a:pPr>
                      <a:r>
                        <a:rPr lang="en-GB" sz="1400" b="1" u="none" strike="noStrike">
                          <a:effectLst/>
                        </a:rPr>
                        <a:t>On a Function</a:t>
                      </a:r>
                      <a:endParaRPr lang="en-GB" sz="2800" b="1" i="0" u="none" strike="noStrike">
                        <a:effectLst/>
                        <a:latin typeface="Arial" panose="020B0604020202020204" pitchFamily="34" charset="0"/>
                      </a:endParaRPr>
                    </a:p>
                  </a:txBody>
                  <a:tcPr marL="5741" marR="5741" marT="5741" marB="0" anchor="b"/>
                </a:tc>
                <a:tc>
                  <a:txBody>
                    <a:bodyPr/>
                    <a:lstStyle/>
                    <a:p>
                      <a:pPr algn="l" fontAlgn="b">
                        <a:spcBef>
                          <a:spcPts val="0"/>
                        </a:spcBef>
                        <a:spcAft>
                          <a:spcPts val="0"/>
                        </a:spcAft>
                      </a:pPr>
                      <a:r>
                        <a:rPr lang="en-GB" sz="1400" b="1" u="none" strike="noStrike" dirty="0">
                          <a:effectLst/>
                        </a:rPr>
                        <a:t>On a Parameter</a:t>
                      </a:r>
                      <a:endParaRPr lang="en-GB" sz="2800" b="1" i="0" u="none" strike="noStrike" dirty="0">
                        <a:effectLst/>
                        <a:latin typeface="Arial" panose="020B0604020202020204" pitchFamily="34" charset="0"/>
                      </a:endParaRPr>
                    </a:p>
                  </a:txBody>
                  <a:tcPr marL="5741" marR="5741" marT="5741" marB="0" anchor="b"/>
                </a:tc>
                <a:extLst>
                  <a:ext uri="{0D108BD9-81ED-4DB2-BD59-A6C34878D82A}">
                    <a16:rowId xmlns:a16="http://schemas.microsoft.com/office/drawing/2014/main" val="3562640899"/>
                  </a:ext>
                </a:extLst>
              </a:tr>
              <a:tr h="225035">
                <a:tc>
                  <a:txBody>
                    <a:bodyPr/>
                    <a:lstStyle/>
                    <a:p>
                      <a:pPr algn="l" fontAlgn="ctr"/>
                      <a:r>
                        <a:rPr lang="en-GB" sz="1200" b="0" i="0" u="none" strike="noStrike">
                          <a:solidFill>
                            <a:srgbClr val="000000"/>
                          </a:solidFill>
                          <a:effectLst/>
                          <a:latin typeface="Calibri" panose="020F0502020204030204" pitchFamily="34" charset="0"/>
                        </a:rPr>
                        <a:t>[PresentationHint]</a:t>
                      </a:r>
                    </a:p>
                  </a:txBody>
                  <a:tcPr marL="6350" marR="6350" marT="6350" marB="0" anchor="ctr"/>
                </a:tc>
                <a:tc gridSpan="4">
                  <a:txBody>
                    <a:bodyPr/>
                    <a:lstStyle/>
                    <a:p>
                      <a:pPr algn="l" fontAlgn="b"/>
                      <a:r>
                        <a:rPr lang="en-US" sz="1100" b="0" i="0" u="none" strike="noStrike" dirty="0">
                          <a:solidFill>
                            <a:srgbClr val="000000"/>
                          </a:solidFill>
                          <a:effectLst/>
                          <a:latin typeface="Calibri" panose="020F0502020204030204" pitchFamily="34" charset="0"/>
                        </a:rPr>
                        <a:t>Renders the specified string as an extension property on the corresponding representation in the RESTful API. For potential use in custom client views.</a:t>
                      </a:r>
                    </a:p>
                  </a:txBody>
                  <a:tcPr marL="6350" marR="6350" marT="6350" marB="0" anchor="b"/>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3571681318"/>
                  </a:ext>
                </a:extLst>
              </a:tr>
              <a:tr h="190877">
                <a:tc>
                  <a:txBody>
                    <a:bodyPr/>
                    <a:lstStyle/>
                    <a:p>
                      <a:pPr marL="0" indent="0">
                        <a:buNone/>
                      </a:pPr>
                      <a:r>
                        <a:rPr lang="en-GB" sz="1200" dirty="0">
                          <a:hlinkClick r:id="rId2" action="ppaction://hlinksldjump"/>
                        </a:rPr>
                        <a:t>[</a:t>
                      </a:r>
                      <a:r>
                        <a:rPr lang="en-GB" sz="1200" dirty="0" err="1">
                          <a:hlinkClick r:id="rId2" action="ppaction://hlinksldjump"/>
                        </a:rPr>
                        <a:t>RegEx</a:t>
                      </a:r>
                      <a:r>
                        <a:rPr lang="en-GB" sz="1200" dirty="0">
                          <a:hlinkClick r:id="rId2" action="ppaction://hlinksldjump"/>
                        </a:rPr>
                        <a:t>]</a:t>
                      </a:r>
                      <a:endParaRPr lang="en-GB" sz="1200" dirty="0"/>
                    </a:p>
                  </a:txBody>
                  <a:tcPr marL="6350" marR="6350" marT="6350" marB="0" anchor="ctr"/>
                </a:tc>
                <a:tc gridSpan="3">
                  <a:txBody>
                    <a:bodyPr/>
                    <a:lstStyle/>
                    <a:p>
                      <a:pPr algn="l" fontAlgn="b"/>
                      <a:r>
                        <a:rPr lang="en-GB" sz="1100" b="0" i="0" u="none" strike="noStrike">
                          <a:solidFill>
                            <a:srgbClr val="AEAAAA"/>
                          </a:solidFill>
                          <a:effectLst/>
                          <a:latin typeface="Calibri" panose="020F0502020204030204" pitchFamily="34" charset="0"/>
                        </a:rPr>
                        <a:t> </a:t>
                      </a:r>
                    </a:p>
                  </a:txBody>
                  <a:tcPr marL="6350" marR="6350" marT="6350" marB="0" anchor="b"/>
                </a:tc>
                <a:tc hMerge="1">
                  <a:txBody>
                    <a:bodyPr/>
                    <a:lstStyle/>
                    <a:p>
                      <a:endParaRPr lang="en-GB"/>
                    </a:p>
                  </a:txBody>
                  <a:tcPr/>
                </a:tc>
                <a:tc hMerge="1">
                  <a:txBody>
                    <a:bodyPr/>
                    <a:lstStyle/>
                    <a:p>
                      <a:endParaRPr lang="en-GB"/>
                    </a:p>
                  </a:txBody>
                  <a:tcPr/>
                </a:tc>
                <a:tc>
                  <a:txBody>
                    <a:bodyPr/>
                    <a:lstStyle/>
                    <a:p>
                      <a:pPr algn="l" fontAlgn="b"/>
                      <a:r>
                        <a:rPr lang="en-US" sz="1100" b="0" i="0" u="none" strike="noStrike" dirty="0">
                          <a:solidFill>
                            <a:srgbClr val="000000"/>
                          </a:solidFill>
                          <a:effectLst/>
                          <a:latin typeface="Calibri" panose="020F0502020204030204" pitchFamily="34" charset="0"/>
                        </a:rPr>
                        <a:t>A simple mechanism to validate the format of string parameters (see also </a:t>
                      </a:r>
                      <a:r>
                        <a:rPr lang="en-US" sz="1100" b="0" i="0" u="none" strike="noStrike" dirty="0">
                          <a:solidFill>
                            <a:srgbClr val="000000"/>
                          </a:solidFill>
                          <a:effectLst/>
                          <a:latin typeface="Calibri" panose="020F0502020204030204" pitchFamily="34" charset="0"/>
                          <a:hlinkClick r:id="rId3" action="ppaction://hlinksldjump"/>
                        </a:rPr>
                        <a:t>Validate</a:t>
                      </a:r>
                      <a:r>
                        <a:rPr lang="en-US" sz="1100" b="0" i="0" u="none" strike="noStrike" dirty="0">
                          <a:solidFill>
                            <a:srgbClr val="000000"/>
                          </a:solidFill>
                          <a:effectLst/>
                          <a:latin typeface="Calibri" panose="020F0502020204030204" pitchFamily="34" charset="0"/>
                        </a:rPr>
                        <a:t> function)</a:t>
                      </a:r>
                    </a:p>
                  </a:txBody>
                  <a:tcPr marL="6350" marR="6350" marT="6350" marB="0" anchor="b"/>
                </a:tc>
                <a:extLst>
                  <a:ext uri="{0D108BD9-81ED-4DB2-BD59-A6C34878D82A}">
                    <a16:rowId xmlns:a16="http://schemas.microsoft.com/office/drawing/2014/main" val="2717213308"/>
                  </a:ext>
                </a:extLst>
              </a:tr>
              <a:tr h="407670">
                <a:tc>
                  <a:txBody>
                    <a:bodyPr/>
                    <a:lstStyle/>
                    <a:p>
                      <a:pPr algn="l" fontAlgn="ctr"/>
                      <a:r>
                        <a:rPr lang="en-GB" sz="1200" b="0" i="0" u="none" strike="noStrike">
                          <a:solidFill>
                            <a:srgbClr val="000000"/>
                          </a:solidFill>
                          <a:effectLst/>
                          <a:latin typeface="Calibri" panose="020F0502020204030204" pitchFamily="34" charset="0"/>
                        </a:rPr>
                        <a:t>[RenderEagerly]</a:t>
                      </a:r>
                    </a:p>
                  </a:txBody>
                  <a:tcPr marL="6350" marR="6350" marT="6350" marB="0" anchor="ctr"/>
                </a:tc>
                <a:tc>
                  <a:txBody>
                    <a:bodyPr/>
                    <a:lstStyle/>
                    <a:p>
                      <a:pPr algn="l" fontAlgn="b"/>
                      <a:r>
                        <a:rPr lang="en-US" sz="1100" b="0" i="0" u="none" strike="noStrike">
                          <a:solidFill>
                            <a:srgbClr val="000000"/>
                          </a:solidFill>
                          <a:effectLst/>
                          <a:latin typeface="Calibri" panose="020F0502020204030204" pitchFamily="34" charset="0"/>
                        </a:rPr>
                        <a:t>Render </a:t>
                      </a:r>
                      <a:r>
                        <a:rPr lang="en-US" sz="1100" b="0" i="1" u="none" strike="noStrike">
                          <a:solidFill>
                            <a:srgbClr val="000000"/>
                          </a:solidFill>
                          <a:effectLst/>
                          <a:latin typeface="Calibri" panose="020F0502020204030204" pitchFamily="34" charset="0"/>
                        </a:rPr>
                        <a:t>all</a:t>
                      </a:r>
                      <a:r>
                        <a:rPr lang="en-US" sz="1100" b="0" i="0" u="none" strike="noStrike">
                          <a:solidFill>
                            <a:srgbClr val="000000"/>
                          </a:solidFill>
                          <a:effectLst/>
                          <a:latin typeface="Calibri" panose="020F0502020204030204" pitchFamily="34" charset="0"/>
                        </a:rPr>
                        <a:t> collection properties on the type, eagerly.</a:t>
                      </a:r>
                    </a:p>
                  </a:txBody>
                  <a:tcPr marL="6350" marR="6350" marT="6350" marB="0"/>
                </a:tc>
                <a:tc>
                  <a:txBody>
                    <a:bodyPr/>
                    <a:lstStyle/>
                    <a:p>
                      <a:pPr algn="l" fontAlgn="b"/>
                      <a:r>
                        <a:rPr lang="en-US" sz="1100" b="0" i="0" u="none" strike="noStrike">
                          <a:solidFill>
                            <a:srgbClr val="000000"/>
                          </a:solidFill>
                          <a:effectLst/>
                          <a:latin typeface="Calibri" panose="020F0502020204030204" pitchFamily="34" charset="0"/>
                        </a:rPr>
                        <a:t>Specifies that a collection property should be automatically opened whenever an instance is displayed.</a:t>
                      </a:r>
                    </a:p>
                  </a:txBody>
                  <a:tcPr marL="6350" marR="6350" marT="6350" marB="0"/>
                </a:tc>
                <a:tc>
                  <a:txBody>
                    <a:bodyPr/>
                    <a:lstStyle/>
                    <a:p>
                      <a:pPr algn="l" fontAlgn="b"/>
                      <a:r>
                        <a:rPr lang="en-US" sz="1100" b="0" i="0" u="none" strike="noStrike" dirty="0">
                          <a:solidFill>
                            <a:srgbClr val="000000"/>
                          </a:solidFill>
                          <a:effectLst/>
                          <a:latin typeface="Calibri" panose="020F0502020204030204" pitchFamily="34" charset="0"/>
                        </a:rPr>
                        <a:t>Used on a function that returns a collection, indicates that the result should be rendered in table view by default. (Usually used in addition to the </a:t>
                      </a:r>
                      <a:r>
                        <a:rPr lang="en-US" sz="1100" b="0" i="0" u="none" strike="noStrike" dirty="0" err="1">
                          <a:solidFill>
                            <a:srgbClr val="000000"/>
                          </a:solidFill>
                          <a:effectLst/>
                          <a:latin typeface="Calibri" panose="020F0502020204030204" pitchFamily="34" charset="0"/>
                        </a:rPr>
                        <a:t>TableView</a:t>
                      </a:r>
                      <a:r>
                        <a:rPr lang="en-US" sz="1100" b="0" i="0" u="none" strike="noStrike" dirty="0">
                          <a:solidFill>
                            <a:srgbClr val="000000"/>
                          </a:solidFill>
                          <a:effectLst/>
                          <a:latin typeface="Calibri" panose="020F0502020204030204" pitchFamily="34" charset="0"/>
                        </a:rPr>
                        <a:t> attribute.)</a:t>
                      </a:r>
                    </a:p>
                  </a:txBody>
                  <a:tcPr marL="6350" marR="6350" marT="6350" marB="0"/>
                </a:tc>
                <a:tc>
                  <a:txBody>
                    <a:bodyPr/>
                    <a:lstStyle/>
                    <a:p>
                      <a:pPr algn="l" fontAlgn="b"/>
                      <a:r>
                        <a:rPr lang="en-GB" sz="1100" b="0" i="0" u="none" strike="noStrike">
                          <a:solidFill>
                            <a:srgbClr val="AEAAAA"/>
                          </a:solidFill>
                          <a:effectLst/>
                          <a:latin typeface="Calibri" panose="020F0502020204030204" pitchFamily="34" charset="0"/>
                        </a:rPr>
                        <a:t> </a:t>
                      </a:r>
                    </a:p>
                  </a:txBody>
                  <a:tcPr marL="6350" marR="6350" marT="6350" marB="0" anchor="b"/>
                </a:tc>
                <a:extLst>
                  <a:ext uri="{0D108BD9-81ED-4DB2-BD59-A6C34878D82A}">
                    <a16:rowId xmlns:a16="http://schemas.microsoft.com/office/drawing/2014/main" val="234469412"/>
                  </a:ext>
                </a:extLst>
              </a:tr>
              <a:tr h="535687">
                <a:tc>
                  <a:txBody>
                    <a:bodyPr/>
                    <a:lstStyle/>
                    <a:p>
                      <a:pPr marL="0" indent="0">
                        <a:buNone/>
                      </a:pPr>
                      <a:r>
                        <a:rPr lang="en-GB" sz="1200" dirty="0">
                          <a:hlinkClick r:id="rId4" action="ppaction://hlinksldjump"/>
                        </a:rPr>
                        <a:t>[</a:t>
                      </a:r>
                      <a:r>
                        <a:rPr lang="en-GB" sz="1200" dirty="0" err="1">
                          <a:hlinkClick r:id="rId4" action="ppaction://hlinksldjump"/>
                        </a:rPr>
                        <a:t>TableView</a:t>
                      </a:r>
                      <a:r>
                        <a:rPr lang="en-GB" sz="1200" dirty="0">
                          <a:hlinkClick r:id="rId4" action="ppaction://hlinksldjump"/>
                        </a:rPr>
                        <a:t>]</a:t>
                      </a:r>
                      <a:endParaRPr lang="en-GB" sz="1200" dirty="0"/>
                    </a:p>
                  </a:txBody>
                  <a:tcPr marL="6350" marR="6350" marT="6350" marB="0" anchor="ctr"/>
                </a:tc>
                <a:tc>
                  <a:txBody>
                    <a:bodyPr/>
                    <a:lstStyle/>
                    <a:p>
                      <a:pPr algn="l" fontAlgn="b"/>
                      <a:r>
                        <a:rPr lang="en-GB" sz="1100" b="0" i="0" u="none" strike="noStrike" dirty="0">
                          <a:solidFill>
                            <a:srgbClr val="AEAAAA"/>
                          </a:solidFill>
                          <a:effectLst/>
                          <a:latin typeface="Calibri" panose="020F0502020204030204" pitchFamily="34" charset="0"/>
                        </a:rPr>
                        <a:t> </a:t>
                      </a:r>
                    </a:p>
                  </a:txBody>
                  <a:tcPr marL="6350" marR="6350" marT="6350" marB="0" anchor="b"/>
                </a:tc>
                <a:tc gridSpan="2">
                  <a:txBody>
                    <a:bodyPr/>
                    <a:lstStyle/>
                    <a:p>
                      <a:pPr algn="l" fontAlgn="b"/>
                      <a:r>
                        <a:rPr lang="en-US" sz="1100" b="0" i="0" u="none" strike="noStrike">
                          <a:solidFill>
                            <a:srgbClr val="000000"/>
                          </a:solidFill>
                          <a:effectLst/>
                          <a:latin typeface="Calibri" panose="020F0502020204030204" pitchFamily="34" charset="0"/>
                        </a:rPr>
                        <a:t>Specifies which columns of a returned collection should be rendered, </a:t>
                      </a:r>
                      <a:r>
                        <a:rPr lang="en-US" sz="1100" b="0" i="1" u="none" strike="noStrike">
                          <a:solidFill>
                            <a:srgbClr val="000000"/>
                          </a:solidFill>
                          <a:effectLst/>
                          <a:latin typeface="Calibri" panose="020F0502020204030204" pitchFamily="34" charset="0"/>
                        </a:rPr>
                        <a:t>when shown in table view</a:t>
                      </a:r>
                      <a:r>
                        <a:rPr lang="en-US" sz="1100" b="0" i="0" u="none" strike="noStrike">
                          <a:solidFill>
                            <a:srgbClr val="000000"/>
                          </a:solidFill>
                          <a:effectLst/>
                          <a:latin typeface="Calibri" panose="020F0502020204030204" pitchFamily="34" charset="0"/>
                        </a:rPr>
                        <a:t>. The first property (bool) indicates whether or not the title of the row instance should be included (as the first column).</a:t>
                      </a:r>
                    </a:p>
                  </a:txBody>
                  <a:tcPr marL="6350" marR="6350" marT="6350" marB="0" anchor="b"/>
                </a:tc>
                <a:tc hMerge="1">
                  <a:txBody>
                    <a:bodyPr/>
                    <a:lstStyle/>
                    <a:p>
                      <a:endParaRPr lang="en-GB"/>
                    </a:p>
                  </a:txBody>
                  <a:tcPr/>
                </a:tc>
                <a:tc>
                  <a:txBody>
                    <a:bodyPr/>
                    <a:lstStyle/>
                    <a:p>
                      <a:pPr algn="l" fontAlgn="b"/>
                      <a:r>
                        <a:rPr lang="en-GB" sz="1100" b="0" i="0" u="none" strike="noStrike" dirty="0">
                          <a:solidFill>
                            <a:srgbClr val="AEAAAA"/>
                          </a:solidFill>
                          <a:effectLst/>
                          <a:latin typeface="Calibri" panose="020F0502020204030204" pitchFamily="34" charset="0"/>
                        </a:rPr>
                        <a:t> </a:t>
                      </a:r>
                    </a:p>
                  </a:txBody>
                  <a:tcPr marL="6350" marR="6350" marT="6350" marB="0" anchor="b"/>
                </a:tc>
                <a:extLst>
                  <a:ext uri="{0D108BD9-81ED-4DB2-BD59-A6C34878D82A}">
                    <a16:rowId xmlns:a16="http://schemas.microsoft.com/office/drawing/2014/main" val="2359702833"/>
                  </a:ext>
                </a:extLst>
              </a:tr>
              <a:tr h="535687">
                <a:tc>
                  <a:txBody>
                    <a:bodyPr/>
                    <a:lstStyle/>
                    <a:p>
                      <a:pPr algn="l" fontAlgn="ctr"/>
                      <a:r>
                        <a:rPr lang="en-GB" sz="1200" b="0" i="0" u="none" strike="noStrike">
                          <a:solidFill>
                            <a:srgbClr val="000000"/>
                          </a:solidFill>
                          <a:effectLst/>
                          <a:latin typeface="Calibri" panose="020F0502020204030204" pitchFamily="34" charset="0"/>
                        </a:rPr>
                        <a:t>[ValueRange]</a:t>
                      </a:r>
                    </a:p>
                  </a:txBody>
                  <a:tcPr marL="6350" marR="6350" marT="6350" marB="0" anchor="ctr"/>
                </a:tc>
                <a:tc gridSpan="3">
                  <a:txBody>
                    <a:bodyPr/>
                    <a:lstStyle/>
                    <a:p>
                      <a:pPr algn="l" fontAlgn="b"/>
                      <a:r>
                        <a:rPr lang="en-GB" sz="1100" b="0" i="0" u="none" strike="noStrike" dirty="0">
                          <a:solidFill>
                            <a:srgbClr val="AEAAAA"/>
                          </a:solidFill>
                          <a:effectLst/>
                          <a:latin typeface="Calibri" panose="020F0502020204030204" pitchFamily="34" charset="0"/>
                        </a:rPr>
                        <a:t> </a:t>
                      </a:r>
                    </a:p>
                  </a:txBody>
                  <a:tcPr marL="6350" marR="6350" marT="6350" marB="0" anchor="b"/>
                </a:tc>
                <a:tc hMerge="1">
                  <a:txBody>
                    <a:bodyPr/>
                    <a:lstStyle/>
                    <a:p>
                      <a:endParaRPr lang="en-GB"/>
                    </a:p>
                  </a:txBody>
                  <a:tcPr/>
                </a:tc>
                <a:tc hMerge="1">
                  <a:txBody>
                    <a:bodyPr/>
                    <a:lstStyle/>
                    <a:p>
                      <a:endParaRPr lang="en-GB"/>
                    </a:p>
                  </a:txBody>
                  <a:tcPr/>
                </a:tc>
                <a:tc>
                  <a:txBody>
                    <a:bodyPr/>
                    <a:lstStyle/>
                    <a:p>
                      <a:pPr algn="l" fontAlgn="b"/>
                      <a:r>
                        <a:rPr lang="en-US" sz="1100" b="0" i="0" u="none" strike="noStrike" dirty="0">
                          <a:solidFill>
                            <a:srgbClr val="000000"/>
                          </a:solidFill>
                          <a:effectLst/>
                          <a:latin typeface="Calibri" panose="020F0502020204030204" pitchFamily="34" charset="0"/>
                        </a:rPr>
                        <a:t>Specifies the acceptable  value range for and integer parameter. May also be used on a </a:t>
                      </a:r>
                      <a:r>
                        <a:rPr lang="en-US" sz="1000" b="0" i="0" u="none" strike="noStrike" dirty="0" err="1">
                          <a:solidFill>
                            <a:srgbClr val="000000"/>
                          </a:solidFill>
                          <a:effectLst/>
                          <a:latin typeface="Consolas" panose="020B0609020204030204" pitchFamily="49" charset="0"/>
                        </a:rPr>
                        <a:t>DateTime</a:t>
                      </a:r>
                      <a:r>
                        <a:rPr lang="en-US" sz="1100" b="0" i="0" u="none" strike="noStrike" dirty="0">
                          <a:solidFill>
                            <a:srgbClr val="000000"/>
                          </a:solidFill>
                          <a:effectLst/>
                          <a:latin typeface="Calibri" panose="020F0502020204030204" pitchFamily="34" charset="0"/>
                        </a:rPr>
                        <a:t> parameter to specify an acceptable range of days before (-) and/or after (+) today.</a:t>
                      </a:r>
                    </a:p>
                  </a:txBody>
                  <a:tcPr marL="6350" marR="6350" marT="6350" marB="0" anchor="b"/>
                </a:tc>
                <a:extLst>
                  <a:ext uri="{0D108BD9-81ED-4DB2-BD59-A6C34878D82A}">
                    <a16:rowId xmlns:a16="http://schemas.microsoft.com/office/drawing/2014/main" val="3218210541"/>
                  </a:ext>
                </a:extLst>
              </a:tr>
              <a:tr h="535687">
                <a:tc>
                  <a:txBody>
                    <a:bodyPr/>
                    <a:lstStyle/>
                    <a:p>
                      <a:pPr algn="l" fontAlgn="ctr"/>
                      <a:r>
                        <a:rPr lang="en-GB" sz="1200" b="0" i="0" u="none" strike="noStrike">
                          <a:solidFill>
                            <a:srgbClr val="000000"/>
                          </a:solidFill>
                          <a:effectLst/>
                          <a:latin typeface="Calibri" panose="020F0502020204030204" pitchFamily="34" charset="0"/>
                        </a:rPr>
                        <a:t>[Versioned]</a:t>
                      </a:r>
                    </a:p>
                  </a:txBody>
                  <a:tcPr marL="6350" marR="6350" marT="6350" marB="0" anchor="ctr"/>
                </a:tc>
                <a:tc>
                  <a:txBody>
                    <a:bodyPr/>
                    <a:lstStyle/>
                    <a:p>
                      <a:pPr algn="l" fontAlgn="b"/>
                      <a:r>
                        <a:rPr lang="en-GB" sz="1100" b="0" i="0" u="none" strike="noStrike">
                          <a:solidFill>
                            <a:srgbClr val="AEAAAA"/>
                          </a:solidFill>
                          <a:effectLst/>
                          <a:latin typeface="Calibri" panose="020F0502020204030204" pitchFamily="34" charset="0"/>
                        </a:rPr>
                        <a:t> </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Used to test that the user's view of an object is up to date before allowing a function that has side-effects may be invoked - effectively a 'long term' form of concurrency checking. Entity Framework's  'short term' form of concurrency check will also be needed. The two mechanisms may use the same field or different fields for their checks.</a:t>
                      </a:r>
                    </a:p>
                  </a:txBody>
                  <a:tcPr marL="6350" marR="6350" marT="6350" marB="0" anchor="b"/>
                </a:tc>
                <a:tc gridSpan="2">
                  <a:txBody>
                    <a:bodyPr/>
                    <a:lstStyle/>
                    <a:p>
                      <a:endParaRPr lang="en-GB" dirty="0"/>
                    </a:p>
                  </a:txBody>
                  <a:tcPr marL="6350" marR="6350" marT="6350" marB="0" anchor="b"/>
                </a:tc>
                <a:tc hMerge="1">
                  <a:txBody>
                    <a:bodyPr/>
                    <a:lstStyle/>
                    <a:p>
                      <a:endParaRPr lang="en-GB"/>
                    </a:p>
                  </a:txBody>
                  <a:tcPr/>
                </a:tc>
                <a:extLst>
                  <a:ext uri="{0D108BD9-81ED-4DB2-BD59-A6C34878D82A}">
                    <a16:rowId xmlns:a16="http://schemas.microsoft.com/office/drawing/2014/main" val="963902815"/>
                  </a:ext>
                </a:extLst>
              </a:tr>
              <a:tr h="535687">
                <a:tc>
                  <a:txBody>
                    <a:bodyPr/>
                    <a:lstStyle/>
                    <a:p>
                      <a:pPr marL="0" indent="0">
                        <a:buNone/>
                      </a:pPr>
                      <a:r>
                        <a:rPr lang="en-GB" sz="1200" dirty="0">
                          <a:hlinkClick r:id="rId5" action="ppaction://hlinksldjump"/>
                        </a:rPr>
                        <a:t>[</a:t>
                      </a:r>
                      <a:r>
                        <a:rPr lang="en-GB" sz="1200" dirty="0" err="1">
                          <a:hlinkClick r:id="rId5" action="ppaction://hlinksldjump"/>
                        </a:rPr>
                        <a:t>ViewModel</a:t>
                      </a:r>
                      <a:r>
                        <a:rPr lang="en-GB" sz="1200" dirty="0">
                          <a:hlinkClick r:id="rId5" action="ppaction://hlinksldjump"/>
                        </a:rPr>
                        <a:t>]</a:t>
                      </a:r>
                      <a:endParaRPr lang="en-GB" sz="1200" dirty="0"/>
                    </a:p>
                  </a:txBody>
                  <a:tcPr marL="6350" marR="6350" marT="6350" marB="0" anchor="ctr"/>
                </a:tc>
                <a:tc>
                  <a:txBody>
                    <a:bodyPr/>
                    <a:lstStyle/>
                    <a:p>
                      <a:pPr algn="l" fontAlgn="b"/>
                      <a:r>
                        <a:rPr lang="en-US" sz="1100" b="0" i="0" u="none" strike="noStrike" dirty="0">
                          <a:solidFill>
                            <a:srgbClr val="000000"/>
                          </a:solidFill>
                          <a:effectLst/>
                          <a:latin typeface="Calibri" panose="020F0502020204030204" pitchFamily="34" charset="0"/>
                        </a:rPr>
                        <a:t>Specifies that a type is not persisted on the database but is a view model. The mandatory Type property must specify a type that contains the required static </a:t>
                      </a:r>
                      <a:r>
                        <a:rPr lang="en-US" sz="1000" b="0" i="0" u="none" strike="noStrike" kern="1200" dirty="0" err="1">
                          <a:solidFill>
                            <a:srgbClr val="000000"/>
                          </a:solidFill>
                          <a:effectLst/>
                          <a:latin typeface="Consolas" panose="020B0609020204030204" pitchFamily="49" charset="0"/>
                          <a:ea typeface="+mn-ea"/>
                          <a:cs typeface="+mn-cs"/>
                        </a:rPr>
                        <a:t>DeriveKeys</a:t>
                      </a:r>
                      <a:r>
                        <a:rPr lang="en-US" sz="1100" b="0" i="0" u="none" strike="noStrike" dirty="0">
                          <a:solidFill>
                            <a:srgbClr val="000000"/>
                          </a:solidFill>
                          <a:effectLst/>
                          <a:latin typeface="Calibri" panose="020F0502020204030204" pitchFamily="34" charset="0"/>
                        </a:rPr>
                        <a:t> and </a:t>
                      </a:r>
                      <a:r>
                        <a:rPr lang="en-US" sz="1000" b="0" i="0" u="none" strike="noStrike" kern="1200" dirty="0" err="1">
                          <a:solidFill>
                            <a:srgbClr val="000000"/>
                          </a:solidFill>
                          <a:effectLst/>
                          <a:latin typeface="Consolas" panose="020B0609020204030204" pitchFamily="49" charset="0"/>
                          <a:ea typeface="+mn-ea"/>
                          <a:cs typeface="+mn-cs"/>
                        </a:rPr>
                        <a:t>CreateFromKeys</a:t>
                      </a:r>
                      <a:r>
                        <a:rPr lang="en-US" sz="1100" b="0" i="0" u="none" strike="noStrike" dirty="0">
                          <a:solidFill>
                            <a:srgbClr val="000000"/>
                          </a:solidFill>
                          <a:effectLst/>
                          <a:latin typeface="Calibri" panose="020F0502020204030204" pitchFamily="34" charset="0"/>
                        </a:rPr>
                        <a:t> functions for the view model type.</a:t>
                      </a:r>
                    </a:p>
                  </a:txBody>
                  <a:tcPr marL="6350" marR="6350" marT="6350" marB="0" anchor="b"/>
                </a:tc>
                <a:tc gridSpan="3">
                  <a:txBody>
                    <a:bodyPr/>
                    <a:lstStyle/>
                    <a:p>
                      <a:pPr algn="l" fontAlgn="b"/>
                      <a:r>
                        <a:rPr lang="en-GB" sz="1100" b="0" i="0" u="none" strike="noStrike" dirty="0">
                          <a:solidFill>
                            <a:srgbClr val="AEAAAA"/>
                          </a:solidFill>
                          <a:effectLst/>
                          <a:latin typeface="Calibri" panose="020F0502020204030204" pitchFamily="34" charset="0"/>
                        </a:rPr>
                        <a:t> </a:t>
                      </a:r>
                    </a:p>
                  </a:txBody>
                  <a:tcPr marL="6350" marR="6350" marT="6350" marB="0" anchor="b"/>
                </a:tc>
                <a:tc hMerge="1">
                  <a:txBody>
                    <a:bodyPr/>
                    <a:lstStyle/>
                    <a:p>
                      <a:endParaRPr lang="en-GB"/>
                    </a:p>
                  </a:txBody>
                  <a:tcPr/>
                </a:tc>
                <a:tc hMerge="1">
                  <a:txBody>
                    <a:bodyPr/>
                    <a:lstStyle/>
                    <a:p>
                      <a:endParaRPr lang="en-GB" dirty="0"/>
                    </a:p>
                  </a:txBody>
                  <a:tcPr/>
                </a:tc>
                <a:extLst>
                  <a:ext uri="{0D108BD9-81ED-4DB2-BD59-A6C34878D82A}">
                    <a16:rowId xmlns:a16="http://schemas.microsoft.com/office/drawing/2014/main" val="3523521088"/>
                  </a:ext>
                </a:extLst>
              </a:tr>
            </a:tbl>
          </a:graphicData>
        </a:graphic>
      </p:graphicFrame>
      <p:sp>
        <p:nvSpPr>
          <p:cNvPr id="6" name="TextBox 5">
            <a:extLst>
              <a:ext uri="{FF2B5EF4-FFF2-40B4-BE49-F238E27FC236}">
                <a16:creationId xmlns:a16="http://schemas.microsoft.com/office/drawing/2014/main" id="{A857D423-28C9-4F2D-9462-34EA135F456F}"/>
              </a:ext>
            </a:extLst>
          </p:cNvPr>
          <p:cNvSpPr txBox="1"/>
          <p:nvPr/>
        </p:nvSpPr>
        <p:spPr>
          <a:xfrm>
            <a:off x="11007634" y="6550223"/>
            <a:ext cx="936667" cy="276999"/>
          </a:xfrm>
          <a:prstGeom prst="rect">
            <a:avLst/>
          </a:prstGeom>
          <a:noFill/>
        </p:spPr>
        <p:txBody>
          <a:bodyPr wrap="none" rtlCol="0">
            <a:spAutoFit/>
          </a:bodyPr>
          <a:lstStyle/>
          <a:p>
            <a:r>
              <a:rPr lang="en-GB" sz="1200" dirty="0"/>
              <a:t>Continued…</a:t>
            </a:r>
          </a:p>
        </p:txBody>
      </p:sp>
    </p:spTree>
    <p:extLst>
      <p:ext uri="{BB962C8B-B14F-4D97-AF65-F5344CB8AC3E}">
        <p14:creationId xmlns:p14="http://schemas.microsoft.com/office/powerpoint/2010/main" val="30929005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42500-6C24-410F-B17D-0829B669788E}"/>
              </a:ext>
            </a:extLst>
          </p:cNvPr>
          <p:cNvSpPr>
            <a:spLocks noGrp="1"/>
          </p:cNvSpPr>
          <p:nvPr>
            <p:ph type="title"/>
          </p:nvPr>
        </p:nvSpPr>
        <p:spPr>
          <a:xfrm>
            <a:off x="838200" y="365125"/>
            <a:ext cx="10515600" cy="1158875"/>
          </a:xfrm>
        </p:spPr>
        <p:txBody>
          <a:bodyPr>
            <a:normAutofit/>
          </a:bodyPr>
          <a:lstStyle/>
          <a:p>
            <a:r>
              <a:rPr lang="en-GB" sz="3100" dirty="0"/>
              <a:t>Some examples of using attributes</a:t>
            </a:r>
            <a:endParaRPr lang="en-GB" dirty="0"/>
          </a:p>
        </p:txBody>
      </p:sp>
      <p:grpSp>
        <p:nvGrpSpPr>
          <p:cNvPr id="11" name="Group 10">
            <a:extLst>
              <a:ext uri="{FF2B5EF4-FFF2-40B4-BE49-F238E27FC236}">
                <a16:creationId xmlns:a16="http://schemas.microsoft.com/office/drawing/2014/main" id="{CB4D5475-4FE4-4A3F-B270-4A6692AFCB55}"/>
              </a:ext>
            </a:extLst>
          </p:cNvPr>
          <p:cNvGrpSpPr/>
          <p:nvPr/>
        </p:nvGrpSpPr>
        <p:grpSpPr>
          <a:xfrm>
            <a:off x="838200" y="1640986"/>
            <a:ext cx="10049608" cy="1343820"/>
            <a:chOff x="838200" y="1825625"/>
            <a:chExt cx="10049608" cy="1343820"/>
          </a:xfrm>
        </p:grpSpPr>
        <p:grpSp>
          <p:nvGrpSpPr>
            <p:cNvPr id="12" name="Group 11">
              <a:extLst>
                <a:ext uri="{FF2B5EF4-FFF2-40B4-BE49-F238E27FC236}">
                  <a16:creationId xmlns:a16="http://schemas.microsoft.com/office/drawing/2014/main" id="{16A5450E-BC28-42C1-AE2A-4185E5FE82A4}"/>
                </a:ext>
              </a:extLst>
            </p:cNvPr>
            <p:cNvGrpSpPr/>
            <p:nvPr/>
          </p:nvGrpSpPr>
          <p:grpSpPr>
            <a:xfrm>
              <a:off x="1898469" y="1825625"/>
              <a:ext cx="8989339" cy="1210313"/>
              <a:chOff x="1898469" y="1825625"/>
              <a:chExt cx="8989339" cy="1210313"/>
            </a:xfrm>
          </p:grpSpPr>
          <p:pic>
            <p:nvPicPr>
              <p:cNvPr id="14" name="Picture 13">
                <a:extLst>
                  <a:ext uri="{FF2B5EF4-FFF2-40B4-BE49-F238E27FC236}">
                    <a16:creationId xmlns:a16="http://schemas.microsoft.com/office/drawing/2014/main" id="{B8D6649A-EB3E-4AAE-80D1-09F2B1A2CC9E}"/>
                  </a:ext>
                </a:extLst>
              </p:cNvPr>
              <p:cNvPicPr>
                <a:picLocks noChangeAspect="1"/>
              </p:cNvPicPr>
              <p:nvPr/>
            </p:nvPicPr>
            <p:blipFill rotWithShape="1">
              <a:blip r:embed="rId2"/>
              <a:srcRect l="25700" b="36879"/>
              <a:stretch/>
            </p:blipFill>
            <p:spPr>
              <a:xfrm>
                <a:off x="8396654" y="1825625"/>
                <a:ext cx="2491154" cy="1210313"/>
              </a:xfrm>
              <a:prstGeom prst="rect">
                <a:avLst/>
              </a:prstGeom>
            </p:spPr>
          </p:pic>
          <p:grpSp>
            <p:nvGrpSpPr>
              <p:cNvPr id="15" name="Group 14">
                <a:extLst>
                  <a:ext uri="{FF2B5EF4-FFF2-40B4-BE49-F238E27FC236}">
                    <a16:creationId xmlns:a16="http://schemas.microsoft.com/office/drawing/2014/main" id="{DFCD8CCA-F798-4D95-8DA6-912995512DE8}"/>
                  </a:ext>
                </a:extLst>
              </p:cNvPr>
              <p:cNvGrpSpPr/>
              <p:nvPr/>
            </p:nvGrpSpPr>
            <p:grpSpPr>
              <a:xfrm>
                <a:off x="1898469" y="2193943"/>
                <a:ext cx="7465339" cy="830997"/>
                <a:chOff x="1898469" y="2193943"/>
                <a:chExt cx="7465339" cy="830997"/>
              </a:xfrm>
            </p:grpSpPr>
            <p:sp>
              <p:nvSpPr>
                <p:cNvPr id="16" name="TextBox 15">
                  <a:extLst>
                    <a:ext uri="{FF2B5EF4-FFF2-40B4-BE49-F238E27FC236}">
                      <a16:creationId xmlns:a16="http://schemas.microsoft.com/office/drawing/2014/main" id="{B7F07F4D-4FFD-4AC5-8389-7C0CAC9D20F7}"/>
                    </a:ext>
                  </a:extLst>
                </p:cNvPr>
                <p:cNvSpPr txBox="1"/>
                <p:nvPr/>
              </p:nvSpPr>
              <p:spPr>
                <a:xfrm>
                  <a:off x="3669472" y="2193943"/>
                  <a:ext cx="3905885" cy="830997"/>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1. If a type is known to have a limited number of instances, it may be marked </a:t>
                  </a:r>
                  <a:r>
                    <a:rPr lang="en-GB" sz="1100" dirty="0">
                      <a:latin typeface="Consolas" panose="020B0609020204030204" pitchFamily="49" charset="0"/>
                    </a:rPr>
                    <a:t>[Bounded]</a:t>
                  </a:r>
                  <a:r>
                    <a:rPr lang="en-GB" sz="1200" dirty="0">
                      <a:solidFill>
                        <a:srgbClr val="FF0000"/>
                      </a:solidFill>
                    </a:rPr>
                    <a:t>.</a:t>
                  </a:r>
                  <a:r>
                    <a:rPr lang="en-GB" sz="1100" dirty="0">
                      <a:latin typeface="Consolas" panose="020B0609020204030204" pitchFamily="49" charset="0"/>
                    </a:rPr>
                    <a:t> </a:t>
                  </a:r>
                  <a:r>
                    <a:rPr lang="en-GB" sz="1200" dirty="0">
                      <a:solidFill>
                        <a:srgbClr val="FF0000"/>
                      </a:solidFill>
                    </a:rPr>
                    <a:t>Whenever this type is used as a parameter in a dialog, the user will be presented with all instances in a drop-down list.</a:t>
                  </a:r>
                </a:p>
              </p:txBody>
            </p:sp>
            <p:cxnSp>
              <p:nvCxnSpPr>
                <p:cNvPr id="17" name="Straight Arrow Connector 16">
                  <a:extLst>
                    <a:ext uri="{FF2B5EF4-FFF2-40B4-BE49-F238E27FC236}">
                      <a16:creationId xmlns:a16="http://schemas.microsoft.com/office/drawing/2014/main" id="{2C7746A7-A810-4D7D-80B2-680C22BBBC40}"/>
                    </a:ext>
                  </a:extLst>
                </p:cNvPr>
                <p:cNvCxnSpPr>
                  <a:cxnSpLocks/>
                  <a:stCxn id="16" idx="1"/>
                </p:cNvCxnSpPr>
                <p:nvPr/>
              </p:nvCxnSpPr>
              <p:spPr>
                <a:xfrm flipH="1" flipV="1">
                  <a:off x="1898469" y="2609442"/>
                  <a:ext cx="1771003"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FE52DB1-6632-42FE-ADFC-F0AAD51AB640}"/>
                    </a:ext>
                  </a:extLst>
                </p:cNvPr>
                <p:cNvCxnSpPr>
                  <a:cxnSpLocks/>
                  <a:stCxn id="16" idx="3"/>
                </p:cNvCxnSpPr>
                <p:nvPr/>
              </p:nvCxnSpPr>
              <p:spPr>
                <a:xfrm flipV="1">
                  <a:off x="7575357" y="2609442"/>
                  <a:ext cx="1788451"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sp>
          <p:nvSpPr>
            <p:cNvPr id="13" name="TextBox 12">
              <a:extLst>
                <a:ext uri="{FF2B5EF4-FFF2-40B4-BE49-F238E27FC236}">
                  <a16:creationId xmlns:a16="http://schemas.microsoft.com/office/drawing/2014/main" id="{902D291F-2E91-49F9-ABBA-0EEA471BBDF4}"/>
                </a:ext>
              </a:extLst>
            </p:cNvPr>
            <p:cNvSpPr txBox="1"/>
            <p:nvPr/>
          </p:nvSpPr>
          <p:spPr>
            <a:xfrm>
              <a:off x="838200" y="2430781"/>
              <a:ext cx="2371162" cy="738664"/>
            </a:xfrm>
            <a:prstGeom prst="rect">
              <a:avLst/>
            </a:prstGeom>
            <a:noFill/>
          </p:spPr>
          <p:txBody>
            <a:bodyPr wrap="none" rtlCol="0">
              <a:spAutoFit/>
            </a:bodyPr>
            <a:lstStyle/>
            <a:p>
              <a:r>
                <a:rPr lang="en-GB" sz="1400" dirty="0">
                  <a:solidFill>
                    <a:srgbClr val="000000"/>
                  </a:solidFill>
                  <a:latin typeface="Consolas" panose="020B0609020204030204" pitchFamily="49" charset="0"/>
                </a:rPr>
                <a:t>[Bounded]</a:t>
              </a:r>
              <a:br>
                <a:rPr lang="en-GB" sz="1400" dirty="0">
                  <a:solidFill>
                    <a:srgbClr val="000000"/>
                  </a:solidFill>
                  <a:latin typeface="Consolas" panose="020B0609020204030204" pitchFamily="49" charset="0"/>
                </a:rPr>
              </a:br>
              <a:r>
                <a:rPr lang="en-GB" sz="1400" dirty="0">
                  <a:solidFill>
                    <a:srgbClr val="0000FF"/>
                  </a:solidFill>
                  <a:latin typeface="Consolas" panose="020B0609020204030204" pitchFamily="49" charset="0"/>
                </a:rPr>
                <a:t>public</a:t>
              </a:r>
              <a:r>
                <a:rPr lang="en-GB" sz="1400" dirty="0">
                  <a:solidFill>
                    <a:srgbClr val="000000"/>
                  </a:solidFill>
                  <a:latin typeface="Consolas" panose="020B0609020204030204" pitchFamily="49" charset="0"/>
                </a:rPr>
                <a:t> </a:t>
              </a:r>
              <a:r>
                <a:rPr lang="en-GB" sz="1400" dirty="0">
                  <a:solidFill>
                    <a:srgbClr val="0000FF"/>
                  </a:solidFill>
                  <a:latin typeface="Consolas" panose="020B0609020204030204" pitchFamily="49" charset="0"/>
                </a:rPr>
                <a:t>record</a:t>
              </a:r>
              <a:r>
                <a:rPr lang="en-GB" sz="1400" dirty="0">
                  <a:solidFill>
                    <a:srgbClr val="000000"/>
                  </a:solidFill>
                  <a:latin typeface="Consolas" panose="020B0609020204030204" pitchFamily="49" charset="0"/>
                </a:rPr>
                <a:t> Currency</a:t>
              </a:r>
              <a:endParaRPr lang="en-US" sz="1400" dirty="0">
                <a:solidFill>
                  <a:srgbClr val="0000FF"/>
                </a:solidFill>
                <a:latin typeface="Consolas" panose="020B0609020204030204" pitchFamily="49" charset="0"/>
              </a:endParaRPr>
            </a:p>
            <a:p>
              <a:endParaRPr lang="en-GB" sz="1400" dirty="0"/>
            </a:p>
          </p:txBody>
        </p:sp>
      </p:grpSp>
      <p:sp>
        <p:nvSpPr>
          <p:cNvPr id="20" name="TextBox 19">
            <a:extLst>
              <a:ext uri="{FF2B5EF4-FFF2-40B4-BE49-F238E27FC236}">
                <a16:creationId xmlns:a16="http://schemas.microsoft.com/office/drawing/2014/main" id="{52311BF7-D5FD-4BDD-A54F-9A4E8AB28840}"/>
              </a:ext>
            </a:extLst>
          </p:cNvPr>
          <p:cNvSpPr txBox="1"/>
          <p:nvPr/>
        </p:nvSpPr>
        <p:spPr>
          <a:xfrm>
            <a:off x="774430" y="3416267"/>
            <a:ext cx="7094686" cy="954107"/>
          </a:xfrm>
          <a:prstGeom prst="rect">
            <a:avLst/>
          </a:prstGeom>
          <a:noFill/>
        </p:spPr>
        <p:txBody>
          <a:bodyPr wrap="square">
            <a:spAutoFit/>
          </a:bodyPr>
          <a:lstStyle/>
          <a:p>
            <a:r>
              <a:rPr lang="en-GB" sz="1400" dirty="0">
                <a:solidFill>
                  <a:srgbClr val="000000"/>
                </a:solidFill>
                <a:latin typeface="Consolas" panose="020B0609020204030204" pitchFamily="49" charset="0"/>
              </a:rPr>
              <a:t>[</a:t>
            </a:r>
            <a:r>
              <a:rPr lang="en-GB" sz="1400" dirty="0" err="1">
                <a:solidFill>
                  <a:srgbClr val="000000"/>
                </a:solidFill>
                <a:latin typeface="Consolas" panose="020B0609020204030204" pitchFamily="49" charset="0"/>
              </a:rPr>
              <a:t>DisplayAsProperty</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MemberOrder</a:t>
            </a:r>
            <a:r>
              <a:rPr lang="en-GB" sz="1400" dirty="0">
                <a:solidFill>
                  <a:srgbClr val="000000"/>
                </a:solidFill>
                <a:latin typeface="Consolas" panose="020B0609020204030204" pitchFamily="49" charset="0"/>
              </a:rPr>
              <a:t>(11)]</a:t>
            </a:r>
          </a:p>
          <a:p>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static</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ProductDescription</a:t>
            </a:r>
            <a:r>
              <a:rPr lang="en-US" sz="1400" dirty="0">
                <a:solidFill>
                  <a:srgbClr val="000000"/>
                </a:solidFill>
                <a:latin typeface="Consolas" panose="020B0609020204030204" pitchFamily="49" charset="0"/>
              </a:rPr>
              <a:t> Description(</a:t>
            </a:r>
            <a:r>
              <a:rPr lang="en-US" sz="1400" dirty="0">
                <a:solidFill>
                  <a:srgbClr val="0000FF"/>
                </a:solidFill>
                <a:latin typeface="Consolas" panose="020B0609020204030204" pitchFamily="49" charset="0"/>
              </a:rPr>
              <a:t>this</a:t>
            </a:r>
            <a:r>
              <a:rPr lang="en-US" sz="1400" dirty="0">
                <a:solidFill>
                  <a:srgbClr val="000000"/>
                </a:solidFill>
                <a:latin typeface="Consolas" panose="020B0609020204030204" pitchFamily="49" charset="0"/>
              </a:rPr>
              <a:t> Product product) =&gt;</a:t>
            </a:r>
          </a:p>
          <a:p>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product.ProductModel</a:t>
            </a:r>
            <a:r>
              <a:rPr lang="en-GB" sz="1400" dirty="0">
                <a:solidFill>
                  <a:srgbClr val="000000"/>
                </a:solidFill>
                <a:latin typeface="Consolas" panose="020B0609020204030204" pitchFamily="49" charset="0"/>
              </a:rPr>
              <a:t> </a:t>
            </a:r>
            <a:r>
              <a:rPr lang="en-GB" sz="1400" dirty="0">
                <a:solidFill>
                  <a:srgbClr val="0000FF"/>
                </a:solidFill>
                <a:latin typeface="Consolas" panose="020B0609020204030204" pitchFamily="49" charset="0"/>
              </a:rPr>
              <a:t>is</a:t>
            </a:r>
            <a:r>
              <a:rPr lang="en-GB" sz="1400" dirty="0">
                <a:solidFill>
                  <a:srgbClr val="000000"/>
                </a:solidFill>
                <a:latin typeface="Consolas" panose="020B0609020204030204" pitchFamily="49" charset="0"/>
              </a:rPr>
              <a:t> </a:t>
            </a:r>
            <a:r>
              <a:rPr lang="en-GB" sz="1400" dirty="0">
                <a:solidFill>
                  <a:srgbClr val="0000FF"/>
                </a:solidFill>
                <a:latin typeface="Consolas" panose="020B0609020204030204" pitchFamily="49" charset="0"/>
              </a:rPr>
              <a:t>null</a:t>
            </a:r>
            <a:r>
              <a:rPr lang="en-GB" sz="1400" dirty="0">
                <a:solidFill>
                  <a:srgbClr val="000000"/>
                </a:solidFill>
                <a:latin typeface="Consolas" panose="020B0609020204030204" pitchFamily="49" charset="0"/>
              </a:rPr>
              <a:t> ? </a:t>
            </a:r>
            <a:r>
              <a:rPr lang="en-GB" sz="1400" dirty="0">
                <a:solidFill>
                  <a:srgbClr val="0000FF"/>
                </a:solidFill>
                <a:latin typeface="Consolas" panose="020B0609020204030204" pitchFamily="49" charset="0"/>
              </a:rPr>
              <a:t>null</a:t>
            </a:r>
            <a:r>
              <a:rPr lang="en-GB" sz="1400" dirty="0">
                <a:solidFill>
                  <a:srgbClr val="000000"/>
                </a:solidFill>
                <a:latin typeface="Consolas" panose="020B0609020204030204" pitchFamily="49" charset="0"/>
              </a:rPr>
              <a:t> : </a:t>
            </a:r>
            <a:r>
              <a:rPr lang="en-GB" sz="1400" dirty="0" err="1">
                <a:solidFill>
                  <a:srgbClr val="000000"/>
                </a:solidFill>
                <a:latin typeface="Consolas" panose="020B0609020204030204" pitchFamily="49" charset="0"/>
              </a:rPr>
              <a:t>ProductModel_Functions.LocalCultureDescription</a:t>
            </a:r>
            <a:r>
              <a:rPr lang="en-GB" sz="1400" dirty="0">
                <a:solidFill>
                  <a:srgbClr val="000000"/>
                </a:solidFill>
                <a:latin typeface="Consolas" panose="020B0609020204030204" pitchFamily="49" charset="0"/>
              </a:rPr>
              <a:t>(</a:t>
            </a:r>
            <a:r>
              <a:rPr lang="en-GB" sz="1400" dirty="0" err="1">
                <a:solidFill>
                  <a:srgbClr val="000000"/>
                </a:solidFill>
                <a:latin typeface="Consolas" panose="020B0609020204030204" pitchFamily="49" charset="0"/>
              </a:rPr>
              <a:t>product.ProductModel</a:t>
            </a:r>
            <a:r>
              <a:rPr lang="en-GB" sz="1400" dirty="0">
                <a:solidFill>
                  <a:srgbClr val="000000"/>
                </a:solidFill>
                <a:latin typeface="Consolas" panose="020B0609020204030204" pitchFamily="49" charset="0"/>
              </a:rPr>
              <a:t>);</a:t>
            </a:r>
            <a:endParaRPr lang="en-GB" sz="1400" dirty="0"/>
          </a:p>
        </p:txBody>
      </p:sp>
      <p:pic>
        <p:nvPicPr>
          <p:cNvPr id="22" name="Picture 21">
            <a:extLst>
              <a:ext uri="{FF2B5EF4-FFF2-40B4-BE49-F238E27FC236}">
                <a16:creationId xmlns:a16="http://schemas.microsoft.com/office/drawing/2014/main" id="{413A3B66-16AB-4458-9FB6-B0872213B858}"/>
              </a:ext>
            </a:extLst>
          </p:cNvPr>
          <p:cNvPicPr>
            <a:picLocks noChangeAspect="1"/>
          </p:cNvPicPr>
          <p:nvPr/>
        </p:nvPicPr>
        <p:blipFill>
          <a:blip r:embed="rId3"/>
          <a:stretch>
            <a:fillRect/>
          </a:stretch>
        </p:blipFill>
        <p:spPr>
          <a:xfrm>
            <a:off x="9071966" y="3139609"/>
            <a:ext cx="2815236" cy="3301820"/>
          </a:xfrm>
          <a:prstGeom prst="rect">
            <a:avLst/>
          </a:prstGeom>
        </p:spPr>
      </p:pic>
      <p:grpSp>
        <p:nvGrpSpPr>
          <p:cNvPr id="31" name="Group 30">
            <a:extLst>
              <a:ext uri="{FF2B5EF4-FFF2-40B4-BE49-F238E27FC236}">
                <a16:creationId xmlns:a16="http://schemas.microsoft.com/office/drawing/2014/main" id="{1B8CA4BF-B0F2-46CC-970F-DE424E50EF8F}"/>
              </a:ext>
            </a:extLst>
          </p:cNvPr>
          <p:cNvGrpSpPr/>
          <p:nvPr/>
        </p:nvGrpSpPr>
        <p:grpSpPr>
          <a:xfrm>
            <a:off x="2611315" y="3686939"/>
            <a:ext cx="6822831" cy="1853239"/>
            <a:chOff x="-4879306" y="4784594"/>
            <a:chExt cx="6466694" cy="1828863"/>
          </a:xfrm>
        </p:grpSpPr>
        <p:sp>
          <p:nvSpPr>
            <p:cNvPr id="32" name="TextBox 31">
              <a:extLst>
                <a:ext uri="{FF2B5EF4-FFF2-40B4-BE49-F238E27FC236}">
                  <a16:creationId xmlns:a16="http://schemas.microsoft.com/office/drawing/2014/main" id="{748DBE4C-4935-4F96-B475-91F5BE08E08F}"/>
                </a:ext>
              </a:extLst>
            </p:cNvPr>
            <p:cNvSpPr txBox="1"/>
            <p:nvPr/>
          </p:nvSpPr>
          <p:spPr>
            <a:xfrm>
              <a:off x="-1861679" y="5645859"/>
              <a:ext cx="2208180" cy="637829"/>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2. </a:t>
              </a:r>
              <a:r>
                <a:rPr lang="en-GB" sz="1100" dirty="0">
                  <a:latin typeface="Consolas" panose="020B0609020204030204" pitchFamily="49" charset="0"/>
                </a:rPr>
                <a:t>[</a:t>
              </a:r>
              <a:r>
                <a:rPr lang="en-GB" sz="1100" dirty="0" err="1">
                  <a:latin typeface="Consolas" panose="020B0609020204030204" pitchFamily="49" charset="0"/>
                </a:rPr>
                <a:t>DisplayAsProperty</a:t>
              </a:r>
              <a:r>
                <a:rPr lang="en-GB" sz="1100" dirty="0">
                  <a:latin typeface="Consolas" panose="020B0609020204030204" pitchFamily="49" charset="0"/>
                </a:rPr>
                <a:t>] </a:t>
              </a:r>
              <a:r>
                <a:rPr lang="en-GB" sz="1200" dirty="0">
                  <a:solidFill>
                    <a:srgbClr val="FF0000"/>
                  </a:solidFill>
                </a:rPr>
                <a:t>will render a read-only function as a property on the type, at the UI.</a:t>
              </a:r>
            </a:p>
          </p:txBody>
        </p:sp>
        <p:cxnSp>
          <p:nvCxnSpPr>
            <p:cNvPr id="33" name="Straight Arrow Connector 32">
              <a:extLst>
                <a:ext uri="{FF2B5EF4-FFF2-40B4-BE49-F238E27FC236}">
                  <a16:creationId xmlns:a16="http://schemas.microsoft.com/office/drawing/2014/main" id="{3D0E1948-26BE-4394-B6A6-9A9C3FD7D18A}"/>
                </a:ext>
              </a:extLst>
            </p:cNvPr>
            <p:cNvCxnSpPr>
              <a:cxnSpLocks/>
              <a:stCxn id="32" idx="1"/>
            </p:cNvCxnSpPr>
            <p:nvPr/>
          </p:nvCxnSpPr>
          <p:spPr>
            <a:xfrm flipH="1" flipV="1">
              <a:off x="-4879306" y="4784594"/>
              <a:ext cx="3017627" cy="118018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7C86CBB-EE33-42AF-AA43-A0306BF5FE70}"/>
                </a:ext>
              </a:extLst>
            </p:cNvPr>
            <p:cNvCxnSpPr>
              <a:cxnSpLocks/>
              <a:stCxn id="32" idx="3"/>
            </p:cNvCxnSpPr>
            <p:nvPr/>
          </p:nvCxnSpPr>
          <p:spPr>
            <a:xfrm>
              <a:off x="346501" y="5964774"/>
              <a:ext cx="1240887" cy="64868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
        <p:nvSpPr>
          <p:cNvPr id="19" name="TextBox 18">
            <a:extLst>
              <a:ext uri="{FF2B5EF4-FFF2-40B4-BE49-F238E27FC236}">
                <a16:creationId xmlns:a16="http://schemas.microsoft.com/office/drawing/2014/main" id="{60B4AC77-C30C-4CED-802E-06913A4EB4A8}"/>
              </a:ext>
            </a:extLst>
          </p:cNvPr>
          <p:cNvSpPr txBox="1"/>
          <p:nvPr/>
        </p:nvSpPr>
        <p:spPr>
          <a:xfrm>
            <a:off x="11007634" y="6550223"/>
            <a:ext cx="936667" cy="276999"/>
          </a:xfrm>
          <a:prstGeom prst="rect">
            <a:avLst/>
          </a:prstGeom>
          <a:noFill/>
        </p:spPr>
        <p:txBody>
          <a:bodyPr wrap="none" rtlCol="0">
            <a:spAutoFit/>
          </a:bodyPr>
          <a:lstStyle/>
          <a:p>
            <a:r>
              <a:rPr lang="en-GB" sz="1200" dirty="0"/>
              <a:t>Continued…</a:t>
            </a:r>
          </a:p>
        </p:txBody>
      </p:sp>
    </p:spTree>
    <p:extLst>
      <p:ext uri="{BB962C8B-B14F-4D97-AF65-F5344CB8AC3E}">
        <p14:creationId xmlns:p14="http://schemas.microsoft.com/office/powerpoint/2010/main" val="15680793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291AE-E7EF-4F59-8474-8C4CA8EA509B}"/>
              </a:ext>
            </a:extLst>
          </p:cNvPr>
          <p:cNvSpPr>
            <a:spLocks noGrp="1"/>
          </p:cNvSpPr>
          <p:nvPr>
            <p:ph type="title"/>
          </p:nvPr>
        </p:nvSpPr>
        <p:spPr/>
        <p:txBody>
          <a:bodyPr>
            <a:normAutofit/>
          </a:bodyPr>
          <a:lstStyle/>
          <a:p>
            <a:r>
              <a:rPr lang="en-GB" sz="3200" dirty="0"/>
              <a:t>Some more examples of using attributes</a:t>
            </a:r>
          </a:p>
        </p:txBody>
      </p:sp>
      <p:sp>
        <p:nvSpPr>
          <p:cNvPr id="4" name="TextBox 3">
            <a:extLst>
              <a:ext uri="{FF2B5EF4-FFF2-40B4-BE49-F238E27FC236}">
                <a16:creationId xmlns:a16="http://schemas.microsoft.com/office/drawing/2014/main" id="{046B3D52-5FB7-4A04-91D4-6769D485C420}"/>
              </a:ext>
            </a:extLst>
          </p:cNvPr>
          <p:cNvSpPr txBox="1"/>
          <p:nvPr/>
        </p:nvSpPr>
        <p:spPr>
          <a:xfrm>
            <a:off x="764930" y="1828801"/>
            <a:ext cx="9175910" cy="1477328"/>
          </a:xfrm>
          <a:prstGeom prst="rect">
            <a:avLst/>
          </a:prstGeom>
          <a:noFill/>
        </p:spPr>
        <p:txBody>
          <a:bodyPr wrap="none" rtlCol="0">
            <a:spAutoFit/>
          </a:bodyPr>
          <a:lstStyle/>
          <a:p>
            <a:r>
              <a:rPr lang="en-US" sz="1800" dirty="0">
                <a:solidFill>
                  <a:srgbClr val="0000FF"/>
                </a:solidFill>
                <a:latin typeface="Consolas" panose="020B0609020204030204" pitchFamily="49" charset="0"/>
              </a:rPr>
              <a:t>public</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static</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IContext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CreateNewCreditCard</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this</a:t>
            </a:r>
            <a:r>
              <a:rPr lang="en-US" sz="1800" dirty="0">
                <a:solidFill>
                  <a:srgbClr val="000000"/>
                </a:solidFill>
                <a:latin typeface="Consolas" panose="020B0609020204030204" pitchFamily="49" charset="0"/>
              </a:rPr>
              <a:t> Person p, </a:t>
            </a:r>
          </a:p>
          <a:p>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string</a:t>
            </a:r>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cardType</a:t>
            </a:r>
            <a:r>
              <a:rPr lang="en-GB"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RegEx</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"^[0-9]{16}$"</a:t>
            </a:r>
            <a:r>
              <a:rPr lang="en-US" sz="1800" dirty="0">
                <a:solidFill>
                  <a:srgbClr val="000000"/>
                </a:solidFill>
                <a:latin typeface="Consolas" panose="020B0609020204030204" pitchFamily="49" charset="0"/>
              </a:rPr>
              <a:t>)][</a:t>
            </a:r>
            <a:r>
              <a:rPr lang="en-US" sz="1800" dirty="0" err="1">
                <a:solidFill>
                  <a:srgbClr val="000000"/>
                </a:solidFill>
                <a:latin typeface="Consolas" panose="020B0609020204030204" pitchFamily="49" charset="0"/>
              </a:rPr>
              <a:t>DescribedAs</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"No spaces"</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string</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cardNumber</a:t>
            </a:r>
            <a:r>
              <a:rPr lang="en-US" sz="1800" dirty="0">
                <a:solidFill>
                  <a:srgbClr val="000000"/>
                </a:solidFill>
                <a:latin typeface="Consolas" panose="020B0609020204030204" pitchFamily="49" charset="0"/>
              </a:rPr>
              <a:t>,</a:t>
            </a:r>
          </a:p>
          <a:p>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RegEx</a:t>
            </a:r>
            <a:r>
              <a:rPr lang="en-GB" sz="1800" dirty="0">
                <a:solidFill>
                  <a:srgbClr val="000000"/>
                </a:solidFill>
                <a:latin typeface="Consolas" panose="020B0609020204030204" pitchFamily="49" charset="0"/>
              </a:rPr>
              <a:t>(</a:t>
            </a:r>
            <a:r>
              <a:rPr lang="en-GB" sz="1800" dirty="0">
                <a:solidFill>
                  <a:srgbClr val="A31515"/>
                </a:solidFill>
                <a:latin typeface="Consolas" panose="020B0609020204030204" pitchFamily="49" charset="0"/>
              </a:rPr>
              <a:t>"^[0-9]{2}/[0-9]{2}"</a:t>
            </a:r>
            <a:r>
              <a:rPr lang="en-GB" sz="1800" dirty="0">
                <a:solidFill>
                  <a:srgbClr val="000000"/>
                </a:solidFill>
                <a:latin typeface="Consolas" panose="020B0609020204030204" pitchFamily="49" charset="0"/>
              </a:rPr>
              <a:t>)][</a:t>
            </a:r>
            <a:r>
              <a:rPr lang="en-GB" sz="1800" dirty="0" err="1">
                <a:solidFill>
                  <a:srgbClr val="000000"/>
                </a:solidFill>
                <a:latin typeface="Consolas" panose="020B0609020204030204" pitchFamily="49" charset="0"/>
              </a:rPr>
              <a:t>DescribedAs</a:t>
            </a:r>
            <a:r>
              <a:rPr lang="en-GB" sz="1800" dirty="0">
                <a:solidFill>
                  <a:srgbClr val="000000"/>
                </a:solidFill>
                <a:latin typeface="Consolas" panose="020B0609020204030204" pitchFamily="49" charset="0"/>
              </a:rPr>
              <a:t>(</a:t>
            </a:r>
            <a:r>
              <a:rPr lang="en-GB" sz="1800" dirty="0">
                <a:solidFill>
                  <a:srgbClr val="A31515"/>
                </a:solidFill>
                <a:latin typeface="Consolas" panose="020B0609020204030204" pitchFamily="49" charset="0"/>
              </a:rPr>
              <a:t>"mm/</a:t>
            </a:r>
            <a:r>
              <a:rPr lang="en-GB" sz="1800" dirty="0" err="1">
                <a:solidFill>
                  <a:srgbClr val="A31515"/>
                </a:solidFill>
                <a:latin typeface="Consolas" panose="020B0609020204030204" pitchFamily="49" charset="0"/>
              </a:rPr>
              <a:t>yy</a:t>
            </a:r>
            <a:r>
              <a:rPr lang="en-GB" sz="1800" dirty="0">
                <a:solidFill>
                  <a:srgbClr val="A31515"/>
                </a:solidFill>
                <a:latin typeface="Consolas" panose="020B0609020204030204" pitchFamily="49" charset="0"/>
              </a:rPr>
              <a:t>"</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string</a:t>
            </a:r>
            <a:r>
              <a:rPr lang="en-GB" sz="1800" dirty="0">
                <a:solidFill>
                  <a:srgbClr val="000000"/>
                </a:solidFill>
                <a:latin typeface="Consolas" panose="020B0609020204030204" pitchFamily="49" charset="0"/>
              </a:rPr>
              <a:t> expires,</a:t>
            </a:r>
          </a:p>
          <a:p>
            <a:r>
              <a:rPr lang="en-GB" sz="1800" dirty="0">
                <a:solidFill>
                  <a:srgbClr val="000000"/>
                </a:solidFill>
                <a:latin typeface="Consolas" panose="020B0609020204030204" pitchFamily="49" charset="0"/>
              </a:rPr>
              <a:t>    </a:t>
            </a:r>
            <a:r>
              <a:rPr lang="en-GB" sz="1800" dirty="0" err="1">
                <a:solidFill>
                  <a:srgbClr val="000000"/>
                </a:solidFill>
                <a:latin typeface="Consolas" panose="020B0609020204030204" pitchFamily="49" charset="0"/>
              </a:rPr>
              <a:t>IContext</a:t>
            </a:r>
            <a:r>
              <a:rPr lang="en-GB" sz="1800" dirty="0">
                <a:solidFill>
                  <a:srgbClr val="000000"/>
                </a:solidFill>
                <a:latin typeface="Consolas" panose="020B0609020204030204" pitchFamily="49" charset="0"/>
              </a:rPr>
              <a:t> context) =&gt; …</a:t>
            </a:r>
            <a:endParaRPr lang="en-GB" dirty="0"/>
          </a:p>
        </p:txBody>
      </p:sp>
      <p:grpSp>
        <p:nvGrpSpPr>
          <p:cNvPr id="5" name="Group 4">
            <a:extLst>
              <a:ext uri="{FF2B5EF4-FFF2-40B4-BE49-F238E27FC236}">
                <a16:creationId xmlns:a16="http://schemas.microsoft.com/office/drawing/2014/main" id="{175FBE74-BD87-46DC-B76F-836D2D735E28}"/>
              </a:ext>
            </a:extLst>
          </p:cNvPr>
          <p:cNvGrpSpPr/>
          <p:nvPr/>
        </p:nvGrpSpPr>
        <p:grpSpPr>
          <a:xfrm>
            <a:off x="764930" y="2954214"/>
            <a:ext cx="6461345" cy="2423486"/>
            <a:chOff x="-2395963" y="3745058"/>
            <a:chExt cx="6124077" cy="2391609"/>
          </a:xfrm>
        </p:grpSpPr>
        <p:sp>
          <p:nvSpPr>
            <p:cNvPr id="6" name="TextBox 5">
              <a:extLst>
                <a:ext uri="{FF2B5EF4-FFF2-40B4-BE49-F238E27FC236}">
                  <a16:creationId xmlns:a16="http://schemas.microsoft.com/office/drawing/2014/main" id="{FA7E8324-25E3-4479-B5E6-687ABAA8CD52}"/>
                </a:ext>
              </a:extLst>
            </p:cNvPr>
            <p:cNvSpPr txBox="1"/>
            <p:nvPr/>
          </p:nvSpPr>
          <p:spPr>
            <a:xfrm>
              <a:off x="-2395963" y="5498837"/>
              <a:ext cx="2208180" cy="637830"/>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1.</a:t>
              </a:r>
              <a:r>
                <a:rPr lang="en-GB" sz="1200" dirty="0"/>
                <a:t> [</a:t>
              </a:r>
              <a:r>
                <a:rPr lang="en-GB" sz="1100" dirty="0" err="1">
                  <a:latin typeface="Consolas" panose="020B0609020204030204" pitchFamily="49" charset="0"/>
                </a:rPr>
                <a:t>RegEx</a:t>
              </a:r>
              <a:r>
                <a:rPr lang="en-GB" sz="1100" dirty="0">
                  <a:latin typeface="Consolas" panose="020B0609020204030204" pitchFamily="49" charset="0"/>
                </a:rPr>
                <a:t>]</a:t>
              </a:r>
              <a:r>
                <a:rPr lang="en-GB" sz="1200" dirty="0">
                  <a:solidFill>
                    <a:srgbClr val="FF0000"/>
                  </a:solidFill>
                </a:rPr>
                <a:t> provides a convenient way to specify validation rules on string parameters.</a:t>
              </a:r>
            </a:p>
          </p:txBody>
        </p:sp>
        <p:cxnSp>
          <p:nvCxnSpPr>
            <p:cNvPr id="7" name="Straight Arrow Connector 6">
              <a:extLst>
                <a:ext uri="{FF2B5EF4-FFF2-40B4-BE49-F238E27FC236}">
                  <a16:creationId xmlns:a16="http://schemas.microsoft.com/office/drawing/2014/main" id="{0B4FDCF2-EBEE-4754-87FC-0488C3AE52E5}"/>
                </a:ext>
              </a:extLst>
            </p:cNvPr>
            <p:cNvCxnSpPr>
              <a:cxnSpLocks/>
              <a:stCxn id="6" idx="0"/>
            </p:cNvCxnSpPr>
            <p:nvPr/>
          </p:nvCxnSpPr>
          <p:spPr>
            <a:xfrm flipV="1">
              <a:off x="-1291873" y="3745058"/>
              <a:ext cx="0" cy="175377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62A9E4F-4392-4545-B59E-A80EBB07DA85}"/>
                </a:ext>
              </a:extLst>
            </p:cNvPr>
            <p:cNvCxnSpPr>
              <a:cxnSpLocks/>
              <a:stCxn id="6" idx="3"/>
            </p:cNvCxnSpPr>
            <p:nvPr/>
          </p:nvCxnSpPr>
          <p:spPr>
            <a:xfrm>
              <a:off x="-187783" y="5817753"/>
              <a:ext cx="391589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pic>
        <p:nvPicPr>
          <p:cNvPr id="17" name="Picture 16">
            <a:extLst>
              <a:ext uri="{FF2B5EF4-FFF2-40B4-BE49-F238E27FC236}">
                <a16:creationId xmlns:a16="http://schemas.microsoft.com/office/drawing/2014/main" id="{7E82A0D9-F7BA-436B-82FF-15A6694FB402}"/>
              </a:ext>
            </a:extLst>
          </p:cNvPr>
          <p:cNvPicPr>
            <a:picLocks noChangeAspect="1"/>
          </p:cNvPicPr>
          <p:nvPr/>
        </p:nvPicPr>
        <p:blipFill>
          <a:blip r:embed="rId2"/>
          <a:stretch>
            <a:fillRect/>
          </a:stretch>
        </p:blipFill>
        <p:spPr>
          <a:xfrm>
            <a:off x="7260895" y="3551872"/>
            <a:ext cx="3854328" cy="2242947"/>
          </a:xfrm>
          <a:prstGeom prst="rect">
            <a:avLst/>
          </a:prstGeom>
        </p:spPr>
      </p:pic>
      <p:grpSp>
        <p:nvGrpSpPr>
          <p:cNvPr id="13" name="Group 12">
            <a:extLst>
              <a:ext uri="{FF2B5EF4-FFF2-40B4-BE49-F238E27FC236}">
                <a16:creationId xmlns:a16="http://schemas.microsoft.com/office/drawing/2014/main" id="{09435B4D-AD6A-4FEB-A8B0-8A1415CD40E9}"/>
              </a:ext>
            </a:extLst>
          </p:cNvPr>
          <p:cNvGrpSpPr/>
          <p:nvPr/>
        </p:nvGrpSpPr>
        <p:grpSpPr>
          <a:xfrm>
            <a:off x="4538710" y="2646486"/>
            <a:ext cx="4190828" cy="2084884"/>
            <a:chOff x="-1729504" y="4504015"/>
            <a:chExt cx="3972076" cy="2057459"/>
          </a:xfrm>
        </p:grpSpPr>
        <p:sp>
          <p:nvSpPr>
            <p:cNvPr id="14" name="TextBox 13">
              <a:extLst>
                <a:ext uri="{FF2B5EF4-FFF2-40B4-BE49-F238E27FC236}">
                  <a16:creationId xmlns:a16="http://schemas.microsoft.com/office/drawing/2014/main" id="{48986B4C-A89D-49FB-8B77-A4AC3E3F9AA3}"/>
                </a:ext>
              </a:extLst>
            </p:cNvPr>
            <p:cNvSpPr txBox="1"/>
            <p:nvPr/>
          </p:nvSpPr>
          <p:spPr>
            <a:xfrm>
              <a:off x="-1729504" y="5012461"/>
              <a:ext cx="2208180" cy="1549013"/>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1.</a:t>
              </a:r>
              <a:r>
                <a:rPr lang="en-GB" sz="1200" dirty="0"/>
                <a:t> [</a:t>
              </a:r>
              <a:r>
                <a:rPr lang="en-GB" sz="1100" dirty="0" err="1">
                  <a:latin typeface="Consolas" panose="020B0609020204030204" pitchFamily="49" charset="0"/>
                </a:rPr>
                <a:t>DescribedAs</a:t>
              </a:r>
              <a:r>
                <a:rPr lang="en-GB" sz="1100" dirty="0">
                  <a:latin typeface="Consolas" panose="020B0609020204030204" pitchFamily="49" charset="0"/>
                </a:rPr>
                <a:t>]</a:t>
              </a:r>
              <a:r>
                <a:rPr lang="en-GB" sz="1200" dirty="0">
                  <a:solidFill>
                    <a:srgbClr val="FF0000"/>
                  </a:solidFill>
                </a:rPr>
                <a:t> provides user help. On a parameter the text will be displayed as a ‘placeholder’ in the empty dialog field; when applied to a function, the text will be rendered as a tooltip – seen when the mouse hovers over the corresponding action in a menu.</a:t>
              </a:r>
            </a:p>
          </p:txBody>
        </p:sp>
        <p:cxnSp>
          <p:nvCxnSpPr>
            <p:cNvPr id="15" name="Straight Arrow Connector 14">
              <a:extLst>
                <a:ext uri="{FF2B5EF4-FFF2-40B4-BE49-F238E27FC236}">
                  <a16:creationId xmlns:a16="http://schemas.microsoft.com/office/drawing/2014/main" id="{DE6FDC34-A0D4-43CD-90EC-9219DA1C3093}"/>
                </a:ext>
              </a:extLst>
            </p:cNvPr>
            <p:cNvCxnSpPr>
              <a:cxnSpLocks/>
              <a:stCxn id="14" idx="0"/>
            </p:cNvCxnSpPr>
            <p:nvPr/>
          </p:nvCxnSpPr>
          <p:spPr>
            <a:xfrm flipV="1">
              <a:off x="-625414" y="4504015"/>
              <a:ext cx="0" cy="50844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3A09F59-8B2B-46CB-9B96-0F102EB0946A}"/>
                </a:ext>
              </a:extLst>
            </p:cNvPr>
            <p:cNvCxnSpPr>
              <a:cxnSpLocks/>
              <a:stCxn id="14" idx="3"/>
            </p:cNvCxnSpPr>
            <p:nvPr/>
          </p:nvCxnSpPr>
          <p:spPr>
            <a:xfrm>
              <a:off x="478676" y="5786968"/>
              <a:ext cx="1763896" cy="62472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73013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C3C0D-A11E-498A-9FC8-08308CC1042C}"/>
              </a:ext>
            </a:extLst>
          </p:cNvPr>
          <p:cNvSpPr>
            <a:spLocks noGrp="1"/>
          </p:cNvSpPr>
          <p:nvPr>
            <p:ph type="title"/>
          </p:nvPr>
        </p:nvSpPr>
        <p:spPr/>
        <p:txBody>
          <a:bodyPr/>
          <a:lstStyle/>
          <a:p>
            <a:r>
              <a:rPr lang="en-GB" dirty="0"/>
              <a:t>Quick links</a:t>
            </a:r>
          </a:p>
        </p:txBody>
      </p:sp>
      <p:sp>
        <p:nvSpPr>
          <p:cNvPr id="3" name="Content Placeholder 2">
            <a:extLst>
              <a:ext uri="{FF2B5EF4-FFF2-40B4-BE49-F238E27FC236}">
                <a16:creationId xmlns:a16="http://schemas.microsoft.com/office/drawing/2014/main" id="{FC5E7828-1DF2-4DFB-8B85-F1A4841AE121}"/>
              </a:ext>
            </a:extLst>
          </p:cNvPr>
          <p:cNvSpPr>
            <a:spLocks noGrp="1"/>
          </p:cNvSpPr>
          <p:nvPr>
            <p:ph idx="1"/>
          </p:nvPr>
        </p:nvSpPr>
        <p:spPr/>
        <p:txBody>
          <a:bodyPr>
            <a:normAutofit fontScale="85000" lnSpcReduction="20000"/>
          </a:bodyPr>
          <a:lstStyle/>
          <a:p>
            <a:r>
              <a:rPr lang="en-GB" dirty="0">
                <a:hlinkClick r:id="rId2" action="ppaction://hlinksldjump"/>
              </a:rPr>
              <a:t>Records</a:t>
            </a:r>
            <a:endParaRPr lang="en-GB" dirty="0"/>
          </a:p>
          <a:p>
            <a:r>
              <a:rPr lang="en-GB" dirty="0">
                <a:hlinkClick r:id="rId3" action="ppaction://hlinksldjump"/>
              </a:rPr>
              <a:t>Main Menu actions</a:t>
            </a:r>
            <a:endParaRPr lang="en-GB" dirty="0"/>
          </a:p>
          <a:p>
            <a:pPr lvl="1"/>
            <a:r>
              <a:rPr lang="en-GB" dirty="0">
                <a:hlinkClick r:id="rId4" action="ppaction://hlinksldjump"/>
              </a:rPr>
              <a:t>An action to retrieve one or more instances</a:t>
            </a:r>
            <a:endParaRPr lang="en-GB" dirty="0"/>
          </a:p>
          <a:p>
            <a:pPr lvl="1"/>
            <a:r>
              <a:rPr lang="en-GB" dirty="0">
                <a:hlinkClick r:id="rId5" action="ppaction://hlinksldjump"/>
              </a:rPr>
              <a:t>An action to create and save a new instance</a:t>
            </a:r>
            <a:endParaRPr lang="en-GB" dirty="0"/>
          </a:p>
          <a:p>
            <a:r>
              <a:rPr lang="en-GB" dirty="0">
                <a:hlinkClick r:id="rId6" action="ppaction://hlinksldjump"/>
              </a:rPr>
              <a:t>Actions contributed to an instance’s Action menu</a:t>
            </a:r>
            <a:endParaRPr lang="en-GB" dirty="0">
              <a:hlinkClick r:id="rId7" action="ppaction://hlinksldjump"/>
            </a:endParaRPr>
          </a:p>
          <a:p>
            <a:r>
              <a:rPr lang="en-GB" dirty="0">
                <a:hlinkClick r:id="rId7" action="ppaction://hlinksldjump"/>
              </a:rPr>
              <a:t>View models</a:t>
            </a:r>
            <a:endParaRPr lang="en-GB" dirty="0"/>
          </a:p>
          <a:p>
            <a:r>
              <a:rPr lang="en-GB" dirty="0">
                <a:hlinkClick r:id="rId8" action="ppaction://hlinksldjump"/>
              </a:rPr>
              <a:t>List of attributes, their roles, and applicability</a:t>
            </a:r>
          </a:p>
          <a:p>
            <a:r>
              <a:rPr lang="en-GB" dirty="0">
                <a:hlinkClick r:id="rId9" action="ppaction://hlinksldjump"/>
              </a:rPr>
              <a:t>Complementary functions - explanation</a:t>
            </a:r>
            <a:endParaRPr lang="en-GB" dirty="0"/>
          </a:p>
          <a:p>
            <a:pPr lvl="1"/>
            <a:r>
              <a:rPr lang="en-GB" dirty="0">
                <a:hlinkClick r:id="rId10" action="ppaction://hlinksldjump"/>
              </a:rPr>
              <a:t>Validate</a:t>
            </a:r>
            <a:r>
              <a:rPr lang="en-GB" dirty="0"/>
              <a:t>, </a:t>
            </a:r>
            <a:r>
              <a:rPr lang="en-GB" dirty="0">
                <a:hlinkClick r:id="rId11" action="ppaction://hlinksldjump"/>
              </a:rPr>
              <a:t>AutoComplete</a:t>
            </a:r>
            <a:r>
              <a:rPr lang="en-GB" dirty="0"/>
              <a:t>, </a:t>
            </a:r>
            <a:r>
              <a:rPr lang="en-GB" dirty="0">
                <a:hlinkClick r:id="rId12" action="ppaction://hlinksldjump"/>
              </a:rPr>
              <a:t>Choices</a:t>
            </a:r>
            <a:r>
              <a:rPr lang="en-GB" dirty="0"/>
              <a:t>, </a:t>
            </a:r>
            <a:r>
              <a:rPr lang="en-GB" dirty="0">
                <a:hlinkClick r:id="rId13" action="ppaction://hlinksldjump"/>
              </a:rPr>
              <a:t>Default</a:t>
            </a:r>
            <a:r>
              <a:rPr lang="en-GB" dirty="0"/>
              <a:t>, </a:t>
            </a:r>
            <a:r>
              <a:rPr lang="en-GB" dirty="0">
                <a:hlinkClick r:id="rId14" action="ppaction://hlinksldjump"/>
              </a:rPr>
              <a:t>Disable</a:t>
            </a:r>
            <a:r>
              <a:rPr lang="en-GB" dirty="0"/>
              <a:t>, </a:t>
            </a:r>
            <a:r>
              <a:rPr lang="en-GB" dirty="0">
                <a:hlinkClick r:id="rId15" action="ppaction://hlinksldjump"/>
              </a:rPr>
              <a:t>Hide</a:t>
            </a:r>
            <a:endParaRPr lang="en-GB" dirty="0"/>
          </a:p>
          <a:p>
            <a:r>
              <a:rPr lang="en-GB" dirty="0" err="1">
                <a:hlinkClick r:id="rId16" action="ppaction://hlinksldjump"/>
              </a:rPr>
              <a:t>IContext</a:t>
            </a:r>
            <a:r>
              <a:rPr lang="en-GB" dirty="0">
                <a:hlinkClick r:id="rId16" action="ppaction://hlinksldjump"/>
              </a:rPr>
              <a:t> helper methods</a:t>
            </a:r>
            <a:endParaRPr lang="en-GB" dirty="0"/>
          </a:p>
          <a:p>
            <a:pPr lvl="1"/>
            <a:r>
              <a:rPr lang="en-GB" dirty="0"/>
              <a:t>Today(), </a:t>
            </a:r>
            <a:r>
              <a:rPr lang="en-GB" dirty="0" err="1"/>
              <a:t>RandomSeed</a:t>
            </a:r>
            <a:r>
              <a:rPr lang="en-GB" dirty="0"/>
              <a:t>(), </a:t>
            </a:r>
            <a:r>
              <a:rPr lang="en-GB" dirty="0" err="1"/>
              <a:t>CurrentUser</a:t>
            </a:r>
            <a:r>
              <a:rPr lang="en-GB" dirty="0"/>
              <a:t>(), </a:t>
            </a:r>
            <a:r>
              <a:rPr lang="en-GB" dirty="0" err="1"/>
              <a:t>NewGuid</a:t>
            </a:r>
            <a:r>
              <a:rPr lang="en-GB" dirty="0"/>
              <a:t>()</a:t>
            </a:r>
          </a:p>
          <a:p>
            <a:r>
              <a:rPr lang="en-GB" dirty="0"/>
              <a:t>(Advanced) </a:t>
            </a:r>
            <a:r>
              <a:rPr lang="en-GB" dirty="0">
                <a:hlinkClick r:id="rId17" action="ppaction://hlinksldjump"/>
              </a:rPr>
              <a:t>Deferred functions</a:t>
            </a:r>
            <a:endParaRPr lang="en-GB" dirty="0"/>
          </a:p>
          <a:p>
            <a:pPr lvl="1"/>
            <a:endParaRPr lang="en-GB" dirty="0"/>
          </a:p>
        </p:txBody>
      </p:sp>
    </p:spTree>
    <p:extLst>
      <p:ext uri="{BB962C8B-B14F-4D97-AF65-F5344CB8AC3E}">
        <p14:creationId xmlns:p14="http://schemas.microsoft.com/office/powerpoint/2010/main" val="10475174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7A825-E8B8-40FE-8805-26B9281AF0F4}"/>
              </a:ext>
            </a:extLst>
          </p:cNvPr>
          <p:cNvSpPr>
            <a:spLocks noGrp="1"/>
          </p:cNvSpPr>
          <p:nvPr>
            <p:ph type="title"/>
          </p:nvPr>
        </p:nvSpPr>
        <p:spPr/>
        <p:txBody>
          <a:bodyPr>
            <a:noAutofit/>
          </a:bodyPr>
          <a:lstStyle/>
          <a:p>
            <a:r>
              <a:rPr lang="en-GB" sz="3600" dirty="0"/>
              <a:t>‘Complementary functions’ define behaviour to be associated (by the framework) with another function</a:t>
            </a:r>
          </a:p>
        </p:txBody>
      </p:sp>
      <p:sp>
        <p:nvSpPr>
          <p:cNvPr id="3" name="Content Placeholder 2">
            <a:extLst>
              <a:ext uri="{FF2B5EF4-FFF2-40B4-BE49-F238E27FC236}">
                <a16:creationId xmlns:a16="http://schemas.microsoft.com/office/drawing/2014/main" id="{42D89630-1B3B-4973-B86D-3BBFEFA82B15}"/>
              </a:ext>
            </a:extLst>
          </p:cNvPr>
          <p:cNvSpPr>
            <a:spLocks noGrp="1"/>
          </p:cNvSpPr>
          <p:nvPr>
            <p:ph idx="1"/>
          </p:nvPr>
        </p:nvSpPr>
        <p:spPr/>
        <p:txBody>
          <a:bodyPr>
            <a:normAutofit fontScale="92500"/>
          </a:bodyPr>
          <a:lstStyle/>
          <a:p>
            <a:r>
              <a:rPr lang="en-GB" dirty="0">
                <a:hlinkClick r:id="rId2" action="ppaction://hlinksldjump"/>
              </a:rPr>
              <a:t>Validate</a:t>
            </a:r>
            <a:r>
              <a:rPr lang="en-GB" dirty="0"/>
              <a:t> </a:t>
            </a:r>
            <a:r>
              <a:rPr lang="en-GB" sz="2800" dirty="0"/>
              <a:t>one or more parameter values – using custom rules</a:t>
            </a:r>
            <a:endParaRPr lang="en-GB" dirty="0"/>
          </a:p>
          <a:p>
            <a:pPr lvl="1"/>
            <a:r>
              <a:rPr lang="en-GB" dirty="0"/>
              <a:t>See also [</a:t>
            </a:r>
            <a:r>
              <a:rPr lang="en-GB" dirty="0" err="1"/>
              <a:t>ValueRange</a:t>
            </a:r>
            <a:r>
              <a:rPr lang="en-GB" dirty="0"/>
              <a:t>], [</a:t>
            </a:r>
            <a:r>
              <a:rPr lang="en-GB" dirty="0" err="1"/>
              <a:t>MaxLength</a:t>
            </a:r>
            <a:r>
              <a:rPr lang="en-GB" dirty="0"/>
              <a:t>],[</a:t>
            </a:r>
            <a:r>
              <a:rPr lang="en-GB" dirty="0" err="1"/>
              <a:t>MinLength</a:t>
            </a:r>
            <a:r>
              <a:rPr lang="en-GB" dirty="0"/>
              <a:t>],[</a:t>
            </a:r>
            <a:r>
              <a:rPr lang="en-GB" dirty="0" err="1"/>
              <a:t>RegEx</a:t>
            </a:r>
            <a:r>
              <a:rPr lang="en-GB" dirty="0"/>
              <a:t>] attributes</a:t>
            </a:r>
          </a:p>
          <a:p>
            <a:r>
              <a:rPr lang="en-GB" dirty="0">
                <a:hlinkClick r:id="rId3" action="ppaction://hlinksldjump"/>
              </a:rPr>
              <a:t>AutoComplete</a:t>
            </a:r>
            <a:r>
              <a:rPr lang="en-GB" dirty="0"/>
              <a:t> </a:t>
            </a:r>
            <a:r>
              <a:rPr lang="en-GB" sz="2800" dirty="0"/>
              <a:t>a reference parameter</a:t>
            </a:r>
            <a:endParaRPr lang="en-GB" dirty="0"/>
          </a:p>
          <a:p>
            <a:r>
              <a:rPr lang="en-GB" sz="2800" dirty="0"/>
              <a:t>Present the user with </a:t>
            </a:r>
            <a:r>
              <a:rPr lang="en-GB" sz="2800" dirty="0">
                <a:hlinkClick r:id="rId4" action="ppaction://hlinksldjump"/>
              </a:rPr>
              <a:t>Choices</a:t>
            </a:r>
            <a:r>
              <a:rPr lang="en-GB" sz="2800" dirty="0"/>
              <a:t> for a parameter value – using custom rules</a:t>
            </a:r>
          </a:p>
          <a:p>
            <a:pPr lvl="1"/>
            <a:r>
              <a:rPr lang="en-GB" dirty="0"/>
              <a:t>See also [Bounded] attribute</a:t>
            </a:r>
          </a:p>
          <a:p>
            <a:r>
              <a:rPr lang="en-GB" sz="2800" dirty="0"/>
              <a:t>Specify the </a:t>
            </a:r>
            <a:r>
              <a:rPr lang="en-GB" sz="2800" dirty="0">
                <a:hlinkClick r:id="rId5" action="ppaction://hlinksldjump"/>
              </a:rPr>
              <a:t>Default</a:t>
            </a:r>
            <a:r>
              <a:rPr lang="en-GB" sz="2800" dirty="0"/>
              <a:t> value for a parameter – using custom rules</a:t>
            </a:r>
          </a:p>
          <a:p>
            <a:pPr lvl="1"/>
            <a:r>
              <a:rPr lang="en-GB" dirty="0"/>
              <a:t>See also [</a:t>
            </a:r>
            <a:r>
              <a:rPr lang="en-GB" dirty="0" err="1"/>
              <a:t>DefaultValue</a:t>
            </a:r>
            <a:r>
              <a:rPr lang="en-GB" dirty="0"/>
              <a:t>] attribute</a:t>
            </a:r>
          </a:p>
          <a:p>
            <a:r>
              <a:rPr lang="en-GB" sz="2800" dirty="0">
                <a:hlinkClick r:id="rId6" action="ppaction://hlinksldjump"/>
              </a:rPr>
              <a:t>Disable</a:t>
            </a:r>
            <a:r>
              <a:rPr lang="en-GB" sz="2800" dirty="0"/>
              <a:t> an action based on specified conditions</a:t>
            </a:r>
          </a:p>
          <a:p>
            <a:r>
              <a:rPr lang="en-GB" dirty="0">
                <a:hlinkClick r:id="rId7" action="ppaction://hlinksldjump"/>
              </a:rPr>
              <a:t>Hide</a:t>
            </a:r>
            <a:r>
              <a:rPr lang="en-GB" dirty="0"/>
              <a:t> an action or property based on specified conditions</a:t>
            </a:r>
          </a:p>
          <a:p>
            <a:pPr lvl="1"/>
            <a:r>
              <a:rPr lang="en-GB" dirty="0"/>
              <a:t>See also [Hidden] attribute</a:t>
            </a:r>
          </a:p>
          <a:p>
            <a:endParaRPr lang="en-GB" dirty="0"/>
          </a:p>
          <a:p>
            <a:endParaRPr lang="en-GB" dirty="0"/>
          </a:p>
        </p:txBody>
      </p:sp>
    </p:spTree>
    <p:extLst>
      <p:ext uri="{BB962C8B-B14F-4D97-AF65-F5344CB8AC3E}">
        <p14:creationId xmlns:p14="http://schemas.microsoft.com/office/powerpoint/2010/main" val="12044149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D76FE-7C6B-4D75-B94F-BD18220813E0}"/>
              </a:ext>
            </a:extLst>
          </p:cNvPr>
          <p:cNvSpPr>
            <a:spLocks noGrp="1"/>
          </p:cNvSpPr>
          <p:nvPr>
            <p:ph type="title"/>
          </p:nvPr>
        </p:nvSpPr>
        <p:spPr>
          <a:xfrm>
            <a:off x="838200" y="365125"/>
            <a:ext cx="6860177" cy="1325563"/>
          </a:xfrm>
        </p:spPr>
        <p:txBody>
          <a:bodyPr>
            <a:noAutofit/>
          </a:bodyPr>
          <a:lstStyle/>
          <a:p>
            <a:r>
              <a:rPr lang="en-GB" sz="2800" dirty="0"/>
              <a:t>Validate one or more parameter values</a:t>
            </a:r>
            <a:br>
              <a:rPr lang="en-GB" sz="2800" dirty="0"/>
            </a:br>
            <a:r>
              <a:rPr lang="en-GB" sz="2800" dirty="0"/>
              <a:t>– using custom rules</a:t>
            </a:r>
          </a:p>
        </p:txBody>
      </p:sp>
      <p:pic>
        <p:nvPicPr>
          <p:cNvPr id="7" name="Picture 6">
            <a:extLst>
              <a:ext uri="{FF2B5EF4-FFF2-40B4-BE49-F238E27FC236}">
                <a16:creationId xmlns:a16="http://schemas.microsoft.com/office/drawing/2014/main" id="{7ADE3D14-AC86-47F3-9AE7-AEDEBE89BC72}"/>
              </a:ext>
            </a:extLst>
          </p:cNvPr>
          <p:cNvPicPr>
            <a:picLocks noChangeAspect="1"/>
          </p:cNvPicPr>
          <p:nvPr/>
        </p:nvPicPr>
        <p:blipFill rotWithShape="1">
          <a:blip r:embed="rId2"/>
          <a:srcRect b="55405"/>
          <a:stretch/>
        </p:blipFill>
        <p:spPr>
          <a:xfrm>
            <a:off x="180975" y="2702242"/>
            <a:ext cx="12011025" cy="628650"/>
          </a:xfrm>
          <a:prstGeom prst="rect">
            <a:avLst/>
          </a:prstGeom>
        </p:spPr>
      </p:pic>
      <p:pic>
        <p:nvPicPr>
          <p:cNvPr id="8" name="Picture 7">
            <a:extLst>
              <a:ext uri="{FF2B5EF4-FFF2-40B4-BE49-F238E27FC236}">
                <a16:creationId xmlns:a16="http://schemas.microsoft.com/office/drawing/2014/main" id="{12AD25A6-1348-4985-B36A-90C2EA27FA0F}"/>
              </a:ext>
            </a:extLst>
          </p:cNvPr>
          <p:cNvPicPr>
            <a:picLocks noChangeAspect="1"/>
          </p:cNvPicPr>
          <p:nvPr/>
        </p:nvPicPr>
        <p:blipFill rotWithShape="1">
          <a:blip r:embed="rId2"/>
          <a:srcRect t="50360"/>
          <a:stretch/>
        </p:blipFill>
        <p:spPr>
          <a:xfrm>
            <a:off x="180975" y="4416744"/>
            <a:ext cx="12011025" cy="699770"/>
          </a:xfrm>
          <a:prstGeom prst="rect">
            <a:avLst/>
          </a:prstGeom>
        </p:spPr>
      </p:pic>
      <p:grpSp>
        <p:nvGrpSpPr>
          <p:cNvPr id="9" name="Group 8">
            <a:extLst>
              <a:ext uri="{FF2B5EF4-FFF2-40B4-BE49-F238E27FC236}">
                <a16:creationId xmlns:a16="http://schemas.microsoft.com/office/drawing/2014/main" id="{6AF3746C-4CAD-4DC2-A55A-DEA7CA1601A3}"/>
              </a:ext>
            </a:extLst>
          </p:cNvPr>
          <p:cNvGrpSpPr/>
          <p:nvPr/>
        </p:nvGrpSpPr>
        <p:grpSpPr>
          <a:xfrm>
            <a:off x="243840" y="3600089"/>
            <a:ext cx="4783384" cy="916547"/>
            <a:chOff x="-6239946" y="6343019"/>
            <a:chExt cx="4533703" cy="904491"/>
          </a:xfrm>
        </p:grpSpPr>
        <p:sp>
          <p:nvSpPr>
            <p:cNvPr id="10" name="TextBox 9">
              <a:extLst>
                <a:ext uri="{FF2B5EF4-FFF2-40B4-BE49-F238E27FC236}">
                  <a16:creationId xmlns:a16="http://schemas.microsoft.com/office/drawing/2014/main" id="{EA0AE160-EAEF-434A-B0D7-AACB2FEBFA6A}"/>
                </a:ext>
              </a:extLst>
            </p:cNvPr>
            <p:cNvSpPr txBox="1"/>
            <p:nvPr/>
          </p:nvSpPr>
          <p:spPr>
            <a:xfrm>
              <a:off x="-6239946" y="6343019"/>
              <a:ext cx="4533703" cy="637829"/>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1. This function ‘complements’ the </a:t>
              </a:r>
              <a:r>
                <a:rPr lang="en-GB" sz="1100" dirty="0" err="1">
                  <a:latin typeface="Consolas" panose="020B0609020204030204" pitchFamily="49" charset="0"/>
                </a:rPr>
                <a:t>EditDates</a:t>
              </a:r>
              <a:r>
                <a:rPr lang="en-GB" sz="1200" dirty="0">
                  <a:solidFill>
                    <a:srgbClr val="FF0000"/>
                  </a:solidFill>
                </a:rPr>
                <a:t> function: it has the same name, with the </a:t>
              </a:r>
              <a:r>
                <a:rPr lang="en-GB" sz="1100" dirty="0">
                  <a:latin typeface="Consolas" panose="020B0609020204030204" pitchFamily="49" charset="0"/>
                </a:rPr>
                <a:t>Validate</a:t>
              </a:r>
              <a:r>
                <a:rPr lang="en-GB" sz="1200" dirty="0">
                  <a:solidFill>
                    <a:srgbClr val="FF0000"/>
                  </a:solidFill>
                </a:rPr>
                <a:t> prefix. It will be called automatically by the framework when the user hits </a:t>
              </a:r>
              <a:r>
                <a:rPr lang="en-GB" sz="1200" b="1" dirty="0">
                  <a:solidFill>
                    <a:srgbClr val="FF0000"/>
                  </a:solidFill>
                </a:rPr>
                <a:t>OK</a:t>
              </a:r>
              <a:r>
                <a:rPr lang="en-GB" sz="1200" dirty="0">
                  <a:solidFill>
                    <a:srgbClr val="FF0000"/>
                  </a:solidFill>
                </a:rPr>
                <a:t> on the action dialog.</a:t>
              </a:r>
            </a:p>
          </p:txBody>
        </p:sp>
        <p:cxnSp>
          <p:nvCxnSpPr>
            <p:cNvPr id="11" name="Straight Arrow Connector 10">
              <a:extLst>
                <a:ext uri="{FF2B5EF4-FFF2-40B4-BE49-F238E27FC236}">
                  <a16:creationId xmlns:a16="http://schemas.microsoft.com/office/drawing/2014/main" id="{447B1D28-A22C-4ABA-8905-F9B952E8E1EE}"/>
                </a:ext>
              </a:extLst>
            </p:cNvPr>
            <p:cNvCxnSpPr>
              <a:cxnSpLocks/>
              <a:stCxn id="10" idx="2"/>
            </p:cNvCxnSpPr>
            <p:nvPr/>
          </p:nvCxnSpPr>
          <p:spPr>
            <a:xfrm>
              <a:off x="-3973095" y="6980848"/>
              <a:ext cx="467029" cy="26666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12" name="Group 11">
            <a:extLst>
              <a:ext uri="{FF2B5EF4-FFF2-40B4-BE49-F238E27FC236}">
                <a16:creationId xmlns:a16="http://schemas.microsoft.com/office/drawing/2014/main" id="{88BC043F-BCD3-4FFA-A29E-30C25EA46C39}"/>
              </a:ext>
            </a:extLst>
          </p:cNvPr>
          <p:cNvGrpSpPr/>
          <p:nvPr/>
        </p:nvGrpSpPr>
        <p:grpSpPr>
          <a:xfrm>
            <a:off x="243840" y="4998718"/>
            <a:ext cx="4783384" cy="1289829"/>
            <a:chOff x="-6398577" y="5916030"/>
            <a:chExt cx="4533703" cy="1272863"/>
          </a:xfrm>
        </p:grpSpPr>
        <p:sp>
          <p:nvSpPr>
            <p:cNvPr id="13" name="TextBox 12">
              <a:extLst>
                <a:ext uri="{FF2B5EF4-FFF2-40B4-BE49-F238E27FC236}">
                  <a16:creationId xmlns:a16="http://schemas.microsoft.com/office/drawing/2014/main" id="{0A3D0FFB-3EDA-4697-8CB3-45C7BA3840B7}"/>
                </a:ext>
              </a:extLst>
            </p:cNvPr>
            <p:cNvSpPr txBox="1"/>
            <p:nvPr/>
          </p:nvSpPr>
          <p:spPr>
            <a:xfrm>
              <a:off x="-6398577" y="6368827"/>
              <a:ext cx="4533703" cy="820066"/>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2. If the function returns null (or empty string), the </a:t>
              </a:r>
              <a:r>
                <a:rPr lang="en-GB" sz="1100" dirty="0" err="1">
                  <a:latin typeface="Consolas" panose="020B0609020204030204" pitchFamily="49" charset="0"/>
                </a:rPr>
                <a:t>EditDates</a:t>
              </a:r>
              <a:r>
                <a:rPr lang="en-GB" sz="1200" dirty="0">
                  <a:solidFill>
                    <a:srgbClr val="FF0000"/>
                  </a:solidFill>
                </a:rPr>
                <a:t> function will be called with the dialog parameters. If a non-empty string is returned, </a:t>
              </a:r>
              <a:r>
                <a:rPr lang="en-GB" sz="1100" dirty="0" err="1">
                  <a:latin typeface="Consolas" panose="020B0609020204030204" pitchFamily="49" charset="0"/>
                </a:rPr>
                <a:t>EditDates</a:t>
              </a:r>
              <a:r>
                <a:rPr lang="en-GB" sz="1200" dirty="0">
                  <a:solidFill>
                    <a:srgbClr val="FF0000"/>
                  </a:solidFill>
                </a:rPr>
                <a:t> will not be called, and the user will be presented with the validation message.</a:t>
              </a:r>
            </a:p>
          </p:txBody>
        </p:sp>
        <p:cxnSp>
          <p:nvCxnSpPr>
            <p:cNvPr id="14" name="Straight Arrow Connector 13">
              <a:extLst>
                <a:ext uri="{FF2B5EF4-FFF2-40B4-BE49-F238E27FC236}">
                  <a16:creationId xmlns:a16="http://schemas.microsoft.com/office/drawing/2014/main" id="{5CCAAD8A-CB82-44B3-8C33-8B37AC6D3738}"/>
                </a:ext>
              </a:extLst>
            </p:cNvPr>
            <p:cNvCxnSpPr>
              <a:cxnSpLocks/>
              <a:stCxn id="13" idx="0"/>
            </p:cNvCxnSpPr>
            <p:nvPr/>
          </p:nvCxnSpPr>
          <p:spPr>
            <a:xfrm flipV="1">
              <a:off x="-4131725" y="5916030"/>
              <a:ext cx="242366" cy="45279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14476845-EE74-4E1A-A39F-1108DCBD237E}"/>
              </a:ext>
            </a:extLst>
          </p:cNvPr>
          <p:cNvGrpSpPr/>
          <p:nvPr/>
        </p:nvGrpSpPr>
        <p:grpSpPr>
          <a:xfrm>
            <a:off x="6096000" y="4763589"/>
            <a:ext cx="4783384" cy="1884567"/>
            <a:chOff x="-6398577" y="5693589"/>
            <a:chExt cx="4533703" cy="1859778"/>
          </a:xfrm>
        </p:grpSpPr>
        <p:sp>
          <p:nvSpPr>
            <p:cNvPr id="19" name="TextBox 18">
              <a:extLst>
                <a:ext uri="{FF2B5EF4-FFF2-40B4-BE49-F238E27FC236}">
                  <a16:creationId xmlns:a16="http://schemas.microsoft.com/office/drawing/2014/main" id="{DF59E9A7-175B-4B42-9740-E4028B7DFB34}"/>
                </a:ext>
              </a:extLst>
            </p:cNvPr>
            <p:cNvSpPr txBox="1"/>
            <p:nvPr/>
          </p:nvSpPr>
          <p:spPr>
            <a:xfrm>
              <a:off x="-6398577" y="6368827"/>
              <a:ext cx="4533703" cy="1184540"/>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3. </a:t>
              </a:r>
              <a:r>
                <a:rPr lang="en-GB" sz="1100" dirty="0" err="1">
                  <a:latin typeface="Consolas" panose="020B0609020204030204" pitchFamily="49" charset="0"/>
                </a:rPr>
                <a:t>ValidateEditDates</a:t>
              </a:r>
              <a:r>
                <a:rPr lang="en-GB" sz="1200" dirty="0">
                  <a:solidFill>
                    <a:srgbClr val="FF0000"/>
                  </a:solidFill>
                </a:rPr>
                <a:t> must take all the parameters of </a:t>
              </a:r>
              <a:r>
                <a:rPr lang="en-GB" sz="1100" dirty="0" err="1">
                  <a:latin typeface="Consolas" panose="020B0609020204030204" pitchFamily="49" charset="0"/>
                </a:rPr>
                <a:t>EditDates</a:t>
              </a:r>
              <a:r>
                <a:rPr lang="en-GB" sz="1200" dirty="0">
                  <a:solidFill>
                    <a:srgbClr val="FF0000"/>
                  </a:solidFill>
                </a:rPr>
                <a:t> – same types and names (except for the </a:t>
              </a:r>
              <a:r>
                <a:rPr lang="en-GB" sz="1100" dirty="0" err="1">
                  <a:latin typeface="Consolas" panose="020B0609020204030204" pitchFamily="49" charset="0"/>
                </a:rPr>
                <a:t>IContext</a:t>
              </a:r>
              <a:r>
                <a:rPr lang="en-GB" sz="1200" dirty="0">
                  <a:solidFill>
                    <a:srgbClr val="FF0000"/>
                  </a:solidFill>
                </a:rPr>
                <a:t>, which is optional). This permits ‘co-validation’. If desirable, individual parameters may have their own validation functions e.g. to validate </a:t>
              </a:r>
              <a:r>
                <a:rPr lang="en-GB" sz="1200" i="1" dirty="0">
                  <a:solidFill>
                    <a:srgbClr val="FF0000"/>
                  </a:solidFill>
                </a:rPr>
                <a:t>just </a:t>
              </a:r>
              <a:r>
                <a:rPr lang="en-GB" sz="1200" dirty="0">
                  <a:solidFill>
                    <a:srgbClr val="FF0000"/>
                  </a:solidFill>
                </a:rPr>
                <a:t>the </a:t>
              </a:r>
              <a:r>
                <a:rPr lang="en-GB" sz="1100" dirty="0" err="1">
                  <a:latin typeface="Consolas" panose="020B0609020204030204" pitchFamily="49" charset="0"/>
                </a:rPr>
                <a:t>startDate</a:t>
              </a:r>
              <a:r>
                <a:rPr lang="en-GB" sz="1200" dirty="0">
                  <a:solidFill>
                    <a:srgbClr val="FF0000"/>
                  </a:solidFill>
                </a:rPr>
                <a:t>, the function would be named </a:t>
              </a:r>
              <a:r>
                <a:rPr lang="en-GB" sz="1100" dirty="0">
                  <a:latin typeface="Consolas" panose="020B0609020204030204" pitchFamily="49" charset="0"/>
                </a:rPr>
                <a:t>Validate1EditDates</a:t>
              </a:r>
              <a:r>
                <a:rPr lang="en-GB" sz="1200" dirty="0">
                  <a:solidFill>
                    <a:srgbClr val="FF0000"/>
                  </a:solidFill>
                </a:rPr>
                <a:t>, and would take only the </a:t>
              </a:r>
              <a:r>
                <a:rPr lang="en-GB" sz="1100" dirty="0">
                  <a:latin typeface="Consolas" panose="020B0609020204030204" pitchFamily="49" charset="0"/>
                </a:rPr>
                <a:t>this</a:t>
              </a:r>
              <a:r>
                <a:rPr lang="en-GB" sz="1200" dirty="0">
                  <a:solidFill>
                    <a:srgbClr val="FF0000"/>
                  </a:solidFill>
                </a:rPr>
                <a:t> parameter (the ‘</a:t>
              </a:r>
              <a:r>
                <a:rPr lang="en-GB" sz="1200" dirty="0" err="1">
                  <a:solidFill>
                    <a:srgbClr val="FF0000"/>
                  </a:solidFill>
                </a:rPr>
                <a:t>contributee</a:t>
              </a:r>
              <a:r>
                <a:rPr lang="en-GB" sz="1200" dirty="0">
                  <a:solidFill>
                    <a:srgbClr val="FF0000"/>
                  </a:solidFill>
                </a:rPr>
                <a:t>’) and the </a:t>
              </a:r>
              <a:r>
                <a:rPr lang="en-GB" sz="1100" dirty="0" err="1">
                  <a:latin typeface="Consolas" panose="020B0609020204030204" pitchFamily="49" charset="0"/>
                </a:rPr>
                <a:t>startDate</a:t>
              </a:r>
              <a:r>
                <a:rPr lang="en-GB" sz="1200" dirty="0">
                  <a:solidFill>
                    <a:srgbClr val="FF0000"/>
                  </a:solidFill>
                </a:rPr>
                <a:t> parameter.</a:t>
              </a:r>
            </a:p>
          </p:txBody>
        </p:sp>
        <p:cxnSp>
          <p:nvCxnSpPr>
            <p:cNvPr id="20" name="Straight Arrow Connector 19">
              <a:extLst>
                <a:ext uri="{FF2B5EF4-FFF2-40B4-BE49-F238E27FC236}">
                  <a16:creationId xmlns:a16="http://schemas.microsoft.com/office/drawing/2014/main" id="{A2432800-44D3-4649-A467-F116473252D9}"/>
                </a:ext>
              </a:extLst>
            </p:cNvPr>
            <p:cNvCxnSpPr>
              <a:cxnSpLocks/>
              <a:stCxn id="19" idx="0"/>
            </p:cNvCxnSpPr>
            <p:nvPr/>
          </p:nvCxnSpPr>
          <p:spPr>
            <a:xfrm flipH="1" flipV="1">
              <a:off x="-4541425" y="5693589"/>
              <a:ext cx="409700" cy="67523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23DC4A0-5CEA-41A7-849A-A92C31366B60}"/>
                </a:ext>
              </a:extLst>
            </p:cNvPr>
            <p:cNvCxnSpPr>
              <a:cxnSpLocks/>
              <a:stCxn id="19" idx="0"/>
            </p:cNvCxnSpPr>
            <p:nvPr/>
          </p:nvCxnSpPr>
          <p:spPr>
            <a:xfrm flipV="1">
              <a:off x="-4131726" y="5693589"/>
              <a:ext cx="1298879" cy="67523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pic>
        <p:nvPicPr>
          <p:cNvPr id="6" name="Picture 5">
            <a:extLst>
              <a:ext uri="{FF2B5EF4-FFF2-40B4-BE49-F238E27FC236}">
                <a16:creationId xmlns:a16="http://schemas.microsoft.com/office/drawing/2014/main" id="{B4008F09-5887-491C-82C3-89E1DEA1A570}"/>
              </a:ext>
            </a:extLst>
          </p:cNvPr>
          <p:cNvPicPr>
            <a:picLocks noChangeAspect="1"/>
          </p:cNvPicPr>
          <p:nvPr/>
        </p:nvPicPr>
        <p:blipFill>
          <a:blip r:embed="rId3"/>
          <a:stretch>
            <a:fillRect/>
          </a:stretch>
        </p:blipFill>
        <p:spPr>
          <a:xfrm>
            <a:off x="7814989" y="221409"/>
            <a:ext cx="4086225" cy="2105025"/>
          </a:xfrm>
          <a:prstGeom prst="rect">
            <a:avLst/>
          </a:prstGeom>
        </p:spPr>
      </p:pic>
    </p:spTree>
    <p:extLst>
      <p:ext uri="{BB962C8B-B14F-4D97-AF65-F5344CB8AC3E}">
        <p14:creationId xmlns:p14="http://schemas.microsoft.com/office/powerpoint/2010/main" val="40416074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D76FE-7C6B-4D75-B94F-BD18220813E0}"/>
              </a:ext>
            </a:extLst>
          </p:cNvPr>
          <p:cNvSpPr>
            <a:spLocks noGrp="1"/>
          </p:cNvSpPr>
          <p:nvPr>
            <p:ph type="title"/>
          </p:nvPr>
        </p:nvSpPr>
        <p:spPr/>
        <p:txBody>
          <a:bodyPr>
            <a:noAutofit/>
          </a:bodyPr>
          <a:lstStyle/>
          <a:p>
            <a:r>
              <a:rPr lang="en-GB" sz="2800" dirty="0"/>
              <a:t>AutoComplete a reference parameter</a:t>
            </a:r>
          </a:p>
        </p:txBody>
      </p:sp>
      <p:pic>
        <p:nvPicPr>
          <p:cNvPr id="9" name="Content Placeholder 8">
            <a:extLst>
              <a:ext uri="{FF2B5EF4-FFF2-40B4-BE49-F238E27FC236}">
                <a16:creationId xmlns:a16="http://schemas.microsoft.com/office/drawing/2014/main" id="{0CA5FDFB-F053-4073-852C-077C978B5984}"/>
              </a:ext>
            </a:extLst>
          </p:cNvPr>
          <p:cNvPicPr>
            <a:picLocks noGrp="1" noChangeAspect="1"/>
          </p:cNvPicPr>
          <p:nvPr>
            <p:ph idx="1"/>
          </p:nvPr>
        </p:nvPicPr>
        <p:blipFill rotWithShape="1">
          <a:blip r:embed="rId2"/>
          <a:srcRect b="54556"/>
          <a:stretch/>
        </p:blipFill>
        <p:spPr>
          <a:xfrm>
            <a:off x="907868" y="2790567"/>
            <a:ext cx="10515600" cy="683622"/>
          </a:xfrm>
        </p:spPr>
      </p:pic>
      <p:grpSp>
        <p:nvGrpSpPr>
          <p:cNvPr id="10" name="Group 9">
            <a:extLst>
              <a:ext uri="{FF2B5EF4-FFF2-40B4-BE49-F238E27FC236}">
                <a16:creationId xmlns:a16="http://schemas.microsoft.com/office/drawing/2014/main" id="{50E4020E-6493-418A-A3AC-60BC030FA368}"/>
              </a:ext>
            </a:extLst>
          </p:cNvPr>
          <p:cNvGrpSpPr/>
          <p:nvPr/>
        </p:nvGrpSpPr>
        <p:grpSpPr>
          <a:xfrm>
            <a:off x="2607026" y="1792888"/>
            <a:ext cx="4783384" cy="1209419"/>
            <a:chOff x="-7405567" y="6305469"/>
            <a:chExt cx="4533703" cy="1193511"/>
          </a:xfrm>
        </p:grpSpPr>
        <p:sp>
          <p:nvSpPr>
            <p:cNvPr id="11" name="TextBox 10">
              <a:extLst>
                <a:ext uri="{FF2B5EF4-FFF2-40B4-BE49-F238E27FC236}">
                  <a16:creationId xmlns:a16="http://schemas.microsoft.com/office/drawing/2014/main" id="{F12A8634-13E2-4FDC-8360-45A1550C737A}"/>
                </a:ext>
              </a:extLst>
            </p:cNvPr>
            <p:cNvSpPr txBox="1"/>
            <p:nvPr/>
          </p:nvSpPr>
          <p:spPr>
            <a:xfrm>
              <a:off x="-7405567" y="6305469"/>
              <a:ext cx="4533703" cy="637829"/>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1. Parameter 1 here requires an </a:t>
              </a:r>
              <a:r>
                <a:rPr lang="en-GB" sz="1100" dirty="0">
                  <a:latin typeface="Consolas" panose="020B0609020204030204" pitchFamily="49" charset="0"/>
                </a:rPr>
                <a:t>Employee</a:t>
              </a:r>
              <a:r>
                <a:rPr lang="en-GB" sz="1200" dirty="0">
                  <a:solidFill>
                    <a:srgbClr val="FF0000"/>
                  </a:solidFill>
                </a:rPr>
                <a:t> object. The user may locate one separately and paste the reference into the dialog, but it is more convenient to just start typing the employee’s name and select from a list</a:t>
              </a:r>
            </a:p>
          </p:txBody>
        </p:sp>
        <p:cxnSp>
          <p:nvCxnSpPr>
            <p:cNvPr id="12" name="Straight Arrow Connector 11">
              <a:extLst>
                <a:ext uri="{FF2B5EF4-FFF2-40B4-BE49-F238E27FC236}">
                  <a16:creationId xmlns:a16="http://schemas.microsoft.com/office/drawing/2014/main" id="{F9E5256C-30DD-41A4-AAB5-70CE720BD2A9}"/>
                </a:ext>
              </a:extLst>
            </p:cNvPr>
            <p:cNvCxnSpPr>
              <a:cxnSpLocks/>
              <a:stCxn id="11" idx="2"/>
            </p:cNvCxnSpPr>
            <p:nvPr/>
          </p:nvCxnSpPr>
          <p:spPr>
            <a:xfrm>
              <a:off x="-5138716" y="6943298"/>
              <a:ext cx="965721" cy="55568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pic>
        <p:nvPicPr>
          <p:cNvPr id="31" name="Content Placeholder 8">
            <a:extLst>
              <a:ext uri="{FF2B5EF4-FFF2-40B4-BE49-F238E27FC236}">
                <a16:creationId xmlns:a16="http://schemas.microsoft.com/office/drawing/2014/main" id="{5AD5D55D-8871-4907-9F12-24C5F79EB11B}"/>
              </a:ext>
            </a:extLst>
          </p:cNvPr>
          <p:cNvPicPr>
            <a:picLocks noChangeAspect="1"/>
          </p:cNvPicPr>
          <p:nvPr/>
        </p:nvPicPr>
        <p:blipFill rotWithShape="1">
          <a:blip r:embed="rId2"/>
          <a:srcRect t="50116"/>
          <a:stretch/>
        </p:blipFill>
        <p:spPr>
          <a:xfrm>
            <a:off x="907868" y="4848503"/>
            <a:ext cx="10515600" cy="750411"/>
          </a:xfrm>
          <a:prstGeom prst="rect">
            <a:avLst/>
          </a:prstGeom>
        </p:spPr>
      </p:pic>
      <p:grpSp>
        <p:nvGrpSpPr>
          <p:cNvPr id="18" name="Group 17">
            <a:extLst>
              <a:ext uri="{FF2B5EF4-FFF2-40B4-BE49-F238E27FC236}">
                <a16:creationId xmlns:a16="http://schemas.microsoft.com/office/drawing/2014/main" id="{170B01E9-B711-4355-815A-3519713DEF09}"/>
              </a:ext>
            </a:extLst>
          </p:cNvPr>
          <p:cNvGrpSpPr/>
          <p:nvPr/>
        </p:nvGrpSpPr>
        <p:grpSpPr>
          <a:xfrm>
            <a:off x="2920463" y="3775715"/>
            <a:ext cx="3845239" cy="1321982"/>
            <a:chOff x="-1039858" y="5731222"/>
            <a:chExt cx="3644526" cy="1304593"/>
          </a:xfrm>
        </p:grpSpPr>
        <p:sp>
          <p:nvSpPr>
            <p:cNvPr id="19" name="TextBox 18">
              <a:extLst>
                <a:ext uri="{FF2B5EF4-FFF2-40B4-BE49-F238E27FC236}">
                  <a16:creationId xmlns:a16="http://schemas.microsoft.com/office/drawing/2014/main" id="{863024DE-7217-4A3F-829F-03845B573A0A}"/>
                </a:ext>
              </a:extLst>
            </p:cNvPr>
            <p:cNvSpPr txBox="1"/>
            <p:nvPr/>
          </p:nvSpPr>
          <p:spPr>
            <a:xfrm>
              <a:off x="-1039858" y="5731222"/>
              <a:ext cx="3644526" cy="820066"/>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2. The name of this function indicates that it provides auto-complete functionality for parameter </a:t>
              </a:r>
              <a:r>
                <a:rPr lang="en-GB" sz="1100" dirty="0">
                  <a:latin typeface="Consolas" panose="020B0609020204030204" pitchFamily="49" charset="0"/>
                </a:rPr>
                <a:t>1</a:t>
              </a:r>
              <a:r>
                <a:rPr lang="en-GB" sz="1200" dirty="0">
                  <a:solidFill>
                    <a:srgbClr val="FF0000"/>
                  </a:solidFill>
                </a:rPr>
                <a:t> of the </a:t>
              </a:r>
              <a:r>
                <a:rPr lang="en-GB" sz="1100" dirty="0" err="1">
                  <a:latin typeface="Consolas" panose="020B0609020204030204" pitchFamily="49" charset="0"/>
                </a:rPr>
                <a:t>UpdateManager</a:t>
              </a:r>
              <a:r>
                <a:rPr lang="en-GB" sz="1200" dirty="0">
                  <a:solidFill>
                    <a:srgbClr val="FF0000"/>
                  </a:solidFill>
                </a:rPr>
                <a:t> function. (Both functions must be defined on the same static class). </a:t>
              </a:r>
            </a:p>
          </p:txBody>
        </p:sp>
        <p:cxnSp>
          <p:nvCxnSpPr>
            <p:cNvPr id="20" name="Straight Arrow Connector 19">
              <a:extLst>
                <a:ext uri="{FF2B5EF4-FFF2-40B4-BE49-F238E27FC236}">
                  <a16:creationId xmlns:a16="http://schemas.microsoft.com/office/drawing/2014/main" id="{7F3485A1-DEC2-4BA2-896E-C6DADE9D4CA0}"/>
                </a:ext>
              </a:extLst>
            </p:cNvPr>
            <p:cNvCxnSpPr>
              <a:cxnSpLocks/>
              <a:stCxn id="19" idx="2"/>
            </p:cNvCxnSpPr>
            <p:nvPr/>
          </p:nvCxnSpPr>
          <p:spPr>
            <a:xfrm>
              <a:off x="782405" y="6518505"/>
              <a:ext cx="0" cy="51731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27" name="Group 26">
            <a:extLst>
              <a:ext uri="{FF2B5EF4-FFF2-40B4-BE49-F238E27FC236}">
                <a16:creationId xmlns:a16="http://schemas.microsoft.com/office/drawing/2014/main" id="{C5CDCA6E-4208-4E46-84D2-9378D5B6C2E6}"/>
              </a:ext>
            </a:extLst>
          </p:cNvPr>
          <p:cNvGrpSpPr/>
          <p:nvPr/>
        </p:nvGrpSpPr>
        <p:grpSpPr>
          <a:xfrm>
            <a:off x="7328334" y="3775715"/>
            <a:ext cx="2022799" cy="1314369"/>
            <a:chOff x="-625079" y="5620538"/>
            <a:chExt cx="2855492" cy="986026"/>
          </a:xfrm>
        </p:grpSpPr>
        <p:cxnSp>
          <p:nvCxnSpPr>
            <p:cNvPr id="29" name="Straight Arrow Connector 28">
              <a:extLst>
                <a:ext uri="{FF2B5EF4-FFF2-40B4-BE49-F238E27FC236}">
                  <a16:creationId xmlns:a16="http://schemas.microsoft.com/office/drawing/2014/main" id="{239F75CC-62DB-43CA-ADB3-147C17CCB2C9}"/>
                </a:ext>
              </a:extLst>
            </p:cNvPr>
            <p:cNvCxnSpPr>
              <a:cxnSpLocks/>
              <a:stCxn id="28" idx="2"/>
            </p:cNvCxnSpPr>
            <p:nvPr/>
          </p:nvCxnSpPr>
          <p:spPr>
            <a:xfrm>
              <a:off x="802668" y="6243943"/>
              <a:ext cx="0" cy="36262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1E274063-661B-4A87-8F8C-243613C1D44D}"/>
                </a:ext>
              </a:extLst>
            </p:cNvPr>
            <p:cNvSpPr txBox="1"/>
            <p:nvPr/>
          </p:nvSpPr>
          <p:spPr>
            <a:xfrm>
              <a:off x="-625079" y="5620538"/>
              <a:ext cx="2855492" cy="598483"/>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3. Specifies that no call will be made to the server until the user has typed at least </a:t>
              </a:r>
              <a:r>
                <a:rPr lang="en-GB" sz="1100" dirty="0">
                  <a:latin typeface="Consolas" panose="020B0609020204030204" pitchFamily="49" charset="0"/>
                </a:rPr>
                <a:t>2</a:t>
              </a:r>
              <a:r>
                <a:rPr lang="en-GB" sz="1200" dirty="0">
                  <a:solidFill>
                    <a:srgbClr val="FF0000"/>
                  </a:solidFill>
                </a:rPr>
                <a:t> characters.</a:t>
              </a:r>
            </a:p>
          </p:txBody>
        </p:sp>
      </p:grpSp>
      <p:grpSp>
        <p:nvGrpSpPr>
          <p:cNvPr id="38" name="Group 37">
            <a:extLst>
              <a:ext uri="{FF2B5EF4-FFF2-40B4-BE49-F238E27FC236}">
                <a16:creationId xmlns:a16="http://schemas.microsoft.com/office/drawing/2014/main" id="{C980A549-EE49-4178-A5E8-4B5C8E55F092}"/>
              </a:ext>
            </a:extLst>
          </p:cNvPr>
          <p:cNvGrpSpPr/>
          <p:nvPr/>
        </p:nvGrpSpPr>
        <p:grpSpPr>
          <a:xfrm>
            <a:off x="907868" y="5090635"/>
            <a:ext cx="1443446" cy="1523941"/>
            <a:chOff x="-1137878" y="5248083"/>
            <a:chExt cx="2037646" cy="1097539"/>
          </a:xfrm>
        </p:grpSpPr>
        <p:cxnSp>
          <p:nvCxnSpPr>
            <p:cNvPr id="39" name="Straight Arrow Connector 38">
              <a:extLst>
                <a:ext uri="{FF2B5EF4-FFF2-40B4-BE49-F238E27FC236}">
                  <a16:creationId xmlns:a16="http://schemas.microsoft.com/office/drawing/2014/main" id="{DF0C27EC-3707-409B-A51A-7F99CCE32C63}"/>
                </a:ext>
              </a:extLst>
            </p:cNvPr>
            <p:cNvCxnSpPr>
              <a:cxnSpLocks/>
              <a:stCxn id="40" idx="0"/>
            </p:cNvCxnSpPr>
            <p:nvPr/>
          </p:nvCxnSpPr>
          <p:spPr>
            <a:xfrm flipH="1" flipV="1">
              <a:off x="-119055" y="5248083"/>
              <a:ext cx="1" cy="36606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F22DECD8-2E4A-4B9E-8BDE-43C8D38C7886}"/>
                </a:ext>
              </a:extLst>
            </p:cNvPr>
            <p:cNvSpPr txBox="1"/>
            <p:nvPr/>
          </p:nvSpPr>
          <p:spPr>
            <a:xfrm>
              <a:off x="-1137878" y="5614144"/>
              <a:ext cx="2037646" cy="731478"/>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4. Specifies that only first </a:t>
              </a:r>
              <a:r>
                <a:rPr lang="en-GB" sz="1100" dirty="0">
                  <a:latin typeface="Consolas" panose="020B0609020204030204" pitchFamily="49" charset="0"/>
                </a:rPr>
                <a:t>10</a:t>
              </a:r>
              <a:r>
                <a:rPr lang="en-GB" sz="1200" dirty="0">
                  <a:solidFill>
                    <a:srgbClr val="FF0000"/>
                  </a:solidFill>
                </a:rPr>
                <a:t> matches are offered to the user in the drop-down list</a:t>
              </a:r>
            </a:p>
          </p:txBody>
        </p:sp>
      </p:grpSp>
      <p:grpSp>
        <p:nvGrpSpPr>
          <p:cNvPr id="45" name="Group 44">
            <a:extLst>
              <a:ext uri="{FF2B5EF4-FFF2-40B4-BE49-F238E27FC236}">
                <a16:creationId xmlns:a16="http://schemas.microsoft.com/office/drawing/2014/main" id="{EB463D1D-3F9B-4F5F-971B-94FD8D892C92}"/>
              </a:ext>
            </a:extLst>
          </p:cNvPr>
          <p:cNvGrpSpPr/>
          <p:nvPr/>
        </p:nvGrpSpPr>
        <p:grpSpPr>
          <a:xfrm>
            <a:off x="2950966" y="5459963"/>
            <a:ext cx="2901195" cy="1154610"/>
            <a:chOff x="-1190058" y="5514075"/>
            <a:chExt cx="1738389" cy="831548"/>
          </a:xfrm>
        </p:grpSpPr>
        <p:cxnSp>
          <p:nvCxnSpPr>
            <p:cNvPr id="46" name="Straight Arrow Connector 45">
              <a:extLst>
                <a:ext uri="{FF2B5EF4-FFF2-40B4-BE49-F238E27FC236}">
                  <a16:creationId xmlns:a16="http://schemas.microsoft.com/office/drawing/2014/main" id="{555424D2-1C1E-4158-8942-DDB5946EB243}"/>
                </a:ext>
              </a:extLst>
            </p:cNvPr>
            <p:cNvCxnSpPr>
              <a:cxnSpLocks/>
              <a:stCxn id="47" idx="0"/>
            </p:cNvCxnSpPr>
            <p:nvPr/>
          </p:nvCxnSpPr>
          <p:spPr>
            <a:xfrm flipV="1">
              <a:off x="-320863" y="5514075"/>
              <a:ext cx="0" cy="36606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2ABBBB97-5813-467B-A38F-EE714581867D}"/>
                </a:ext>
              </a:extLst>
            </p:cNvPr>
            <p:cNvSpPr txBox="1"/>
            <p:nvPr/>
          </p:nvSpPr>
          <p:spPr>
            <a:xfrm>
              <a:off x="-1190058" y="5880137"/>
              <a:ext cx="1738389" cy="465486"/>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5. Here, the execution of the auto-complete function is delegated to an existing </a:t>
              </a:r>
              <a:r>
                <a:rPr lang="en-GB" sz="1100" dirty="0">
                  <a:latin typeface="Consolas" panose="020B0609020204030204" pitchFamily="49" charset="0"/>
                </a:rPr>
                <a:t>Find</a:t>
              </a:r>
              <a:r>
                <a:rPr lang="en-GB" sz="1200" dirty="0">
                  <a:solidFill>
                    <a:srgbClr val="FF0000"/>
                  </a:solidFill>
                </a:rPr>
                <a:t> function used on the </a:t>
              </a:r>
              <a:r>
                <a:rPr lang="en-GB" sz="1100" dirty="0">
                  <a:latin typeface="Consolas" panose="020B0609020204030204" pitchFamily="49" charset="0"/>
                </a:rPr>
                <a:t>Employee</a:t>
              </a:r>
              <a:r>
                <a:rPr lang="en-GB" sz="1200" dirty="0">
                  <a:solidFill>
                    <a:srgbClr val="FF0000"/>
                  </a:solidFill>
                </a:rPr>
                <a:t> menu.</a:t>
              </a:r>
            </a:p>
          </p:txBody>
        </p:sp>
      </p:grpSp>
      <p:pic>
        <p:nvPicPr>
          <p:cNvPr id="4" name="Picture 3">
            <a:extLst>
              <a:ext uri="{FF2B5EF4-FFF2-40B4-BE49-F238E27FC236}">
                <a16:creationId xmlns:a16="http://schemas.microsoft.com/office/drawing/2014/main" id="{8A97C5D1-D797-4C15-AD29-23F63D086260}"/>
              </a:ext>
            </a:extLst>
          </p:cNvPr>
          <p:cNvPicPr>
            <a:picLocks noChangeAspect="1"/>
          </p:cNvPicPr>
          <p:nvPr/>
        </p:nvPicPr>
        <p:blipFill>
          <a:blip r:embed="rId3"/>
          <a:stretch>
            <a:fillRect/>
          </a:stretch>
        </p:blipFill>
        <p:spPr>
          <a:xfrm>
            <a:off x="7880168" y="136366"/>
            <a:ext cx="4114800" cy="2352675"/>
          </a:xfrm>
          <a:prstGeom prst="rect">
            <a:avLst/>
          </a:prstGeom>
        </p:spPr>
      </p:pic>
    </p:spTree>
    <p:extLst>
      <p:ext uri="{BB962C8B-B14F-4D97-AF65-F5344CB8AC3E}">
        <p14:creationId xmlns:p14="http://schemas.microsoft.com/office/powerpoint/2010/main" val="8227915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5FF3B-563A-4C23-BE37-6E4502AA315D}"/>
              </a:ext>
            </a:extLst>
          </p:cNvPr>
          <p:cNvSpPr>
            <a:spLocks noGrp="1"/>
          </p:cNvSpPr>
          <p:nvPr>
            <p:ph type="title"/>
          </p:nvPr>
        </p:nvSpPr>
        <p:spPr>
          <a:xfrm>
            <a:off x="838200" y="365125"/>
            <a:ext cx="7556863" cy="1325563"/>
          </a:xfrm>
        </p:spPr>
        <p:txBody>
          <a:bodyPr>
            <a:normAutofit/>
          </a:bodyPr>
          <a:lstStyle/>
          <a:p>
            <a:r>
              <a:rPr lang="en-GB" sz="2800" dirty="0"/>
              <a:t>Present the user with choices for a parameter value – using custom rules</a:t>
            </a:r>
          </a:p>
        </p:txBody>
      </p:sp>
      <p:sp>
        <p:nvSpPr>
          <p:cNvPr id="3" name="Content Placeholder 2">
            <a:extLst>
              <a:ext uri="{FF2B5EF4-FFF2-40B4-BE49-F238E27FC236}">
                <a16:creationId xmlns:a16="http://schemas.microsoft.com/office/drawing/2014/main" id="{02403EA7-2020-4CFB-A639-71C09E7258FE}"/>
              </a:ext>
            </a:extLst>
          </p:cNvPr>
          <p:cNvSpPr>
            <a:spLocks noGrp="1"/>
          </p:cNvSpPr>
          <p:nvPr>
            <p:ph idx="1"/>
          </p:nvPr>
        </p:nvSpPr>
        <p:spPr>
          <a:xfrm>
            <a:off x="838199" y="1825625"/>
            <a:ext cx="11005457" cy="4775472"/>
          </a:xfrm>
        </p:spPr>
        <p:txBody>
          <a:bodyPr>
            <a:normAutofit fontScale="70000" lnSpcReduction="20000"/>
          </a:bodyPr>
          <a:lstStyle/>
          <a:p>
            <a:endParaRPr lang="en-GB" sz="1500" dirty="0"/>
          </a:p>
          <a:p>
            <a:pPr marL="0" indent="0">
              <a:buNone/>
            </a:pPr>
            <a:endParaRPr lang="en-US" sz="1500" dirty="0">
              <a:solidFill>
                <a:srgbClr val="0000FF"/>
              </a:solidFill>
              <a:latin typeface="Consolas" panose="020B0609020204030204" pitchFamily="49" charset="0"/>
            </a:endParaRPr>
          </a:p>
          <a:p>
            <a:pPr marL="0" indent="0">
              <a:buNone/>
            </a:pPr>
            <a:endParaRPr lang="en-US" sz="1500" dirty="0">
              <a:solidFill>
                <a:srgbClr val="0000FF"/>
              </a:solidFill>
              <a:latin typeface="Consolas" panose="020B0609020204030204" pitchFamily="49" charset="0"/>
            </a:endParaRPr>
          </a:p>
          <a:p>
            <a:pPr marL="0" indent="0">
              <a:buNone/>
            </a:pPr>
            <a:r>
              <a:rPr lang="en-US" sz="2000" dirty="0">
                <a:solidFill>
                  <a:srgbClr val="0000FF"/>
                </a:solidFill>
                <a:latin typeface="Consolas" panose="020B0609020204030204" pitchFamily="49" charset="0"/>
              </a:rPr>
              <a:t>public</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static</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IContext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EditCategory</a:t>
            </a:r>
            <a:r>
              <a:rPr lang="en-US" sz="2000" dirty="0">
                <a:solidFill>
                  <a:srgbClr val="000000"/>
                </a:solidFill>
                <a:latin typeface="Consolas" panose="020B0609020204030204" pitchFamily="49" charset="0"/>
              </a:rPr>
              <a:t>(</a:t>
            </a:r>
            <a:r>
              <a:rPr lang="en-US" sz="2000" dirty="0">
                <a:solidFill>
                  <a:srgbClr val="0000FF"/>
                </a:solidFill>
                <a:latin typeface="Consolas" panose="020B0609020204030204" pitchFamily="49" charset="0"/>
              </a:rPr>
              <a:t>this</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SpecialOffer</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sp</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string</a:t>
            </a:r>
            <a:r>
              <a:rPr lang="en-US" sz="2000" dirty="0">
                <a:solidFill>
                  <a:srgbClr val="000000"/>
                </a:solidFill>
                <a:latin typeface="Consolas" panose="020B0609020204030204" pitchFamily="49" charset="0"/>
              </a:rPr>
              <a:t> category, </a:t>
            </a:r>
            <a:r>
              <a:rPr lang="en-US" sz="2000" dirty="0" err="1">
                <a:solidFill>
                  <a:srgbClr val="000000"/>
                </a:solidFill>
                <a:latin typeface="Consolas" panose="020B0609020204030204" pitchFamily="49" charset="0"/>
              </a:rPr>
              <a:t>IContext</a:t>
            </a:r>
            <a:r>
              <a:rPr lang="en-US" sz="2000" dirty="0">
                <a:solidFill>
                  <a:srgbClr val="000000"/>
                </a:solidFill>
                <a:latin typeface="Consolas" panose="020B0609020204030204" pitchFamily="49" charset="0"/>
              </a:rPr>
              <a:t> context) =&gt; </a:t>
            </a:r>
          </a:p>
          <a:p>
            <a:pPr marL="0" indent="0">
              <a:buNone/>
            </a:pP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context.WithUpdated</a:t>
            </a:r>
            <a:r>
              <a:rPr lang="en-US" sz="2000" dirty="0">
                <a:solidFill>
                  <a:srgbClr val="000000"/>
                </a:solidFill>
                <a:latin typeface="Consolas" panose="020B0609020204030204" pitchFamily="49" charset="0"/>
              </a:rPr>
              <a:t>(</a:t>
            </a:r>
            <a:r>
              <a:rPr lang="en-US" sz="2000" dirty="0" err="1">
                <a:solidFill>
                  <a:srgbClr val="000000"/>
                </a:solidFill>
                <a:latin typeface="Consolas" panose="020B0609020204030204" pitchFamily="49" charset="0"/>
              </a:rPr>
              <a:t>sp</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sp</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with</a:t>
            </a:r>
            <a:r>
              <a:rPr lang="en-US" sz="2000" dirty="0">
                <a:solidFill>
                  <a:srgbClr val="000000"/>
                </a:solidFill>
                <a:latin typeface="Consolas" panose="020B0609020204030204" pitchFamily="49" charset="0"/>
              </a:rPr>
              <a:t> { Category = category, </a:t>
            </a:r>
            <a:r>
              <a:rPr lang="en-US" sz="2000" dirty="0" err="1">
                <a:solidFill>
                  <a:srgbClr val="000000"/>
                </a:solidFill>
                <a:latin typeface="Consolas" panose="020B0609020204030204" pitchFamily="49" charset="0"/>
              </a:rPr>
              <a:t>ModifiedDate</a:t>
            </a:r>
            <a:r>
              <a:rPr lang="en-US" sz="2000" dirty="0">
                <a:solidFill>
                  <a:srgbClr val="000000"/>
                </a:solidFill>
                <a:latin typeface="Consolas" panose="020B0609020204030204" pitchFamily="49" charset="0"/>
              </a:rPr>
              <a:t> = </a:t>
            </a:r>
            <a:r>
              <a:rPr lang="en-US" sz="2000" dirty="0" err="1">
                <a:solidFill>
                  <a:srgbClr val="000000"/>
                </a:solidFill>
                <a:latin typeface="Consolas" panose="020B0609020204030204" pitchFamily="49" charset="0"/>
              </a:rPr>
              <a:t>context.Now</a:t>
            </a:r>
            <a:r>
              <a:rPr lang="en-US" sz="2000" dirty="0">
                <a:solidFill>
                  <a:srgbClr val="000000"/>
                </a:solidFill>
                <a:latin typeface="Consolas" panose="020B0609020204030204" pitchFamily="49" charset="0"/>
              </a:rPr>
              <a:t>() });</a:t>
            </a:r>
          </a:p>
          <a:p>
            <a:pPr marL="0" indent="0">
              <a:buNone/>
            </a:pPr>
            <a:endParaRPr lang="en-GB" sz="2000" dirty="0">
              <a:solidFill>
                <a:srgbClr val="000000"/>
              </a:solidFill>
              <a:latin typeface="Consolas" panose="020B0609020204030204" pitchFamily="49" charset="0"/>
            </a:endParaRPr>
          </a:p>
          <a:p>
            <a:pPr marL="0" indent="0">
              <a:buNone/>
            </a:pPr>
            <a:r>
              <a:rPr lang="en-US" sz="2000" dirty="0">
                <a:solidFill>
                  <a:srgbClr val="0000FF"/>
                </a:solidFill>
                <a:latin typeface="Consolas" panose="020B0609020204030204" pitchFamily="49" charset="0"/>
              </a:rPr>
              <a:t>public</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static</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IList</a:t>
            </a:r>
            <a:r>
              <a:rPr lang="en-US" sz="2000" dirty="0">
                <a:solidFill>
                  <a:srgbClr val="000000"/>
                </a:solidFill>
                <a:latin typeface="Consolas" panose="020B0609020204030204" pitchFamily="49" charset="0"/>
              </a:rPr>
              <a:t>&lt;</a:t>
            </a:r>
            <a:r>
              <a:rPr lang="en-US" sz="2000" dirty="0">
                <a:solidFill>
                  <a:srgbClr val="0000FF"/>
                </a:solidFill>
                <a:latin typeface="Consolas" panose="020B0609020204030204" pitchFamily="49" charset="0"/>
              </a:rPr>
              <a:t>string</a:t>
            </a:r>
            <a:r>
              <a:rPr lang="en-US" sz="2000" dirty="0">
                <a:solidFill>
                  <a:srgbClr val="000000"/>
                </a:solidFill>
                <a:latin typeface="Consolas" panose="020B0609020204030204" pitchFamily="49" charset="0"/>
              </a:rPr>
              <a:t>&gt; Choices1Category(</a:t>
            </a:r>
            <a:r>
              <a:rPr lang="en-US" sz="2000" dirty="0">
                <a:solidFill>
                  <a:srgbClr val="0000FF"/>
                </a:solidFill>
                <a:latin typeface="Consolas" panose="020B0609020204030204" pitchFamily="49" charset="0"/>
              </a:rPr>
              <a:t>this</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SpecialOffer</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sp</a:t>
            </a:r>
            <a:r>
              <a:rPr lang="en-US" sz="2000" dirty="0">
                <a:solidFill>
                  <a:srgbClr val="000000"/>
                </a:solidFill>
                <a:latin typeface="Consolas" panose="020B0609020204030204" pitchFamily="49" charset="0"/>
              </a:rPr>
              <a:t>) =&gt; </a:t>
            </a:r>
            <a:r>
              <a:rPr lang="en-US" sz="2000" dirty="0">
                <a:solidFill>
                  <a:srgbClr val="0000FF"/>
                </a:solidFill>
                <a:latin typeface="Consolas" panose="020B0609020204030204" pitchFamily="49" charset="0"/>
              </a:rPr>
              <a:t>new</a:t>
            </a:r>
            <a:r>
              <a:rPr lang="en-US" sz="2000" dirty="0">
                <a:solidFill>
                  <a:srgbClr val="000000"/>
                </a:solidFill>
                <a:latin typeface="Consolas" panose="020B0609020204030204" pitchFamily="49" charset="0"/>
              </a:rPr>
              <a:t>[] { </a:t>
            </a:r>
            <a:r>
              <a:rPr lang="en-US" sz="2000" dirty="0">
                <a:solidFill>
                  <a:srgbClr val="A31515"/>
                </a:solidFill>
                <a:latin typeface="Consolas" panose="020B0609020204030204" pitchFamily="49" charset="0"/>
              </a:rPr>
              <a:t>"Reseller"</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"Customer"</a:t>
            </a:r>
            <a:r>
              <a:rPr lang="en-US" sz="2000" dirty="0">
                <a:solidFill>
                  <a:srgbClr val="000000"/>
                </a:solidFill>
                <a:latin typeface="Consolas" panose="020B0609020204030204" pitchFamily="49" charset="0"/>
              </a:rPr>
              <a:t> };</a:t>
            </a:r>
          </a:p>
          <a:p>
            <a:pPr marL="0" indent="0">
              <a:buNone/>
            </a:pPr>
            <a:endParaRPr lang="en-US" sz="2000" dirty="0">
              <a:solidFill>
                <a:srgbClr val="000000"/>
              </a:solidFill>
              <a:latin typeface="Consolas" panose="020B0609020204030204" pitchFamily="49" charset="0"/>
            </a:endParaRPr>
          </a:p>
          <a:p>
            <a:pPr marL="0" indent="0">
              <a:buNone/>
            </a:pPr>
            <a:endParaRPr lang="en-US" sz="2000" dirty="0">
              <a:solidFill>
                <a:srgbClr val="000000"/>
              </a:solidFill>
              <a:latin typeface="Consolas" panose="020B0609020204030204" pitchFamily="49" charset="0"/>
            </a:endParaRPr>
          </a:p>
          <a:p>
            <a:pPr marL="0" indent="0">
              <a:buNone/>
            </a:pPr>
            <a:endParaRPr lang="en-US" sz="2000" dirty="0">
              <a:solidFill>
                <a:srgbClr val="000000"/>
              </a:solidFill>
              <a:latin typeface="Consolas" panose="020B0609020204030204" pitchFamily="49" charset="0"/>
            </a:endParaRPr>
          </a:p>
          <a:p>
            <a:pPr marL="0" indent="0">
              <a:buNone/>
            </a:pPr>
            <a:r>
              <a:rPr lang="en-US" sz="2000" dirty="0">
                <a:solidFill>
                  <a:srgbClr val="0000FF"/>
                </a:solidFill>
                <a:latin typeface="Consolas" panose="020B0609020204030204" pitchFamily="49" charset="0"/>
              </a:rPr>
              <a:t>public</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static</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IContext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EditStateProvince</a:t>
            </a:r>
            <a:r>
              <a:rPr lang="en-US" sz="2000" dirty="0">
                <a:solidFill>
                  <a:srgbClr val="000000"/>
                </a:solidFill>
                <a:latin typeface="Consolas" panose="020B0609020204030204" pitchFamily="49" charset="0"/>
              </a:rPr>
              <a:t>(</a:t>
            </a:r>
            <a:r>
              <a:rPr lang="en-US" sz="2000" dirty="0">
                <a:solidFill>
                  <a:srgbClr val="0000FF"/>
                </a:solidFill>
                <a:latin typeface="Consolas" panose="020B0609020204030204" pitchFamily="49" charset="0"/>
              </a:rPr>
              <a:t>this</a:t>
            </a:r>
            <a:r>
              <a:rPr lang="en-US" sz="2000" dirty="0">
                <a:solidFill>
                  <a:srgbClr val="000000"/>
                </a:solidFill>
                <a:latin typeface="Consolas" panose="020B0609020204030204" pitchFamily="49" charset="0"/>
              </a:rPr>
              <a:t> Address a,</a:t>
            </a:r>
          </a:p>
          <a:p>
            <a:pPr marL="0" indent="0">
              <a:buNone/>
            </a:pP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CountryRegion</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countryRegion</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StateProvince</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stateProvince</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IContext</a:t>
            </a:r>
            <a:r>
              <a:rPr lang="en-US" sz="2000" dirty="0">
                <a:solidFill>
                  <a:srgbClr val="000000"/>
                </a:solidFill>
                <a:latin typeface="Consolas" panose="020B0609020204030204" pitchFamily="49" charset="0"/>
              </a:rPr>
              <a:t> context) =&gt;</a:t>
            </a:r>
          </a:p>
          <a:p>
            <a:pPr marL="0" indent="0">
              <a:buNone/>
            </a:pP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UpdateAddress</a:t>
            </a:r>
            <a:r>
              <a:rPr lang="en-US" sz="2000" dirty="0">
                <a:solidFill>
                  <a:srgbClr val="000000"/>
                </a:solidFill>
                <a:latin typeface="Consolas" panose="020B0609020204030204" pitchFamily="49" charset="0"/>
              </a:rPr>
              <a:t>(a, a </a:t>
            </a:r>
            <a:r>
              <a:rPr lang="en-US" sz="2000" dirty="0">
                <a:solidFill>
                  <a:srgbClr val="0000FF"/>
                </a:solidFill>
                <a:latin typeface="Consolas" panose="020B0609020204030204" pitchFamily="49" charset="0"/>
              </a:rPr>
              <a:t>with</a:t>
            </a:r>
            <a:r>
              <a:rPr lang="en-US" sz="2000" dirty="0">
                <a:solidFill>
                  <a:srgbClr val="000000"/>
                </a:solidFill>
                <a:latin typeface="Consolas" panose="020B0609020204030204" pitchFamily="49" charset="0"/>
              </a:rPr>
              <a:t> { </a:t>
            </a:r>
            <a:r>
              <a:rPr lang="en-US" sz="2000" dirty="0" err="1">
                <a:solidFill>
                  <a:srgbClr val="000000"/>
                </a:solidFill>
                <a:latin typeface="Consolas" panose="020B0609020204030204" pitchFamily="49" charset="0"/>
              </a:rPr>
              <a:t>StateProvince</a:t>
            </a:r>
            <a:r>
              <a:rPr lang="en-US" sz="2000" dirty="0">
                <a:solidFill>
                  <a:srgbClr val="000000"/>
                </a:solidFill>
                <a:latin typeface="Consolas" panose="020B0609020204030204" pitchFamily="49" charset="0"/>
              </a:rPr>
              <a:t> = </a:t>
            </a:r>
            <a:r>
              <a:rPr lang="en-US" sz="2000" dirty="0" err="1">
                <a:solidFill>
                  <a:srgbClr val="000000"/>
                </a:solidFill>
                <a:latin typeface="Consolas" panose="020B0609020204030204" pitchFamily="49" charset="0"/>
              </a:rPr>
              <a:t>stateProvince</a:t>
            </a:r>
            <a:r>
              <a:rPr lang="en-US" sz="2000" dirty="0">
                <a:solidFill>
                  <a:srgbClr val="000000"/>
                </a:solidFill>
                <a:latin typeface="Consolas" panose="020B0609020204030204" pitchFamily="49" charset="0"/>
              </a:rPr>
              <a:t> }, context);</a:t>
            </a:r>
          </a:p>
          <a:p>
            <a:pPr marL="0" indent="0">
              <a:buNone/>
            </a:pPr>
            <a:endParaRPr lang="en-GB" sz="2000" dirty="0">
              <a:solidFill>
                <a:srgbClr val="000000"/>
              </a:solidFill>
              <a:latin typeface="Consolas" panose="020B0609020204030204" pitchFamily="49" charset="0"/>
            </a:endParaRPr>
          </a:p>
          <a:p>
            <a:pPr marL="0" indent="0">
              <a:buNone/>
            </a:pPr>
            <a:r>
              <a:rPr lang="en-US" sz="2000" dirty="0">
                <a:solidFill>
                  <a:srgbClr val="0000FF"/>
                </a:solidFill>
                <a:latin typeface="Consolas" panose="020B0609020204030204" pitchFamily="49" charset="0"/>
              </a:rPr>
              <a:t>public</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static</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IList</a:t>
            </a:r>
            <a:r>
              <a:rPr lang="en-US" sz="2000" dirty="0">
                <a:solidFill>
                  <a:srgbClr val="000000"/>
                </a:solidFill>
                <a:latin typeface="Consolas" panose="020B0609020204030204" pitchFamily="49" charset="0"/>
              </a:rPr>
              <a:t>&lt;</a:t>
            </a:r>
            <a:r>
              <a:rPr lang="en-US" sz="2000" dirty="0" err="1">
                <a:solidFill>
                  <a:srgbClr val="000000"/>
                </a:solidFill>
                <a:latin typeface="Consolas" panose="020B0609020204030204" pitchFamily="49" charset="0"/>
              </a:rPr>
              <a:t>StateProvince</a:t>
            </a:r>
            <a:r>
              <a:rPr lang="en-US" sz="2000" dirty="0">
                <a:solidFill>
                  <a:srgbClr val="000000"/>
                </a:solidFill>
                <a:latin typeface="Consolas" panose="020B0609020204030204" pitchFamily="49" charset="0"/>
              </a:rPr>
              <a:t>&gt; Choices2EditStateProvince(</a:t>
            </a:r>
            <a:r>
              <a:rPr lang="en-US" sz="2000" dirty="0">
                <a:solidFill>
                  <a:srgbClr val="0000FF"/>
                </a:solidFill>
                <a:latin typeface="Consolas" panose="020B0609020204030204" pitchFamily="49" charset="0"/>
              </a:rPr>
              <a:t>this</a:t>
            </a:r>
            <a:r>
              <a:rPr lang="en-US" sz="2000" dirty="0">
                <a:solidFill>
                  <a:srgbClr val="000000"/>
                </a:solidFill>
                <a:latin typeface="Consolas" panose="020B0609020204030204" pitchFamily="49" charset="0"/>
              </a:rPr>
              <a:t> Address a,</a:t>
            </a:r>
          </a:p>
          <a:p>
            <a:pPr marL="0" indent="0">
              <a:buNone/>
            </a:pPr>
            <a:r>
              <a:rPr lang="en-GB" sz="2000" dirty="0">
                <a:solidFill>
                  <a:srgbClr val="000000"/>
                </a:solidFill>
                <a:latin typeface="Consolas" panose="020B0609020204030204" pitchFamily="49" charset="0"/>
              </a:rPr>
              <a:t>    </a:t>
            </a:r>
            <a:r>
              <a:rPr lang="en-GB" sz="2000" dirty="0" err="1">
                <a:solidFill>
                  <a:srgbClr val="000000"/>
                </a:solidFill>
                <a:latin typeface="Consolas" panose="020B0609020204030204" pitchFamily="49" charset="0"/>
              </a:rPr>
              <a:t>CountryRegion</a:t>
            </a:r>
            <a:r>
              <a:rPr lang="en-GB" sz="2000" dirty="0">
                <a:solidFill>
                  <a:srgbClr val="000000"/>
                </a:solidFill>
                <a:latin typeface="Consolas" panose="020B0609020204030204" pitchFamily="49" charset="0"/>
              </a:rPr>
              <a:t> </a:t>
            </a:r>
            <a:r>
              <a:rPr lang="en-GB" sz="2000" dirty="0" err="1">
                <a:solidFill>
                  <a:srgbClr val="000000"/>
                </a:solidFill>
                <a:latin typeface="Consolas" panose="020B0609020204030204" pitchFamily="49" charset="0"/>
              </a:rPr>
              <a:t>countryRegion</a:t>
            </a:r>
            <a:r>
              <a:rPr lang="en-GB" sz="2000" dirty="0">
                <a:solidFill>
                  <a:srgbClr val="000000"/>
                </a:solidFill>
                <a:latin typeface="Consolas" panose="020B0609020204030204" pitchFamily="49" charset="0"/>
              </a:rPr>
              <a:t>, </a:t>
            </a:r>
            <a:r>
              <a:rPr lang="en-GB" sz="2000" dirty="0" err="1">
                <a:solidFill>
                  <a:srgbClr val="000000"/>
                </a:solidFill>
                <a:latin typeface="Consolas" panose="020B0609020204030204" pitchFamily="49" charset="0"/>
              </a:rPr>
              <a:t>IContext</a:t>
            </a:r>
            <a:r>
              <a:rPr lang="en-GB" sz="2000" dirty="0">
                <a:solidFill>
                  <a:srgbClr val="000000"/>
                </a:solidFill>
                <a:latin typeface="Consolas" panose="020B0609020204030204" pitchFamily="49" charset="0"/>
              </a:rPr>
              <a:t> context) =&gt;</a:t>
            </a:r>
          </a:p>
          <a:p>
            <a:pPr marL="0" indent="0">
              <a:buNone/>
            </a:pPr>
            <a:r>
              <a:rPr lang="en-GB" sz="2000" dirty="0">
                <a:solidFill>
                  <a:srgbClr val="000000"/>
                </a:solidFill>
                <a:latin typeface="Consolas" panose="020B0609020204030204" pitchFamily="49" charset="0"/>
              </a:rPr>
              <a:t>        </a:t>
            </a:r>
            <a:r>
              <a:rPr lang="en-GB" sz="2000" dirty="0" err="1">
                <a:solidFill>
                  <a:srgbClr val="000000"/>
                </a:solidFill>
                <a:latin typeface="Consolas" panose="020B0609020204030204" pitchFamily="49" charset="0"/>
              </a:rPr>
              <a:t>StateProvincesForCountry</a:t>
            </a:r>
            <a:r>
              <a:rPr lang="en-GB" sz="2000" dirty="0">
                <a:solidFill>
                  <a:srgbClr val="000000"/>
                </a:solidFill>
                <a:latin typeface="Consolas" panose="020B0609020204030204" pitchFamily="49" charset="0"/>
              </a:rPr>
              <a:t>(</a:t>
            </a:r>
            <a:r>
              <a:rPr lang="en-GB" sz="2000" dirty="0" err="1">
                <a:solidFill>
                  <a:srgbClr val="000000"/>
                </a:solidFill>
                <a:latin typeface="Consolas" panose="020B0609020204030204" pitchFamily="49" charset="0"/>
              </a:rPr>
              <a:t>countryRegion</a:t>
            </a:r>
            <a:r>
              <a:rPr lang="en-GB" sz="2000" dirty="0">
                <a:solidFill>
                  <a:srgbClr val="000000"/>
                </a:solidFill>
                <a:latin typeface="Consolas" panose="020B0609020204030204" pitchFamily="49" charset="0"/>
              </a:rPr>
              <a:t>, context);</a:t>
            </a:r>
            <a:endParaRPr lang="en-GB" sz="2000" dirty="0"/>
          </a:p>
        </p:txBody>
      </p:sp>
      <p:grpSp>
        <p:nvGrpSpPr>
          <p:cNvPr id="15" name="Group 14">
            <a:extLst>
              <a:ext uri="{FF2B5EF4-FFF2-40B4-BE49-F238E27FC236}">
                <a16:creationId xmlns:a16="http://schemas.microsoft.com/office/drawing/2014/main" id="{52DF6A69-74F4-447E-BE17-7BE74BF6120B}"/>
              </a:ext>
            </a:extLst>
          </p:cNvPr>
          <p:cNvGrpSpPr/>
          <p:nvPr/>
        </p:nvGrpSpPr>
        <p:grpSpPr>
          <a:xfrm>
            <a:off x="927552" y="1630052"/>
            <a:ext cx="6509569" cy="4240596"/>
            <a:chOff x="-7408480" y="6364852"/>
            <a:chExt cx="6169784" cy="4184816"/>
          </a:xfrm>
        </p:grpSpPr>
        <p:sp>
          <p:nvSpPr>
            <p:cNvPr id="16" name="TextBox 15">
              <a:extLst>
                <a:ext uri="{FF2B5EF4-FFF2-40B4-BE49-F238E27FC236}">
                  <a16:creationId xmlns:a16="http://schemas.microsoft.com/office/drawing/2014/main" id="{924A15DA-8942-4507-9595-2AEBF2EBD421}"/>
                </a:ext>
              </a:extLst>
            </p:cNvPr>
            <p:cNvSpPr txBox="1"/>
            <p:nvPr/>
          </p:nvSpPr>
          <p:spPr>
            <a:xfrm>
              <a:off x="-5960074" y="6364852"/>
              <a:ext cx="3702007" cy="637829"/>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2. Choices for any parameter may be specified using a </a:t>
              </a:r>
              <a:r>
                <a:rPr lang="en-GB" sz="1100" dirty="0">
                  <a:latin typeface="Consolas" panose="020B0609020204030204" pitchFamily="49" charset="0"/>
                </a:rPr>
                <a:t>Choices</a:t>
              </a:r>
              <a:r>
                <a:rPr lang="en-GB" sz="1200" dirty="0">
                  <a:solidFill>
                    <a:srgbClr val="FF0000"/>
                  </a:solidFill>
                </a:rPr>
                <a:t> complementary function, either creating instances as needed or filtering </a:t>
              </a:r>
            </a:p>
          </p:txBody>
        </p:sp>
        <p:cxnSp>
          <p:nvCxnSpPr>
            <p:cNvPr id="17" name="Straight Arrow Connector 16">
              <a:extLst>
                <a:ext uri="{FF2B5EF4-FFF2-40B4-BE49-F238E27FC236}">
                  <a16:creationId xmlns:a16="http://schemas.microsoft.com/office/drawing/2014/main" id="{FC85E032-A3A0-46B9-A169-1A08B425DF2D}"/>
                </a:ext>
              </a:extLst>
            </p:cNvPr>
            <p:cNvCxnSpPr>
              <a:cxnSpLocks/>
              <a:stCxn id="16" idx="2"/>
            </p:cNvCxnSpPr>
            <p:nvPr/>
          </p:nvCxnSpPr>
          <p:spPr>
            <a:xfrm>
              <a:off x="-4109071" y="7002681"/>
              <a:ext cx="1" cy="103647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B4F272B-1977-4931-99E1-8CEFDA97B58F}"/>
                </a:ext>
              </a:extLst>
            </p:cNvPr>
            <p:cNvCxnSpPr>
              <a:cxnSpLocks/>
              <a:stCxn id="16" idx="3"/>
            </p:cNvCxnSpPr>
            <p:nvPr/>
          </p:nvCxnSpPr>
          <p:spPr>
            <a:xfrm>
              <a:off x="-2258067" y="6683767"/>
              <a:ext cx="1019371" cy="59911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43C15F22-202F-4229-A163-1BC1FF70D77E}"/>
                </a:ext>
              </a:extLst>
            </p:cNvPr>
            <p:cNvSpPr txBox="1"/>
            <p:nvPr/>
          </p:nvSpPr>
          <p:spPr>
            <a:xfrm>
              <a:off x="-7408479" y="6364852"/>
              <a:ext cx="936744" cy="637829"/>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1. See also: </a:t>
              </a:r>
              <a:r>
                <a:rPr lang="en-GB" sz="1100" dirty="0">
                  <a:latin typeface="Consolas" panose="020B0609020204030204" pitchFamily="49" charset="0"/>
                </a:rPr>
                <a:t>[Bounded] </a:t>
              </a:r>
              <a:r>
                <a:rPr lang="en-GB" sz="1200" dirty="0">
                  <a:solidFill>
                    <a:srgbClr val="FF0000"/>
                  </a:solidFill>
                </a:rPr>
                <a:t>attribute.</a:t>
              </a:r>
            </a:p>
          </p:txBody>
        </p:sp>
        <p:sp>
          <p:nvSpPr>
            <p:cNvPr id="23" name="TextBox 22">
              <a:extLst>
                <a:ext uri="{FF2B5EF4-FFF2-40B4-BE49-F238E27FC236}">
                  <a16:creationId xmlns:a16="http://schemas.microsoft.com/office/drawing/2014/main" id="{BB3FF49A-2C93-414E-9F8A-0DBAC2DEF9CC}"/>
                </a:ext>
              </a:extLst>
            </p:cNvPr>
            <p:cNvSpPr txBox="1"/>
            <p:nvPr/>
          </p:nvSpPr>
          <p:spPr>
            <a:xfrm>
              <a:off x="-7408480" y="8457260"/>
              <a:ext cx="5014214" cy="637829"/>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3. Choices for one parameter may be made dependent on the value selected for another parameter. Here, the choices offered for parameter 2 (</a:t>
              </a:r>
              <a:r>
                <a:rPr lang="en-GB" sz="1100" dirty="0" err="1">
                  <a:latin typeface="Consolas" panose="020B0609020204030204" pitchFamily="49" charset="0"/>
                </a:rPr>
                <a:t>stateProvince</a:t>
              </a:r>
              <a:r>
                <a:rPr lang="en-GB" sz="1200" dirty="0">
                  <a:solidFill>
                    <a:srgbClr val="FF0000"/>
                  </a:solidFill>
                </a:rPr>
                <a:t>) are based on the user’s selection of parameter 1 (</a:t>
              </a:r>
              <a:r>
                <a:rPr lang="en-GB" sz="1100" dirty="0" err="1">
                  <a:latin typeface="Consolas" panose="020B0609020204030204" pitchFamily="49" charset="0"/>
                </a:rPr>
                <a:t>countryRegion</a:t>
              </a:r>
              <a:r>
                <a:rPr lang="en-GB" sz="1200" dirty="0">
                  <a:solidFill>
                    <a:srgbClr val="FF0000"/>
                  </a:solidFill>
                </a:rPr>
                <a:t>)</a:t>
              </a:r>
            </a:p>
          </p:txBody>
        </p:sp>
        <p:cxnSp>
          <p:nvCxnSpPr>
            <p:cNvPr id="24" name="Straight Arrow Connector 23">
              <a:extLst>
                <a:ext uri="{FF2B5EF4-FFF2-40B4-BE49-F238E27FC236}">
                  <a16:creationId xmlns:a16="http://schemas.microsoft.com/office/drawing/2014/main" id="{CE774CFE-3BCB-433F-8109-AC3CFF8995D3}"/>
                </a:ext>
              </a:extLst>
            </p:cNvPr>
            <p:cNvCxnSpPr>
              <a:cxnSpLocks/>
              <a:stCxn id="23" idx="2"/>
            </p:cNvCxnSpPr>
            <p:nvPr/>
          </p:nvCxnSpPr>
          <p:spPr>
            <a:xfrm>
              <a:off x="-4901373" y="9095089"/>
              <a:ext cx="1425840" cy="118710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79A86CB-4E01-4BB4-B97E-D2A4F74B61B7}"/>
                </a:ext>
              </a:extLst>
            </p:cNvPr>
            <p:cNvCxnSpPr>
              <a:cxnSpLocks/>
              <a:stCxn id="23" idx="2"/>
            </p:cNvCxnSpPr>
            <p:nvPr/>
          </p:nvCxnSpPr>
          <p:spPr>
            <a:xfrm flipH="1">
              <a:off x="-5390460" y="9095089"/>
              <a:ext cx="489088" cy="145457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pic>
        <p:nvPicPr>
          <p:cNvPr id="31" name="Picture 30">
            <a:extLst>
              <a:ext uri="{FF2B5EF4-FFF2-40B4-BE49-F238E27FC236}">
                <a16:creationId xmlns:a16="http://schemas.microsoft.com/office/drawing/2014/main" id="{B58E5FF7-C7AD-4F82-A9B9-1CD325ACFE73}"/>
              </a:ext>
            </a:extLst>
          </p:cNvPr>
          <p:cNvPicPr>
            <a:picLocks noChangeAspect="1"/>
          </p:cNvPicPr>
          <p:nvPr/>
        </p:nvPicPr>
        <p:blipFill>
          <a:blip r:embed="rId2"/>
          <a:stretch>
            <a:fillRect/>
          </a:stretch>
        </p:blipFill>
        <p:spPr>
          <a:xfrm>
            <a:off x="8490857" y="74026"/>
            <a:ext cx="3611879" cy="2368992"/>
          </a:xfrm>
          <a:prstGeom prst="rect">
            <a:avLst/>
          </a:prstGeom>
        </p:spPr>
      </p:pic>
    </p:spTree>
    <p:extLst>
      <p:ext uri="{BB962C8B-B14F-4D97-AF65-F5344CB8AC3E}">
        <p14:creationId xmlns:p14="http://schemas.microsoft.com/office/powerpoint/2010/main" val="10201628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5A666F0B-6C43-495C-93D2-CE4644176EF6}"/>
              </a:ext>
            </a:extLst>
          </p:cNvPr>
          <p:cNvSpPr txBox="1">
            <a:spLocks/>
          </p:cNvSpPr>
          <p:nvPr/>
        </p:nvSpPr>
        <p:spPr>
          <a:xfrm>
            <a:off x="990599" y="4449332"/>
            <a:ext cx="11005457" cy="23041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400" dirty="0">
                <a:solidFill>
                  <a:srgbClr val="0000FF"/>
                </a:solidFill>
                <a:latin typeface="Consolas" panose="020B0609020204030204" pitchFamily="49" charset="0"/>
              </a:rPr>
              <a:t>public</a:t>
            </a:r>
            <a:r>
              <a:rPr lang="en-GB" sz="1400" dirty="0">
                <a:solidFill>
                  <a:srgbClr val="000000"/>
                </a:solidFill>
                <a:latin typeface="Consolas" panose="020B0609020204030204" pitchFamily="49" charset="0"/>
              </a:rPr>
              <a:t> </a:t>
            </a:r>
            <a:r>
              <a:rPr lang="en-GB" sz="1400" dirty="0">
                <a:solidFill>
                  <a:srgbClr val="0000FF"/>
                </a:solidFill>
                <a:latin typeface="Consolas" panose="020B0609020204030204" pitchFamily="49" charset="0"/>
              </a:rPr>
              <a:t>static</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IContext</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ChangeDepartmentOrShift</a:t>
            </a:r>
            <a:r>
              <a:rPr lang="en-GB" sz="1400" dirty="0">
                <a:solidFill>
                  <a:srgbClr val="000000"/>
                </a:solidFill>
                <a:latin typeface="Consolas" panose="020B0609020204030204" pitchFamily="49" charset="0"/>
              </a:rPr>
              <a:t>(</a:t>
            </a:r>
            <a:br>
              <a:rPr lang="en-GB" sz="1400" dirty="0">
                <a:solidFill>
                  <a:srgbClr val="000000"/>
                </a:solidFill>
                <a:latin typeface="Consolas" panose="020B0609020204030204" pitchFamily="49" charset="0"/>
              </a:rPr>
            </a:br>
            <a:r>
              <a:rPr lang="en-GB"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this</a:t>
            </a:r>
            <a:r>
              <a:rPr lang="en-US" sz="1400" dirty="0">
                <a:solidFill>
                  <a:srgbClr val="000000"/>
                </a:solidFill>
                <a:latin typeface="Consolas" panose="020B0609020204030204" pitchFamily="49" charset="0"/>
              </a:rPr>
              <a:t> Employee e, Department </a:t>
            </a:r>
            <a:r>
              <a:rPr lang="en-US" sz="1400" dirty="0" err="1">
                <a:solidFill>
                  <a:srgbClr val="000000"/>
                </a:solidFill>
                <a:latin typeface="Consolas" panose="020B0609020204030204" pitchFamily="49" charset="0"/>
              </a:rPr>
              <a:t>department</a:t>
            </a:r>
            <a:r>
              <a:rPr lang="en-US" sz="1400" dirty="0">
                <a:solidFill>
                  <a:srgbClr val="000000"/>
                </a:solidFill>
                <a:latin typeface="Consolas" panose="020B0609020204030204" pitchFamily="49" charset="0"/>
              </a:rPr>
              <a:t>, Shift </a:t>
            </a:r>
            <a:r>
              <a:rPr lang="en-US" sz="1400" dirty="0" err="1">
                <a:solidFill>
                  <a:srgbClr val="000000"/>
                </a:solidFill>
                <a:latin typeface="Consolas" panose="020B0609020204030204" pitchFamily="49" charset="0"/>
              </a:rPr>
              <a:t>shift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IContext</a:t>
            </a:r>
            <a:r>
              <a:rPr lang="en-US" sz="1400" dirty="0">
                <a:solidFill>
                  <a:srgbClr val="000000"/>
                </a:solidFill>
                <a:latin typeface="Consolas" panose="020B0609020204030204" pitchFamily="49" charset="0"/>
              </a:rPr>
              <a:t> context) =&gt; …</a:t>
            </a:r>
          </a:p>
          <a:p>
            <a:pPr marL="0" indent="0">
              <a:buNone/>
            </a:pP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static</a:t>
            </a:r>
            <a:r>
              <a:rPr lang="en-US" sz="1400" dirty="0">
                <a:solidFill>
                  <a:srgbClr val="000000"/>
                </a:solidFill>
                <a:latin typeface="Consolas" panose="020B0609020204030204" pitchFamily="49" charset="0"/>
              </a:rPr>
              <a:t> Department Default1ChangeDepartmentOrShift(</a:t>
            </a:r>
            <a:r>
              <a:rPr lang="en-US" sz="1400" dirty="0">
                <a:solidFill>
                  <a:srgbClr val="0000FF"/>
                </a:solidFill>
                <a:latin typeface="Consolas" panose="020B0609020204030204" pitchFamily="49" charset="0"/>
              </a:rPr>
              <a:t>this</a:t>
            </a:r>
            <a:r>
              <a:rPr lang="en-US" sz="1400" dirty="0">
                <a:solidFill>
                  <a:srgbClr val="000000"/>
                </a:solidFill>
                <a:latin typeface="Consolas" panose="020B0609020204030204" pitchFamily="49" charset="0"/>
              </a:rPr>
              <a:t> Employee e) =&gt;    </a:t>
            </a:r>
            <a:br>
              <a:rPr lang="en-US" sz="1400" dirty="0">
                <a:solidFill>
                  <a:srgbClr val="000000"/>
                </a:solidFill>
                <a:latin typeface="Consolas" panose="020B0609020204030204" pitchFamily="49" charset="0"/>
              </a:rPr>
            </a:b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CurrentAssignment</a:t>
            </a:r>
            <a:r>
              <a:rPr lang="en-US" sz="1400" dirty="0">
                <a:solidFill>
                  <a:srgbClr val="000000"/>
                </a:solidFill>
                <a:latin typeface="Consolas" panose="020B0609020204030204" pitchFamily="49" charset="0"/>
              </a:rPr>
              <a:t>(e)?.Department;</a:t>
            </a:r>
            <a:endParaRPr lang="en-US" sz="1400" dirty="0">
              <a:solidFill>
                <a:srgbClr val="0000FF"/>
              </a:solidFill>
              <a:latin typeface="Consolas" panose="020B0609020204030204" pitchFamily="49" charset="0"/>
            </a:endParaRPr>
          </a:p>
          <a:p>
            <a:pPr marL="0" indent="0">
              <a:buNone/>
            </a:pP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static</a:t>
            </a:r>
            <a:r>
              <a:rPr lang="en-US" sz="1400" dirty="0">
                <a:solidFill>
                  <a:srgbClr val="000000"/>
                </a:solidFill>
                <a:latin typeface="Consolas" panose="020B0609020204030204" pitchFamily="49" charset="0"/>
              </a:rPr>
              <a:t> Shift Default2ChangeDepartmentOrShift(</a:t>
            </a:r>
            <a:r>
              <a:rPr lang="en-US" sz="1400" dirty="0">
                <a:solidFill>
                  <a:srgbClr val="0000FF"/>
                </a:solidFill>
                <a:latin typeface="Consolas" panose="020B0609020204030204" pitchFamily="49" charset="0"/>
              </a:rPr>
              <a:t>this</a:t>
            </a:r>
            <a:r>
              <a:rPr lang="en-US" sz="1400" dirty="0">
                <a:solidFill>
                  <a:srgbClr val="000000"/>
                </a:solidFill>
                <a:latin typeface="Consolas" panose="020B0609020204030204" pitchFamily="49" charset="0"/>
              </a:rPr>
              <a:t> Employee e) =&gt; </a:t>
            </a:r>
            <a:br>
              <a:rPr lang="en-US" sz="1400" dirty="0">
                <a:solidFill>
                  <a:srgbClr val="000000"/>
                </a:solidFill>
                <a:latin typeface="Consolas" panose="020B0609020204030204" pitchFamily="49" charset="0"/>
              </a:rPr>
            </a:b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CurrentAssignment</a:t>
            </a:r>
            <a:r>
              <a:rPr lang="en-US" sz="1400" dirty="0">
                <a:solidFill>
                  <a:srgbClr val="000000"/>
                </a:solidFill>
                <a:latin typeface="Consolas" panose="020B0609020204030204" pitchFamily="49" charset="0"/>
              </a:rPr>
              <a:t>(e)?.Shift;</a:t>
            </a:r>
            <a:endParaRPr lang="en-US" sz="1400" dirty="0">
              <a:solidFill>
                <a:srgbClr val="0000FF"/>
              </a:solidFill>
              <a:latin typeface="Consolas" panose="020B0609020204030204" pitchFamily="49" charset="0"/>
            </a:endParaRPr>
          </a:p>
          <a:p>
            <a:pPr marL="0" indent="0">
              <a:buNone/>
            </a:pPr>
            <a:r>
              <a:rPr lang="en-US" sz="1400" dirty="0">
                <a:solidFill>
                  <a:srgbClr val="0000FF"/>
                </a:solidFill>
                <a:latin typeface="Consolas" panose="020B0609020204030204" pitchFamily="49" charset="0"/>
              </a:rPr>
              <a:t>private</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static</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EmployeeDepartmentHistory</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CurrentAssignment</a:t>
            </a:r>
            <a:r>
              <a:rPr lang="en-US" sz="1400" dirty="0">
                <a:solidFill>
                  <a:srgbClr val="000000"/>
                </a:solidFill>
                <a:latin typeface="Consolas" panose="020B0609020204030204" pitchFamily="49" charset="0"/>
              </a:rPr>
              <a:t>(Employee e) =&gt;</a:t>
            </a:r>
            <a:br>
              <a:rPr lang="en-US" sz="1400" dirty="0">
                <a:solidFill>
                  <a:srgbClr val="000000"/>
                </a:solidFill>
                <a:latin typeface="Consolas" panose="020B0609020204030204" pitchFamily="49" charset="0"/>
              </a:rPr>
            </a:b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e.DepartmentHistory.Where</a:t>
            </a:r>
            <a:r>
              <a:rPr lang="en-US" sz="1400" dirty="0">
                <a:solidFill>
                  <a:srgbClr val="000000"/>
                </a:solidFill>
                <a:latin typeface="Consolas" panose="020B0609020204030204" pitchFamily="49" charset="0"/>
              </a:rPr>
              <a:t>(n =&gt; </a:t>
            </a:r>
            <a:r>
              <a:rPr lang="en-US" sz="1400" dirty="0" err="1">
                <a:solidFill>
                  <a:srgbClr val="000000"/>
                </a:solidFill>
                <a:latin typeface="Consolas" panose="020B0609020204030204" pitchFamily="49" charset="0"/>
              </a:rPr>
              <a:t>n.EndDate</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null</a:t>
            </a:r>
            <a:r>
              <a:rPr lang="en-US" sz="1400" dirty="0">
                <a:solidFill>
                  <a:srgbClr val="000000"/>
                </a:solidFill>
                <a:latin typeface="Consolas" panose="020B0609020204030204" pitchFamily="49" charset="0"/>
              </a:rPr>
              <a:t>).</a:t>
            </a:r>
            <a:r>
              <a:rPr lang="en-US" sz="1400" dirty="0" err="1">
                <a:solidFill>
                  <a:srgbClr val="000000"/>
                </a:solidFill>
                <a:latin typeface="Consolas" panose="020B0609020204030204" pitchFamily="49" charset="0"/>
              </a:rPr>
              <a:t>FirstOrDefault</a:t>
            </a:r>
            <a:r>
              <a:rPr lang="en-US" sz="1400" dirty="0">
                <a:solidFill>
                  <a:srgbClr val="000000"/>
                </a:solidFill>
                <a:latin typeface="Consolas" panose="020B0609020204030204" pitchFamily="49" charset="0"/>
              </a:rPr>
              <a:t>();</a:t>
            </a:r>
            <a:endParaRPr lang="en-US" sz="1400" dirty="0">
              <a:solidFill>
                <a:srgbClr val="0000FF"/>
              </a:solidFill>
              <a:latin typeface="Consolas" panose="020B0609020204030204" pitchFamily="49" charset="0"/>
            </a:endParaRPr>
          </a:p>
        </p:txBody>
      </p:sp>
      <p:sp>
        <p:nvSpPr>
          <p:cNvPr id="2" name="Title 1">
            <a:extLst>
              <a:ext uri="{FF2B5EF4-FFF2-40B4-BE49-F238E27FC236}">
                <a16:creationId xmlns:a16="http://schemas.microsoft.com/office/drawing/2014/main" id="{A235FF3B-563A-4C23-BE37-6E4502AA315D}"/>
              </a:ext>
            </a:extLst>
          </p:cNvPr>
          <p:cNvSpPr>
            <a:spLocks noGrp="1"/>
          </p:cNvSpPr>
          <p:nvPr>
            <p:ph type="title"/>
          </p:nvPr>
        </p:nvSpPr>
        <p:spPr>
          <a:xfrm>
            <a:off x="838200" y="365125"/>
            <a:ext cx="9046029" cy="1325563"/>
          </a:xfrm>
        </p:spPr>
        <p:txBody>
          <a:bodyPr>
            <a:normAutofit/>
          </a:bodyPr>
          <a:lstStyle/>
          <a:p>
            <a:r>
              <a:rPr lang="en-GB" sz="2800" dirty="0"/>
              <a:t>Specify the default value for a parameter - using custom rules </a:t>
            </a:r>
          </a:p>
        </p:txBody>
      </p:sp>
      <p:pic>
        <p:nvPicPr>
          <p:cNvPr id="29" name="Picture 28">
            <a:extLst>
              <a:ext uri="{FF2B5EF4-FFF2-40B4-BE49-F238E27FC236}">
                <a16:creationId xmlns:a16="http://schemas.microsoft.com/office/drawing/2014/main" id="{5FC3D096-52CD-48B5-99BD-D1B6F64DCE9A}"/>
              </a:ext>
            </a:extLst>
          </p:cNvPr>
          <p:cNvPicPr>
            <a:picLocks noChangeAspect="1"/>
          </p:cNvPicPr>
          <p:nvPr/>
        </p:nvPicPr>
        <p:blipFill>
          <a:blip r:embed="rId2"/>
          <a:stretch>
            <a:fillRect/>
          </a:stretch>
        </p:blipFill>
        <p:spPr>
          <a:xfrm>
            <a:off x="990599" y="1588481"/>
            <a:ext cx="8656320" cy="2562110"/>
          </a:xfrm>
          <a:prstGeom prst="rect">
            <a:avLst/>
          </a:prstGeom>
        </p:spPr>
      </p:pic>
      <p:grpSp>
        <p:nvGrpSpPr>
          <p:cNvPr id="15" name="Group 14">
            <a:extLst>
              <a:ext uri="{FF2B5EF4-FFF2-40B4-BE49-F238E27FC236}">
                <a16:creationId xmlns:a16="http://schemas.microsoft.com/office/drawing/2014/main" id="{52DF6A69-74F4-447E-BE17-7BE74BF6120B}"/>
              </a:ext>
            </a:extLst>
          </p:cNvPr>
          <p:cNvGrpSpPr/>
          <p:nvPr/>
        </p:nvGrpSpPr>
        <p:grpSpPr>
          <a:xfrm>
            <a:off x="4058194" y="2951772"/>
            <a:ext cx="5401492" cy="938890"/>
            <a:chOff x="-8932284" y="5751810"/>
            <a:chExt cx="5071588" cy="715922"/>
          </a:xfrm>
        </p:grpSpPr>
        <p:sp>
          <p:nvSpPr>
            <p:cNvPr id="16" name="TextBox 15">
              <a:extLst>
                <a:ext uri="{FF2B5EF4-FFF2-40B4-BE49-F238E27FC236}">
                  <a16:creationId xmlns:a16="http://schemas.microsoft.com/office/drawing/2014/main" id="{924A15DA-8942-4507-9595-2AEBF2EBD421}"/>
                </a:ext>
              </a:extLst>
            </p:cNvPr>
            <p:cNvSpPr txBox="1"/>
            <p:nvPr/>
          </p:nvSpPr>
          <p:spPr>
            <a:xfrm>
              <a:off x="-7562703" y="6115704"/>
              <a:ext cx="3702007" cy="352028"/>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1. Here we want the default values (from the drop-down lists) to be the </a:t>
              </a:r>
              <a:r>
                <a:rPr lang="en-GB" sz="1100" dirty="0">
                  <a:latin typeface="Consolas" panose="020B0609020204030204" pitchFamily="49" charset="0"/>
                </a:rPr>
                <a:t>Employee</a:t>
              </a:r>
              <a:r>
                <a:rPr lang="en-GB" sz="1200" dirty="0">
                  <a:solidFill>
                    <a:srgbClr val="FF0000"/>
                  </a:solidFill>
                </a:rPr>
                <a:t>’s existing </a:t>
              </a:r>
              <a:r>
                <a:rPr lang="en-GB" sz="1100" dirty="0">
                  <a:latin typeface="Consolas" panose="020B0609020204030204" pitchFamily="49" charset="0"/>
                </a:rPr>
                <a:t>Department</a:t>
              </a:r>
              <a:r>
                <a:rPr lang="en-GB" sz="1200" dirty="0">
                  <a:solidFill>
                    <a:srgbClr val="FF0000"/>
                  </a:solidFill>
                </a:rPr>
                <a:t> and </a:t>
              </a:r>
              <a:r>
                <a:rPr lang="en-GB" sz="1100" dirty="0">
                  <a:latin typeface="Consolas" panose="020B0609020204030204" pitchFamily="49" charset="0"/>
                </a:rPr>
                <a:t>Shift</a:t>
              </a:r>
              <a:r>
                <a:rPr lang="en-GB" sz="1200" dirty="0">
                  <a:solidFill>
                    <a:srgbClr val="FF0000"/>
                  </a:solidFill>
                </a:rPr>
                <a:t> </a:t>
              </a:r>
            </a:p>
          </p:txBody>
        </p:sp>
        <p:cxnSp>
          <p:nvCxnSpPr>
            <p:cNvPr id="17" name="Straight Arrow Connector 16">
              <a:extLst>
                <a:ext uri="{FF2B5EF4-FFF2-40B4-BE49-F238E27FC236}">
                  <a16:creationId xmlns:a16="http://schemas.microsoft.com/office/drawing/2014/main" id="{FC85E032-A3A0-46B9-A169-1A08B425DF2D}"/>
                </a:ext>
              </a:extLst>
            </p:cNvPr>
            <p:cNvCxnSpPr>
              <a:cxnSpLocks/>
            </p:cNvCxnSpPr>
            <p:nvPr/>
          </p:nvCxnSpPr>
          <p:spPr>
            <a:xfrm flipV="1">
              <a:off x="-5711700" y="5751810"/>
              <a:ext cx="1097219" cy="36389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B4F272B-1977-4931-99E1-8CEFDA97B58F}"/>
                </a:ext>
              </a:extLst>
            </p:cNvPr>
            <p:cNvCxnSpPr>
              <a:cxnSpLocks/>
              <a:stCxn id="16" idx="1"/>
            </p:cNvCxnSpPr>
            <p:nvPr/>
          </p:nvCxnSpPr>
          <p:spPr>
            <a:xfrm flipH="1" flipV="1">
              <a:off x="-8932284" y="5826153"/>
              <a:ext cx="1369580" cy="46556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3D02B9D7-0E36-497A-BD3B-05D51993DCA4}"/>
              </a:ext>
            </a:extLst>
          </p:cNvPr>
          <p:cNvGrpSpPr/>
          <p:nvPr/>
        </p:nvGrpSpPr>
        <p:grpSpPr>
          <a:xfrm>
            <a:off x="3840481" y="5167300"/>
            <a:ext cx="8033115" cy="1205000"/>
            <a:chOff x="-11672494" y="5917503"/>
            <a:chExt cx="7542481" cy="918837"/>
          </a:xfrm>
        </p:grpSpPr>
        <p:sp>
          <p:nvSpPr>
            <p:cNvPr id="39" name="TextBox 38">
              <a:extLst>
                <a:ext uri="{FF2B5EF4-FFF2-40B4-BE49-F238E27FC236}">
                  <a16:creationId xmlns:a16="http://schemas.microsoft.com/office/drawing/2014/main" id="{0934331D-B4B3-432C-AF31-7DCD3258EA8B}"/>
                </a:ext>
              </a:extLst>
            </p:cNvPr>
            <p:cNvSpPr txBox="1"/>
            <p:nvPr/>
          </p:nvSpPr>
          <p:spPr>
            <a:xfrm>
              <a:off x="-7150276" y="6343500"/>
              <a:ext cx="3020263" cy="492840"/>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2. Default values are specified for parameters 1 &amp; 2, derived from information in the Employee object</a:t>
              </a:r>
            </a:p>
          </p:txBody>
        </p:sp>
        <p:cxnSp>
          <p:nvCxnSpPr>
            <p:cNvPr id="40" name="Straight Arrow Connector 39">
              <a:extLst>
                <a:ext uri="{FF2B5EF4-FFF2-40B4-BE49-F238E27FC236}">
                  <a16:creationId xmlns:a16="http://schemas.microsoft.com/office/drawing/2014/main" id="{45CED69E-3E1B-48F4-A534-7DC94B6EF688}"/>
                </a:ext>
              </a:extLst>
            </p:cNvPr>
            <p:cNvCxnSpPr>
              <a:cxnSpLocks/>
            </p:cNvCxnSpPr>
            <p:nvPr/>
          </p:nvCxnSpPr>
          <p:spPr>
            <a:xfrm flipH="1" flipV="1">
              <a:off x="-11247307" y="5917503"/>
              <a:ext cx="4097031" cy="67241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7F90EB8E-32AD-4BC6-8E9E-F708241C6DCB}"/>
                </a:ext>
              </a:extLst>
            </p:cNvPr>
            <p:cNvCxnSpPr>
              <a:cxnSpLocks/>
              <a:stCxn id="39" idx="1"/>
            </p:cNvCxnSpPr>
            <p:nvPr/>
          </p:nvCxnSpPr>
          <p:spPr>
            <a:xfrm flipH="1" flipV="1">
              <a:off x="-11672494" y="6269533"/>
              <a:ext cx="4522218" cy="32038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107527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5A666F0B-6C43-495C-93D2-CE4644176EF6}"/>
              </a:ext>
            </a:extLst>
          </p:cNvPr>
          <p:cNvSpPr txBox="1">
            <a:spLocks/>
          </p:cNvSpPr>
          <p:nvPr/>
        </p:nvSpPr>
        <p:spPr>
          <a:xfrm>
            <a:off x="990599" y="2020389"/>
            <a:ext cx="11005457" cy="47331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GB" sz="1400" dirty="0">
              <a:solidFill>
                <a:srgbClr val="0000FF"/>
              </a:solidFill>
              <a:latin typeface="Consolas" panose="020B0609020204030204" pitchFamily="49" charset="0"/>
            </a:endParaRPr>
          </a:p>
          <a:p>
            <a:pPr marL="0" indent="0">
              <a:buNone/>
            </a:pPr>
            <a:endParaRPr lang="en-GB" sz="1400" dirty="0">
              <a:solidFill>
                <a:srgbClr val="0000FF"/>
              </a:solidFill>
              <a:latin typeface="Consolas" panose="020B0609020204030204" pitchFamily="49" charset="0"/>
            </a:endParaRPr>
          </a:p>
          <a:p>
            <a:pPr marL="0" indent="0">
              <a:buNone/>
            </a:pPr>
            <a:endParaRPr lang="en-GB" sz="1400" dirty="0">
              <a:solidFill>
                <a:srgbClr val="0000FF"/>
              </a:solidFill>
              <a:latin typeface="Consolas" panose="020B0609020204030204" pitchFamily="49" charset="0"/>
            </a:endParaRPr>
          </a:p>
          <a:p>
            <a:pPr marL="0" indent="0">
              <a:buNone/>
            </a:pPr>
            <a:endParaRPr lang="en-GB" sz="1400" dirty="0">
              <a:solidFill>
                <a:srgbClr val="0000FF"/>
              </a:solidFill>
              <a:latin typeface="Consolas" panose="020B0609020204030204" pitchFamily="49" charset="0"/>
            </a:endParaRPr>
          </a:p>
          <a:p>
            <a:pPr marL="0" indent="0">
              <a:buNone/>
            </a:pPr>
            <a:r>
              <a:rPr lang="en-GB" sz="1400" dirty="0">
                <a:solidFill>
                  <a:srgbClr val="0000FF"/>
                </a:solidFill>
                <a:latin typeface="Consolas" panose="020B0609020204030204" pitchFamily="49" charset="0"/>
              </a:rPr>
              <a:t>public</a:t>
            </a:r>
            <a:r>
              <a:rPr lang="en-GB" sz="1400" dirty="0">
                <a:solidFill>
                  <a:srgbClr val="000000"/>
                </a:solidFill>
                <a:latin typeface="Consolas" panose="020B0609020204030204" pitchFamily="49" charset="0"/>
              </a:rPr>
              <a:t> </a:t>
            </a:r>
            <a:r>
              <a:rPr lang="en-GB" sz="1400" dirty="0">
                <a:solidFill>
                  <a:srgbClr val="0000FF"/>
                </a:solidFill>
                <a:latin typeface="Consolas" panose="020B0609020204030204" pitchFamily="49" charset="0"/>
              </a:rPr>
              <a:t>static</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IContext</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EditDiscount</a:t>
            </a:r>
            <a:r>
              <a:rPr lang="en-GB" sz="1400" dirty="0">
                <a:solidFill>
                  <a:srgbClr val="000000"/>
                </a:solidFill>
                <a:latin typeface="Consolas" panose="020B0609020204030204" pitchFamily="49" charset="0"/>
              </a:rPr>
              <a:t>(</a:t>
            </a:r>
            <a:r>
              <a:rPr lang="en-US" sz="1400" dirty="0">
                <a:solidFill>
                  <a:srgbClr val="0000FF"/>
                </a:solidFill>
                <a:latin typeface="Consolas" panose="020B0609020204030204" pitchFamily="49" charset="0"/>
              </a:rPr>
              <a:t>this</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SpecialOffer</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sp</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decimal</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discountPct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IContext</a:t>
            </a:r>
            <a:r>
              <a:rPr lang="en-US" sz="1400" dirty="0">
                <a:solidFill>
                  <a:srgbClr val="000000"/>
                </a:solidFill>
                <a:latin typeface="Consolas" panose="020B0609020204030204" pitchFamily="49" charset="0"/>
              </a:rPr>
              <a:t> context) =&gt;</a:t>
            </a:r>
            <a:br>
              <a:rPr lang="en-US" sz="1400" dirty="0">
                <a:solidFill>
                  <a:srgbClr val="000000"/>
                </a:solidFill>
                <a:latin typeface="Consolas" panose="020B0609020204030204" pitchFamily="49" charset="0"/>
              </a:rPr>
            </a:br>
            <a:r>
              <a:rPr lang="en-US"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UpdateSpecialOffer</a:t>
            </a:r>
            <a:r>
              <a:rPr lang="en-GB" sz="1400" dirty="0">
                <a:solidFill>
                  <a:srgbClr val="000000"/>
                </a:solidFill>
                <a:latin typeface="Consolas" panose="020B0609020204030204" pitchFamily="49" charset="0"/>
              </a:rPr>
              <a:t>(</a:t>
            </a:r>
            <a:r>
              <a:rPr lang="en-GB" sz="1400" dirty="0" err="1">
                <a:solidFill>
                  <a:srgbClr val="000000"/>
                </a:solidFill>
                <a:latin typeface="Consolas" panose="020B0609020204030204" pitchFamily="49" charset="0"/>
              </a:rPr>
              <a:t>sp</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sp</a:t>
            </a:r>
            <a:r>
              <a:rPr lang="en-GB" sz="1400" dirty="0">
                <a:solidFill>
                  <a:srgbClr val="000000"/>
                </a:solidFill>
                <a:latin typeface="Consolas" panose="020B0609020204030204" pitchFamily="49" charset="0"/>
              </a:rPr>
              <a:t> </a:t>
            </a:r>
            <a:r>
              <a:rPr lang="en-GB" sz="1400" dirty="0">
                <a:solidFill>
                  <a:srgbClr val="0000FF"/>
                </a:solidFill>
                <a:latin typeface="Consolas" panose="020B0609020204030204" pitchFamily="49" charset="0"/>
              </a:rPr>
              <a:t>with</a:t>
            </a:r>
            <a:r>
              <a:rPr lang="en-GB" sz="1400" dirty="0">
                <a:solidFill>
                  <a:srgbClr val="000000"/>
                </a:solidFill>
                <a:latin typeface="Consolas" panose="020B0609020204030204" pitchFamily="49" charset="0"/>
              </a:rPr>
              <a:t> { </a:t>
            </a:r>
            <a:r>
              <a:rPr lang="en-GB" sz="1400" dirty="0" err="1">
                <a:solidFill>
                  <a:srgbClr val="000000"/>
                </a:solidFill>
                <a:latin typeface="Consolas" panose="020B0609020204030204" pitchFamily="49" charset="0"/>
              </a:rPr>
              <a:t>DiscountPct</a:t>
            </a:r>
            <a:r>
              <a:rPr lang="en-GB" sz="1400" dirty="0">
                <a:solidFill>
                  <a:srgbClr val="000000"/>
                </a:solidFill>
                <a:latin typeface="Consolas" panose="020B0609020204030204" pitchFamily="49" charset="0"/>
              </a:rPr>
              <a:t> = </a:t>
            </a:r>
            <a:r>
              <a:rPr lang="en-GB" sz="1400" dirty="0" err="1">
                <a:solidFill>
                  <a:srgbClr val="000000"/>
                </a:solidFill>
                <a:latin typeface="Consolas" panose="020B0609020204030204" pitchFamily="49" charset="0"/>
              </a:rPr>
              <a:t>discountPct</a:t>
            </a:r>
            <a:r>
              <a:rPr lang="en-GB" sz="1400" dirty="0">
                <a:solidFill>
                  <a:srgbClr val="000000"/>
                </a:solidFill>
                <a:latin typeface="Consolas" panose="020B0609020204030204" pitchFamily="49" charset="0"/>
              </a:rPr>
              <a:t> }, context);</a:t>
            </a:r>
          </a:p>
          <a:p>
            <a:pPr marL="0" indent="0">
              <a:buNone/>
            </a:pPr>
            <a:endParaRPr lang="en-GB" sz="1400" dirty="0">
              <a:solidFill>
                <a:srgbClr val="000000"/>
              </a:solidFill>
              <a:latin typeface="Consolas" panose="020B0609020204030204" pitchFamily="49" charset="0"/>
            </a:endParaRPr>
          </a:p>
          <a:p>
            <a:pPr marL="0" indent="0">
              <a:buNone/>
            </a:pP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static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DisableEditDiscount</a:t>
            </a:r>
            <a:r>
              <a:rPr lang="en-US" sz="1400" dirty="0">
                <a:solidFill>
                  <a:srgbClr val="000000"/>
                </a:solidFill>
                <a:latin typeface="Consolas" panose="020B0609020204030204" pitchFamily="49" charset="0"/>
              </a:rPr>
              <a:t>(</a:t>
            </a:r>
            <a:r>
              <a:rPr lang="en-US" sz="1400" dirty="0">
                <a:solidFill>
                  <a:srgbClr val="0000FF"/>
                </a:solidFill>
                <a:latin typeface="Consolas" panose="020B0609020204030204" pitchFamily="49" charset="0"/>
              </a:rPr>
              <a:t>this</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SpecialOffer</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sp</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IContext</a:t>
            </a:r>
            <a:r>
              <a:rPr lang="en-US" sz="1400" dirty="0">
                <a:solidFill>
                  <a:srgbClr val="000000"/>
                </a:solidFill>
                <a:latin typeface="Consolas" panose="020B0609020204030204" pitchFamily="49" charset="0"/>
              </a:rPr>
              <a:t> context) =&gt;</a:t>
            </a:r>
            <a:br>
              <a:rPr lang="en-US" sz="1400" dirty="0">
                <a:solidFill>
                  <a:srgbClr val="000000"/>
                </a:solidFill>
                <a:latin typeface="Consolas" panose="020B0609020204030204" pitchFamily="49" charset="0"/>
              </a:rPr>
            </a:b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context.Today</a:t>
            </a:r>
            <a:r>
              <a:rPr lang="en-US" sz="1400" dirty="0">
                <a:solidFill>
                  <a:srgbClr val="000000"/>
                </a:solidFill>
                <a:latin typeface="Consolas" panose="020B0609020204030204" pitchFamily="49" charset="0"/>
              </a:rPr>
              <a:t>() &gt; </a:t>
            </a:r>
            <a:r>
              <a:rPr lang="en-US" sz="1400" dirty="0" err="1">
                <a:solidFill>
                  <a:srgbClr val="000000"/>
                </a:solidFill>
                <a:latin typeface="Consolas" panose="020B0609020204030204" pitchFamily="49" charset="0"/>
              </a:rPr>
              <a:t>sp.StartDate</a:t>
            </a:r>
            <a:r>
              <a:rPr lang="en-US" sz="1400" dirty="0">
                <a:solidFill>
                  <a:srgbClr val="000000"/>
                </a:solidFill>
                <a:latin typeface="Consolas" panose="020B0609020204030204" pitchFamily="49" charset="0"/>
              </a:rPr>
              <a:t> ? </a:t>
            </a:r>
            <a:r>
              <a:rPr lang="en-US" sz="1400" dirty="0">
                <a:solidFill>
                  <a:srgbClr val="A31515"/>
                </a:solidFill>
                <a:latin typeface="Consolas" panose="020B0609020204030204" pitchFamily="49" charset="0"/>
              </a:rPr>
              <a:t>"Offer has started"</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null</a:t>
            </a:r>
            <a:r>
              <a:rPr lang="en-US" sz="1400" dirty="0">
                <a:solidFill>
                  <a:srgbClr val="000000"/>
                </a:solidFill>
                <a:latin typeface="Consolas" panose="020B0609020204030204" pitchFamily="49" charset="0"/>
              </a:rPr>
              <a:t>;</a:t>
            </a:r>
            <a:endParaRPr lang="en-US" sz="1100" dirty="0">
              <a:solidFill>
                <a:srgbClr val="0000FF"/>
              </a:solidFill>
              <a:latin typeface="Consolas" panose="020B0609020204030204" pitchFamily="49" charset="0"/>
            </a:endParaRPr>
          </a:p>
        </p:txBody>
      </p:sp>
      <p:sp>
        <p:nvSpPr>
          <p:cNvPr id="2" name="Title 1">
            <a:extLst>
              <a:ext uri="{FF2B5EF4-FFF2-40B4-BE49-F238E27FC236}">
                <a16:creationId xmlns:a16="http://schemas.microsoft.com/office/drawing/2014/main" id="{A235FF3B-563A-4C23-BE37-6E4502AA315D}"/>
              </a:ext>
            </a:extLst>
          </p:cNvPr>
          <p:cNvSpPr>
            <a:spLocks noGrp="1"/>
          </p:cNvSpPr>
          <p:nvPr>
            <p:ph type="title"/>
          </p:nvPr>
        </p:nvSpPr>
        <p:spPr/>
        <p:txBody>
          <a:bodyPr>
            <a:normAutofit/>
          </a:bodyPr>
          <a:lstStyle/>
          <a:p>
            <a:r>
              <a:rPr lang="en-GB" sz="2800" dirty="0"/>
              <a:t>Disable an action based on specified conditions</a:t>
            </a:r>
          </a:p>
        </p:txBody>
      </p:sp>
      <p:grpSp>
        <p:nvGrpSpPr>
          <p:cNvPr id="15" name="Group 14">
            <a:extLst>
              <a:ext uri="{FF2B5EF4-FFF2-40B4-BE49-F238E27FC236}">
                <a16:creationId xmlns:a16="http://schemas.microsoft.com/office/drawing/2014/main" id="{52DF6A69-74F4-447E-BE17-7BE74BF6120B}"/>
              </a:ext>
            </a:extLst>
          </p:cNvPr>
          <p:cNvGrpSpPr/>
          <p:nvPr/>
        </p:nvGrpSpPr>
        <p:grpSpPr>
          <a:xfrm>
            <a:off x="1869070" y="2510877"/>
            <a:ext cx="3942821" cy="780937"/>
            <a:chOff x="-8461109" y="6128663"/>
            <a:chExt cx="3702007" cy="595478"/>
          </a:xfrm>
        </p:grpSpPr>
        <p:sp>
          <p:nvSpPr>
            <p:cNvPr id="16" name="TextBox 15">
              <a:extLst>
                <a:ext uri="{FF2B5EF4-FFF2-40B4-BE49-F238E27FC236}">
                  <a16:creationId xmlns:a16="http://schemas.microsoft.com/office/drawing/2014/main" id="{924A15DA-8942-4507-9595-2AEBF2EBD421}"/>
                </a:ext>
              </a:extLst>
            </p:cNvPr>
            <p:cNvSpPr txBox="1"/>
            <p:nvPr/>
          </p:nvSpPr>
          <p:spPr>
            <a:xfrm>
              <a:off x="-8461109" y="6128663"/>
              <a:ext cx="3702007" cy="352028"/>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1. We do not want the user to be able to alter the discount once the offer has started</a:t>
              </a:r>
            </a:p>
          </p:txBody>
        </p:sp>
        <p:cxnSp>
          <p:nvCxnSpPr>
            <p:cNvPr id="17" name="Straight Arrow Connector 16">
              <a:extLst>
                <a:ext uri="{FF2B5EF4-FFF2-40B4-BE49-F238E27FC236}">
                  <a16:creationId xmlns:a16="http://schemas.microsoft.com/office/drawing/2014/main" id="{FC85E032-A3A0-46B9-A169-1A08B425DF2D}"/>
                </a:ext>
              </a:extLst>
            </p:cNvPr>
            <p:cNvCxnSpPr>
              <a:cxnSpLocks/>
              <a:stCxn id="16" idx="2"/>
            </p:cNvCxnSpPr>
            <p:nvPr/>
          </p:nvCxnSpPr>
          <p:spPr>
            <a:xfrm flipH="1">
              <a:off x="-6610106" y="6480691"/>
              <a:ext cx="1" cy="24345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3D02B9D7-0E36-497A-BD3B-05D51993DCA4}"/>
              </a:ext>
            </a:extLst>
          </p:cNvPr>
          <p:cNvGrpSpPr/>
          <p:nvPr/>
        </p:nvGrpSpPr>
        <p:grpSpPr>
          <a:xfrm>
            <a:off x="2232116" y="4728753"/>
            <a:ext cx="3216729" cy="1756294"/>
            <a:chOff x="-12694578" y="5799507"/>
            <a:chExt cx="3020263" cy="1339209"/>
          </a:xfrm>
        </p:grpSpPr>
        <p:sp>
          <p:nvSpPr>
            <p:cNvPr id="39" name="TextBox 38">
              <a:extLst>
                <a:ext uri="{FF2B5EF4-FFF2-40B4-BE49-F238E27FC236}">
                  <a16:creationId xmlns:a16="http://schemas.microsoft.com/office/drawing/2014/main" id="{0934331D-B4B3-432C-AF31-7DCD3258EA8B}"/>
                </a:ext>
              </a:extLst>
            </p:cNvPr>
            <p:cNvSpPr txBox="1"/>
            <p:nvPr/>
          </p:nvSpPr>
          <p:spPr>
            <a:xfrm>
              <a:off x="-12694578" y="6223442"/>
              <a:ext cx="3020263" cy="915274"/>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2. A complementary </a:t>
              </a:r>
              <a:r>
                <a:rPr lang="en-GB" sz="1100" dirty="0">
                  <a:latin typeface="Consolas" panose="020B0609020204030204" pitchFamily="49" charset="0"/>
                </a:rPr>
                <a:t>Disable</a:t>
              </a:r>
              <a:r>
                <a:rPr lang="en-GB" sz="1200" dirty="0">
                  <a:solidFill>
                    <a:srgbClr val="FF0000"/>
                  </a:solidFill>
                </a:rPr>
                <a:t> function is used. If this returns null (or an empty string) then the action is enabled. If not it is disabled, and greyed-out on the UI. The returned explanatory message will be rendered as a tooltip – shown if the user hovers on a disabled action.</a:t>
              </a:r>
            </a:p>
          </p:txBody>
        </p:sp>
        <p:cxnSp>
          <p:nvCxnSpPr>
            <p:cNvPr id="41" name="Straight Arrow Connector 40">
              <a:extLst>
                <a:ext uri="{FF2B5EF4-FFF2-40B4-BE49-F238E27FC236}">
                  <a16:creationId xmlns:a16="http://schemas.microsoft.com/office/drawing/2014/main" id="{7F90EB8E-32AD-4BC6-8E9E-F708241C6DCB}"/>
                </a:ext>
              </a:extLst>
            </p:cNvPr>
            <p:cNvCxnSpPr>
              <a:cxnSpLocks/>
              <a:stCxn id="39" idx="0"/>
            </p:cNvCxnSpPr>
            <p:nvPr/>
          </p:nvCxnSpPr>
          <p:spPr>
            <a:xfrm flipV="1">
              <a:off x="-11184446" y="5799507"/>
              <a:ext cx="0" cy="42393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pic>
        <p:nvPicPr>
          <p:cNvPr id="4" name="Picture 3">
            <a:extLst>
              <a:ext uri="{FF2B5EF4-FFF2-40B4-BE49-F238E27FC236}">
                <a16:creationId xmlns:a16="http://schemas.microsoft.com/office/drawing/2014/main" id="{F408C516-D97F-4FE6-9133-A6FF54CDBE99}"/>
              </a:ext>
            </a:extLst>
          </p:cNvPr>
          <p:cNvPicPr>
            <a:picLocks noChangeAspect="1"/>
          </p:cNvPicPr>
          <p:nvPr/>
        </p:nvPicPr>
        <p:blipFill rotWithShape="1">
          <a:blip r:embed="rId2"/>
          <a:srcRect r="23826"/>
          <a:stretch/>
        </p:blipFill>
        <p:spPr>
          <a:xfrm>
            <a:off x="8224024" y="140005"/>
            <a:ext cx="3649572" cy="2181225"/>
          </a:xfrm>
          <a:prstGeom prst="rect">
            <a:avLst/>
          </a:prstGeom>
        </p:spPr>
      </p:pic>
    </p:spTree>
    <p:extLst>
      <p:ext uri="{BB962C8B-B14F-4D97-AF65-F5344CB8AC3E}">
        <p14:creationId xmlns:p14="http://schemas.microsoft.com/office/powerpoint/2010/main" val="2835691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5A666F0B-6C43-495C-93D2-CE4644176EF6}"/>
              </a:ext>
            </a:extLst>
          </p:cNvPr>
          <p:cNvSpPr txBox="1">
            <a:spLocks/>
          </p:cNvSpPr>
          <p:nvPr/>
        </p:nvSpPr>
        <p:spPr>
          <a:xfrm>
            <a:off x="990599" y="2020389"/>
            <a:ext cx="11005457" cy="47331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GB" sz="1400" dirty="0">
              <a:solidFill>
                <a:srgbClr val="0000FF"/>
              </a:solidFill>
              <a:latin typeface="Consolas" panose="020B0609020204030204" pitchFamily="49" charset="0"/>
            </a:endParaRPr>
          </a:p>
          <a:p>
            <a:pPr marL="0" indent="0">
              <a:buNone/>
            </a:pPr>
            <a:endParaRPr lang="en-GB" sz="1400" dirty="0">
              <a:solidFill>
                <a:srgbClr val="0000FF"/>
              </a:solidFill>
              <a:latin typeface="Consolas" panose="020B0609020204030204" pitchFamily="49" charset="0"/>
            </a:endParaRPr>
          </a:p>
          <a:p>
            <a:pPr marL="0" indent="0">
              <a:buNone/>
            </a:pP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static</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IContext</a:t>
            </a:r>
            <a:r>
              <a:rPr lang="en-US" sz="1400" dirty="0">
                <a:solidFill>
                  <a:srgbClr val="000000"/>
                </a:solidFill>
                <a:latin typeface="Consolas" panose="020B0609020204030204" pitchFamily="49" charset="0"/>
              </a:rPr>
              <a:t> Approve(</a:t>
            </a:r>
            <a:r>
              <a:rPr lang="en-US" sz="1400" dirty="0">
                <a:solidFill>
                  <a:srgbClr val="0000FF"/>
                </a:solidFill>
                <a:latin typeface="Consolas" panose="020B0609020204030204" pitchFamily="49" charset="0"/>
              </a:rPr>
              <a:t>this</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PurchaseOrderHeader</a:t>
            </a:r>
            <a:r>
              <a:rPr lang="en-US" sz="1400" dirty="0">
                <a:solidFill>
                  <a:srgbClr val="000000"/>
                </a:solidFill>
                <a:latin typeface="Consolas" panose="020B0609020204030204" pitchFamily="49" charset="0"/>
              </a:rPr>
              <a:t> po, </a:t>
            </a:r>
            <a:r>
              <a:rPr lang="en-US" sz="1400" dirty="0" err="1">
                <a:solidFill>
                  <a:srgbClr val="000000"/>
                </a:solidFill>
                <a:latin typeface="Consolas" panose="020B0609020204030204" pitchFamily="49" charset="0"/>
              </a:rPr>
              <a:t>IContext</a:t>
            </a:r>
            <a:r>
              <a:rPr lang="en-US" sz="1400" dirty="0">
                <a:solidFill>
                  <a:srgbClr val="000000"/>
                </a:solidFill>
                <a:latin typeface="Consolas" panose="020B0609020204030204" pitchFamily="49" charset="0"/>
              </a:rPr>
              <a:t> context) =&gt;</a:t>
            </a:r>
            <a:br>
              <a:rPr lang="en-US" sz="1400" dirty="0">
                <a:solidFill>
                  <a:srgbClr val="000000"/>
                </a:solidFill>
                <a:latin typeface="Consolas" panose="020B0609020204030204" pitchFamily="49" charset="0"/>
              </a:rPr>
            </a:br>
            <a:r>
              <a:rPr lang="en-US" sz="1400" dirty="0">
                <a:solidFill>
                  <a:srgbClr val="000000"/>
                </a:solidFill>
                <a:latin typeface="Consolas" panose="020B0609020204030204" pitchFamily="49" charset="0"/>
              </a:rPr>
              <a:t>    </a:t>
            </a:r>
            <a:r>
              <a:rPr lang="pl-PL" sz="1400" dirty="0">
                <a:solidFill>
                  <a:srgbClr val="000000"/>
                </a:solidFill>
                <a:latin typeface="Consolas" panose="020B0609020204030204" pitchFamily="49" charset="0"/>
              </a:rPr>
              <a:t>UpdatePOH(po, po </a:t>
            </a:r>
            <a:r>
              <a:rPr lang="pl-PL" sz="1400" dirty="0">
                <a:solidFill>
                  <a:srgbClr val="0000FF"/>
                </a:solidFill>
                <a:latin typeface="Consolas" panose="020B0609020204030204" pitchFamily="49" charset="0"/>
              </a:rPr>
              <a:t>with</a:t>
            </a:r>
            <a:r>
              <a:rPr lang="pl-PL" sz="1400" dirty="0">
                <a:solidFill>
                  <a:srgbClr val="000000"/>
                </a:solidFill>
                <a:latin typeface="Consolas" panose="020B0609020204030204" pitchFamily="49" charset="0"/>
              </a:rPr>
              <a:t> { Status = 2 }, context);</a:t>
            </a:r>
          </a:p>
          <a:p>
            <a:pPr marL="0" indent="0">
              <a:buNone/>
            </a:pP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static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bool</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HideApprove</a:t>
            </a:r>
            <a:r>
              <a:rPr lang="en-US" sz="1400" dirty="0">
                <a:solidFill>
                  <a:srgbClr val="000000"/>
                </a:solidFill>
                <a:latin typeface="Consolas" panose="020B0609020204030204" pitchFamily="49" charset="0"/>
              </a:rPr>
              <a:t>(</a:t>
            </a:r>
            <a:r>
              <a:rPr lang="en-US" sz="1400" dirty="0">
                <a:solidFill>
                  <a:srgbClr val="0000FF"/>
                </a:solidFill>
                <a:latin typeface="Consolas" panose="020B0609020204030204" pitchFamily="49" charset="0"/>
              </a:rPr>
              <a:t>this</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PurchaseOrderHeader</a:t>
            </a:r>
            <a:r>
              <a:rPr lang="en-US" sz="1400" dirty="0">
                <a:solidFill>
                  <a:srgbClr val="000000"/>
                </a:solidFill>
                <a:latin typeface="Consolas" panose="020B0609020204030204" pitchFamily="49" charset="0"/>
              </a:rPr>
              <a:t> po) =&gt; !</a:t>
            </a:r>
            <a:r>
              <a:rPr lang="en-US" sz="1400" dirty="0" err="1">
                <a:solidFill>
                  <a:srgbClr val="000000"/>
                </a:solidFill>
                <a:latin typeface="Consolas" panose="020B0609020204030204" pitchFamily="49" charset="0"/>
              </a:rPr>
              <a:t>po.IsPending</a:t>
            </a:r>
            <a:r>
              <a:rPr lang="en-US" sz="1400" dirty="0">
                <a:solidFill>
                  <a:srgbClr val="000000"/>
                </a:solidFill>
                <a:latin typeface="Consolas" panose="020B0609020204030204" pitchFamily="49" charset="0"/>
              </a:rPr>
              <a:t>();</a:t>
            </a:r>
          </a:p>
          <a:p>
            <a:pPr marL="0" indent="0">
              <a:buNone/>
            </a:pPr>
            <a:endParaRPr lang="en-US" sz="1400" dirty="0">
              <a:solidFill>
                <a:srgbClr val="000000"/>
              </a:solidFill>
              <a:latin typeface="Consolas" panose="020B0609020204030204" pitchFamily="49" charset="0"/>
            </a:endParaRPr>
          </a:p>
          <a:p>
            <a:pPr marL="0" indent="0">
              <a:buNone/>
            </a:pPr>
            <a:endParaRPr lang="en-US" sz="1400" dirty="0">
              <a:solidFill>
                <a:srgbClr val="000000"/>
              </a:solidFill>
              <a:latin typeface="Consolas" panose="020B0609020204030204" pitchFamily="49" charset="0"/>
            </a:endParaRPr>
          </a:p>
          <a:p>
            <a:pPr marL="0" indent="0">
              <a:buNone/>
            </a:pPr>
            <a:endParaRPr lang="en-US" sz="1400" dirty="0">
              <a:solidFill>
                <a:srgbClr val="000000"/>
              </a:solidFill>
              <a:latin typeface="Consolas" panose="020B0609020204030204" pitchFamily="49" charset="0"/>
            </a:endParaRPr>
          </a:p>
          <a:p>
            <a:pPr marL="0" indent="0">
              <a:buNone/>
            </a:pPr>
            <a:endParaRPr lang="en-US" sz="1400" dirty="0">
              <a:solidFill>
                <a:srgbClr val="0000FF"/>
              </a:solidFill>
              <a:latin typeface="Consolas" panose="020B0609020204030204" pitchFamily="49" charset="0"/>
            </a:endParaRPr>
          </a:p>
          <a:p>
            <a:pPr marL="0" indent="0">
              <a:buNone/>
            </a:pPr>
            <a:endParaRPr lang="en-US" sz="1400" dirty="0">
              <a:solidFill>
                <a:srgbClr val="0000FF"/>
              </a:solidFill>
              <a:latin typeface="Consolas" panose="020B0609020204030204" pitchFamily="49" charset="0"/>
            </a:endParaRPr>
          </a:p>
          <a:p>
            <a:pPr marL="0" indent="0">
              <a:buNone/>
            </a:pPr>
            <a:endParaRPr lang="en-US" sz="1400" dirty="0">
              <a:solidFill>
                <a:srgbClr val="0000FF"/>
              </a:solidFill>
              <a:latin typeface="Consolas" panose="020B0609020204030204" pitchFamily="49" charset="0"/>
            </a:endParaRPr>
          </a:p>
          <a:p>
            <a:pPr marL="0" indent="0">
              <a:buNone/>
            </a:pP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static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bool</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HideLoginID</a:t>
            </a:r>
            <a:r>
              <a:rPr lang="en-US" sz="1400" dirty="0">
                <a:solidFill>
                  <a:srgbClr val="000000"/>
                </a:solidFill>
                <a:latin typeface="Consolas" panose="020B0609020204030204" pitchFamily="49" charset="0"/>
              </a:rPr>
              <a:t>(Employee e, </a:t>
            </a:r>
            <a:r>
              <a:rPr lang="en-US" sz="1400" dirty="0" err="1">
                <a:solidFill>
                  <a:srgbClr val="000000"/>
                </a:solidFill>
                <a:latin typeface="Consolas" panose="020B0609020204030204" pitchFamily="49" charset="0"/>
              </a:rPr>
              <a:t>IContext</a:t>
            </a:r>
            <a:r>
              <a:rPr lang="en-US" sz="1400" dirty="0">
                <a:solidFill>
                  <a:srgbClr val="000000"/>
                </a:solidFill>
                <a:latin typeface="Consolas" panose="020B0609020204030204" pitchFamily="49" charset="0"/>
              </a:rPr>
              <a:t> context)</a:t>
            </a:r>
            <a:br>
              <a:rPr lang="en-US" sz="1400" dirty="0">
                <a:solidFill>
                  <a:srgbClr val="000000"/>
                </a:solidFill>
                <a:latin typeface="Consolas" panose="020B0609020204030204" pitchFamily="49" charset="0"/>
              </a:rPr>
            </a:br>
            <a:r>
              <a:rPr lang="en-GB" sz="1400" dirty="0">
                <a:solidFill>
                  <a:srgbClr val="000000"/>
                </a:solidFill>
                <a:latin typeface="Consolas" panose="020B0609020204030204" pitchFamily="49" charset="0"/>
              </a:rPr>
              <a:t>{</a:t>
            </a:r>
            <a:br>
              <a:rPr lang="en-GB" sz="1400" dirty="0">
                <a:solidFill>
                  <a:srgbClr val="000000"/>
                </a:solidFill>
                <a:latin typeface="Consolas" panose="020B0609020204030204" pitchFamily="49" charset="0"/>
              </a:rPr>
            </a:b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var</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userAsEmployee</a:t>
            </a:r>
            <a:r>
              <a:rPr lang="en-US" sz="1400" dirty="0">
                <a:solidFill>
                  <a:srgbClr val="000000"/>
                </a:solidFill>
                <a:latin typeface="Consolas" panose="020B0609020204030204" pitchFamily="49" charset="0"/>
              </a:rPr>
              <a:t> = </a:t>
            </a:r>
            <a:r>
              <a:rPr lang="en-US" sz="1400" dirty="0" err="1">
                <a:solidFill>
                  <a:srgbClr val="000000"/>
                </a:solidFill>
                <a:latin typeface="Consolas" panose="020B0609020204030204" pitchFamily="49" charset="0"/>
              </a:rPr>
              <a:t>Employee_MenuFunctions.CurrentUserAsEmployee</a:t>
            </a:r>
            <a:r>
              <a:rPr lang="en-US" sz="1400" dirty="0">
                <a:solidFill>
                  <a:srgbClr val="000000"/>
                </a:solidFill>
                <a:latin typeface="Consolas" panose="020B0609020204030204" pitchFamily="49" charset="0"/>
              </a:rPr>
              <a:t>(context);</a:t>
            </a:r>
            <a:br>
              <a:rPr lang="en-US" sz="1400" dirty="0">
                <a:solidFill>
                  <a:srgbClr val="000000"/>
                </a:solidFill>
                <a:latin typeface="Consolas" panose="020B0609020204030204" pitchFamily="49" charset="0"/>
              </a:rPr>
            </a:br>
            <a:r>
              <a:rPr lang="en-GB" sz="1400" dirty="0">
                <a:solidFill>
                  <a:srgbClr val="000000"/>
                </a:solidFill>
                <a:latin typeface="Consolas" panose="020B0609020204030204" pitchFamily="49" charset="0"/>
              </a:rPr>
              <a:t>    </a:t>
            </a:r>
            <a:r>
              <a:rPr lang="en-GB" sz="1400" dirty="0">
                <a:solidFill>
                  <a:srgbClr val="0000FF"/>
                </a:solidFill>
                <a:latin typeface="Consolas" panose="020B0609020204030204" pitchFamily="49" charset="0"/>
              </a:rPr>
              <a:t>return</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userAsEmployee</a:t>
            </a:r>
            <a:r>
              <a:rPr lang="en-GB" sz="1400" dirty="0">
                <a:solidFill>
                  <a:srgbClr val="000000"/>
                </a:solidFill>
                <a:latin typeface="Consolas" panose="020B0609020204030204" pitchFamily="49" charset="0"/>
              </a:rPr>
              <a:t> != </a:t>
            </a:r>
            <a:r>
              <a:rPr lang="en-GB" sz="1400" dirty="0">
                <a:solidFill>
                  <a:srgbClr val="0000FF"/>
                </a:solidFill>
                <a:latin typeface="Consolas" panose="020B0609020204030204" pitchFamily="49" charset="0"/>
              </a:rPr>
              <a:t>null</a:t>
            </a:r>
            <a:r>
              <a:rPr lang="en-GB" sz="1400" dirty="0">
                <a:solidFill>
                  <a:srgbClr val="000000"/>
                </a:solidFill>
                <a:latin typeface="Consolas" panose="020B0609020204030204" pitchFamily="49" charset="0"/>
              </a:rPr>
              <a:t> ? </a:t>
            </a:r>
            <a:r>
              <a:rPr lang="en-GB" sz="1400" dirty="0" err="1">
                <a:solidFill>
                  <a:srgbClr val="000000"/>
                </a:solidFill>
                <a:latin typeface="Consolas" panose="020B0609020204030204" pitchFamily="49" charset="0"/>
              </a:rPr>
              <a:t>userAsEmployee.LoginID</a:t>
            </a:r>
            <a:r>
              <a:rPr lang="en-GB" sz="1400" dirty="0">
                <a:solidFill>
                  <a:srgbClr val="000000"/>
                </a:solidFill>
                <a:latin typeface="Consolas" panose="020B0609020204030204" pitchFamily="49" charset="0"/>
              </a:rPr>
              <a:t> != </a:t>
            </a:r>
            <a:r>
              <a:rPr lang="en-GB" sz="1400" dirty="0" err="1">
                <a:solidFill>
                  <a:srgbClr val="000000"/>
                </a:solidFill>
                <a:latin typeface="Consolas" panose="020B0609020204030204" pitchFamily="49" charset="0"/>
              </a:rPr>
              <a:t>e.LoginID</a:t>
            </a:r>
            <a:r>
              <a:rPr lang="en-GB" sz="1400" dirty="0">
                <a:solidFill>
                  <a:srgbClr val="000000"/>
                </a:solidFill>
                <a:latin typeface="Consolas" panose="020B0609020204030204" pitchFamily="49" charset="0"/>
              </a:rPr>
              <a:t> : </a:t>
            </a:r>
            <a:r>
              <a:rPr lang="en-GB" sz="1400" dirty="0">
                <a:solidFill>
                  <a:srgbClr val="0000FF"/>
                </a:solidFill>
                <a:latin typeface="Consolas" panose="020B0609020204030204" pitchFamily="49" charset="0"/>
              </a:rPr>
              <a:t>true</a:t>
            </a:r>
            <a:r>
              <a:rPr lang="en-GB" sz="1400" dirty="0">
                <a:solidFill>
                  <a:srgbClr val="000000"/>
                </a:solidFill>
                <a:latin typeface="Consolas" panose="020B0609020204030204" pitchFamily="49" charset="0"/>
              </a:rPr>
              <a:t>;</a:t>
            </a:r>
            <a:br>
              <a:rPr lang="en-GB" sz="1400" dirty="0">
                <a:solidFill>
                  <a:srgbClr val="000000"/>
                </a:solidFill>
                <a:latin typeface="Consolas" panose="020B0609020204030204" pitchFamily="49" charset="0"/>
              </a:rPr>
            </a:br>
            <a:r>
              <a:rPr lang="en-GB" sz="1400" dirty="0">
                <a:solidFill>
                  <a:srgbClr val="000000"/>
                </a:solidFill>
                <a:latin typeface="Consolas" panose="020B0609020204030204" pitchFamily="49" charset="0"/>
              </a:rPr>
              <a:t>}</a:t>
            </a:r>
            <a:endParaRPr lang="en-US" sz="1400" dirty="0">
              <a:solidFill>
                <a:srgbClr val="0000FF"/>
              </a:solidFill>
              <a:latin typeface="Consolas" panose="020B0609020204030204" pitchFamily="49" charset="0"/>
            </a:endParaRPr>
          </a:p>
        </p:txBody>
      </p:sp>
      <p:sp>
        <p:nvSpPr>
          <p:cNvPr id="2" name="Title 1">
            <a:extLst>
              <a:ext uri="{FF2B5EF4-FFF2-40B4-BE49-F238E27FC236}">
                <a16:creationId xmlns:a16="http://schemas.microsoft.com/office/drawing/2014/main" id="{A235FF3B-563A-4C23-BE37-6E4502AA315D}"/>
              </a:ext>
            </a:extLst>
          </p:cNvPr>
          <p:cNvSpPr>
            <a:spLocks noGrp="1"/>
          </p:cNvSpPr>
          <p:nvPr>
            <p:ph type="title"/>
          </p:nvPr>
        </p:nvSpPr>
        <p:spPr/>
        <p:txBody>
          <a:bodyPr>
            <a:normAutofit/>
          </a:bodyPr>
          <a:lstStyle/>
          <a:p>
            <a:r>
              <a:rPr lang="en-GB" sz="2800" dirty="0"/>
              <a:t>Hide an action or property </a:t>
            </a:r>
            <a:br>
              <a:rPr lang="en-GB" sz="2800" dirty="0"/>
            </a:br>
            <a:r>
              <a:rPr lang="en-GB" sz="2800" dirty="0"/>
              <a:t>based on specified conditions</a:t>
            </a:r>
          </a:p>
        </p:txBody>
      </p:sp>
      <p:grpSp>
        <p:nvGrpSpPr>
          <p:cNvPr id="15" name="Group 14">
            <a:extLst>
              <a:ext uri="{FF2B5EF4-FFF2-40B4-BE49-F238E27FC236}">
                <a16:creationId xmlns:a16="http://schemas.microsoft.com/office/drawing/2014/main" id="{52DF6A69-74F4-447E-BE17-7BE74BF6120B}"/>
              </a:ext>
            </a:extLst>
          </p:cNvPr>
          <p:cNvGrpSpPr/>
          <p:nvPr/>
        </p:nvGrpSpPr>
        <p:grpSpPr>
          <a:xfrm>
            <a:off x="1869066" y="1745955"/>
            <a:ext cx="3280423" cy="920770"/>
            <a:chOff x="-8461110" y="5972076"/>
            <a:chExt cx="3775309" cy="702103"/>
          </a:xfrm>
        </p:grpSpPr>
        <p:sp>
          <p:nvSpPr>
            <p:cNvPr id="16" name="TextBox 15">
              <a:extLst>
                <a:ext uri="{FF2B5EF4-FFF2-40B4-BE49-F238E27FC236}">
                  <a16:creationId xmlns:a16="http://schemas.microsoft.com/office/drawing/2014/main" id="{924A15DA-8942-4507-9595-2AEBF2EBD421}"/>
                </a:ext>
              </a:extLst>
            </p:cNvPr>
            <p:cNvSpPr txBox="1"/>
            <p:nvPr/>
          </p:nvSpPr>
          <p:spPr>
            <a:xfrm>
              <a:off x="-8461110" y="5972076"/>
              <a:ext cx="3775309" cy="492839"/>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1. The </a:t>
              </a:r>
              <a:r>
                <a:rPr lang="en-GB" sz="1100" dirty="0">
                  <a:latin typeface="Consolas" panose="020B0609020204030204" pitchFamily="49" charset="0"/>
                </a:rPr>
                <a:t>Approve</a:t>
              </a:r>
              <a:r>
                <a:rPr lang="en-GB" sz="1200" dirty="0">
                  <a:solidFill>
                    <a:srgbClr val="FF0000"/>
                  </a:solidFill>
                </a:rPr>
                <a:t> action on a </a:t>
              </a:r>
              <a:r>
                <a:rPr lang="en-GB" sz="1100" dirty="0" err="1">
                  <a:latin typeface="Consolas" panose="020B0609020204030204" pitchFamily="49" charset="0"/>
                </a:rPr>
                <a:t>PurchaseOrderHeader</a:t>
              </a:r>
              <a:r>
                <a:rPr lang="en-GB" sz="1200" dirty="0">
                  <a:solidFill>
                    <a:srgbClr val="FF0000"/>
                  </a:solidFill>
                </a:rPr>
                <a:t> should only be shown to the user while it is in a pending state.</a:t>
              </a:r>
            </a:p>
          </p:txBody>
        </p:sp>
        <p:cxnSp>
          <p:nvCxnSpPr>
            <p:cNvPr id="17" name="Straight Arrow Connector 16">
              <a:extLst>
                <a:ext uri="{FF2B5EF4-FFF2-40B4-BE49-F238E27FC236}">
                  <a16:creationId xmlns:a16="http://schemas.microsoft.com/office/drawing/2014/main" id="{FC85E032-A3A0-46B9-A169-1A08B425DF2D}"/>
                </a:ext>
              </a:extLst>
            </p:cNvPr>
            <p:cNvCxnSpPr>
              <a:cxnSpLocks/>
              <a:stCxn id="16" idx="2"/>
            </p:cNvCxnSpPr>
            <p:nvPr/>
          </p:nvCxnSpPr>
          <p:spPr>
            <a:xfrm>
              <a:off x="-6573455" y="6464915"/>
              <a:ext cx="0" cy="20926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3D02B9D7-0E36-497A-BD3B-05D51993DCA4}"/>
              </a:ext>
            </a:extLst>
          </p:cNvPr>
          <p:cNvGrpSpPr/>
          <p:nvPr/>
        </p:nvGrpSpPr>
        <p:grpSpPr>
          <a:xfrm>
            <a:off x="1869068" y="3513215"/>
            <a:ext cx="3216729" cy="602168"/>
            <a:chOff x="-12694578" y="6116306"/>
            <a:chExt cx="3020263" cy="459165"/>
          </a:xfrm>
        </p:grpSpPr>
        <p:sp>
          <p:nvSpPr>
            <p:cNvPr id="39" name="TextBox 38">
              <a:extLst>
                <a:ext uri="{FF2B5EF4-FFF2-40B4-BE49-F238E27FC236}">
                  <a16:creationId xmlns:a16="http://schemas.microsoft.com/office/drawing/2014/main" id="{0934331D-B4B3-432C-AF31-7DCD3258EA8B}"/>
                </a:ext>
              </a:extLst>
            </p:cNvPr>
            <p:cNvSpPr txBox="1"/>
            <p:nvPr/>
          </p:nvSpPr>
          <p:spPr>
            <a:xfrm>
              <a:off x="-12694578" y="6223442"/>
              <a:ext cx="3020263" cy="352029"/>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2. A complementary </a:t>
              </a:r>
              <a:r>
                <a:rPr lang="en-GB" sz="1100" dirty="0">
                  <a:latin typeface="Consolas" panose="020B0609020204030204" pitchFamily="49" charset="0"/>
                </a:rPr>
                <a:t>Hide</a:t>
              </a:r>
              <a:r>
                <a:rPr lang="en-GB" sz="1200" dirty="0">
                  <a:solidFill>
                    <a:srgbClr val="FF0000"/>
                  </a:solidFill>
                </a:rPr>
                <a:t> function is used, which simply returns true or false.</a:t>
              </a:r>
            </a:p>
          </p:txBody>
        </p:sp>
        <p:cxnSp>
          <p:nvCxnSpPr>
            <p:cNvPr id="41" name="Straight Arrow Connector 40">
              <a:extLst>
                <a:ext uri="{FF2B5EF4-FFF2-40B4-BE49-F238E27FC236}">
                  <a16:creationId xmlns:a16="http://schemas.microsoft.com/office/drawing/2014/main" id="{7F90EB8E-32AD-4BC6-8E9E-F708241C6DCB}"/>
                </a:ext>
              </a:extLst>
            </p:cNvPr>
            <p:cNvCxnSpPr>
              <a:cxnSpLocks/>
              <a:stCxn id="39" idx="0"/>
            </p:cNvCxnSpPr>
            <p:nvPr/>
          </p:nvCxnSpPr>
          <p:spPr>
            <a:xfrm flipV="1">
              <a:off x="-11184446" y="6116306"/>
              <a:ext cx="0" cy="10713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pic>
        <p:nvPicPr>
          <p:cNvPr id="5" name="Picture 4">
            <a:extLst>
              <a:ext uri="{FF2B5EF4-FFF2-40B4-BE49-F238E27FC236}">
                <a16:creationId xmlns:a16="http://schemas.microsoft.com/office/drawing/2014/main" id="{D74DBD12-928F-48C9-A8F4-70655030D5A6}"/>
              </a:ext>
            </a:extLst>
          </p:cNvPr>
          <p:cNvPicPr>
            <a:picLocks noChangeAspect="1"/>
          </p:cNvPicPr>
          <p:nvPr/>
        </p:nvPicPr>
        <p:blipFill rotWithShape="1">
          <a:blip r:embed="rId2"/>
          <a:srcRect r="20053"/>
          <a:stretch/>
        </p:blipFill>
        <p:spPr>
          <a:xfrm>
            <a:off x="7321387" y="104504"/>
            <a:ext cx="4674669" cy="2315464"/>
          </a:xfrm>
          <a:prstGeom prst="rect">
            <a:avLst/>
          </a:prstGeom>
        </p:spPr>
      </p:pic>
      <p:grpSp>
        <p:nvGrpSpPr>
          <p:cNvPr id="18" name="Group 17">
            <a:extLst>
              <a:ext uri="{FF2B5EF4-FFF2-40B4-BE49-F238E27FC236}">
                <a16:creationId xmlns:a16="http://schemas.microsoft.com/office/drawing/2014/main" id="{B4B986FA-5645-4AE2-AE63-FE01CDA33EE2}"/>
              </a:ext>
            </a:extLst>
          </p:cNvPr>
          <p:cNvGrpSpPr/>
          <p:nvPr/>
        </p:nvGrpSpPr>
        <p:grpSpPr>
          <a:xfrm>
            <a:off x="1869066" y="4320293"/>
            <a:ext cx="3216729" cy="1127609"/>
            <a:chOff x="-12694578" y="6223442"/>
            <a:chExt cx="3020263" cy="859823"/>
          </a:xfrm>
        </p:grpSpPr>
        <p:sp>
          <p:nvSpPr>
            <p:cNvPr id="19" name="TextBox 18">
              <a:extLst>
                <a:ext uri="{FF2B5EF4-FFF2-40B4-BE49-F238E27FC236}">
                  <a16:creationId xmlns:a16="http://schemas.microsoft.com/office/drawing/2014/main" id="{D64A73AC-40D8-4D41-BBC8-870F82486115}"/>
                </a:ext>
              </a:extLst>
            </p:cNvPr>
            <p:cNvSpPr txBox="1"/>
            <p:nvPr/>
          </p:nvSpPr>
          <p:spPr>
            <a:xfrm>
              <a:off x="-12694578" y="6223442"/>
              <a:ext cx="3020263" cy="633651"/>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3. A </a:t>
              </a:r>
              <a:r>
                <a:rPr lang="en-GB" sz="1100" dirty="0">
                  <a:latin typeface="Consolas" panose="020B0609020204030204" pitchFamily="49" charset="0"/>
                </a:rPr>
                <a:t>Hide</a:t>
              </a:r>
              <a:r>
                <a:rPr lang="en-GB" sz="1200" dirty="0">
                  <a:solidFill>
                    <a:srgbClr val="FF0000"/>
                  </a:solidFill>
                </a:rPr>
                <a:t> function may also be used to hide a property on a type. This one hides the property named </a:t>
              </a:r>
              <a:r>
                <a:rPr lang="en-GB" sz="1100" dirty="0" err="1">
                  <a:latin typeface="Consolas" panose="020B0609020204030204" pitchFamily="49" charset="0"/>
                </a:rPr>
                <a:t>LoginID</a:t>
              </a:r>
              <a:r>
                <a:rPr lang="en-GB" sz="1200" dirty="0">
                  <a:solidFill>
                    <a:srgbClr val="FF0000"/>
                  </a:solidFill>
                </a:rPr>
                <a:t> in an </a:t>
              </a:r>
              <a:r>
                <a:rPr lang="en-GB" sz="1100" dirty="0">
                  <a:latin typeface="Consolas" panose="020B0609020204030204" pitchFamily="49" charset="0"/>
                </a:rPr>
                <a:t>Employee</a:t>
              </a:r>
              <a:r>
                <a:rPr lang="en-GB" sz="1200" dirty="0">
                  <a:solidFill>
                    <a:srgbClr val="FF0000"/>
                  </a:solidFill>
                </a:rPr>
                <a:t>, unless the logged on user </a:t>
              </a:r>
              <a:r>
                <a:rPr lang="en-GB" sz="1200" i="1" dirty="0">
                  <a:solidFill>
                    <a:srgbClr val="FF0000"/>
                  </a:solidFill>
                </a:rPr>
                <a:t>is </a:t>
              </a:r>
              <a:r>
                <a:rPr lang="en-GB" sz="1200" dirty="0">
                  <a:solidFill>
                    <a:srgbClr val="FF0000"/>
                  </a:solidFill>
                </a:rPr>
                <a:t>that employee.</a:t>
              </a:r>
            </a:p>
          </p:txBody>
        </p:sp>
        <p:cxnSp>
          <p:nvCxnSpPr>
            <p:cNvPr id="20" name="Straight Arrow Connector 19">
              <a:extLst>
                <a:ext uri="{FF2B5EF4-FFF2-40B4-BE49-F238E27FC236}">
                  <a16:creationId xmlns:a16="http://schemas.microsoft.com/office/drawing/2014/main" id="{63B97B86-8B2A-40AB-9BE7-1C9F8AF988B9}"/>
                </a:ext>
              </a:extLst>
            </p:cNvPr>
            <p:cNvCxnSpPr>
              <a:cxnSpLocks/>
              <a:stCxn id="19" idx="2"/>
            </p:cNvCxnSpPr>
            <p:nvPr/>
          </p:nvCxnSpPr>
          <p:spPr>
            <a:xfrm>
              <a:off x="-11184446" y="6857093"/>
              <a:ext cx="0" cy="22617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22009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6BE8C-E433-40E6-A64E-FD8D3EFB56A7}"/>
              </a:ext>
            </a:extLst>
          </p:cNvPr>
          <p:cNvSpPr>
            <a:spLocks noGrp="1"/>
          </p:cNvSpPr>
          <p:nvPr>
            <p:ph type="title"/>
          </p:nvPr>
        </p:nvSpPr>
        <p:spPr>
          <a:xfrm>
            <a:off x="581643" y="365125"/>
            <a:ext cx="10772157" cy="1325563"/>
          </a:xfrm>
        </p:spPr>
        <p:txBody>
          <a:bodyPr>
            <a:noAutofit/>
          </a:bodyPr>
          <a:lstStyle/>
          <a:p>
            <a:r>
              <a:rPr lang="en-GB" sz="2800" dirty="0" err="1">
                <a:latin typeface="Consolas" panose="020B0609020204030204" pitchFamily="49" charset="0"/>
              </a:rPr>
              <a:t>IContext</a:t>
            </a:r>
            <a:r>
              <a:rPr lang="en-GB" sz="2800" dirty="0"/>
              <a:t> provides helpers, so domain functions need never have direct dependencies, or impact, on System state (illegal in a pure function) </a:t>
            </a:r>
          </a:p>
        </p:txBody>
      </p:sp>
      <p:pic>
        <p:nvPicPr>
          <p:cNvPr id="7" name="Picture 6">
            <a:extLst>
              <a:ext uri="{FF2B5EF4-FFF2-40B4-BE49-F238E27FC236}">
                <a16:creationId xmlns:a16="http://schemas.microsoft.com/office/drawing/2014/main" id="{30B60510-3555-4EF2-9EB5-59F67BD310B6}"/>
              </a:ext>
            </a:extLst>
          </p:cNvPr>
          <p:cNvPicPr>
            <a:picLocks noChangeAspect="1"/>
          </p:cNvPicPr>
          <p:nvPr/>
        </p:nvPicPr>
        <p:blipFill>
          <a:blip r:embed="rId2"/>
          <a:stretch>
            <a:fillRect/>
          </a:stretch>
        </p:blipFill>
        <p:spPr>
          <a:xfrm>
            <a:off x="581643" y="1852611"/>
            <a:ext cx="5053013" cy="776288"/>
          </a:xfrm>
          <a:prstGeom prst="rect">
            <a:avLst/>
          </a:prstGeom>
        </p:spPr>
      </p:pic>
      <p:pic>
        <p:nvPicPr>
          <p:cNvPr id="9" name="Picture 8">
            <a:extLst>
              <a:ext uri="{FF2B5EF4-FFF2-40B4-BE49-F238E27FC236}">
                <a16:creationId xmlns:a16="http://schemas.microsoft.com/office/drawing/2014/main" id="{54D72559-C699-4043-8BB2-0F688A97E372}"/>
              </a:ext>
            </a:extLst>
          </p:cNvPr>
          <p:cNvPicPr>
            <a:picLocks noChangeAspect="1"/>
          </p:cNvPicPr>
          <p:nvPr/>
        </p:nvPicPr>
        <p:blipFill>
          <a:blip r:embed="rId3"/>
          <a:stretch>
            <a:fillRect/>
          </a:stretch>
        </p:blipFill>
        <p:spPr>
          <a:xfrm>
            <a:off x="6302718" y="1828799"/>
            <a:ext cx="5148269" cy="800101"/>
          </a:xfrm>
          <a:prstGeom prst="rect">
            <a:avLst/>
          </a:prstGeom>
        </p:spPr>
      </p:pic>
      <p:pic>
        <p:nvPicPr>
          <p:cNvPr id="11" name="Picture 10">
            <a:extLst>
              <a:ext uri="{FF2B5EF4-FFF2-40B4-BE49-F238E27FC236}">
                <a16:creationId xmlns:a16="http://schemas.microsoft.com/office/drawing/2014/main" id="{38814A55-3A01-472A-9FE6-186A6577E332}"/>
              </a:ext>
            </a:extLst>
          </p:cNvPr>
          <p:cNvPicPr>
            <a:picLocks noChangeAspect="1"/>
          </p:cNvPicPr>
          <p:nvPr/>
        </p:nvPicPr>
        <p:blipFill>
          <a:blip r:embed="rId4"/>
          <a:stretch>
            <a:fillRect/>
          </a:stretch>
        </p:blipFill>
        <p:spPr>
          <a:xfrm>
            <a:off x="6302718" y="3081218"/>
            <a:ext cx="5110166" cy="776288"/>
          </a:xfrm>
          <a:prstGeom prst="rect">
            <a:avLst/>
          </a:prstGeom>
        </p:spPr>
      </p:pic>
      <p:pic>
        <p:nvPicPr>
          <p:cNvPr id="13" name="Picture 12">
            <a:extLst>
              <a:ext uri="{FF2B5EF4-FFF2-40B4-BE49-F238E27FC236}">
                <a16:creationId xmlns:a16="http://schemas.microsoft.com/office/drawing/2014/main" id="{786D8232-DC1D-46E5-A35F-E3F30F695736}"/>
              </a:ext>
            </a:extLst>
          </p:cNvPr>
          <p:cNvPicPr>
            <a:picLocks noChangeAspect="1"/>
          </p:cNvPicPr>
          <p:nvPr/>
        </p:nvPicPr>
        <p:blipFill>
          <a:blip r:embed="rId5"/>
          <a:stretch>
            <a:fillRect/>
          </a:stretch>
        </p:blipFill>
        <p:spPr>
          <a:xfrm>
            <a:off x="581643" y="3093060"/>
            <a:ext cx="5003784" cy="776288"/>
          </a:xfrm>
          <a:prstGeom prst="rect">
            <a:avLst/>
          </a:prstGeom>
        </p:spPr>
      </p:pic>
      <p:pic>
        <p:nvPicPr>
          <p:cNvPr id="15" name="Picture 14">
            <a:extLst>
              <a:ext uri="{FF2B5EF4-FFF2-40B4-BE49-F238E27FC236}">
                <a16:creationId xmlns:a16="http://schemas.microsoft.com/office/drawing/2014/main" id="{88564CEA-9BA9-4404-8F5D-E678A73D5704}"/>
              </a:ext>
            </a:extLst>
          </p:cNvPr>
          <p:cNvPicPr>
            <a:picLocks noChangeAspect="1"/>
          </p:cNvPicPr>
          <p:nvPr/>
        </p:nvPicPr>
        <p:blipFill>
          <a:blip r:embed="rId6"/>
          <a:stretch>
            <a:fillRect/>
          </a:stretch>
        </p:blipFill>
        <p:spPr>
          <a:xfrm>
            <a:off x="6302718" y="4309824"/>
            <a:ext cx="4617832" cy="608693"/>
          </a:xfrm>
          <a:prstGeom prst="rect">
            <a:avLst/>
          </a:prstGeom>
        </p:spPr>
      </p:pic>
      <p:pic>
        <p:nvPicPr>
          <p:cNvPr id="17" name="Picture 16">
            <a:extLst>
              <a:ext uri="{FF2B5EF4-FFF2-40B4-BE49-F238E27FC236}">
                <a16:creationId xmlns:a16="http://schemas.microsoft.com/office/drawing/2014/main" id="{45BEF558-4C95-46A5-A8A8-EDA62B0E74A3}"/>
              </a:ext>
            </a:extLst>
          </p:cNvPr>
          <p:cNvPicPr>
            <a:picLocks noChangeAspect="1"/>
          </p:cNvPicPr>
          <p:nvPr/>
        </p:nvPicPr>
        <p:blipFill>
          <a:blip r:embed="rId7"/>
          <a:stretch>
            <a:fillRect/>
          </a:stretch>
        </p:blipFill>
        <p:spPr>
          <a:xfrm>
            <a:off x="581643" y="4333509"/>
            <a:ext cx="4779738" cy="647699"/>
          </a:xfrm>
          <a:prstGeom prst="rect">
            <a:avLst/>
          </a:prstGeom>
        </p:spPr>
      </p:pic>
      <p:pic>
        <p:nvPicPr>
          <p:cNvPr id="19" name="Picture 18">
            <a:extLst>
              <a:ext uri="{FF2B5EF4-FFF2-40B4-BE49-F238E27FC236}">
                <a16:creationId xmlns:a16="http://schemas.microsoft.com/office/drawing/2014/main" id="{15732C5B-BA78-4A00-8B6E-B23C8E942157}"/>
              </a:ext>
            </a:extLst>
          </p:cNvPr>
          <p:cNvPicPr>
            <a:picLocks noChangeAspect="1"/>
          </p:cNvPicPr>
          <p:nvPr/>
        </p:nvPicPr>
        <p:blipFill>
          <a:blip r:embed="rId8"/>
          <a:stretch>
            <a:fillRect/>
          </a:stretch>
        </p:blipFill>
        <p:spPr>
          <a:xfrm>
            <a:off x="6320745" y="5370835"/>
            <a:ext cx="4320586" cy="763533"/>
          </a:xfrm>
          <a:prstGeom prst="rect">
            <a:avLst/>
          </a:prstGeom>
        </p:spPr>
      </p:pic>
      <p:pic>
        <p:nvPicPr>
          <p:cNvPr id="21" name="Picture 20">
            <a:extLst>
              <a:ext uri="{FF2B5EF4-FFF2-40B4-BE49-F238E27FC236}">
                <a16:creationId xmlns:a16="http://schemas.microsoft.com/office/drawing/2014/main" id="{5D3101CF-5E60-4392-8E30-204E9DA8F357}"/>
              </a:ext>
            </a:extLst>
          </p:cNvPr>
          <p:cNvPicPr>
            <a:picLocks noChangeAspect="1"/>
          </p:cNvPicPr>
          <p:nvPr/>
        </p:nvPicPr>
        <p:blipFill>
          <a:blip r:embed="rId9"/>
          <a:stretch>
            <a:fillRect/>
          </a:stretch>
        </p:blipFill>
        <p:spPr>
          <a:xfrm>
            <a:off x="581643" y="5445368"/>
            <a:ext cx="4128453" cy="776059"/>
          </a:xfrm>
          <a:prstGeom prst="rect">
            <a:avLst/>
          </a:prstGeom>
        </p:spPr>
      </p:pic>
      <p:pic>
        <p:nvPicPr>
          <p:cNvPr id="29" name="Picture 28">
            <a:extLst>
              <a:ext uri="{FF2B5EF4-FFF2-40B4-BE49-F238E27FC236}">
                <a16:creationId xmlns:a16="http://schemas.microsoft.com/office/drawing/2014/main" id="{194A2DB8-5081-4F0D-936C-9B8DBB501D0F}"/>
              </a:ext>
            </a:extLst>
          </p:cNvPr>
          <p:cNvPicPr>
            <a:picLocks noChangeAspect="1"/>
          </p:cNvPicPr>
          <p:nvPr/>
        </p:nvPicPr>
        <p:blipFill rotWithShape="1">
          <a:blip r:embed="rId10"/>
          <a:srcRect l="49680"/>
          <a:stretch/>
        </p:blipFill>
        <p:spPr>
          <a:xfrm>
            <a:off x="9796561" y="4230995"/>
            <a:ext cx="427167" cy="466973"/>
          </a:xfrm>
          <a:prstGeom prst="rect">
            <a:avLst/>
          </a:prstGeom>
        </p:spPr>
      </p:pic>
      <p:pic>
        <p:nvPicPr>
          <p:cNvPr id="30" name="Picture 29">
            <a:extLst>
              <a:ext uri="{FF2B5EF4-FFF2-40B4-BE49-F238E27FC236}">
                <a16:creationId xmlns:a16="http://schemas.microsoft.com/office/drawing/2014/main" id="{9C2A9A96-D953-4B4B-8672-86033B7A8326}"/>
              </a:ext>
            </a:extLst>
          </p:cNvPr>
          <p:cNvPicPr>
            <a:picLocks noChangeAspect="1"/>
          </p:cNvPicPr>
          <p:nvPr/>
        </p:nvPicPr>
        <p:blipFill rotWithShape="1">
          <a:blip r:embed="rId10"/>
          <a:srcRect r="49195"/>
          <a:stretch/>
        </p:blipFill>
        <p:spPr>
          <a:xfrm>
            <a:off x="4618233" y="1761876"/>
            <a:ext cx="431287" cy="466973"/>
          </a:xfrm>
          <a:prstGeom prst="rect">
            <a:avLst/>
          </a:prstGeom>
        </p:spPr>
      </p:pic>
      <p:pic>
        <p:nvPicPr>
          <p:cNvPr id="31" name="Picture 30">
            <a:extLst>
              <a:ext uri="{FF2B5EF4-FFF2-40B4-BE49-F238E27FC236}">
                <a16:creationId xmlns:a16="http://schemas.microsoft.com/office/drawing/2014/main" id="{69597E43-DD0C-4639-8932-DDB61D647252}"/>
              </a:ext>
            </a:extLst>
          </p:cNvPr>
          <p:cNvPicPr>
            <a:picLocks noChangeAspect="1"/>
          </p:cNvPicPr>
          <p:nvPr/>
        </p:nvPicPr>
        <p:blipFill rotWithShape="1">
          <a:blip r:embed="rId10"/>
          <a:srcRect r="49195"/>
          <a:stretch/>
        </p:blipFill>
        <p:spPr>
          <a:xfrm>
            <a:off x="3802075" y="3435147"/>
            <a:ext cx="431287" cy="466973"/>
          </a:xfrm>
          <a:prstGeom prst="rect">
            <a:avLst/>
          </a:prstGeom>
        </p:spPr>
      </p:pic>
      <p:pic>
        <p:nvPicPr>
          <p:cNvPr id="32" name="Picture 31">
            <a:extLst>
              <a:ext uri="{FF2B5EF4-FFF2-40B4-BE49-F238E27FC236}">
                <a16:creationId xmlns:a16="http://schemas.microsoft.com/office/drawing/2014/main" id="{6E1929B9-A2E9-4FCA-9D5E-121B496161FB}"/>
              </a:ext>
            </a:extLst>
          </p:cNvPr>
          <p:cNvPicPr>
            <a:picLocks noChangeAspect="1"/>
          </p:cNvPicPr>
          <p:nvPr/>
        </p:nvPicPr>
        <p:blipFill rotWithShape="1">
          <a:blip r:embed="rId10"/>
          <a:srcRect r="49195"/>
          <a:stretch/>
        </p:blipFill>
        <p:spPr>
          <a:xfrm>
            <a:off x="5334384" y="4423871"/>
            <a:ext cx="431287" cy="466973"/>
          </a:xfrm>
          <a:prstGeom prst="rect">
            <a:avLst/>
          </a:prstGeom>
        </p:spPr>
      </p:pic>
      <p:pic>
        <p:nvPicPr>
          <p:cNvPr id="33" name="Picture 32">
            <a:extLst>
              <a:ext uri="{FF2B5EF4-FFF2-40B4-BE49-F238E27FC236}">
                <a16:creationId xmlns:a16="http://schemas.microsoft.com/office/drawing/2014/main" id="{B4584FD4-D84B-46B9-AE85-20849FEBD659}"/>
              </a:ext>
            </a:extLst>
          </p:cNvPr>
          <p:cNvPicPr>
            <a:picLocks noChangeAspect="1"/>
          </p:cNvPicPr>
          <p:nvPr/>
        </p:nvPicPr>
        <p:blipFill rotWithShape="1">
          <a:blip r:embed="rId10"/>
          <a:srcRect r="49195"/>
          <a:stretch/>
        </p:blipFill>
        <p:spPr>
          <a:xfrm>
            <a:off x="4710096" y="5599910"/>
            <a:ext cx="431287" cy="466973"/>
          </a:xfrm>
          <a:prstGeom prst="rect">
            <a:avLst/>
          </a:prstGeom>
        </p:spPr>
      </p:pic>
      <p:pic>
        <p:nvPicPr>
          <p:cNvPr id="34" name="Picture 33">
            <a:extLst>
              <a:ext uri="{FF2B5EF4-FFF2-40B4-BE49-F238E27FC236}">
                <a16:creationId xmlns:a16="http://schemas.microsoft.com/office/drawing/2014/main" id="{156CE9A0-211E-434A-8842-65F785E61E1B}"/>
              </a:ext>
            </a:extLst>
          </p:cNvPr>
          <p:cNvPicPr>
            <a:picLocks noChangeAspect="1"/>
          </p:cNvPicPr>
          <p:nvPr/>
        </p:nvPicPr>
        <p:blipFill rotWithShape="1">
          <a:blip r:embed="rId10"/>
          <a:srcRect l="49680"/>
          <a:stretch/>
        </p:blipFill>
        <p:spPr>
          <a:xfrm>
            <a:off x="10325552" y="1761875"/>
            <a:ext cx="427167" cy="466973"/>
          </a:xfrm>
          <a:prstGeom prst="rect">
            <a:avLst/>
          </a:prstGeom>
        </p:spPr>
      </p:pic>
      <p:pic>
        <p:nvPicPr>
          <p:cNvPr id="35" name="Picture 34">
            <a:extLst>
              <a:ext uri="{FF2B5EF4-FFF2-40B4-BE49-F238E27FC236}">
                <a16:creationId xmlns:a16="http://schemas.microsoft.com/office/drawing/2014/main" id="{618D0507-421E-45D8-9EA4-ED664D26C729}"/>
              </a:ext>
            </a:extLst>
          </p:cNvPr>
          <p:cNvPicPr>
            <a:picLocks noChangeAspect="1"/>
          </p:cNvPicPr>
          <p:nvPr/>
        </p:nvPicPr>
        <p:blipFill rotWithShape="1">
          <a:blip r:embed="rId10"/>
          <a:srcRect l="49680"/>
          <a:stretch/>
        </p:blipFill>
        <p:spPr>
          <a:xfrm>
            <a:off x="10010144" y="3429000"/>
            <a:ext cx="427167" cy="466973"/>
          </a:xfrm>
          <a:prstGeom prst="rect">
            <a:avLst/>
          </a:prstGeom>
        </p:spPr>
      </p:pic>
      <p:pic>
        <p:nvPicPr>
          <p:cNvPr id="36" name="Picture 35">
            <a:extLst>
              <a:ext uri="{FF2B5EF4-FFF2-40B4-BE49-F238E27FC236}">
                <a16:creationId xmlns:a16="http://schemas.microsoft.com/office/drawing/2014/main" id="{9197E883-3BB4-497D-8030-9A6952352ACD}"/>
              </a:ext>
            </a:extLst>
          </p:cNvPr>
          <p:cNvPicPr>
            <a:picLocks noChangeAspect="1"/>
          </p:cNvPicPr>
          <p:nvPr/>
        </p:nvPicPr>
        <p:blipFill rotWithShape="1">
          <a:blip r:embed="rId10"/>
          <a:srcRect l="49680"/>
          <a:stretch/>
        </p:blipFill>
        <p:spPr>
          <a:xfrm>
            <a:off x="10775807" y="5540768"/>
            <a:ext cx="427167" cy="466973"/>
          </a:xfrm>
          <a:prstGeom prst="rect">
            <a:avLst/>
          </a:prstGeom>
        </p:spPr>
      </p:pic>
      <p:sp>
        <p:nvSpPr>
          <p:cNvPr id="20" name="TextBox 19">
            <a:extLst>
              <a:ext uri="{FF2B5EF4-FFF2-40B4-BE49-F238E27FC236}">
                <a16:creationId xmlns:a16="http://schemas.microsoft.com/office/drawing/2014/main" id="{E2D70A85-60E1-412F-8AD4-E4DD5BEE9C6A}"/>
              </a:ext>
            </a:extLst>
          </p:cNvPr>
          <p:cNvSpPr txBox="1"/>
          <p:nvPr/>
        </p:nvSpPr>
        <p:spPr>
          <a:xfrm>
            <a:off x="11007634" y="6550223"/>
            <a:ext cx="936667" cy="276999"/>
          </a:xfrm>
          <a:prstGeom prst="rect">
            <a:avLst/>
          </a:prstGeom>
          <a:noFill/>
        </p:spPr>
        <p:txBody>
          <a:bodyPr wrap="none" rtlCol="0">
            <a:spAutoFit/>
          </a:bodyPr>
          <a:lstStyle/>
          <a:p>
            <a:r>
              <a:rPr lang="en-GB" sz="1200" dirty="0"/>
              <a:t>Continued…</a:t>
            </a:r>
          </a:p>
        </p:txBody>
      </p:sp>
    </p:spTree>
    <p:extLst>
      <p:ext uri="{BB962C8B-B14F-4D97-AF65-F5344CB8AC3E}">
        <p14:creationId xmlns:p14="http://schemas.microsoft.com/office/powerpoint/2010/main" val="12650293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BF278-1F9A-431A-9405-7B853559A250}"/>
              </a:ext>
            </a:extLst>
          </p:cNvPr>
          <p:cNvSpPr>
            <a:spLocks noGrp="1"/>
          </p:cNvSpPr>
          <p:nvPr>
            <p:ph type="title"/>
          </p:nvPr>
        </p:nvSpPr>
        <p:spPr/>
        <p:txBody>
          <a:bodyPr>
            <a:normAutofit/>
          </a:bodyPr>
          <a:lstStyle/>
          <a:p>
            <a:r>
              <a:rPr lang="en-GB" sz="3600" dirty="0"/>
              <a:t>These helper functions delegate to system services provided by the framework</a:t>
            </a:r>
          </a:p>
        </p:txBody>
      </p:sp>
      <p:sp>
        <p:nvSpPr>
          <p:cNvPr id="3" name="Content Placeholder 2">
            <a:extLst>
              <a:ext uri="{FF2B5EF4-FFF2-40B4-BE49-F238E27FC236}">
                <a16:creationId xmlns:a16="http://schemas.microsoft.com/office/drawing/2014/main" id="{C2708A07-41AF-450D-BABA-EBEE0E475FAF}"/>
              </a:ext>
            </a:extLst>
          </p:cNvPr>
          <p:cNvSpPr>
            <a:spLocks noGrp="1"/>
          </p:cNvSpPr>
          <p:nvPr>
            <p:ph idx="1"/>
          </p:nvPr>
        </p:nvSpPr>
        <p:spPr>
          <a:xfrm>
            <a:off x="838200" y="1869168"/>
            <a:ext cx="10515600" cy="4351338"/>
          </a:xfrm>
        </p:spPr>
        <p:txBody>
          <a:bodyPr>
            <a:normAutofit/>
          </a:bodyPr>
          <a:lstStyle/>
          <a:p>
            <a:r>
              <a:rPr lang="en-GB" sz="2400" dirty="0"/>
              <a:t>The services are defined by interfaces:</a:t>
            </a:r>
          </a:p>
          <a:p>
            <a:pPr lvl="1"/>
            <a:r>
              <a:rPr lang="en-GB" sz="1600" dirty="0" err="1">
                <a:latin typeface="Consolas" panose="020B0609020204030204" pitchFamily="49" charset="0"/>
              </a:rPr>
              <a:t>IClock</a:t>
            </a:r>
            <a:endParaRPr lang="en-GB" sz="1600" dirty="0">
              <a:latin typeface="Consolas" panose="020B0609020204030204" pitchFamily="49" charset="0"/>
            </a:endParaRPr>
          </a:p>
          <a:p>
            <a:pPr lvl="1"/>
            <a:r>
              <a:rPr lang="en-GB" sz="1600" dirty="0" err="1">
                <a:latin typeface="Consolas" panose="020B0609020204030204" pitchFamily="49" charset="0"/>
              </a:rPr>
              <a:t>IRandomSeedGenerator</a:t>
            </a:r>
            <a:endParaRPr lang="en-GB" sz="1600" dirty="0">
              <a:latin typeface="Consolas" panose="020B0609020204030204" pitchFamily="49" charset="0"/>
            </a:endParaRPr>
          </a:p>
          <a:p>
            <a:pPr lvl="1"/>
            <a:r>
              <a:rPr lang="en-GB" sz="1600" dirty="0" err="1">
                <a:latin typeface="Consolas" panose="020B0609020204030204" pitchFamily="49" charset="0"/>
              </a:rPr>
              <a:t>IPrincipalProvider</a:t>
            </a:r>
            <a:endParaRPr lang="en-GB" sz="1600" dirty="0">
              <a:latin typeface="Consolas" panose="020B0609020204030204" pitchFamily="49" charset="0"/>
            </a:endParaRPr>
          </a:p>
          <a:p>
            <a:pPr lvl="1"/>
            <a:r>
              <a:rPr lang="en-GB" sz="1600" dirty="0" err="1">
                <a:latin typeface="Consolas" panose="020B0609020204030204" pitchFamily="49" charset="0"/>
              </a:rPr>
              <a:t>IGuidGenerator</a:t>
            </a:r>
            <a:endParaRPr lang="en-GB" sz="1600" dirty="0">
              <a:latin typeface="Consolas" panose="020B0609020204030204" pitchFamily="49" charset="0"/>
            </a:endParaRPr>
          </a:p>
          <a:p>
            <a:r>
              <a:rPr lang="en-GB" sz="2400" dirty="0"/>
              <a:t>The default implementation of each service may be replaced with a custom implementation</a:t>
            </a:r>
          </a:p>
          <a:p>
            <a:pPr lvl="1"/>
            <a:r>
              <a:rPr lang="en-GB" sz="2000" dirty="0"/>
              <a:t>This is especially useful in testing e.g. using a fixed, or programmable clock</a:t>
            </a:r>
          </a:p>
          <a:p>
            <a:pPr lvl="1"/>
            <a:r>
              <a:rPr lang="en-GB" sz="2000" dirty="0"/>
              <a:t>Custom implementations are simply registered in the </a:t>
            </a:r>
            <a:r>
              <a:rPr lang="en-GB" sz="1600" dirty="0" err="1">
                <a:latin typeface="Consolas" panose="020B0609020204030204" pitchFamily="49" charset="0"/>
              </a:rPr>
              <a:t>ConfigureServices</a:t>
            </a:r>
            <a:r>
              <a:rPr lang="en-GB" sz="2000" dirty="0"/>
              <a:t> method on </a:t>
            </a:r>
            <a:r>
              <a:rPr lang="en-GB" sz="1600" dirty="0" err="1">
                <a:latin typeface="Consolas" panose="020B0609020204030204" pitchFamily="49" charset="0"/>
              </a:rPr>
              <a:t>StartUp.cs</a:t>
            </a:r>
            <a:r>
              <a:rPr lang="en-GB" sz="1600" dirty="0">
                <a:latin typeface="Consolas" panose="020B0609020204030204" pitchFamily="49" charset="0"/>
              </a:rPr>
              <a:t>  </a:t>
            </a:r>
            <a:r>
              <a:rPr lang="en-GB" sz="2000" dirty="0"/>
              <a:t>e.g.:</a:t>
            </a:r>
          </a:p>
          <a:p>
            <a:pPr lvl="1"/>
            <a:endParaRPr lang="en-GB" sz="2000" dirty="0"/>
          </a:p>
          <a:p>
            <a:endParaRPr lang="en-GB" sz="2400" dirty="0"/>
          </a:p>
        </p:txBody>
      </p:sp>
      <p:pic>
        <p:nvPicPr>
          <p:cNvPr id="5" name="Picture 4">
            <a:extLst>
              <a:ext uri="{FF2B5EF4-FFF2-40B4-BE49-F238E27FC236}">
                <a16:creationId xmlns:a16="http://schemas.microsoft.com/office/drawing/2014/main" id="{442AEBC6-A17B-424A-8F77-056638FF1B8A}"/>
              </a:ext>
            </a:extLst>
          </p:cNvPr>
          <p:cNvPicPr>
            <a:picLocks noChangeAspect="1"/>
          </p:cNvPicPr>
          <p:nvPr/>
        </p:nvPicPr>
        <p:blipFill>
          <a:blip r:embed="rId2"/>
          <a:stretch>
            <a:fillRect/>
          </a:stretch>
        </p:blipFill>
        <p:spPr>
          <a:xfrm>
            <a:off x="1537561" y="5307965"/>
            <a:ext cx="7134225" cy="285750"/>
          </a:xfrm>
          <a:prstGeom prst="rect">
            <a:avLst/>
          </a:prstGeom>
        </p:spPr>
      </p:pic>
    </p:spTree>
    <p:extLst>
      <p:ext uri="{BB962C8B-B14F-4D97-AF65-F5344CB8AC3E}">
        <p14:creationId xmlns:p14="http://schemas.microsoft.com/office/powerpoint/2010/main" val="39382583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DC412-877C-4510-B156-A22697AAD67E}"/>
              </a:ext>
            </a:extLst>
          </p:cNvPr>
          <p:cNvSpPr>
            <a:spLocks noGrp="1"/>
          </p:cNvSpPr>
          <p:nvPr>
            <p:ph type="title"/>
          </p:nvPr>
        </p:nvSpPr>
        <p:spPr>
          <a:xfrm>
            <a:off x="838200" y="198668"/>
            <a:ext cx="10515600" cy="1406611"/>
          </a:xfrm>
        </p:spPr>
        <p:txBody>
          <a:bodyPr>
            <a:normAutofit fontScale="90000"/>
          </a:bodyPr>
          <a:lstStyle/>
          <a:p>
            <a:r>
              <a:rPr lang="en-GB" sz="3200" b="1" dirty="0"/>
              <a:t>Advanced: </a:t>
            </a:r>
            <a:r>
              <a:rPr lang="en-GB" sz="3200" dirty="0"/>
              <a:t>A ‘deferred function’ is registered on the context, and will be executed by the framework only after the main function has exited </a:t>
            </a:r>
            <a:r>
              <a:rPr lang="en-GB" sz="3200" i="1" dirty="0"/>
              <a:t>and any changes have been saved to the database</a:t>
            </a:r>
            <a:r>
              <a:rPr lang="en-GB" sz="3200" dirty="0"/>
              <a:t>.</a:t>
            </a:r>
          </a:p>
        </p:txBody>
      </p:sp>
      <p:pic>
        <p:nvPicPr>
          <p:cNvPr id="4" name="Picture 3">
            <a:extLst>
              <a:ext uri="{FF2B5EF4-FFF2-40B4-BE49-F238E27FC236}">
                <a16:creationId xmlns:a16="http://schemas.microsoft.com/office/drawing/2014/main" id="{22C02D36-156B-4C88-8F7B-2F0F4891F83D}"/>
              </a:ext>
            </a:extLst>
          </p:cNvPr>
          <p:cNvPicPr>
            <a:picLocks noChangeAspect="1"/>
          </p:cNvPicPr>
          <p:nvPr/>
        </p:nvPicPr>
        <p:blipFill>
          <a:blip r:embed="rId2"/>
          <a:stretch>
            <a:fillRect/>
          </a:stretch>
        </p:blipFill>
        <p:spPr>
          <a:xfrm>
            <a:off x="2455863" y="3181450"/>
            <a:ext cx="7747090" cy="1981065"/>
          </a:xfrm>
          <a:prstGeom prst="rect">
            <a:avLst/>
          </a:prstGeom>
        </p:spPr>
      </p:pic>
      <p:grpSp>
        <p:nvGrpSpPr>
          <p:cNvPr id="25" name="Group 24">
            <a:extLst>
              <a:ext uri="{FF2B5EF4-FFF2-40B4-BE49-F238E27FC236}">
                <a16:creationId xmlns:a16="http://schemas.microsoft.com/office/drawing/2014/main" id="{F74D7FA9-F17E-47EF-A12A-A84CC82C1A7E}"/>
              </a:ext>
            </a:extLst>
          </p:cNvPr>
          <p:cNvGrpSpPr/>
          <p:nvPr/>
        </p:nvGrpSpPr>
        <p:grpSpPr>
          <a:xfrm>
            <a:off x="147154" y="4171978"/>
            <a:ext cx="2531468" cy="830997"/>
            <a:chOff x="-3312590" y="5029186"/>
            <a:chExt cx="2753372" cy="619127"/>
          </a:xfrm>
        </p:grpSpPr>
        <p:sp>
          <p:nvSpPr>
            <p:cNvPr id="26" name="TextBox 25">
              <a:extLst>
                <a:ext uri="{FF2B5EF4-FFF2-40B4-BE49-F238E27FC236}">
                  <a16:creationId xmlns:a16="http://schemas.microsoft.com/office/drawing/2014/main" id="{C1620CD9-52AA-4F08-B4F0-ACA0319C12EC}"/>
                </a:ext>
              </a:extLst>
            </p:cNvPr>
            <p:cNvSpPr txBox="1"/>
            <p:nvPr/>
          </p:nvSpPr>
          <p:spPr>
            <a:xfrm>
              <a:off x="-3312590" y="5029186"/>
              <a:ext cx="2488155" cy="619127"/>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3. The deferred function is of type </a:t>
              </a:r>
              <a:r>
                <a:rPr lang="en-GB" sz="1100" dirty="0" err="1">
                  <a:latin typeface="Consolas" panose="020B0609020204030204" pitchFamily="49" charset="0"/>
                </a:rPr>
                <a:t>Func</a:t>
              </a:r>
              <a:r>
                <a:rPr lang="en-GB" sz="1100" dirty="0">
                  <a:latin typeface="Consolas" panose="020B0609020204030204" pitchFamily="49" charset="0"/>
                </a:rPr>
                <a:t>&lt;</a:t>
              </a:r>
              <a:r>
                <a:rPr lang="en-GB" sz="1100" dirty="0" err="1">
                  <a:latin typeface="Consolas" panose="020B0609020204030204" pitchFamily="49" charset="0"/>
                </a:rPr>
                <a:t>IContext</a:t>
              </a:r>
              <a:r>
                <a:rPr lang="en-GB" sz="1100" dirty="0">
                  <a:latin typeface="Consolas" panose="020B0609020204030204" pitchFamily="49" charset="0"/>
                </a:rPr>
                <a:t>, </a:t>
              </a:r>
              <a:r>
                <a:rPr lang="en-GB" sz="1100" dirty="0" err="1">
                  <a:latin typeface="Consolas" panose="020B0609020204030204" pitchFamily="49" charset="0"/>
                </a:rPr>
                <a:t>IContext</a:t>
              </a:r>
              <a:r>
                <a:rPr lang="en-GB" sz="1100" dirty="0">
                  <a:latin typeface="Consolas" panose="020B0609020204030204" pitchFamily="49" charset="0"/>
                </a:rPr>
                <a:t>&gt;.</a:t>
              </a:r>
              <a:br>
                <a:rPr lang="en-GB" sz="1100" dirty="0">
                  <a:latin typeface="Consolas" panose="020B0609020204030204" pitchFamily="49" charset="0"/>
                </a:rPr>
              </a:br>
              <a:r>
                <a:rPr lang="en-GB" sz="1200" dirty="0">
                  <a:solidFill>
                    <a:srgbClr val="FF0000"/>
                  </a:solidFill>
                </a:rPr>
                <a:t>It may be defined as a lambda or a standalone function.</a:t>
              </a:r>
            </a:p>
          </p:txBody>
        </p:sp>
        <p:cxnSp>
          <p:nvCxnSpPr>
            <p:cNvPr id="27" name="Straight Arrow Connector 26">
              <a:extLst>
                <a:ext uri="{FF2B5EF4-FFF2-40B4-BE49-F238E27FC236}">
                  <a16:creationId xmlns:a16="http://schemas.microsoft.com/office/drawing/2014/main" id="{3F92E00F-9171-4296-A069-CB2787F546F7}"/>
                </a:ext>
              </a:extLst>
            </p:cNvPr>
            <p:cNvCxnSpPr>
              <a:cxnSpLocks/>
              <a:stCxn id="26" idx="3"/>
            </p:cNvCxnSpPr>
            <p:nvPr/>
          </p:nvCxnSpPr>
          <p:spPr>
            <a:xfrm>
              <a:off x="-824435" y="5338750"/>
              <a:ext cx="26521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AFB836E2-9EFA-4410-A365-032BA298714F}"/>
              </a:ext>
            </a:extLst>
          </p:cNvPr>
          <p:cNvGrpSpPr/>
          <p:nvPr/>
        </p:nvGrpSpPr>
        <p:grpSpPr>
          <a:xfrm>
            <a:off x="8891451" y="2863026"/>
            <a:ext cx="2865120" cy="1447717"/>
            <a:chOff x="-961060" y="6621697"/>
            <a:chExt cx="2715566" cy="1428673"/>
          </a:xfrm>
        </p:grpSpPr>
        <p:sp>
          <p:nvSpPr>
            <p:cNvPr id="30" name="TextBox 29">
              <a:extLst>
                <a:ext uri="{FF2B5EF4-FFF2-40B4-BE49-F238E27FC236}">
                  <a16:creationId xmlns:a16="http://schemas.microsoft.com/office/drawing/2014/main" id="{9A4B4D3B-0DDC-4A01-A434-AC215673189D}"/>
                </a:ext>
              </a:extLst>
            </p:cNvPr>
            <p:cNvSpPr txBox="1"/>
            <p:nvPr/>
          </p:nvSpPr>
          <p:spPr>
            <a:xfrm>
              <a:off x="-40973" y="6621697"/>
              <a:ext cx="1795479" cy="455592"/>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2. The deferred function is registered thus:</a:t>
              </a:r>
            </a:p>
          </p:txBody>
        </p:sp>
        <p:cxnSp>
          <p:nvCxnSpPr>
            <p:cNvPr id="31" name="Straight Arrow Connector 30">
              <a:extLst>
                <a:ext uri="{FF2B5EF4-FFF2-40B4-BE49-F238E27FC236}">
                  <a16:creationId xmlns:a16="http://schemas.microsoft.com/office/drawing/2014/main" id="{38309797-AFE8-4FA8-A516-E9DF40F73728}"/>
                </a:ext>
              </a:extLst>
            </p:cNvPr>
            <p:cNvCxnSpPr>
              <a:cxnSpLocks/>
            </p:cNvCxnSpPr>
            <p:nvPr/>
          </p:nvCxnSpPr>
          <p:spPr>
            <a:xfrm flipH="1">
              <a:off x="-961060" y="6849492"/>
              <a:ext cx="920086" cy="120087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29B5091E-3D85-4D26-8B09-5E9DF453FEC5}"/>
              </a:ext>
            </a:extLst>
          </p:cNvPr>
          <p:cNvGrpSpPr/>
          <p:nvPr/>
        </p:nvGrpSpPr>
        <p:grpSpPr>
          <a:xfrm>
            <a:off x="3901455" y="4670583"/>
            <a:ext cx="3309239" cy="1960555"/>
            <a:chOff x="-31611" y="6316823"/>
            <a:chExt cx="3136503" cy="1934766"/>
          </a:xfrm>
        </p:grpSpPr>
        <p:sp>
          <p:nvSpPr>
            <p:cNvPr id="38" name="TextBox 37">
              <a:extLst>
                <a:ext uri="{FF2B5EF4-FFF2-40B4-BE49-F238E27FC236}">
                  <a16:creationId xmlns:a16="http://schemas.microsoft.com/office/drawing/2014/main" id="{F6F5ED83-FD50-4BB1-9E7A-67C90979300A}"/>
                </a:ext>
              </a:extLst>
            </p:cNvPr>
            <p:cNvSpPr txBox="1"/>
            <p:nvPr/>
          </p:nvSpPr>
          <p:spPr>
            <a:xfrm>
              <a:off x="-31611" y="7067049"/>
              <a:ext cx="3136503" cy="1184540"/>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4. By defining it as a lambda, it can bind references from the scope of the original function, such the (sales) </a:t>
              </a:r>
              <a:r>
                <a:rPr lang="en-GB" sz="1100" dirty="0">
                  <a:latin typeface="Consolas" panose="020B0609020204030204" pitchFamily="49" charset="0"/>
                </a:rPr>
                <a:t>order</a:t>
              </a:r>
              <a:r>
                <a:rPr lang="en-GB" sz="1200" dirty="0">
                  <a:solidFill>
                    <a:srgbClr val="FF0000"/>
                  </a:solidFill>
                </a:rPr>
                <a:t>, here. If that object will already have been updated by </a:t>
              </a:r>
              <a:r>
                <a:rPr lang="en-GB" sz="1100" err="1">
                  <a:latin typeface="Consolas" panose="020B0609020204030204" pitchFamily="49" charset="0"/>
                </a:rPr>
                <a:t>QuickOrder</a:t>
              </a:r>
              <a:r>
                <a:rPr lang="en-GB" sz="1200">
                  <a:solidFill>
                    <a:srgbClr val="FF0000"/>
                  </a:solidFill>
                </a:rPr>
                <a:t> before the </a:t>
              </a:r>
              <a:r>
                <a:rPr lang="en-GB" sz="1200" dirty="0">
                  <a:solidFill>
                    <a:srgbClr val="FF0000"/>
                  </a:solidFill>
                </a:rPr>
                <a:t>deferred function is called, then it should be </a:t>
              </a:r>
              <a:r>
                <a:rPr lang="en-GB" sz="1200" i="1" dirty="0">
                  <a:solidFill>
                    <a:srgbClr val="FF0000"/>
                  </a:solidFill>
                </a:rPr>
                <a:t>reloaded</a:t>
              </a:r>
              <a:r>
                <a:rPr lang="en-GB" sz="1200" dirty="0">
                  <a:solidFill>
                    <a:srgbClr val="FF0000"/>
                  </a:solidFill>
                </a:rPr>
                <a:t> before being used. </a:t>
              </a:r>
            </a:p>
          </p:txBody>
        </p:sp>
        <p:cxnSp>
          <p:nvCxnSpPr>
            <p:cNvPr id="40" name="Straight Arrow Connector 39">
              <a:extLst>
                <a:ext uri="{FF2B5EF4-FFF2-40B4-BE49-F238E27FC236}">
                  <a16:creationId xmlns:a16="http://schemas.microsoft.com/office/drawing/2014/main" id="{3FBF653A-159D-4214-911D-523B006CEEA5}"/>
                </a:ext>
              </a:extLst>
            </p:cNvPr>
            <p:cNvCxnSpPr>
              <a:cxnSpLocks/>
              <a:stCxn id="38" idx="0"/>
            </p:cNvCxnSpPr>
            <p:nvPr/>
          </p:nvCxnSpPr>
          <p:spPr>
            <a:xfrm flipV="1">
              <a:off x="1536641" y="6316823"/>
              <a:ext cx="0" cy="75022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154A0195-4B1C-4EB1-8E54-0E3B9B706D54}"/>
              </a:ext>
            </a:extLst>
          </p:cNvPr>
          <p:cNvGrpSpPr/>
          <p:nvPr/>
        </p:nvGrpSpPr>
        <p:grpSpPr>
          <a:xfrm>
            <a:off x="7873162" y="4670584"/>
            <a:ext cx="2329791" cy="1960555"/>
            <a:chOff x="303120" y="5678562"/>
            <a:chExt cx="2208180" cy="1934766"/>
          </a:xfrm>
        </p:grpSpPr>
        <p:sp>
          <p:nvSpPr>
            <p:cNvPr id="46" name="TextBox 45">
              <a:extLst>
                <a:ext uri="{FF2B5EF4-FFF2-40B4-BE49-F238E27FC236}">
                  <a16:creationId xmlns:a16="http://schemas.microsoft.com/office/drawing/2014/main" id="{BAD888C0-5B46-44D1-A319-C778130D1A9E}"/>
                </a:ext>
              </a:extLst>
            </p:cNvPr>
            <p:cNvSpPr txBox="1"/>
            <p:nvPr/>
          </p:nvSpPr>
          <p:spPr>
            <a:xfrm>
              <a:off x="303120" y="6428788"/>
              <a:ext cx="2208180" cy="1184540"/>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5. The deferred function may make further updates to any objects, or create and save new ones -  by registering them on the returned context, for subsequent commitment by the framework. </a:t>
              </a:r>
            </a:p>
          </p:txBody>
        </p:sp>
        <p:cxnSp>
          <p:nvCxnSpPr>
            <p:cNvPr id="48" name="Straight Arrow Connector 47">
              <a:extLst>
                <a:ext uri="{FF2B5EF4-FFF2-40B4-BE49-F238E27FC236}">
                  <a16:creationId xmlns:a16="http://schemas.microsoft.com/office/drawing/2014/main" id="{D6FD9169-8095-4B95-B43F-2279EC26EE3B}"/>
                </a:ext>
              </a:extLst>
            </p:cNvPr>
            <p:cNvCxnSpPr>
              <a:cxnSpLocks/>
              <a:stCxn id="46" idx="0"/>
            </p:cNvCxnSpPr>
            <p:nvPr/>
          </p:nvCxnSpPr>
          <p:spPr>
            <a:xfrm flipV="1">
              <a:off x="1407210" y="5678562"/>
              <a:ext cx="0" cy="75022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49" name="Group 48">
            <a:extLst>
              <a:ext uri="{FF2B5EF4-FFF2-40B4-BE49-F238E27FC236}">
                <a16:creationId xmlns:a16="http://schemas.microsoft.com/office/drawing/2014/main" id="{BFD0034F-6E16-4392-9B9D-04E004ED7A8C}"/>
              </a:ext>
            </a:extLst>
          </p:cNvPr>
          <p:cNvGrpSpPr/>
          <p:nvPr/>
        </p:nvGrpSpPr>
        <p:grpSpPr>
          <a:xfrm>
            <a:off x="294261" y="1879773"/>
            <a:ext cx="6393921" cy="1274086"/>
            <a:chOff x="-1444154" y="6792396"/>
            <a:chExt cx="6060170" cy="1257327"/>
          </a:xfrm>
        </p:grpSpPr>
        <p:sp>
          <p:nvSpPr>
            <p:cNvPr id="50" name="TextBox 49">
              <a:extLst>
                <a:ext uri="{FF2B5EF4-FFF2-40B4-BE49-F238E27FC236}">
                  <a16:creationId xmlns:a16="http://schemas.microsoft.com/office/drawing/2014/main" id="{ED9676FB-8174-44C3-9F08-49DC6425E08C}"/>
                </a:ext>
              </a:extLst>
            </p:cNvPr>
            <p:cNvSpPr txBox="1"/>
            <p:nvPr/>
          </p:nvSpPr>
          <p:spPr>
            <a:xfrm>
              <a:off x="-1444154" y="6792396"/>
              <a:ext cx="5812551" cy="820066"/>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1. </a:t>
              </a:r>
              <a:r>
                <a:rPr lang="en-GB" sz="1100" dirty="0" err="1">
                  <a:latin typeface="Consolas" panose="020B0609020204030204" pitchFamily="49" charset="0"/>
                </a:rPr>
                <a:t>QuickOrder</a:t>
              </a:r>
              <a:r>
                <a:rPr lang="en-GB" sz="1200" dirty="0">
                  <a:solidFill>
                    <a:srgbClr val="FF0000"/>
                  </a:solidFill>
                </a:rPr>
                <a:t> creates a new </a:t>
              </a:r>
              <a:r>
                <a:rPr lang="en-GB" sz="1100" dirty="0" err="1">
                  <a:latin typeface="Consolas" panose="020B0609020204030204" pitchFamily="49" charset="0"/>
                </a:rPr>
                <a:t>SalesOrderHeader</a:t>
              </a:r>
              <a:r>
                <a:rPr lang="en-GB" sz="1200" dirty="0">
                  <a:solidFill>
                    <a:srgbClr val="FF0000"/>
                  </a:solidFill>
                </a:rPr>
                <a:t> and a new </a:t>
              </a:r>
              <a:r>
                <a:rPr lang="en-GB" sz="1100" dirty="0" err="1">
                  <a:latin typeface="Consolas" panose="020B0609020204030204" pitchFamily="49" charset="0"/>
                </a:rPr>
                <a:t>SalesOrderDetail</a:t>
              </a:r>
              <a:r>
                <a:rPr lang="en-GB" sz="1200" dirty="0">
                  <a:solidFill>
                    <a:srgbClr val="FF0000"/>
                  </a:solidFill>
                </a:rPr>
                <a:t> object, both to be saved. The </a:t>
              </a:r>
              <a:r>
                <a:rPr lang="en-GB" sz="1100" dirty="0">
                  <a:latin typeface="Consolas" panose="020B0609020204030204" pitchFamily="49" charset="0"/>
                </a:rPr>
                <a:t>Recalculated</a:t>
              </a:r>
              <a:r>
                <a:rPr lang="en-GB" sz="1200" dirty="0">
                  <a:solidFill>
                    <a:srgbClr val="FF0000"/>
                  </a:solidFill>
                </a:rPr>
                <a:t> function will update the order’s </a:t>
              </a:r>
              <a:r>
                <a:rPr lang="en-GB" sz="1100" dirty="0">
                  <a:latin typeface="Consolas" panose="020B0609020204030204" pitchFamily="49" charset="0"/>
                </a:rPr>
                <a:t>Total</a:t>
              </a:r>
              <a:r>
                <a:rPr lang="en-GB" sz="1200" dirty="0">
                  <a:solidFill>
                    <a:srgbClr val="FF0000"/>
                  </a:solidFill>
                </a:rPr>
                <a:t>, but this will only work </a:t>
              </a:r>
              <a:r>
                <a:rPr lang="en-GB" sz="1200" i="1" dirty="0">
                  <a:solidFill>
                    <a:srgbClr val="FF0000"/>
                  </a:solidFill>
                </a:rPr>
                <a:t>after </a:t>
              </a:r>
              <a:r>
                <a:rPr lang="en-GB" sz="1200" dirty="0">
                  <a:solidFill>
                    <a:srgbClr val="FF0000"/>
                  </a:solidFill>
                </a:rPr>
                <a:t>the </a:t>
              </a:r>
              <a:r>
                <a:rPr lang="en-GB" sz="1100" dirty="0">
                  <a:latin typeface="Consolas" panose="020B0609020204030204" pitchFamily="49" charset="0"/>
                </a:rPr>
                <a:t>order</a:t>
              </a:r>
              <a:r>
                <a:rPr lang="en-GB" sz="1200" dirty="0">
                  <a:solidFill>
                    <a:srgbClr val="FF0000"/>
                  </a:solidFill>
                </a:rPr>
                <a:t> and </a:t>
              </a:r>
              <a:r>
                <a:rPr lang="en-GB" sz="1100" dirty="0">
                  <a:latin typeface="Consolas" panose="020B0609020204030204" pitchFamily="49" charset="0"/>
                </a:rPr>
                <a:t>detail</a:t>
              </a:r>
              <a:r>
                <a:rPr lang="en-GB" sz="1200" dirty="0">
                  <a:solidFill>
                    <a:srgbClr val="FF0000"/>
                  </a:solidFill>
                </a:rPr>
                <a:t> have been saved, and the </a:t>
              </a:r>
              <a:r>
                <a:rPr lang="en-GB" sz="1100" dirty="0">
                  <a:latin typeface="Consolas" panose="020B0609020204030204" pitchFamily="49" charset="0"/>
                </a:rPr>
                <a:t>detail</a:t>
              </a:r>
              <a:r>
                <a:rPr lang="en-GB" sz="1200" dirty="0">
                  <a:solidFill>
                    <a:srgbClr val="FF0000"/>
                  </a:solidFill>
                </a:rPr>
                <a:t> appears in the order’s </a:t>
              </a:r>
              <a:r>
                <a:rPr lang="en-GB" sz="1100" dirty="0">
                  <a:latin typeface="Consolas" panose="020B0609020204030204" pitchFamily="49" charset="0"/>
                </a:rPr>
                <a:t>Details</a:t>
              </a:r>
              <a:r>
                <a:rPr lang="en-GB" sz="1200" dirty="0">
                  <a:solidFill>
                    <a:srgbClr val="FF0000"/>
                  </a:solidFill>
                </a:rPr>
                <a:t> collection. Hence the recalculation is specified as a ‘deferred function’.</a:t>
              </a:r>
            </a:p>
          </p:txBody>
        </p:sp>
        <p:cxnSp>
          <p:nvCxnSpPr>
            <p:cNvPr id="51" name="Straight Arrow Connector 50">
              <a:extLst>
                <a:ext uri="{FF2B5EF4-FFF2-40B4-BE49-F238E27FC236}">
                  <a16:creationId xmlns:a16="http://schemas.microsoft.com/office/drawing/2014/main" id="{2E0592C4-02A3-4E0C-A2CB-894E9DBE8BD9}"/>
                </a:ext>
              </a:extLst>
            </p:cNvPr>
            <p:cNvCxnSpPr>
              <a:cxnSpLocks/>
              <a:stCxn id="50" idx="3"/>
            </p:cNvCxnSpPr>
            <p:nvPr/>
          </p:nvCxnSpPr>
          <p:spPr>
            <a:xfrm>
              <a:off x="4368397" y="7202430"/>
              <a:ext cx="247619" cy="84729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
        <p:nvSpPr>
          <p:cNvPr id="19" name="TextBox 18">
            <a:extLst>
              <a:ext uri="{FF2B5EF4-FFF2-40B4-BE49-F238E27FC236}">
                <a16:creationId xmlns:a16="http://schemas.microsoft.com/office/drawing/2014/main" id="{4502DC77-4491-4EB8-8959-E0F8F5A9CC6C}"/>
              </a:ext>
            </a:extLst>
          </p:cNvPr>
          <p:cNvSpPr txBox="1"/>
          <p:nvPr/>
        </p:nvSpPr>
        <p:spPr>
          <a:xfrm>
            <a:off x="11007634" y="6550223"/>
            <a:ext cx="936667" cy="276999"/>
          </a:xfrm>
          <a:prstGeom prst="rect">
            <a:avLst/>
          </a:prstGeom>
          <a:noFill/>
        </p:spPr>
        <p:txBody>
          <a:bodyPr wrap="none" rtlCol="0">
            <a:spAutoFit/>
          </a:bodyPr>
          <a:lstStyle/>
          <a:p>
            <a:r>
              <a:rPr lang="en-GB" sz="1200" dirty="0"/>
              <a:t>Continued…</a:t>
            </a:r>
          </a:p>
        </p:txBody>
      </p:sp>
    </p:spTree>
    <p:extLst>
      <p:ext uri="{BB962C8B-B14F-4D97-AF65-F5344CB8AC3E}">
        <p14:creationId xmlns:p14="http://schemas.microsoft.com/office/powerpoint/2010/main" val="477172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F82BF298-420D-4FDD-B8CE-ADA8EEA4C395}"/>
              </a:ext>
            </a:extLst>
          </p:cNvPr>
          <p:cNvPicPr>
            <a:picLocks noChangeAspect="1"/>
          </p:cNvPicPr>
          <p:nvPr/>
        </p:nvPicPr>
        <p:blipFill>
          <a:blip r:embed="rId2"/>
          <a:stretch>
            <a:fillRect/>
          </a:stretch>
        </p:blipFill>
        <p:spPr>
          <a:xfrm>
            <a:off x="117013" y="681037"/>
            <a:ext cx="5122994" cy="5999697"/>
          </a:xfrm>
          <a:prstGeom prst="rect">
            <a:avLst/>
          </a:prstGeom>
        </p:spPr>
      </p:pic>
      <p:sp>
        <p:nvSpPr>
          <p:cNvPr id="2" name="Title 1">
            <a:extLst>
              <a:ext uri="{FF2B5EF4-FFF2-40B4-BE49-F238E27FC236}">
                <a16:creationId xmlns:a16="http://schemas.microsoft.com/office/drawing/2014/main" id="{8EDDC412-877C-4510-B156-A22697AAD67E}"/>
              </a:ext>
            </a:extLst>
          </p:cNvPr>
          <p:cNvSpPr>
            <a:spLocks noGrp="1"/>
          </p:cNvSpPr>
          <p:nvPr>
            <p:ph type="title"/>
          </p:nvPr>
        </p:nvSpPr>
        <p:spPr>
          <a:xfrm>
            <a:off x="838200" y="198669"/>
            <a:ext cx="10515600" cy="482368"/>
          </a:xfrm>
        </p:spPr>
        <p:txBody>
          <a:bodyPr>
            <a:normAutofit fontScale="90000"/>
          </a:bodyPr>
          <a:lstStyle/>
          <a:p>
            <a:r>
              <a:rPr lang="en-GB" sz="3200" dirty="0"/>
              <a:t>Most views are generated automatically from the underlying record</a:t>
            </a:r>
          </a:p>
        </p:txBody>
      </p:sp>
      <p:sp>
        <p:nvSpPr>
          <p:cNvPr id="9" name="TextBox 8">
            <a:extLst>
              <a:ext uri="{FF2B5EF4-FFF2-40B4-BE49-F238E27FC236}">
                <a16:creationId xmlns:a16="http://schemas.microsoft.com/office/drawing/2014/main" id="{8C20F1E2-B326-41F9-A5A1-C7C4C1CF36DB}"/>
              </a:ext>
            </a:extLst>
          </p:cNvPr>
          <p:cNvSpPr txBox="1"/>
          <p:nvPr/>
        </p:nvSpPr>
        <p:spPr>
          <a:xfrm>
            <a:off x="5452606" y="1007271"/>
            <a:ext cx="6533985" cy="5047536"/>
          </a:xfrm>
          <a:prstGeom prst="rect">
            <a:avLst/>
          </a:prstGeom>
          <a:noFill/>
        </p:spPr>
        <p:txBody>
          <a:bodyPr wrap="square" rtlCol="0">
            <a:spAutoFit/>
          </a:bodyPr>
          <a:lstStyle/>
          <a:p>
            <a:r>
              <a:rPr lang="en-GB" sz="1400" dirty="0">
                <a:solidFill>
                  <a:srgbClr val="0000FF"/>
                </a:solidFill>
                <a:latin typeface="Consolas" panose="020B0609020204030204" pitchFamily="49" charset="0"/>
              </a:rPr>
              <a:t>public</a:t>
            </a:r>
            <a:r>
              <a:rPr lang="en-GB" sz="1400" dirty="0">
                <a:solidFill>
                  <a:srgbClr val="000000"/>
                </a:solidFill>
                <a:latin typeface="Consolas" panose="020B0609020204030204" pitchFamily="49" charset="0"/>
              </a:rPr>
              <a:t> </a:t>
            </a:r>
            <a:r>
              <a:rPr lang="en-GB" sz="1400" dirty="0">
                <a:solidFill>
                  <a:srgbClr val="0000FF"/>
                </a:solidFill>
                <a:latin typeface="Consolas" panose="020B0609020204030204" pitchFamily="49" charset="0"/>
              </a:rPr>
              <a:t>record</a:t>
            </a:r>
            <a:r>
              <a:rPr lang="en-GB" sz="1400" dirty="0">
                <a:solidFill>
                  <a:srgbClr val="000000"/>
                </a:solidFill>
                <a:latin typeface="Consolas" panose="020B0609020204030204" pitchFamily="49" charset="0"/>
              </a:rPr>
              <a:t> Employee</a:t>
            </a:r>
          </a:p>
          <a:p>
            <a:r>
              <a:rPr lang="en-GB" sz="1400" dirty="0">
                <a:solidFill>
                  <a:srgbClr val="000000"/>
                </a:solidFill>
                <a:latin typeface="Consolas" panose="020B0609020204030204" pitchFamily="49" charset="0"/>
              </a:rPr>
              <a:t>{</a:t>
            </a:r>
          </a:p>
          <a:p>
            <a:r>
              <a:rPr lang="en-GB" sz="1400" dirty="0">
                <a:solidFill>
                  <a:srgbClr val="000000"/>
                </a:solidFill>
                <a:latin typeface="Consolas" panose="020B0609020204030204" pitchFamily="49" charset="0"/>
              </a:rPr>
              <a:t>    [Hidden]</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virtual</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EmployeeID</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init</a:t>
            </a:r>
            <a:r>
              <a:rPr lang="en-US" sz="1400" dirty="0">
                <a:solidFill>
                  <a:srgbClr val="000000"/>
                </a:solidFill>
                <a:latin typeface="Consolas" panose="020B0609020204030204" pitchFamily="49" charset="0"/>
              </a:rPr>
              <a:t>; }</a:t>
            </a:r>
          </a:p>
          <a:p>
            <a:endParaRPr lang="en-GB" sz="1400" dirty="0">
              <a:solidFill>
                <a:srgbClr val="000000"/>
              </a:solidFill>
              <a:latin typeface="Consolas" panose="020B0609020204030204" pitchFamily="49" charset="0"/>
            </a:endParaRPr>
          </a:p>
          <a:p>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MemberOrder</a:t>
            </a:r>
            <a:r>
              <a:rPr lang="en-GB" sz="1400" dirty="0">
                <a:solidFill>
                  <a:srgbClr val="000000"/>
                </a:solidFill>
                <a:latin typeface="Consolas" panose="020B0609020204030204" pitchFamily="49" charset="0"/>
              </a:rPr>
              <a:t>(1)]</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virtual</a:t>
            </a:r>
            <a:r>
              <a:rPr lang="en-US" sz="1400" dirty="0">
                <a:solidFill>
                  <a:srgbClr val="000000"/>
                </a:solidFill>
                <a:latin typeface="Consolas" panose="020B0609020204030204" pitchFamily="49" charset="0"/>
              </a:rPr>
              <a:t> Person </a:t>
            </a:r>
            <a:r>
              <a:rPr lang="en-US" sz="1400" dirty="0" err="1">
                <a:solidFill>
                  <a:srgbClr val="000000"/>
                </a:solidFill>
                <a:latin typeface="Consolas" panose="020B0609020204030204" pitchFamily="49" charset="0"/>
              </a:rPr>
              <a:t>PersonDetails</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init</a:t>
            </a:r>
            <a:r>
              <a:rPr lang="en-US" sz="1400" dirty="0">
                <a:solidFill>
                  <a:srgbClr val="000000"/>
                </a:solidFill>
                <a:latin typeface="Consolas" panose="020B0609020204030204" pitchFamily="49" charset="0"/>
              </a:rPr>
              <a:t>; }</a:t>
            </a:r>
          </a:p>
          <a:p>
            <a:r>
              <a:rPr lang="en-GB" sz="1400" dirty="0">
                <a:solidFill>
                  <a:srgbClr val="000000"/>
                </a:solidFill>
                <a:latin typeface="Consolas" panose="020B0609020204030204" pitchFamily="49" charset="0"/>
              </a:rPr>
              <a:t>    ...</a:t>
            </a:r>
          </a:p>
          <a:p>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MemberOrder</a:t>
            </a:r>
            <a:r>
              <a:rPr lang="en-GB" sz="1400" dirty="0">
                <a:solidFill>
                  <a:srgbClr val="000000"/>
                </a:solidFill>
                <a:latin typeface="Consolas" panose="020B0609020204030204" pitchFamily="49" charset="0"/>
              </a:rPr>
              <a:t>(12)]</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virtual</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JobTitle</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init</a:t>
            </a:r>
            <a:r>
              <a:rPr lang="en-US" sz="1400" dirty="0">
                <a:solidFill>
                  <a:srgbClr val="000000"/>
                </a:solidFill>
                <a:latin typeface="Consolas" panose="020B0609020204030204" pitchFamily="49" charset="0"/>
              </a:rPr>
              <a:t>; }</a:t>
            </a:r>
          </a:p>
          <a:p>
            <a:r>
              <a:rPr lang="en-GB" sz="1400" dirty="0">
                <a:solidFill>
                  <a:srgbClr val="000000"/>
                </a:solidFill>
                <a:latin typeface="Consolas" panose="020B0609020204030204" pitchFamily="49" charset="0"/>
              </a:rPr>
              <a:t>    ...</a:t>
            </a:r>
          </a:p>
          <a:p>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MemberOrder</a:t>
            </a:r>
            <a:r>
              <a:rPr lang="en-GB" sz="1400" dirty="0">
                <a:solidFill>
                  <a:srgbClr val="000000"/>
                </a:solidFill>
                <a:latin typeface="Consolas" panose="020B0609020204030204" pitchFamily="49" charset="0"/>
              </a:rPr>
              <a:t>(16), Mask(</a:t>
            </a:r>
            <a:r>
              <a:rPr lang="en-GB" sz="1400" dirty="0">
                <a:solidFill>
                  <a:srgbClr val="A31515"/>
                </a:solidFill>
                <a:latin typeface="Consolas" panose="020B0609020204030204" pitchFamily="49" charset="0"/>
              </a:rPr>
              <a:t>"d"</a:t>
            </a:r>
            <a:r>
              <a:rPr lang="en-GB"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virtual</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DateTime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HireDate</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init</a:t>
            </a:r>
            <a:r>
              <a:rPr lang="en-US" sz="1400" dirty="0">
                <a:solidFill>
                  <a:srgbClr val="000000"/>
                </a:solidFill>
                <a:latin typeface="Consolas" panose="020B0609020204030204" pitchFamily="49" charset="0"/>
              </a:rPr>
              <a:t>; }</a:t>
            </a:r>
          </a:p>
          <a:p>
            <a:r>
              <a:rPr lang="en-GB" sz="1400" dirty="0">
                <a:solidFill>
                  <a:srgbClr val="000000"/>
                </a:solidFill>
                <a:latin typeface="Consolas" panose="020B0609020204030204" pitchFamily="49" charset="0"/>
              </a:rPr>
              <a:t>    ...</a:t>
            </a:r>
          </a:p>
          <a:p>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TableView</a:t>
            </a:r>
            <a:r>
              <a:rPr lang="en-GB" sz="1400" dirty="0">
                <a:solidFill>
                  <a:srgbClr val="000000"/>
                </a:solidFill>
                <a:latin typeface="Consolas" panose="020B0609020204030204" pitchFamily="49" charset="0"/>
              </a:rPr>
              <a:t>(</a:t>
            </a:r>
            <a:r>
              <a:rPr lang="en-GB" sz="1400" dirty="0">
                <a:solidFill>
                  <a:srgbClr val="0000FF"/>
                </a:solidFill>
                <a:latin typeface="Consolas" panose="020B0609020204030204" pitchFamily="49" charset="0"/>
              </a:rPr>
              <a:t>true</a:t>
            </a:r>
            <a:r>
              <a:rPr lang="en-GB" sz="1400" dirty="0">
                <a:solidFill>
                  <a:srgbClr val="000000"/>
                </a:solidFill>
                <a:latin typeface="Consolas" panose="020B0609020204030204" pitchFamily="49" charset="0"/>
              </a:rPr>
              <a:t>,</a:t>
            </a:r>
          </a:p>
          <a:p>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nameof</a:t>
            </a:r>
            <a:r>
              <a:rPr lang="en-GB" sz="1400" dirty="0">
                <a:solidFill>
                  <a:srgbClr val="000000"/>
                </a:solidFill>
                <a:latin typeface="Consolas" panose="020B0609020204030204" pitchFamily="49" charset="0"/>
              </a:rPr>
              <a:t>(</a:t>
            </a:r>
            <a:r>
              <a:rPr lang="en-GB" sz="1400" dirty="0" err="1">
                <a:solidFill>
                  <a:srgbClr val="000000"/>
                </a:solidFill>
                <a:latin typeface="Consolas" panose="020B0609020204030204" pitchFamily="49" charset="0"/>
              </a:rPr>
              <a:t>EmployeeDepartmentHistory.StartDate</a:t>
            </a:r>
            <a:r>
              <a:rPr lang="en-GB" sz="1400" dirty="0">
                <a:solidFill>
                  <a:srgbClr val="000000"/>
                </a:solidFill>
                <a:latin typeface="Consolas" panose="020B0609020204030204" pitchFamily="49" charset="0"/>
              </a:rPr>
              <a:t>),</a:t>
            </a:r>
          </a:p>
          <a:p>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nameof</a:t>
            </a:r>
            <a:r>
              <a:rPr lang="en-GB" sz="1400" dirty="0">
                <a:solidFill>
                  <a:srgbClr val="000000"/>
                </a:solidFill>
                <a:latin typeface="Consolas" panose="020B0609020204030204" pitchFamily="49" charset="0"/>
              </a:rPr>
              <a:t>(</a:t>
            </a:r>
            <a:r>
              <a:rPr lang="en-GB" sz="1400" dirty="0" err="1">
                <a:solidFill>
                  <a:srgbClr val="000000"/>
                </a:solidFill>
                <a:latin typeface="Consolas" panose="020B0609020204030204" pitchFamily="49" charset="0"/>
              </a:rPr>
              <a:t>EmployeeDepartmentHistory.EndDate</a:t>
            </a:r>
            <a:r>
              <a:rPr lang="en-GB" sz="1400" dirty="0">
                <a:solidFill>
                  <a:srgbClr val="000000"/>
                </a:solidFill>
                <a:latin typeface="Consolas" panose="020B0609020204030204" pitchFamily="49" charset="0"/>
              </a:rPr>
              <a:t>),</a:t>
            </a:r>
          </a:p>
          <a:p>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nameof</a:t>
            </a:r>
            <a:r>
              <a:rPr lang="en-GB" sz="1400" dirty="0">
                <a:solidFill>
                  <a:srgbClr val="000000"/>
                </a:solidFill>
                <a:latin typeface="Consolas" panose="020B0609020204030204" pitchFamily="49" charset="0"/>
              </a:rPr>
              <a:t>(</a:t>
            </a:r>
            <a:r>
              <a:rPr lang="en-GB" sz="1400" dirty="0" err="1">
                <a:solidFill>
                  <a:srgbClr val="000000"/>
                </a:solidFill>
                <a:latin typeface="Consolas" panose="020B0609020204030204" pitchFamily="49" charset="0"/>
              </a:rPr>
              <a:t>EmployeeDepartmentHistory.Department</a:t>
            </a:r>
            <a:r>
              <a:rPr lang="en-GB" sz="1400" dirty="0">
                <a:solidFill>
                  <a:srgbClr val="000000"/>
                </a:solidFill>
                <a:latin typeface="Consolas" panose="020B0609020204030204" pitchFamily="49" charset="0"/>
              </a:rPr>
              <a:t>),</a:t>
            </a:r>
          </a:p>
          <a:p>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nameof</a:t>
            </a:r>
            <a:r>
              <a:rPr lang="en-GB" sz="1400" dirty="0">
                <a:solidFill>
                  <a:srgbClr val="000000"/>
                </a:solidFill>
                <a:latin typeface="Consolas" panose="020B0609020204030204" pitchFamily="49" charset="0"/>
              </a:rPr>
              <a:t>(</a:t>
            </a:r>
            <a:r>
              <a:rPr lang="en-GB" sz="1400" dirty="0" err="1">
                <a:solidFill>
                  <a:srgbClr val="000000"/>
                </a:solidFill>
                <a:latin typeface="Consolas" panose="020B0609020204030204" pitchFamily="49" charset="0"/>
              </a:rPr>
              <a:t>EmployeeDepartmentHistory.Shift</a:t>
            </a:r>
            <a:r>
              <a:rPr lang="en-GB"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virtual</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ICollection</a:t>
            </a:r>
            <a:r>
              <a:rPr lang="en-US" sz="1400" dirty="0">
                <a:solidFill>
                  <a:srgbClr val="000000"/>
                </a:solidFill>
                <a:latin typeface="Consolas" panose="020B0609020204030204" pitchFamily="49" charset="0"/>
              </a:rPr>
              <a:t>&lt;</a:t>
            </a:r>
            <a:r>
              <a:rPr lang="en-US" sz="1400" dirty="0" err="1">
                <a:solidFill>
                  <a:srgbClr val="000000"/>
                </a:solidFill>
                <a:latin typeface="Consolas" panose="020B0609020204030204" pitchFamily="49" charset="0"/>
              </a:rPr>
              <a:t>EmployeeDepartmentHistory</a:t>
            </a:r>
            <a:r>
              <a:rPr lang="en-US" sz="1400" dirty="0">
                <a:solidFill>
                  <a:srgbClr val="000000"/>
                </a:solidFill>
                <a:latin typeface="Consolas" panose="020B0609020204030204" pitchFamily="49" charset="0"/>
              </a:rPr>
              <a:t>&gt; Depart</a:t>
            </a:r>
          </a:p>
          <a:p>
            <a:endParaRPr lang="en-GB" sz="1400" dirty="0">
              <a:solidFill>
                <a:srgbClr val="000000"/>
              </a:solidFill>
              <a:latin typeface="Consolas" panose="020B0609020204030204" pitchFamily="49" charset="0"/>
            </a:endParaRPr>
          </a:p>
          <a:p>
            <a:r>
              <a:rPr lang="en-GB" sz="1400" dirty="0">
                <a:solidFill>
                  <a:srgbClr val="000000"/>
                </a:solidFill>
                <a:latin typeface="Consolas" panose="020B0609020204030204" pitchFamily="49" charset="0"/>
              </a:rPr>
              <a:t>    </a:t>
            </a:r>
            <a:r>
              <a:rPr lang="en-GB" sz="1400" dirty="0">
                <a:solidFill>
                  <a:srgbClr val="0000FF"/>
                </a:solidFill>
                <a:latin typeface="Consolas" panose="020B0609020204030204" pitchFamily="49" charset="0"/>
              </a:rPr>
              <a:t>public</a:t>
            </a:r>
            <a:r>
              <a:rPr lang="en-GB" sz="1400" dirty="0">
                <a:solidFill>
                  <a:srgbClr val="000000"/>
                </a:solidFill>
                <a:latin typeface="Consolas" panose="020B0609020204030204" pitchFamily="49" charset="0"/>
              </a:rPr>
              <a:t> </a:t>
            </a:r>
            <a:r>
              <a:rPr lang="en-GB" sz="1400" dirty="0">
                <a:solidFill>
                  <a:srgbClr val="0000FF"/>
                </a:solidFill>
                <a:latin typeface="Consolas" panose="020B0609020204030204" pitchFamily="49" charset="0"/>
              </a:rPr>
              <a:t>override</a:t>
            </a:r>
            <a:r>
              <a:rPr lang="en-GB" sz="1400" dirty="0">
                <a:solidFill>
                  <a:srgbClr val="000000"/>
                </a:solidFill>
                <a:latin typeface="Consolas" panose="020B0609020204030204" pitchFamily="49" charset="0"/>
              </a:rPr>
              <a:t> </a:t>
            </a:r>
            <a:r>
              <a:rPr lang="en-GB" sz="1400" dirty="0">
                <a:solidFill>
                  <a:srgbClr val="0000FF"/>
                </a:solidFill>
                <a:latin typeface="Consolas" panose="020B0609020204030204" pitchFamily="49" charset="0"/>
              </a:rPr>
              <a:t>string</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ToString</a:t>
            </a:r>
            <a:r>
              <a:rPr lang="en-GB" sz="1400" dirty="0">
                <a:solidFill>
                  <a:srgbClr val="000000"/>
                </a:solidFill>
                <a:latin typeface="Consolas" panose="020B0609020204030204" pitchFamily="49" charset="0"/>
              </a:rPr>
              <a:t>() =&gt; </a:t>
            </a:r>
            <a:r>
              <a:rPr lang="en-GB" sz="1400" dirty="0">
                <a:solidFill>
                  <a:srgbClr val="A31515"/>
                </a:solidFill>
                <a:latin typeface="Consolas" panose="020B0609020204030204" pitchFamily="49" charset="0"/>
              </a:rPr>
              <a:t>$"</a:t>
            </a:r>
            <a:r>
              <a:rPr lang="en-GB" sz="1400" dirty="0">
                <a:solidFill>
                  <a:srgbClr val="000000"/>
                </a:solidFill>
                <a:latin typeface="Consolas" panose="020B0609020204030204" pitchFamily="49" charset="0"/>
              </a:rPr>
              <a:t>{</a:t>
            </a:r>
            <a:r>
              <a:rPr lang="en-GB" sz="1400" dirty="0" err="1">
                <a:solidFill>
                  <a:srgbClr val="000000"/>
                </a:solidFill>
                <a:latin typeface="Consolas" panose="020B0609020204030204" pitchFamily="49" charset="0"/>
              </a:rPr>
              <a:t>PersonDetails</a:t>
            </a:r>
            <a:r>
              <a:rPr lang="en-GB" sz="1400" dirty="0">
                <a:solidFill>
                  <a:srgbClr val="000000"/>
                </a:solidFill>
                <a:latin typeface="Consolas" panose="020B0609020204030204" pitchFamily="49" charset="0"/>
              </a:rPr>
              <a:t>}</a:t>
            </a:r>
            <a:r>
              <a:rPr lang="en-GB" sz="1400" dirty="0">
                <a:solidFill>
                  <a:srgbClr val="A31515"/>
                </a:solidFill>
                <a:latin typeface="Consolas" panose="020B0609020204030204" pitchFamily="49" charset="0"/>
              </a:rPr>
              <a:t>"</a:t>
            </a:r>
            <a:r>
              <a:rPr lang="en-GB" sz="1400" dirty="0">
                <a:solidFill>
                  <a:srgbClr val="000000"/>
                </a:solidFill>
                <a:latin typeface="Consolas" panose="020B0609020204030204" pitchFamily="49" charset="0"/>
              </a:rPr>
              <a:t>;</a:t>
            </a:r>
          </a:p>
          <a:p>
            <a:r>
              <a:rPr lang="en-GB" sz="1400" dirty="0">
                <a:solidFill>
                  <a:srgbClr val="000000"/>
                </a:solidFill>
                <a:latin typeface="Consolas" panose="020B0609020204030204" pitchFamily="49" charset="0"/>
              </a:rPr>
              <a:t>}</a:t>
            </a:r>
            <a:endParaRPr lang="en-GB" sz="1400" dirty="0"/>
          </a:p>
        </p:txBody>
      </p:sp>
      <p:grpSp>
        <p:nvGrpSpPr>
          <p:cNvPr id="5" name="Group 4">
            <a:extLst>
              <a:ext uri="{FF2B5EF4-FFF2-40B4-BE49-F238E27FC236}">
                <a16:creationId xmlns:a16="http://schemas.microsoft.com/office/drawing/2014/main" id="{CF4DACAB-2F31-4851-92D8-F332559B4D79}"/>
              </a:ext>
            </a:extLst>
          </p:cNvPr>
          <p:cNvGrpSpPr/>
          <p:nvPr/>
        </p:nvGrpSpPr>
        <p:grpSpPr>
          <a:xfrm>
            <a:off x="7811589" y="741997"/>
            <a:ext cx="3823061" cy="964883"/>
            <a:chOff x="3616272" y="1618099"/>
            <a:chExt cx="3823061" cy="964883"/>
          </a:xfrm>
        </p:grpSpPr>
        <p:sp>
          <p:nvSpPr>
            <p:cNvPr id="6" name="TextBox 5">
              <a:extLst>
                <a:ext uri="{FF2B5EF4-FFF2-40B4-BE49-F238E27FC236}">
                  <a16:creationId xmlns:a16="http://schemas.microsoft.com/office/drawing/2014/main" id="{82AD786B-77AC-4F75-8C7B-04831E0E081E}"/>
                </a:ext>
              </a:extLst>
            </p:cNvPr>
            <p:cNvSpPr txBox="1"/>
            <p:nvPr/>
          </p:nvSpPr>
          <p:spPr>
            <a:xfrm>
              <a:off x="4143672" y="1618099"/>
              <a:ext cx="3295661" cy="830997"/>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A record (in C# 9) is an immutable class. Properties have an </a:t>
              </a:r>
              <a:r>
                <a:rPr lang="en-GB" sz="1100" dirty="0" err="1">
                  <a:latin typeface="Consolas" panose="020B0609020204030204" pitchFamily="49" charset="0"/>
                </a:rPr>
                <a:t>init</a:t>
              </a:r>
              <a:r>
                <a:rPr lang="en-GB" sz="1200" dirty="0">
                  <a:solidFill>
                    <a:srgbClr val="FF0000"/>
                  </a:solidFill>
                </a:rPr>
                <a:t> rather than a </a:t>
              </a:r>
              <a:r>
                <a:rPr lang="en-GB" sz="1100" dirty="0">
                  <a:latin typeface="Consolas" panose="020B0609020204030204" pitchFamily="49" charset="0"/>
                </a:rPr>
                <a:t>set</a:t>
              </a:r>
              <a:r>
                <a:rPr lang="en-GB" sz="1200" dirty="0">
                  <a:solidFill>
                    <a:srgbClr val="FF0000"/>
                  </a:solidFill>
                </a:rPr>
                <a:t>, which means the property may only be set when constructing the object.</a:t>
              </a:r>
            </a:p>
          </p:txBody>
        </p:sp>
        <p:cxnSp>
          <p:nvCxnSpPr>
            <p:cNvPr id="7" name="Straight Arrow Connector 6">
              <a:extLst>
                <a:ext uri="{FF2B5EF4-FFF2-40B4-BE49-F238E27FC236}">
                  <a16:creationId xmlns:a16="http://schemas.microsoft.com/office/drawing/2014/main" id="{7CF528E7-3C51-41CD-87B7-F0A50EE16C4F}"/>
                </a:ext>
              </a:extLst>
            </p:cNvPr>
            <p:cNvCxnSpPr>
              <a:cxnSpLocks/>
              <a:stCxn id="6" idx="2"/>
            </p:cNvCxnSpPr>
            <p:nvPr/>
          </p:nvCxnSpPr>
          <p:spPr>
            <a:xfrm flipH="1">
              <a:off x="5662786" y="2449096"/>
              <a:ext cx="128717" cy="13388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61208DE-3434-414B-BE86-DDA72A99E646}"/>
                </a:ext>
              </a:extLst>
            </p:cNvPr>
            <p:cNvCxnSpPr>
              <a:cxnSpLocks/>
              <a:stCxn id="6" idx="1"/>
            </p:cNvCxnSpPr>
            <p:nvPr/>
          </p:nvCxnSpPr>
          <p:spPr>
            <a:xfrm flipH="1">
              <a:off x="3616272" y="2033598"/>
              <a:ext cx="5274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901122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DC412-877C-4510-B156-A22697AAD67E}"/>
              </a:ext>
            </a:extLst>
          </p:cNvPr>
          <p:cNvSpPr>
            <a:spLocks noGrp="1"/>
          </p:cNvSpPr>
          <p:nvPr>
            <p:ph type="title"/>
          </p:nvPr>
        </p:nvSpPr>
        <p:spPr>
          <a:xfrm>
            <a:off x="838200" y="198669"/>
            <a:ext cx="10515600" cy="482368"/>
          </a:xfrm>
        </p:spPr>
        <p:txBody>
          <a:bodyPr>
            <a:normAutofit fontScale="90000"/>
          </a:bodyPr>
          <a:lstStyle/>
          <a:p>
            <a:r>
              <a:rPr lang="en-GB" sz="3200"/>
              <a:t>A deferred function may also generate </a:t>
            </a:r>
            <a:r>
              <a:rPr lang="en-GB" sz="3200" dirty="0"/>
              <a:t>side </a:t>
            </a:r>
            <a:r>
              <a:rPr lang="en-GB" sz="3200"/>
              <a:t>effects - </a:t>
            </a:r>
            <a:r>
              <a:rPr lang="en-GB" sz="3200" i="1"/>
              <a:t>without </a:t>
            </a:r>
            <a:r>
              <a:rPr lang="en-GB" sz="3200" i="1" dirty="0"/>
              <a:t>breaking the pure functional paradigm</a:t>
            </a:r>
          </a:p>
        </p:txBody>
      </p:sp>
      <p:pic>
        <p:nvPicPr>
          <p:cNvPr id="7" name="Picture 6">
            <a:extLst>
              <a:ext uri="{FF2B5EF4-FFF2-40B4-BE49-F238E27FC236}">
                <a16:creationId xmlns:a16="http://schemas.microsoft.com/office/drawing/2014/main" id="{5CCC699F-5F12-481D-B88B-46A5FF97CBD2}"/>
              </a:ext>
            </a:extLst>
          </p:cNvPr>
          <p:cNvPicPr>
            <a:picLocks noChangeAspect="1"/>
          </p:cNvPicPr>
          <p:nvPr/>
        </p:nvPicPr>
        <p:blipFill>
          <a:blip r:embed="rId2"/>
          <a:stretch>
            <a:fillRect/>
          </a:stretch>
        </p:blipFill>
        <p:spPr>
          <a:xfrm>
            <a:off x="5783804" y="5177316"/>
            <a:ext cx="4859847" cy="717932"/>
          </a:xfrm>
          <a:prstGeom prst="rect">
            <a:avLst/>
          </a:prstGeom>
        </p:spPr>
      </p:pic>
      <p:pic>
        <p:nvPicPr>
          <p:cNvPr id="10" name="Picture 9">
            <a:extLst>
              <a:ext uri="{FF2B5EF4-FFF2-40B4-BE49-F238E27FC236}">
                <a16:creationId xmlns:a16="http://schemas.microsoft.com/office/drawing/2014/main" id="{16D91DCC-B78C-4F00-AA8B-B610744E6844}"/>
              </a:ext>
            </a:extLst>
          </p:cNvPr>
          <p:cNvPicPr>
            <a:picLocks noChangeAspect="1"/>
          </p:cNvPicPr>
          <p:nvPr/>
        </p:nvPicPr>
        <p:blipFill>
          <a:blip r:embed="rId3"/>
          <a:stretch>
            <a:fillRect/>
          </a:stretch>
        </p:blipFill>
        <p:spPr>
          <a:xfrm>
            <a:off x="2584617" y="2872670"/>
            <a:ext cx="9355836" cy="1217790"/>
          </a:xfrm>
          <a:prstGeom prst="rect">
            <a:avLst/>
          </a:prstGeom>
        </p:spPr>
      </p:pic>
      <p:grpSp>
        <p:nvGrpSpPr>
          <p:cNvPr id="6" name="Group 5">
            <a:extLst>
              <a:ext uri="{FF2B5EF4-FFF2-40B4-BE49-F238E27FC236}">
                <a16:creationId xmlns:a16="http://schemas.microsoft.com/office/drawing/2014/main" id="{6BA23063-0589-4BD5-942A-099E8C65843D}"/>
              </a:ext>
            </a:extLst>
          </p:cNvPr>
          <p:cNvGrpSpPr/>
          <p:nvPr/>
        </p:nvGrpSpPr>
        <p:grpSpPr>
          <a:xfrm>
            <a:off x="1980935" y="1643520"/>
            <a:ext cx="6132665" cy="1271186"/>
            <a:chOff x="-1025043" y="7056291"/>
            <a:chExt cx="5812551" cy="1254465"/>
          </a:xfrm>
        </p:grpSpPr>
        <p:sp>
          <p:nvSpPr>
            <p:cNvPr id="8" name="TextBox 7">
              <a:extLst>
                <a:ext uri="{FF2B5EF4-FFF2-40B4-BE49-F238E27FC236}">
                  <a16:creationId xmlns:a16="http://schemas.microsoft.com/office/drawing/2014/main" id="{DC541F45-4226-476D-A9BE-A5FB59C8703D}"/>
                </a:ext>
              </a:extLst>
            </p:cNvPr>
            <p:cNvSpPr txBox="1"/>
            <p:nvPr/>
          </p:nvSpPr>
          <p:spPr>
            <a:xfrm>
              <a:off x="-1025043" y="7056291"/>
              <a:ext cx="5812551" cy="455592"/>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1. </a:t>
              </a:r>
              <a:r>
                <a:rPr lang="en-GB" sz="1100" dirty="0" err="1">
                  <a:latin typeface="Consolas" panose="020B0609020204030204" pitchFamily="49" charset="0"/>
                </a:rPr>
                <a:t>ConfirmShipment</a:t>
              </a:r>
              <a:r>
                <a:rPr lang="en-GB" sz="1200" dirty="0">
                  <a:solidFill>
                    <a:srgbClr val="FF0000"/>
                  </a:solidFill>
                </a:rPr>
                <a:t> updates the order, but also needs to send a confirmation email to the customer – which necessarily generates a side-effect. </a:t>
              </a:r>
            </a:p>
          </p:txBody>
        </p:sp>
        <p:cxnSp>
          <p:nvCxnSpPr>
            <p:cNvPr id="9" name="Straight Arrow Connector 8">
              <a:extLst>
                <a:ext uri="{FF2B5EF4-FFF2-40B4-BE49-F238E27FC236}">
                  <a16:creationId xmlns:a16="http://schemas.microsoft.com/office/drawing/2014/main" id="{A6CDFA68-5670-4373-9C1C-8F15B5F6D27B}"/>
                </a:ext>
              </a:extLst>
            </p:cNvPr>
            <p:cNvCxnSpPr>
              <a:cxnSpLocks/>
              <a:stCxn id="8" idx="2"/>
            </p:cNvCxnSpPr>
            <p:nvPr/>
          </p:nvCxnSpPr>
          <p:spPr>
            <a:xfrm flipH="1">
              <a:off x="1881232" y="7511883"/>
              <a:ext cx="1" cy="79887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9C394825-5D09-49DE-A8C3-43A0E3FA2F7C}"/>
              </a:ext>
            </a:extLst>
          </p:cNvPr>
          <p:cNvGrpSpPr/>
          <p:nvPr/>
        </p:nvGrpSpPr>
        <p:grpSpPr>
          <a:xfrm>
            <a:off x="158173" y="2861296"/>
            <a:ext cx="2715656" cy="1384995"/>
            <a:chOff x="-1075529" y="7516712"/>
            <a:chExt cx="4411811" cy="1366777"/>
          </a:xfrm>
        </p:grpSpPr>
        <p:sp>
          <p:nvSpPr>
            <p:cNvPr id="12" name="TextBox 11">
              <a:extLst>
                <a:ext uri="{FF2B5EF4-FFF2-40B4-BE49-F238E27FC236}">
                  <a16:creationId xmlns:a16="http://schemas.microsoft.com/office/drawing/2014/main" id="{DA12B310-F325-4177-ABF5-D7DDBAE93728}"/>
                </a:ext>
              </a:extLst>
            </p:cNvPr>
            <p:cNvSpPr txBox="1"/>
            <p:nvPr/>
          </p:nvSpPr>
          <p:spPr>
            <a:xfrm>
              <a:off x="-1075529" y="7516712"/>
              <a:ext cx="3735708" cy="1366777"/>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2. The email is sent using a deferred function, which will be invoked by the framework only after </a:t>
              </a:r>
              <a:r>
                <a:rPr lang="en-GB" sz="1100" dirty="0" err="1">
                  <a:latin typeface="Consolas" panose="020B0609020204030204" pitchFamily="49" charset="0"/>
                </a:rPr>
                <a:t>ConfirmShipment</a:t>
              </a:r>
              <a:r>
                <a:rPr lang="en-GB" sz="1200" dirty="0">
                  <a:solidFill>
                    <a:srgbClr val="FF0000"/>
                  </a:solidFill>
                </a:rPr>
                <a:t> has exited – so </a:t>
              </a:r>
              <a:r>
                <a:rPr lang="en-GB" sz="1100" dirty="0" err="1">
                  <a:latin typeface="Consolas" panose="020B0609020204030204" pitchFamily="49" charset="0"/>
                </a:rPr>
                <a:t>ConfirmShipment</a:t>
              </a:r>
              <a:r>
                <a:rPr lang="en-GB" sz="1200" dirty="0">
                  <a:solidFill>
                    <a:srgbClr val="FF0000"/>
                  </a:solidFill>
                </a:rPr>
                <a:t> remains a pure </a:t>
              </a:r>
              <a:r>
                <a:rPr lang="en-GB" sz="1200" i="1" dirty="0">
                  <a:solidFill>
                    <a:srgbClr val="FF0000"/>
                  </a:solidFill>
                </a:rPr>
                <a:t>side-effect-free </a:t>
              </a:r>
              <a:r>
                <a:rPr lang="en-GB" sz="1200" dirty="0">
                  <a:solidFill>
                    <a:srgbClr val="FF0000"/>
                  </a:solidFill>
                </a:rPr>
                <a:t>function.</a:t>
              </a:r>
            </a:p>
          </p:txBody>
        </p:sp>
        <p:cxnSp>
          <p:nvCxnSpPr>
            <p:cNvPr id="13" name="Straight Arrow Connector 12">
              <a:extLst>
                <a:ext uri="{FF2B5EF4-FFF2-40B4-BE49-F238E27FC236}">
                  <a16:creationId xmlns:a16="http://schemas.microsoft.com/office/drawing/2014/main" id="{D07ECABC-5C47-4D8C-934C-75FF4745E27D}"/>
                </a:ext>
              </a:extLst>
            </p:cNvPr>
            <p:cNvCxnSpPr>
              <a:cxnSpLocks/>
              <a:stCxn id="12" idx="3"/>
            </p:cNvCxnSpPr>
            <p:nvPr/>
          </p:nvCxnSpPr>
          <p:spPr>
            <a:xfrm>
              <a:off x="2660179" y="8200101"/>
              <a:ext cx="676103"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137FE0F7-EDCF-4EC6-AFDF-45219CA65688}"/>
              </a:ext>
            </a:extLst>
          </p:cNvPr>
          <p:cNvGrpSpPr/>
          <p:nvPr/>
        </p:nvGrpSpPr>
        <p:grpSpPr>
          <a:xfrm>
            <a:off x="2158754" y="3835153"/>
            <a:ext cx="2299486" cy="1227219"/>
            <a:chOff x="-1072889" y="7036508"/>
            <a:chExt cx="3735708" cy="1211076"/>
          </a:xfrm>
        </p:grpSpPr>
        <p:sp>
          <p:nvSpPr>
            <p:cNvPr id="22" name="TextBox 21">
              <a:extLst>
                <a:ext uri="{FF2B5EF4-FFF2-40B4-BE49-F238E27FC236}">
                  <a16:creationId xmlns:a16="http://schemas.microsoft.com/office/drawing/2014/main" id="{337B707F-80D0-44E0-A826-B82EDF163C9B}"/>
                </a:ext>
              </a:extLst>
            </p:cNvPr>
            <p:cNvSpPr txBox="1"/>
            <p:nvPr/>
          </p:nvSpPr>
          <p:spPr>
            <a:xfrm>
              <a:off x="-1072889" y="7609755"/>
              <a:ext cx="3735708" cy="637829"/>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3. The context’s </a:t>
              </a:r>
              <a:r>
                <a:rPr lang="en-GB" sz="1100" dirty="0" err="1">
                  <a:latin typeface="Consolas" panose="020B0609020204030204" pitchFamily="49" charset="0"/>
                </a:rPr>
                <a:t>GetService</a:t>
              </a:r>
              <a:r>
                <a:rPr lang="en-GB" sz="1200" dirty="0">
                  <a:solidFill>
                    <a:srgbClr val="FF0000"/>
                  </a:solidFill>
                </a:rPr>
                <a:t> method provides access to any system service…</a:t>
              </a:r>
            </a:p>
          </p:txBody>
        </p:sp>
        <p:cxnSp>
          <p:nvCxnSpPr>
            <p:cNvPr id="23" name="Straight Arrow Connector 22">
              <a:extLst>
                <a:ext uri="{FF2B5EF4-FFF2-40B4-BE49-F238E27FC236}">
                  <a16:creationId xmlns:a16="http://schemas.microsoft.com/office/drawing/2014/main" id="{EE6B9C67-2290-42B7-9C62-596117D07ADA}"/>
                </a:ext>
              </a:extLst>
            </p:cNvPr>
            <p:cNvCxnSpPr>
              <a:cxnSpLocks/>
              <a:stCxn id="22" idx="0"/>
            </p:cNvCxnSpPr>
            <p:nvPr/>
          </p:nvCxnSpPr>
          <p:spPr>
            <a:xfrm flipV="1">
              <a:off x="794965" y="7036508"/>
              <a:ext cx="1619991" cy="57324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17E8FA13-E19D-4908-BB8F-181EDAC32F5B}"/>
              </a:ext>
            </a:extLst>
          </p:cNvPr>
          <p:cNvGrpSpPr/>
          <p:nvPr/>
        </p:nvGrpSpPr>
        <p:grpSpPr>
          <a:xfrm>
            <a:off x="2158754" y="5214425"/>
            <a:ext cx="3762652" cy="646331"/>
            <a:chOff x="-1072889" y="7609755"/>
            <a:chExt cx="6112744" cy="637829"/>
          </a:xfrm>
        </p:grpSpPr>
        <p:sp>
          <p:nvSpPr>
            <p:cNvPr id="31" name="TextBox 30">
              <a:extLst>
                <a:ext uri="{FF2B5EF4-FFF2-40B4-BE49-F238E27FC236}">
                  <a16:creationId xmlns:a16="http://schemas.microsoft.com/office/drawing/2014/main" id="{13A02C5C-B0E5-42EF-BEDE-2CB87F538A1F}"/>
                </a:ext>
              </a:extLst>
            </p:cNvPr>
            <p:cNvSpPr txBox="1"/>
            <p:nvPr/>
          </p:nvSpPr>
          <p:spPr>
            <a:xfrm>
              <a:off x="-1072889" y="7609755"/>
              <a:ext cx="3735708" cy="637829"/>
            </a:xfrm>
            <a:prstGeom prst="rect">
              <a:avLst/>
            </a:prstGeom>
            <a:solidFill>
              <a:schemeClr val="bg1"/>
            </a:solidFill>
            <a:ln w="28575">
              <a:solidFill>
                <a:schemeClr val="accent1"/>
              </a:solidFill>
            </a:ln>
          </p:spPr>
          <p:txBody>
            <a:bodyPr wrap="square" rtlCol="0">
              <a:spAutoFit/>
            </a:bodyPr>
            <a:lstStyle/>
            <a:p>
              <a:r>
                <a:rPr lang="en-GB" sz="1200">
                  <a:solidFill>
                    <a:srgbClr val="FF0000"/>
                  </a:solidFill>
                </a:rPr>
                <a:t> </a:t>
              </a:r>
              <a:r>
                <a:rPr lang="en-GB" sz="1200" dirty="0">
                  <a:solidFill>
                    <a:srgbClr val="FF0000"/>
                  </a:solidFill>
                </a:rPr>
                <a:t>… that has been registered in the </a:t>
              </a:r>
              <a:r>
                <a:rPr lang="en-GB" sz="1100" dirty="0" err="1">
                  <a:latin typeface="Consolas" panose="020B0609020204030204" pitchFamily="49" charset="0"/>
                </a:rPr>
                <a:t>ConfigureServices</a:t>
              </a:r>
              <a:r>
                <a:rPr lang="en-GB" sz="1200" dirty="0">
                  <a:solidFill>
                    <a:srgbClr val="FF0000"/>
                  </a:solidFill>
                </a:rPr>
                <a:t> method on </a:t>
              </a:r>
              <a:r>
                <a:rPr lang="en-GB" sz="1100" dirty="0" err="1">
                  <a:latin typeface="Consolas" panose="020B0609020204030204" pitchFamily="49" charset="0"/>
                </a:rPr>
                <a:t>StartUp.cs</a:t>
              </a:r>
              <a:r>
                <a:rPr lang="en-GB" sz="1200" dirty="0">
                  <a:solidFill>
                    <a:srgbClr val="FF0000"/>
                  </a:solidFill>
                </a:rPr>
                <a:t> in the Server project.</a:t>
              </a:r>
            </a:p>
          </p:txBody>
        </p:sp>
        <p:cxnSp>
          <p:nvCxnSpPr>
            <p:cNvPr id="32" name="Straight Arrow Connector 31">
              <a:extLst>
                <a:ext uri="{FF2B5EF4-FFF2-40B4-BE49-F238E27FC236}">
                  <a16:creationId xmlns:a16="http://schemas.microsoft.com/office/drawing/2014/main" id="{5FCA2D1F-CFBA-4CE4-9518-1919FE421C49}"/>
                </a:ext>
              </a:extLst>
            </p:cNvPr>
            <p:cNvCxnSpPr>
              <a:cxnSpLocks/>
              <a:stCxn id="31" idx="3"/>
            </p:cNvCxnSpPr>
            <p:nvPr/>
          </p:nvCxnSpPr>
          <p:spPr>
            <a:xfrm>
              <a:off x="2662819" y="7928670"/>
              <a:ext cx="2377036" cy="9111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98903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F82BF298-420D-4FDD-B8CE-ADA8EEA4C395}"/>
              </a:ext>
            </a:extLst>
          </p:cNvPr>
          <p:cNvPicPr>
            <a:picLocks noChangeAspect="1"/>
          </p:cNvPicPr>
          <p:nvPr/>
        </p:nvPicPr>
        <p:blipFill>
          <a:blip r:embed="rId2"/>
          <a:stretch>
            <a:fillRect/>
          </a:stretch>
        </p:blipFill>
        <p:spPr>
          <a:xfrm>
            <a:off x="117013" y="681037"/>
            <a:ext cx="5122994" cy="5999697"/>
          </a:xfrm>
          <a:prstGeom prst="rect">
            <a:avLst/>
          </a:prstGeom>
        </p:spPr>
      </p:pic>
      <p:sp>
        <p:nvSpPr>
          <p:cNvPr id="2" name="Title 1">
            <a:extLst>
              <a:ext uri="{FF2B5EF4-FFF2-40B4-BE49-F238E27FC236}">
                <a16:creationId xmlns:a16="http://schemas.microsoft.com/office/drawing/2014/main" id="{8EDDC412-877C-4510-B156-A22697AAD67E}"/>
              </a:ext>
            </a:extLst>
          </p:cNvPr>
          <p:cNvSpPr>
            <a:spLocks noGrp="1"/>
          </p:cNvSpPr>
          <p:nvPr>
            <p:ph type="title"/>
          </p:nvPr>
        </p:nvSpPr>
        <p:spPr>
          <a:xfrm>
            <a:off x="838200" y="198669"/>
            <a:ext cx="10515600" cy="482368"/>
          </a:xfrm>
        </p:spPr>
        <p:txBody>
          <a:bodyPr>
            <a:normAutofit fontScale="90000"/>
          </a:bodyPr>
          <a:lstStyle/>
          <a:p>
            <a:r>
              <a:rPr lang="en-GB" sz="3200" dirty="0"/>
              <a:t>Each visible property is rendered as a field</a:t>
            </a:r>
          </a:p>
        </p:txBody>
      </p:sp>
      <p:grpSp>
        <p:nvGrpSpPr>
          <p:cNvPr id="17" name="Group 16">
            <a:extLst>
              <a:ext uri="{FF2B5EF4-FFF2-40B4-BE49-F238E27FC236}">
                <a16:creationId xmlns:a16="http://schemas.microsoft.com/office/drawing/2014/main" id="{1D4F211F-3DA5-4E60-B294-70F892A50800}"/>
              </a:ext>
            </a:extLst>
          </p:cNvPr>
          <p:cNvGrpSpPr/>
          <p:nvPr/>
        </p:nvGrpSpPr>
        <p:grpSpPr>
          <a:xfrm>
            <a:off x="1027611" y="1484378"/>
            <a:ext cx="7149737" cy="836598"/>
            <a:chOff x="1323703" y="1455983"/>
            <a:chExt cx="7149737" cy="836598"/>
          </a:xfrm>
        </p:grpSpPr>
        <p:sp>
          <p:nvSpPr>
            <p:cNvPr id="11" name="TextBox 10">
              <a:extLst>
                <a:ext uri="{FF2B5EF4-FFF2-40B4-BE49-F238E27FC236}">
                  <a16:creationId xmlns:a16="http://schemas.microsoft.com/office/drawing/2014/main" id="{703A7047-874F-4F7F-99BA-EEAF36A353D7}"/>
                </a:ext>
              </a:extLst>
            </p:cNvPr>
            <p:cNvSpPr txBox="1"/>
            <p:nvPr/>
          </p:nvSpPr>
          <p:spPr>
            <a:xfrm>
              <a:off x="3655992" y="1455983"/>
              <a:ext cx="1774659" cy="646331"/>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1. The property name is reformatted to provide the field label.</a:t>
              </a:r>
            </a:p>
          </p:txBody>
        </p:sp>
        <p:cxnSp>
          <p:nvCxnSpPr>
            <p:cNvPr id="13" name="Straight Arrow Connector 12">
              <a:extLst>
                <a:ext uri="{FF2B5EF4-FFF2-40B4-BE49-F238E27FC236}">
                  <a16:creationId xmlns:a16="http://schemas.microsoft.com/office/drawing/2014/main" id="{24D83DCC-FA8E-45F4-B796-EB8F969EBAB4}"/>
                </a:ext>
              </a:extLst>
            </p:cNvPr>
            <p:cNvCxnSpPr>
              <a:cxnSpLocks/>
              <a:stCxn id="11" idx="3"/>
            </p:cNvCxnSpPr>
            <p:nvPr/>
          </p:nvCxnSpPr>
          <p:spPr>
            <a:xfrm>
              <a:off x="5430651" y="1779149"/>
              <a:ext cx="3042789" cy="51343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E20A3D8-5F92-4FD9-A9B8-F42D011D3E66}"/>
                </a:ext>
              </a:extLst>
            </p:cNvPr>
            <p:cNvCxnSpPr>
              <a:cxnSpLocks/>
              <a:stCxn id="11" idx="1"/>
            </p:cNvCxnSpPr>
            <p:nvPr/>
          </p:nvCxnSpPr>
          <p:spPr>
            <a:xfrm flipH="1">
              <a:off x="1323703" y="1779149"/>
              <a:ext cx="2332289" cy="11705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04C74BD4-58E2-4E84-BB9F-52B829CFC013}"/>
              </a:ext>
            </a:extLst>
          </p:cNvPr>
          <p:cNvGrpSpPr/>
          <p:nvPr/>
        </p:nvGrpSpPr>
        <p:grpSpPr>
          <a:xfrm>
            <a:off x="2029097" y="3103693"/>
            <a:ext cx="5675484" cy="1015663"/>
            <a:chOff x="2447612" y="1836383"/>
            <a:chExt cx="5675484" cy="1015663"/>
          </a:xfrm>
        </p:grpSpPr>
        <p:sp>
          <p:nvSpPr>
            <p:cNvPr id="12" name="TextBox 11">
              <a:extLst>
                <a:ext uri="{FF2B5EF4-FFF2-40B4-BE49-F238E27FC236}">
                  <a16:creationId xmlns:a16="http://schemas.microsoft.com/office/drawing/2014/main" id="{15EF65CC-DBE4-4F7A-A5E1-A7671CB265C9}"/>
                </a:ext>
              </a:extLst>
            </p:cNvPr>
            <p:cNvSpPr txBox="1"/>
            <p:nvPr/>
          </p:nvSpPr>
          <p:spPr>
            <a:xfrm>
              <a:off x="3792627" y="1836383"/>
              <a:ext cx="1760448" cy="1015663"/>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3. </a:t>
              </a:r>
              <a:r>
                <a:rPr lang="en-GB" sz="1100" dirty="0">
                  <a:latin typeface="Consolas" panose="020B0609020204030204" pitchFamily="49" charset="0"/>
                </a:rPr>
                <a:t>Mask</a:t>
              </a:r>
              <a:r>
                <a:rPr lang="en-GB" sz="1200" dirty="0">
                  <a:solidFill>
                    <a:srgbClr val="FF0000"/>
                  </a:solidFill>
                </a:rPr>
                <a:t> is one of several available attributes that give more control over formatting or other presentation behaviours.</a:t>
              </a:r>
            </a:p>
          </p:txBody>
        </p:sp>
        <p:cxnSp>
          <p:nvCxnSpPr>
            <p:cNvPr id="14" name="Straight Arrow Connector 13">
              <a:extLst>
                <a:ext uri="{FF2B5EF4-FFF2-40B4-BE49-F238E27FC236}">
                  <a16:creationId xmlns:a16="http://schemas.microsoft.com/office/drawing/2014/main" id="{1D80C72F-BFF1-4C2A-95A3-EA48B2E44D0F}"/>
                </a:ext>
              </a:extLst>
            </p:cNvPr>
            <p:cNvCxnSpPr>
              <a:cxnSpLocks/>
              <a:stCxn id="12" idx="3"/>
            </p:cNvCxnSpPr>
            <p:nvPr/>
          </p:nvCxnSpPr>
          <p:spPr>
            <a:xfrm>
              <a:off x="5553075" y="2344215"/>
              <a:ext cx="257002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F7266E4-E154-45EF-B9AA-8ECA0890ADC2}"/>
                </a:ext>
              </a:extLst>
            </p:cNvPr>
            <p:cNvCxnSpPr>
              <a:cxnSpLocks/>
              <a:stCxn id="12" idx="1"/>
            </p:cNvCxnSpPr>
            <p:nvPr/>
          </p:nvCxnSpPr>
          <p:spPr>
            <a:xfrm flipH="1" flipV="1">
              <a:off x="2447612" y="2161690"/>
              <a:ext cx="1345015" cy="1825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F0D27852-6D55-47BB-B9A2-24D5549546FE}"/>
              </a:ext>
            </a:extLst>
          </p:cNvPr>
          <p:cNvGrpSpPr/>
          <p:nvPr/>
        </p:nvGrpSpPr>
        <p:grpSpPr>
          <a:xfrm>
            <a:off x="2635363" y="2256755"/>
            <a:ext cx="3257100" cy="676556"/>
            <a:chOff x="2586433" y="1401309"/>
            <a:chExt cx="3296440" cy="1667093"/>
          </a:xfrm>
        </p:grpSpPr>
        <p:sp>
          <p:nvSpPr>
            <p:cNvPr id="19" name="TextBox 18">
              <a:extLst>
                <a:ext uri="{FF2B5EF4-FFF2-40B4-BE49-F238E27FC236}">
                  <a16:creationId xmlns:a16="http://schemas.microsoft.com/office/drawing/2014/main" id="{D0E92384-6567-4050-A7A5-557CFFDAE101}"/>
                </a:ext>
              </a:extLst>
            </p:cNvPr>
            <p:cNvSpPr txBox="1"/>
            <p:nvPr/>
          </p:nvSpPr>
          <p:spPr>
            <a:xfrm>
              <a:off x="3334105" y="1475786"/>
              <a:ext cx="1781711" cy="1592616"/>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2. The optional </a:t>
              </a:r>
              <a:r>
                <a:rPr lang="en-GB" sz="1100" dirty="0" err="1">
                  <a:latin typeface="Consolas" panose="020B0609020204030204" pitchFamily="49" charset="0"/>
                </a:rPr>
                <a:t>MemberOrder</a:t>
              </a:r>
              <a:r>
                <a:rPr lang="en-GB" sz="1200" dirty="0">
                  <a:solidFill>
                    <a:srgbClr val="FF0000"/>
                  </a:solidFill>
                </a:rPr>
                <a:t> attribute gives control over layout</a:t>
              </a:r>
            </a:p>
          </p:txBody>
        </p:sp>
        <p:cxnSp>
          <p:nvCxnSpPr>
            <p:cNvPr id="20" name="Straight Arrow Connector 19">
              <a:extLst>
                <a:ext uri="{FF2B5EF4-FFF2-40B4-BE49-F238E27FC236}">
                  <a16:creationId xmlns:a16="http://schemas.microsoft.com/office/drawing/2014/main" id="{267EFAAF-E146-4703-A0C3-6C57FA8A84A7}"/>
                </a:ext>
              </a:extLst>
            </p:cNvPr>
            <p:cNvCxnSpPr>
              <a:cxnSpLocks/>
              <a:stCxn id="19" idx="3"/>
            </p:cNvCxnSpPr>
            <p:nvPr/>
          </p:nvCxnSpPr>
          <p:spPr>
            <a:xfrm flipV="1">
              <a:off x="5115816" y="1401309"/>
              <a:ext cx="767057" cy="87078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7972465-128E-41B2-B3F7-41C185A1703A}"/>
                </a:ext>
              </a:extLst>
            </p:cNvPr>
            <p:cNvCxnSpPr>
              <a:cxnSpLocks/>
              <a:stCxn id="19" idx="1"/>
            </p:cNvCxnSpPr>
            <p:nvPr/>
          </p:nvCxnSpPr>
          <p:spPr>
            <a:xfrm flipH="1">
              <a:off x="2586433" y="2272095"/>
              <a:ext cx="747673" cy="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
        <p:nvSpPr>
          <p:cNvPr id="3" name="TextBox 2">
            <a:extLst>
              <a:ext uri="{FF2B5EF4-FFF2-40B4-BE49-F238E27FC236}">
                <a16:creationId xmlns:a16="http://schemas.microsoft.com/office/drawing/2014/main" id="{25B511FC-A118-496C-B547-B2B0F9FBCE68}"/>
              </a:ext>
            </a:extLst>
          </p:cNvPr>
          <p:cNvSpPr txBox="1"/>
          <p:nvPr/>
        </p:nvSpPr>
        <p:spPr>
          <a:xfrm>
            <a:off x="5452606" y="1007271"/>
            <a:ext cx="6533985" cy="5047536"/>
          </a:xfrm>
          <a:prstGeom prst="rect">
            <a:avLst/>
          </a:prstGeom>
          <a:noFill/>
        </p:spPr>
        <p:txBody>
          <a:bodyPr wrap="square" rtlCol="0">
            <a:spAutoFit/>
          </a:bodyPr>
          <a:lstStyle/>
          <a:p>
            <a:r>
              <a:rPr lang="en-GB" sz="1400" dirty="0">
                <a:solidFill>
                  <a:srgbClr val="0000FF"/>
                </a:solidFill>
                <a:latin typeface="Consolas" panose="020B0609020204030204" pitchFamily="49" charset="0"/>
              </a:rPr>
              <a:t>public</a:t>
            </a:r>
            <a:r>
              <a:rPr lang="en-GB" sz="1400" dirty="0">
                <a:solidFill>
                  <a:srgbClr val="000000"/>
                </a:solidFill>
                <a:latin typeface="Consolas" panose="020B0609020204030204" pitchFamily="49" charset="0"/>
              </a:rPr>
              <a:t> </a:t>
            </a:r>
            <a:r>
              <a:rPr lang="en-GB" sz="1400" dirty="0">
                <a:solidFill>
                  <a:srgbClr val="0000FF"/>
                </a:solidFill>
                <a:latin typeface="Consolas" panose="020B0609020204030204" pitchFamily="49" charset="0"/>
              </a:rPr>
              <a:t>record</a:t>
            </a:r>
            <a:r>
              <a:rPr lang="en-GB" sz="1400" dirty="0">
                <a:solidFill>
                  <a:srgbClr val="000000"/>
                </a:solidFill>
                <a:latin typeface="Consolas" panose="020B0609020204030204" pitchFamily="49" charset="0"/>
              </a:rPr>
              <a:t> Employee</a:t>
            </a:r>
          </a:p>
          <a:p>
            <a:r>
              <a:rPr lang="en-GB" sz="1400" dirty="0">
                <a:solidFill>
                  <a:srgbClr val="000000"/>
                </a:solidFill>
                <a:latin typeface="Consolas" panose="020B0609020204030204" pitchFamily="49" charset="0"/>
              </a:rPr>
              <a:t>{</a:t>
            </a:r>
          </a:p>
          <a:p>
            <a:r>
              <a:rPr lang="en-GB" sz="1400" dirty="0">
                <a:solidFill>
                  <a:srgbClr val="000000"/>
                </a:solidFill>
                <a:latin typeface="Consolas" panose="020B0609020204030204" pitchFamily="49" charset="0"/>
              </a:rPr>
              <a:t>    [Hidden]</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virtual</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EmployeeID</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init</a:t>
            </a:r>
            <a:r>
              <a:rPr lang="en-US" sz="1400" dirty="0">
                <a:solidFill>
                  <a:srgbClr val="000000"/>
                </a:solidFill>
                <a:latin typeface="Consolas" panose="020B0609020204030204" pitchFamily="49" charset="0"/>
              </a:rPr>
              <a:t>; }</a:t>
            </a:r>
          </a:p>
          <a:p>
            <a:endParaRPr lang="en-GB" sz="1400" dirty="0">
              <a:solidFill>
                <a:srgbClr val="000000"/>
              </a:solidFill>
              <a:latin typeface="Consolas" panose="020B0609020204030204" pitchFamily="49" charset="0"/>
            </a:endParaRPr>
          </a:p>
          <a:p>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MemberOrder</a:t>
            </a:r>
            <a:r>
              <a:rPr lang="en-GB" sz="1400" dirty="0">
                <a:solidFill>
                  <a:srgbClr val="000000"/>
                </a:solidFill>
                <a:latin typeface="Consolas" panose="020B0609020204030204" pitchFamily="49" charset="0"/>
              </a:rPr>
              <a:t>(1)]</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virtual</a:t>
            </a:r>
            <a:r>
              <a:rPr lang="en-US" sz="1400" dirty="0">
                <a:solidFill>
                  <a:srgbClr val="000000"/>
                </a:solidFill>
                <a:latin typeface="Consolas" panose="020B0609020204030204" pitchFamily="49" charset="0"/>
              </a:rPr>
              <a:t> Person </a:t>
            </a:r>
            <a:r>
              <a:rPr lang="en-US" sz="1400" dirty="0" err="1">
                <a:solidFill>
                  <a:srgbClr val="000000"/>
                </a:solidFill>
                <a:latin typeface="Consolas" panose="020B0609020204030204" pitchFamily="49" charset="0"/>
              </a:rPr>
              <a:t>PersonDetails</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init</a:t>
            </a:r>
            <a:r>
              <a:rPr lang="en-US" sz="1400" dirty="0">
                <a:solidFill>
                  <a:srgbClr val="000000"/>
                </a:solidFill>
                <a:latin typeface="Consolas" panose="020B0609020204030204" pitchFamily="49" charset="0"/>
              </a:rPr>
              <a:t>; }</a:t>
            </a:r>
          </a:p>
          <a:p>
            <a:r>
              <a:rPr lang="en-GB" sz="1400" dirty="0">
                <a:solidFill>
                  <a:srgbClr val="000000"/>
                </a:solidFill>
                <a:latin typeface="Consolas" panose="020B0609020204030204" pitchFamily="49" charset="0"/>
              </a:rPr>
              <a:t>    ...</a:t>
            </a:r>
          </a:p>
          <a:p>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MemberOrder</a:t>
            </a:r>
            <a:r>
              <a:rPr lang="en-GB" sz="1400" dirty="0">
                <a:solidFill>
                  <a:srgbClr val="000000"/>
                </a:solidFill>
                <a:latin typeface="Consolas" panose="020B0609020204030204" pitchFamily="49" charset="0"/>
              </a:rPr>
              <a:t>(12)]</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virtual</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JobTitle</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init</a:t>
            </a:r>
            <a:r>
              <a:rPr lang="en-US" sz="1400" dirty="0">
                <a:solidFill>
                  <a:srgbClr val="000000"/>
                </a:solidFill>
                <a:latin typeface="Consolas" panose="020B0609020204030204" pitchFamily="49" charset="0"/>
              </a:rPr>
              <a:t>; }</a:t>
            </a:r>
          </a:p>
          <a:p>
            <a:r>
              <a:rPr lang="en-GB" sz="1400" dirty="0">
                <a:solidFill>
                  <a:srgbClr val="000000"/>
                </a:solidFill>
                <a:latin typeface="Consolas" panose="020B0609020204030204" pitchFamily="49" charset="0"/>
              </a:rPr>
              <a:t>    ...</a:t>
            </a:r>
          </a:p>
          <a:p>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MemberOrder</a:t>
            </a:r>
            <a:r>
              <a:rPr lang="en-GB" sz="1400" dirty="0">
                <a:solidFill>
                  <a:srgbClr val="000000"/>
                </a:solidFill>
                <a:latin typeface="Consolas" panose="020B0609020204030204" pitchFamily="49" charset="0"/>
              </a:rPr>
              <a:t>(16), Mask(</a:t>
            </a:r>
            <a:r>
              <a:rPr lang="en-GB" sz="1400" dirty="0">
                <a:solidFill>
                  <a:srgbClr val="A31515"/>
                </a:solidFill>
                <a:latin typeface="Consolas" panose="020B0609020204030204" pitchFamily="49" charset="0"/>
              </a:rPr>
              <a:t>"d"</a:t>
            </a:r>
            <a:r>
              <a:rPr lang="en-GB"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virtual</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DateTime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HireDate</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init</a:t>
            </a:r>
            <a:r>
              <a:rPr lang="en-US" sz="1400" dirty="0">
                <a:solidFill>
                  <a:srgbClr val="000000"/>
                </a:solidFill>
                <a:latin typeface="Consolas" panose="020B0609020204030204" pitchFamily="49" charset="0"/>
              </a:rPr>
              <a:t>; }</a:t>
            </a:r>
          </a:p>
          <a:p>
            <a:r>
              <a:rPr lang="en-GB" sz="1400" dirty="0">
                <a:solidFill>
                  <a:srgbClr val="000000"/>
                </a:solidFill>
                <a:latin typeface="Consolas" panose="020B0609020204030204" pitchFamily="49" charset="0"/>
              </a:rPr>
              <a:t>    ...</a:t>
            </a:r>
          </a:p>
          <a:p>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TableView</a:t>
            </a:r>
            <a:r>
              <a:rPr lang="en-GB" sz="1400" dirty="0">
                <a:solidFill>
                  <a:srgbClr val="000000"/>
                </a:solidFill>
                <a:latin typeface="Consolas" panose="020B0609020204030204" pitchFamily="49" charset="0"/>
              </a:rPr>
              <a:t>(</a:t>
            </a:r>
            <a:r>
              <a:rPr lang="en-GB" sz="1400" dirty="0">
                <a:solidFill>
                  <a:srgbClr val="0000FF"/>
                </a:solidFill>
                <a:latin typeface="Consolas" panose="020B0609020204030204" pitchFamily="49" charset="0"/>
              </a:rPr>
              <a:t>true</a:t>
            </a:r>
            <a:r>
              <a:rPr lang="en-GB" sz="1400" dirty="0">
                <a:solidFill>
                  <a:srgbClr val="000000"/>
                </a:solidFill>
                <a:latin typeface="Consolas" panose="020B0609020204030204" pitchFamily="49" charset="0"/>
              </a:rPr>
              <a:t>,</a:t>
            </a:r>
          </a:p>
          <a:p>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nameof</a:t>
            </a:r>
            <a:r>
              <a:rPr lang="en-GB" sz="1400" dirty="0">
                <a:solidFill>
                  <a:srgbClr val="000000"/>
                </a:solidFill>
                <a:latin typeface="Consolas" panose="020B0609020204030204" pitchFamily="49" charset="0"/>
              </a:rPr>
              <a:t>(</a:t>
            </a:r>
            <a:r>
              <a:rPr lang="en-GB" sz="1400" dirty="0" err="1">
                <a:solidFill>
                  <a:srgbClr val="000000"/>
                </a:solidFill>
                <a:latin typeface="Consolas" panose="020B0609020204030204" pitchFamily="49" charset="0"/>
              </a:rPr>
              <a:t>EmployeeDepartmentHistory.StartDate</a:t>
            </a:r>
            <a:r>
              <a:rPr lang="en-GB" sz="1400" dirty="0">
                <a:solidFill>
                  <a:srgbClr val="000000"/>
                </a:solidFill>
                <a:latin typeface="Consolas" panose="020B0609020204030204" pitchFamily="49" charset="0"/>
              </a:rPr>
              <a:t>),</a:t>
            </a:r>
          </a:p>
          <a:p>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nameof</a:t>
            </a:r>
            <a:r>
              <a:rPr lang="en-GB" sz="1400" dirty="0">
                <a:solidFill>
                  <a:srgbClr val="000000"/>
                </a:solidFill>
                <a:latin typeface="Consolas" panose="020B0609020204030204" pitchFamily="49" charset="0"/>
              </a:rPr>
              <a:t>(</a:t>
            </a:r>
            <a:r>
              <a:rPr lang="en-GB" sz="1400" dirty="0" err="1">
                <a:solidFill>
                  <a:srgbClr val="000000"/>
                </a:solidFill>
                <a:latin typeface="Consolas" panose="020B0609020204030204" pitchFamily="49" charset="0"/>
              </a:rPr>
              <a:t>EmployeeDepartmentHistory.EndDate</a:t>
            </a:r>
            <a:r>
              <a:rPr lang="en-GB" sz="1400" dirty="0">
                <a:solidFill>
                  <a:srgbClr val="000000"/>
                </a:solidFill>
                <a:latin typeface="Consolas" panose="020B0609020204030204" pitchFamily="49" charset="0"/>
              </a:rPr>
              <a:t>),</a:t>
            </a:r>
          </a:p>
          <a:p>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nameof</a:t>
            </a:r>
            <a:r>
              <a:rPr lang="en-GB" sz="1400" dirty="0">
                <a:solidFill>
                  <a:srgbClr val="000000"/>
                </a:solidFill>
                <a:latin typeface="Consolas" panose="020B0609020204030204" pitchFamily="49" charset="0"/>
              </a:rPr>
              <a:t>(</a:t>
            </a:r>
            <a:r>
              <a:rPr lang="en-GB" sz="1400" dirty="0" err="1">
                <a:solidFill>
                  <a:srgbClr val="000000"/>
                </a:solidFill>
                <a:latin typeface="Consolas" panose="020B0609020204030204" pitchFamily="49" charset="0"/>
              </a:rPr>
              <a:t>EmployeeDepartmentHistory.Department</a:t>
            </a:r>
            <a:r>
              <a:rPr lang="en-GB" sz="1400" dirty="0">
                <a:solidFill>
                  <a:srgbClr val="000000"/>
                </a:solidFill>
                <a:latin typeface="Consolas" panose="020B0609020204030204" pitchFamily="49" charset="0"/>
              </a:rPr>
              <a:t>),</a:t>
            </a:r>
          </a:p>
          <a:p>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nameof</a:t>
            </a:r>
            <a:r>
              <a:rPr lang="en-GB" sz="1400" dirty="0">
                <a:solidFill>
                  <a:srgbClr val="000000"/>
                </a:solidFill>
                <a:latin typeface="Consolas" panose="020B0609020204030204" pitchFamily="49" charset="0"/>
              </a:rPr>
              <a:t>(</a:t>
            </a:r>
            <a:r>
              <a:rPr lang="en-GB" sz="1400" dirty="0" err="1">
                <a:solidFill>
                  <a:srgbClr val="000000"/>
                </a:solidFill>
                <a:latin typeface="Consolas" panose="020B0609020204030204" pitchFamily="49" charset="0"/>
              </a:rPr>
              <a:t>EmployeeDepartmentHistory.Shift</a:t>
            </a:r>
            <a:r>
              <a:rPr lang="en-GB"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virtual</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ICollection</a:t>
            </a:r>
            <a:r>
              <a:rPr lang="en-US" sz="1400" dirty="0">
                <a:solidFill>
                  <a:srgbClr val="000000"/>
                </a:solidFill>
                <a:latin typeface="Consolas" panose="020B0609020204030204" pitchFamily="49" charset="0"/>
              </a:rPr>
              <a:t>&lt;</a:t>
            </a:r>
            <a:r>
              <a:rPr lang="en-US" sz="1400" dirty="0" err="1">
                <a:solidFill>
                  <a:srgbClr val="000000"/>
                </a:solidFill>
                <a:latin typeface="Consolas" panose="020B0609020204030204" pitchFamily="49" charset="0"/>
              </a:rPr>
              <a:t>EmployeeDepartmentHistory</a:t>
            </a:r>
            <a:r>
              <a:rPr lang="en-US" sz="1400" dirty="0">
                <a:solidFill>
                  <a:srgbClr val="000000"/>
                </a:solidFill>
                <a:latin typeface="Consolas" panose="020B0609020204030204" pitchFamily="49" charset="0"/>
              </a:rPr>
              <a:t>&gt; Depart</a:t>
            </a:r>
          </a:p>
          <a:p>
            <a:endParaRPr lang="en-GB" sz="1400" dirty="0">
              <a:solidFill>
                <a:srgbClr val="000000"/>
              </a:solidFill>
              <a:latin typeface="Consolas" panose="020B0609020204030204" pitchFamily="49" charset="0"/>
            </a:endParaRPr>
          </a:p>
          <a:p>
            <a:r>
              <a:rPr lang="en-GB" sz="1400" dirty="0">
                <a:solidFill>
                  <a:srgbClr val="000000"/>
                </a:solidFill>
                <a:latin typeface="Consolas" panose="020B0609020204030204" pitchFamily="49" charset="0"/>
              </a:rPr>
              <a:t>    </a:t>
            </a:r>
            <a:r>
              <a:rPr lang="en-GB" sz="1400" dirty="0">
                <a:solidFill>
                  <a:srgbClr val="0000FF"/>
                </a:solidFill>
                <a:latin typeface="Consolas" panose="020B0609020204030204" pitchFamily="49" charset="0"/>
              </a:rPr>
              <a:t>public</a:t>
            </a:r>
            <a:r>
              <a:rPr lang="en-GB" sz="1400" dirty="0">
                <a:solidFill>
                  <a:srgbClr val="000000"/>
                </a:solidFill>
                <a:latin typeface="Consolas" panose="020B0609020204030204" pitchFamily="49" charset="0"/>
              </a:rPr>
              <a:t> </a:t>
            </a:r>
            <a:r>
              <a:rPr lang="en-GB" sz="1400" dirty="0">
                <a:solidFill>
                  <a:srgbClr val="0000FF"/>
                </a:solidFill>
                <a:latin typeface="Consolas" panose="020B0609020204030204" pitchFamily="49" charset="0"/>
              </a:rPr>
              <a:t>override</a:t>
            </a:r>
            <a:r>
              <a:rPr lang="en-GB" sz="1400" dirty="0">
                <a:solidFill>
                  <a:srgbClr val="000000"/>
                </a:solidFill>
                <a:latin typeface="Consolas" panose="020B0609020204030204" pitchFamily="49" charset="0"/>
              </a:rPr>
              <a:t> </a:t>
            </a:r>
            <a:r>
              <a:rPr lang="en-GB" sz="1400" dirty="0">
                <a:solidFill>
                  <a:srgbClr val="0000FF"/>
                </a:solidFill>
                <a:latin typeface="Consolas" panose="020B0609020204030204" pitchFamily="49" charset="0"/>
              </a:rPr>
              <a:t>string</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ToString</a:t>
            </a:r>
            <a:r>
              <a:rPr lang="en-GB" sz="1400" dirty="0">
                <a:solidFill>
                  <a:srgbClr val="000000"/>
                </a:solidFill>
                <a:latin typeface="Consolas" panose="020B0609020204030204" pitchFamily="49" charset="0"/>
              </a:rPr>
              <a:t>() =&gt; </a:t>
            </a:r>
            <a:r>
              <a:rPr lang="en-GB" sz="1400" dirty="0">
                <a:solidFill>
                  <a:srgbClr val="A31515"/>
                </a:solidFill>
                <a:latin typeface="Consolas" panose="020B0609020204030204" pitchFamily="49" charset="0"/>
              </a:rPr>
              <a:t>$"</a:t>
            </a:r>
            <a:r>
              <a:rPr lang="en-GB" sz="1400" dirty="0">
                <a:solidFill>
                  <a:srgbClr val="000000"/>
                </a:solidFill>
                <a:latin typeface="Consolas" panose="020B0609020204030204" pitchFamily="49" charset="0"/>
              </a:rPr>
              <a:t>{</a:t>
            </a:r>
            <a:r>
              <a:rPr lang="en-GB" sz="1400" dirty="0" err="1">
                <a:solidFill>
                  <a:srgbClr val="000000"/>
                </a:solidFill>
                <a:latin typeface="Consolas" panose="020B0609020204030204" pitchFamily="49" charset="0"/>
              </a:rPr>
              <a:t>PersonDetails</a:t>
            </a:r>
            <a:r>
              <a:rPr lang="en-GB" sz="1400" dirty="0">
                <a:solidFill>
                  <a:srgbClr val="000000"/>
                </a:solidFill>
                <a:latin typeface="Consolas" panose="020B0609020204030204" pitchFamily="49" charset="0"/>
              </a:rPr>
              <a:t>}</a:t>
            </a:r>
            <a:r>
              <a:rPr lang="en-GB" sz="1400" dirty="0">
                <a:solidFill>
                  <a:srgbClr val="A31515"/>
                </a:solidFill>
                <a:latin typeface="Consolas" panose="020B0609020204030204" pitchFamily="49" charset="0"/>
              </a:rPr>
              <a:t>"</a:t>
            </a:r>
            <a:r>
              <a:rPr lang="en-GB" sz="1400" dirty="0">
                <a:solidFill>
                  <a:srgbClr val="000000"/>
                </a:solidFill>
                <a:latin typeface="Consolas" panose="020B0609020204030204" pitchFamily="49" charset="0"/>
              </a:rPr>
              <a:t>;</a:t>
            </a:r>
          </a:p>
          <a:p>
            <a:r>
              <a:rPr lang="en-GB" sz="1400" dirty="0">
                <a:solidFill>
                  <a:srgbClr val="000000"/>
                </a:solidFill>
                <a:latin typeface="Consolas" panose="020B0609020204030204" pitchFamily="49" charset="0"/>
              </a:rPr>
              <a:t>}</a:t>
            </a:r>
            <a:endParaRPr lang="en-GB" sz="1400" dirty="0"/>
          </a:p>
        </p:txBody>
      </p:sp>
      <p:grpSp>
        <p:nvGrpSpPr>
          <p:cNvPr id="26" name="Group 25">
            <a:extLst>
              <a:ext uri="{FF2B5EF4-FFF2-40B4-BE49-F238E27FC236}">
                <a16:creationId xmlns:a16="http://schemas.microsoft.com/office/drawing/2014/main" id="{A54CF7D4-F683-4C46-8F06-6F1D903AEE9C}"/>
              </a:ext>
            </a:extLst>
          </p:cNvPr>
          <p:cNvGrpSpPr/>
          <p:nvPr/>
        </p:nvGrpSpPr>
        <p:grpSpPr>
          <a:xfrm>
            <a:off x="7014666" y="1188869"/>
            <a:ext cx="4959443" cy="830997"/>
            <a:chOff x="440055" y="1354523"/>
            <a:chExt cx="4870240" cy="830997"/>
          </a:xfrm>
        </p:grpSpPr>
        <p:sp>
          <p:nvSpPr>
            <p:cNvPr id="27" name="TextBox 26">
              <a:extLst>
                <a:ext uri="{FF2B5EF4-FFF2-40B4-BE49-F238E27FC236}">
                  <a16:creationId xmlns:a16="http://schemas.microsoft.com/office/drawing/2014/main" id="{A38ABDBB-A34E-4229-AFA2-E46A79A9E589}"/>
                </a:ext>
              </a:extLst>
            </p:cNvPr>
            <p:cNvSpPr txBox="1"/>
            <p:nvPr/>
          </p:nvSpPr>
          <p:spPr>
            <a:xfrm>
              <a:off x="3839772" y="1354523"/>
              <a:ext cx="1470523" cy="830997"/>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4. [Hidden] tells the framework that this property is never displayed to the user</a:t>
              </a:r>
            </a:p>
          </p:txBody>
        </p:sp>
        <p:cxnSp>
          <p:nvCxnSpPr>
            <p:cNvPr id="29" name="Straight Arrow Connector 28">
              <a:extLst>
                <a:ext uri="{FF2B5EF4-FFF2-40B4-BE49-F238E27FC236}">
                  <a16:creationId xmlns:a16="http://schemas.microsoft.com/office/drawing/2014/main" id="{B18BFFFB-68FC-4CA7-8E3E-FB67A1ED105B}"/>
                </a:ext>
              </a:extLst>
            </p:cNvPr>
            <p:cNvCxnSpPr>
              <a:cxnSpLocks/>
              <a:stCxn id="27" idx="1"/>
            </p:cNvCxnSpPr>
            <p:nvPr/>
          </p:nvCxnSpPr>
          <p:spPr>
            <a:xfrm flipH="1">
              <a:off x="440055" y="1770022"/>
              <a:ext cx="339971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39676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F82BF298-420D-4FDD-B8CE-ADA8EEA4C395}"/>
              </a:ext>
            </a:extLst>
          </p:cNvPr>
          <p:cNvPicPr>
            <a:picLocks noChangeAspect="1"/>
          </p:cNvPicPr>
          <p:nvPr/>
        </p:nvPicPr>
        <p:blipFill>
          <a:blip r:embed="rId2"/>
          <a:stretch>
            <a:fillRect/>
          </a:stretch>
        </p:blipFill>
        <p:spPr>
          <a:xfrm>
            <a:off x="117013" y="681037"/>
            <a:ext cx="5122994" cy="5999697"/>
          </a:xfrm>
          <a:prstGeom prst="rect">
            <a:avLst/>
          </a:prstGeom>
        </p:spPr>
      </p:pic>
      <p:sp>
        <p:nvSpPr>
          <p:cNvPr id="2" name="Title 1">
            <a:extLst>
              <a:ext uri="{FF2B5EF4-FFF2-40B4-BE49-F238E27FC236}">
                <a16:creationId xmlns:a16="http://schemas.microsoft.com/office/drawing/2014/main" id="{8EDDC412-877C-4510-B156-A22697AAD67E}"/>
              </a:ext>
            </a:extLst>
          </p:cNvPr>
          <p:cNvSpPr>
            <a:spLocks noGrp="1"/>
          </p:cNvSpPr>
          <p:nvPr>
            <p:ph type="title"/>
          </p:nvPr>
        </p:nvSpPr>
        <p:spPr>
          <a:xfrm>
            <a:off x="838200" y="198669"/>
            <a:ext cx="10515600" cy="482368"/>
          </a:xfrm>
        </p:spPr>
        <p:txBody>
          <a:bodyPr>
            <a:normAutofit fontScale="90000"/>
          </a:bodyPr>
          <a:lstStyle/>
          <a:p>
            <a:r>
              <a:rPr lang="en-GB" sz="3200" dirty="0"/>
              <a:t>If </a:t>
            </a:r>
            <a:r>
              <a:rPr lang="en-GB" sz="3200"/>
              <a:t>the property type is a domain type, it </a:t>
            </a:r>
            <a:r>
              <a:rPr lang="en-GB" sz="3200" dirty="0"/>
              <a:t>is rendered as a navigable link</a:t>
            </a:r>
          </a:p>
        </p:txBody>
      </p:sp>
      <p:sp>
        <p:nvSpPr>
          <p:cNvPr id="9" name="TextBox 8">
            <a:extLst>
              <a:ext uri="{FF2B5EF4-FFF2-40B4-BE49-F238E27FC236}">
                <a16:creationId xmlns:a16="http://schemas.microsoft.com/office/drawing/2014/main" id="{36057A75-E7B3-41FE-B510-8D251E852E5A}"/>
              </a:ext>
            </a:extLst>
          </p:cNvPr>
          <p:cNvSpPr txBox="1"/>
          <p:nvPr/>
        </p:nvSpPr>
        <p:spPr>
          <a:xfrm>
            <a:off x="5452606" y="1007271"/>
            <a:ext cx="6533985" cy="5047536"/>
          </a:xfrm>
          <a:prstGeom prst="rect">
            <a:avLst/>
          </a:prstGeom>
          <a:noFill/>
        </p:spPr>
        <p:txBody>
          <a:bodyPr wrap="square" rtlCol="0">
            <a:spAutoFit/>
          </a:bodyPr>
          <a:lstStyle/>
          <a:p>
            <a:r>
              <a:rPr lang="en-GB" sz="1400" dirty="0">
                <a:solidFill>
                  <a:srgbClr val="0000FF"/>
                </a:solidFill>
                <a:latin typeface="Consolas" panose="020B0609020204030204" pitchFamily="49" charset="0"/>
              </a:rPr>
              <a:t>public</a:t>
            </a:r>
            <a:r>
              <a:rPr lang="en-GB" sz="1400" dirty="0">
                <a:solidFill>
                  <a:srgbClr val="000000"/>
                </a:solidFill>
                <a:latin typeface="Consolas" panose="020B0609020204030204" pitchFamily="49" charset="0"/>
              </a:rPr>
              <a:t> </a:t>
            </a:r>
            <a:r>
              <a:rPr lang="en-GB" sz="1400" dirty="0">
                <a:solidFill>
                  <a:srgbClr val="0000FF"/>
                </a:solidFill>
                <a:latin typeface="Consolas" panose="020B0609020204030204" pitchFamily="49" charset="0"/>
              </a:rPr>
              <a:t>record</a:t>
            </a:r>
            <a:r>
              <a:rPr lang="en-GB" sz="1400" dirty="0">
                <a:solidFill>
                  <a:srgbClr val="000000"/>
                </a:solidFill>
                <a:latin typeface="Consolas" panose="020B0609020204030204" pitchFamily="49" charset="0"/>
              </a:rPr>
              <a:t> Employee</a:t>
            </a:r>
          </a:p>
          <a:p>
            <a:r>
              <a:rPr lang="en-GB" sz="1400" dirty="0">
                <a:solidFill>
                  <a:srgbClr val="000000"/>
                </a:solidFill>
                <a:latin typeface="Consolas" panose="020B0609020204030204" pitchFamily="49" charset="0"/>
              </a:rPr>
              <a:t>{</a:t>
            </a:r>
          </a:p>
          <a:p>
            <a:r>
              <a:rPr lang="en-GB" sz="1400" dirty="0">
                <a:solidFill>
                  <a:srgbClr val="000000"/>
                </a:solidFill>
                <a:latin typeface="Consolas" panose="020B0609020204030204" pitchFamily="49" charset="0"/>
              </a:rPr>
              <a:t>    [Hidden]</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virtual</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EmployeeID</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init</a:t>
            </a:r>
            <a:r>
              <a:rPr lang="en-US" sz="1400" dirty="0">
                <a:solidFill>
                  <a:srgbClr val="000000"/>
                </a:solidFill>
                <a:latin typeface="Consolas" panose="020B0609020204030204" pitchFamily="49" charset="0"/>
              </a:rPr>
              <a:t>; }</a:t>
            </a:r>
          </a:p>
          <a:p>
            <a:endParaRPr lang="en-GB" sz="1400" dirty="0">
              <a:solidFill>
                <a:srgbClr val="000000"/>
              </a:solidFill>
              <a:latin typeface="Consolas" panose="020B0609020204030204" pitchFamily="49" charset="0"/>
            </a:endParaRPr>
          </a:p>
          <a:p>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MemberOrder</a:t>
            </a:r>
            <a:r>
              <a:rPr lang="en-GB" sz="1400" dirty="0">
                <a:solidFill>
                  <a:srgbClr val="000000"/>
                </a:solidFill>
                <a:latin typeface="Consolas" panose="020B0609020204030204" pitchFamily="49" charset="0"/>
              </a:rPr>
              <a:t>(1)]</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virtual</a:t>
            </a:r>
            <a:r>
              <a:rPr lang="en-US" sz="1400" dirty="0">
                <a:solidFill>
                  <a:srgbClr val="000000"/>
                </a:solidFill>
                <a:latin typeface="Consolas" panose="020B0609020204030204" pitchFamily="49" charset="0"/>
              </a:rPr>
              <a:t> Person </a:t>
            </a:r>
            <a:r>
              <a:rPr lang="en-US" sz="1400" dirty="0" err="1">
                <a:solidFill>
                  <a:srgbClr val="000000"/>
                </a:solidFill>
                <a:latin typeface="Consolas" panose="020B0609020204030204" pitchFamily="49" charset="0"/>
              </a:rPr>
              <a:t>PersonDetails</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init</a:t>
            </a:r>
            <a:r>
              <a:rPr lang="en-US" sz="1400" dirty="0">
                <a:solidFill>
                  <a:srgbClr val="000000"/>
                </a:solidFill>
                <a:latin typeface="Consolas" panose="020B0609020204030204" pitchFamily="49" charset="0"/>
              </a:rPr>
              <a:t>; }</a:t>
            </a:r>
          </a:p>
          <a:p>
            <a:r>
              <a:rPr lang="en-GB" sz="1400" dirty="0">
                <a:solidFill>
                  <a:srgbClr val="000000"/>
                </a:solidFill>
                <a:latin typeface="Consolas" panose="020B0609020204030204" pitchFamily="49" charset="0"/>
              </a:rPr>
              <a:t>    ...</a:t>
            </a:r>
          </a:p>
          <a:p>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MemberOrder</a:t>
            </a:r>
            <a:r>
              <a:rPr lang="en-GB" sz="1400" dirty="0">
                <a:solidFill>
                  <a:srgbClr val="000000"/>
                </a:solidFill>
                <a:latin typeface="Consolas" panose="020B0609020204030204" pitchFamily="49" charset="0"/>
              </a:rPr>
              <a:t>(12)]</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virtual</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JobTitle</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init</a:t>
            </a:r>
            <a:r>
              <a:rPr lang="en-US" sz="1400" dirty="0">
                <a:solidFill>
                  <a:srgbClr val="000000"/>
                </a:solidFill>
                <a:latin typeface="Consolas" panose="020B0609020204030204" pitchFamily="49" charset="0"/>
              </a:rPr>
              <a:t>; }</a:t>
            </a:r>
          </a:p>
          <a:p>
            <a:r>
              <a:rPr lang="en-GB" sz="1400" dirty="0">
                <a:solidFill>
                  <a:srgbClr val="000000"/>
                </a:solidFill>
                <a:latin typeface="Consolas" panose="020B0609020204030204" pitchFamily="49" charset="0"/>
              </a:rPr>
              <a:t>    ...</a:t>
            </a:r>
          </a:p>
          <a:p>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MemberOrder</a:t>
            </a:r>
            <a:r>
              <a:rPr lang="en-GB" sz="1400" dirty="0">
                <a:solidFill>
                  <a:srgbClr val="000000"/>
                </a:solidFill>
                <a:latin typeface="Consolas" panose="020B0609020204030204" pitchFamily="49" charset="0"/>
              </a:rPr>
              <a:t>(16), Mask(</a:t>
            </a:r>
            <a:r>
              <a:rPr lang="en-GB" sz="1400" dirty="0">
                <a:solidFill>
                  <a:srgbClr val="A31515"/>
                </a:solidFill>
                <a:latin typeface="Consolas" panose="020B0609020204030204" pitchFamily="49" charset="0"/>
              </a:rPr>
              <a:t>"d"</a:t>
            </a:r>
            <a:r>
              <a:rPr lang="en-GB"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virtual</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DateTime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HireDate</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init</a:t>
            </a:r>
            <a:r>
              <a:rPr lang="en-US" sz="1400" dirty="0">
                <a:solidFill>
                  <a:srgbClr val="000000"/>
                </a:solidFill>
                <a:latin typeface="Consolas" panose="020B0609020204030204" pitchFamily="49" charset="0"/>
              </a:rPr>
              <a:t>; }</a:t>
            </a:r>
          </a:p>
          <a:p>
            <a:r>
              <a:rPr lang="en-GB" sz="1400" dirty="0">
                <a:solidFill>
                  <a:srgbClr val="000000"/>
                </a:solidFill>
                <a:latin typeface="Consolas" panose="020B0609020204030204" pitchFamily="49" charset="0"/>
              </a:rPr>
              <a:t>    ...</a:t>
            </a:r>
          </a:p>
          <a:p>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TableView</a:t>
            </a:r>
            <a:r>
              <a:rPr lang="en-GB" sz="1400" dirty="0">
                <a:solidFill>
                  <a:srgbClr val="000000"/>
                </a:solidFill>
                <a:latin typeface="Consolas" panose="020B0609020204030204" pitchFamily="49" charset="0"/>
              </a:rPr>
              <a:t>(</a:t>
            </a:r>
            <a:r>
              <a:rPr lang="en-GB" sz="1400" dirty="0">
                <a:solidFill>
                  <a:srgbClr val="0000FF"/>
                </a:solidFill>
                <a:latin typeface="Consolas" panose="020B0609020204030204" pitchFamily="49" charset="0"/>
              </a:rPr>
              <a:t>true</a:t>
            </a:r>
            <a:r>
              <a:rPr lang="en-GB" sz="1400" dirty="0">
                <a:solidFill>
                  <a:srgbClr val="000000"/>
                </a:solidFill>
                <a:latin typeface="Consolas" panose="020B0609020204030204" pitchFamily="49" charset="0"/>
              </a:rPr>
              <a:t>,</a:t>
            </a:r>
          </a:p>
          <a:p>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nameof</a:t>
            </a:r>
            <a:r>
              <a:rPr lang="en-GB" sz="1400" dirty="0">
                <a:solidFill>
                  <a:srgbClr val="000000"/>
                </a:solidFill>
                <a:latin typeface="Consolas" panose="020B0609020204030204" pitchFamily="49" charset="0"/>
              </a:rPr>
              <a:t>(</a:t>
            </a:r>
            <a:r>
              <a:rPr lang="en-GB" sz="1400" dirty="0" err="1">
                <a:solidFill>
                  <a:srgbClr val="000000"/>
                </a:solidFill>
                <a:latin typeface="Consolas" panose="020B0609020204030204" pitchFamily="49" charset="0"/>
              </a:rPr>
              <a:t>EmployeeDepartmentHistory.StartDate</a:t>
            </a:r>
            <a:r>
              <a:rPr lang="en-GB" sz="1400" dirty="0">
                <a:solidFill>
                  <a:srgbClr val="000000"/>
                </a:solidFill>
                <a:latin typeface="Consolas" panose="020B0609020204030204" pitchFamily="49" charset="0"/>
              </a:rPr>
              <a:t>),</a:t>
            </a:r>
          </a:p>
          <a:p>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nameof</a:t>
            </a:r>
            <a:r>
              <a:rPr lang="en-GB" sz="1400" dirty="0">
                <a:solidFill>
                  <a:srgbClr val="000000"/>
                </a:solidFill>
                <a:latin typeface="Consolas" panose="020B0609020204030204" pitchFamily="49" charset="0"/>
              </a:rPr>
              <a:t>(</a:t>
            </a:r>
            <a:r>
              <a:rPr lang="en-GB" sz="1400" dirty="0" err="1">
                <a:solidFill>
                  <a:srgbClr val="000000"/>
                </a:solidFill>
                <a:latin typeface="Consolas" panose="020B0609020204030204" pitchFamily="49" charset="0"/>
              </a:rPr>
              <a:t>EmployeeDepartmentHistory.EndDate</a:t>
            </a:r>
            <a:r>
              <a:rPr lang="en-GB" sz="1400" dirty="0">
                <a:solidFill>
                  <a:srgbClr val="000000"/>
                </a:solidFill>
                <a:latin typeface="Consolas" panose="020B0609020204030204" pitchFamily="49" charset="0"/>
              </a:rPr>
              <a:t>),</a:t>
            </a:r>
          </a:p>
          <a:p>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nameof</a:t>
            </a:r>
            <a:r>
              <a:rPr lang="en-GB" sz="1400" dirty="0">
                <a:solidFill>
                  <a:srgbClr val="000000"/>
                </a:solidFill>
                <a:latin typeface="Consolas" panose="020B0609020204030204" pitchFamily="49" charset="0"/>
              </a:rPr>
              <a:t>(</a:t>
            </a:r>
            <a:r>
              <a:rPr lang="en-GB" sz="1400" dirty="0" err="1">
                <a:solidFill>
                  <a:srgbClr val="000000"/>
                </a:solidFill>
                <a:latin typeface="Consolas" panose="020B0609020204030204" pitchFamily="49" charset="0"/>
              </a:rPr>
              <a:t>EmployeeDepartmentHistory.Department</a:t>
            </a:r>
            <a:r>
              <a:rPr lang="en-GB" sz="1400" dirty="0">
                <a:solidFill>
                  <a:srgbClr val="000000"/>
                </a:solidFill>
                <a:latin typeface="Consolas" panose="020B0609020204030204" pitchFamily="49" charset="0"/>
              </a:rPr>
              <a:t>),</a:t>
            </a:r>
          </a:p>
          <a:p>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nameof</a:t>
            </a:r>
            <a:r>
              <a:rPr lang="en-GB" sz="1400" dirty="0">
                <a:solidFill>
                  <a:srgbClr val="000000"/>
                </a:solidFill>
                <a:latin typeface="Consolas" panose="020B0609020204030204" pitchFamily="49" charset="0"/>
              </a:rPr>
              <a:t>(</a:t>
            </a:r>
            <a:r>
              <a:rPr lang="en-GB" sz="1400" dirty="0" err="1">
                <a:solidFill>
                  <a:srgbClr val="000000"/>
                </a:solidFill>
                <a:latin typeface="Consolas" panose="020B0609020204030204" pitchFamily="49" charset="0"/>
              </a:rPr>
              <a:t>EmployeeDepartmentHistory.Shift</a:t>
            </a:r>
            <a:r>
              <a:rPr lang="en-GB"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virtual</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ICollection</a:t>
            </a:r>
            <a:r>
              <a:rPr lang="en-US" sz="1400" dirty="0">
                <a:solidFill>
                  <a:srgbClr val="000000"/>
                </a:solidFill>
                <a:latin typeface="Consolas" panose="020B0609020204030204" pitchFamily="49" charset="0"/>
              </a:rPr>
              <a:t>&lt;</a:t>
            </a:r>
            <a:r>
              <a:rPr lang="en-US" sz="1400" dirty="0" err="1">
                <a:solidFill>
                  <a:srgbClr val="000000"/>
                </a:solidFill>
                <a:latin typeface="Consolas" panose="020B0609020204030204" pitchFamily="49" charset="0"/>
              </a:rPr>
              <a:t>EmployeeDepartmentHistory</a:t>
            </a:r>
            <a:r>
              <a:rPr lang="en-US" sz="1400" dirty="0">
                <a:solidFill>
                  <a:srgbClr val="000000"/>
                </a:solidFill>
                <a:latin typeface="Consolas" panose="020B0609020204030204" pitchFamily="49" charset="0"/>
              </a:rPr>
              <a:t>&gt; Depart</a:t>
            </a:r>
          </a:p>
          <a:p>
            <a:endParaRPr lang="en-GB" sz="1400" dirty="0">
              <a:solidFill>
                <a:srgbClr val="000000"/>
              </a:solidFill>
              <a:latin typeface="Consolas" panose="020B0609020204030204" pitchFamily="49" charset="0"/>
            </a:endParaRPr>
          </a:p>
          <a:p>
            <a:r>
              <a:rPr lang="en-GB" sz="1400" dirty="0">
                <a:solidFill>
                  <a:srgbClr val="000000"/>
                </a:solidFill>
                <a:latin typeface="Consolas" panose="020B0609020204030204" pitchFamily="49" charset="0"/>
              </a:rPr>
              <a:t>    </a:t>
            </a:r>
            <a:r>
              <a:rPr lang="en-GB" sz="1400" dirty="0">
                <a:solidFill>
                  <a:srgbClr val="0000FF"/>
                </a:solidFill>
                <a:latin typeface="Consolas" panose="020B0609020204030204" pitchFamily="49" charset="0"/>
              </a:rPr>
              <a:t>public</a:t>
            </a:r>
            <a:r>
              <a:rPr lang="en-GB" sz="1400" dirty="0">
                <a:solidFill>
                  <a:srgbClr val="000000"/>
                </a:solidFill>
                <a:latin typeface="Consolas" panose="020B0609020204030204" pitchFamily="49" charset="0"/>
              </a:rPr>
              <a:t> </a:t>
            </a:r>
            <a:r>
              <a:rPr lang="en-GB" sz="1400" dirty="0">
                <a:solidFill>
                  <a:srgbClr val="0000FF"/>
                </a:solidFill>
                <a:latin typeface="Consolas" panose="020B0609020204030204" pitchFamily="49" charset="0"/>
              </a:rPr>
              <a:t>override</a:t>
            </a:r>
            <a:r>
              <a:rPr lang="en-GB" sz="1400" dirty="0">
                <a:solidFill>
                  <a:srgbClr val="000000"/>
                </a:solidFill>
                <a:latin typeface="Consolas" panose="020B0609020204030204" pitchFamily="49" charset="0"/>
              </a:rPr>
              <a:t> </a:t>
            </a:r>
            <a:r>
              <a:rPr lang="en-GB" sz="1400" dirty="0">
                <a:solidFill>
                  <a:srgbClr val="0000FF"/>
                </a:solidFill>
                <a:latin typeface="Consolas" panose="020B0609020204030204" pitchFamily="49" charset="0"/>
              </a:rPr>
              <a:t>string</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ToString</a:t>
            </a:r>
            <a:r>
              <a:rPr lang="en-GB" sz="1400" dirty="0">
                <a:solidFill>
                  <a:srgbClr val="000000"/>
                </a:solidFill>
                <a:latin typeface="Consolas" panose="020B0609020204030204" pitchFamily="49" charset="0"/>
              </a:rPr>
              <a:t>() =&gt; </a:t>
            </a:r>
            <a:r>
              <a:rPr lang="en-GB" sz="1400" dirty="0">
                <a:solidFill>
                  <a:srgbClr val="A31515"/>
                </a:solidFill>
                <a:latin typeface="Consolas" panose="020B0609020204030204" pitchFamily="49" charset="0"/>
              </a:rPr>
              <a:t>$"</a:t>
            </a:r>
            <a:r>
              <a:rPr lang="en-GB" sz="1400" dirty="0">
                <a:solidFill>
                  <a:srgbClr val="000000"/>
                </a:solidFill>
                <a:latin typeface="Consolas" panose="020B0609020204030204" pitchFamily="49" charset="0"/>
              </a:rPr>
              <a:t>{</a:t>
            </a:r>
            <a:r>
              <a:rPr lang="en-GB" sz="1400" dirty="0" err="1">
                <a:solidFill>
                  <a:srgbClr val="000000"/>
                </a:solidFill>
                <a:latin typeface="Consolas" panose="020B0609020204030204" pitchFamily="49" charset="0"/>
              </a:rPr>
              <a:t>PersonDetails</a:t>
            </a:r>
            <a:r>
              <a:rPr lang="en-GB" sz="1400" dirty="0">
                <a:solidFill>
                  <a:srgbClr val="000000"/>
                </a:solidFill>
                <a:latin typeface="Consolas" panose="020B0609020204030204" pitchFamily="49" charset="0"/>
              </a:rPr>
              <a:t>}</a:t>
            </a:r>
            <a:r>
              <a:rPr lang="en-GB" sz="1400" dirty="0">
                <a:solidFill>
                  <a:srgbClr val="A31515"/>
                </a:solidFill>
                <a:latin typeface="Consolas" panose="020B0609020204030204" pitchFamily="49" charset="0"/>
              </a:rPr>
              <a:t>"</a:t>
            </a:r>
            <a:r>
              <a:rPr lang="en-GB" sz="1400" dirty="0">
                <a:solidFill>
                  <a:srgbClr val="000000"/>
                </a:solidFill>
                <a:latin typeface="Consolas" panose="020B0609020204030204" pitchFamily="49" charset="0"/>
              </a:rPr>
              <a:t>;</a:t>
            </a:r>
          </a:p>
          <a:p>
            <a:r>
              <a:rPr lang="en-GB" sz="1400" dirty="0">
                <a:solidFill>
                  <a:srgbClr val="000000"/>
                </a:solidFill>
                <a:latin typeface="Consolas" panose="020B0609020204030204" pitchFamily="49" charset="0"/>
              </a:rPr>
              <a:t>}</a:t>
            </a:r>
            <a:endParaRPr lang="en-GB" sz="1400" dirty="0"/>
          </a:p>
        </p:txBody>
      </p:sp>
      <p:grpSp>
        <p:nvGrpSpPr>
          <p:cNvPr id="22" name="Group 21">
            <a:extLst>
              <a:ext uri="{FF2B5EF4-FFF2-40B4-BE49-F238E27FC236}">
                <a16:creationId xmlns:a16="http://schemas.microsoft.com/office/drawing/2014/main" id="{15CAD82A-2367-42EE-B687-80962C84E809}"/>
              </a:ext>
            </a:extLst>
          </p:cNvPr>
          <p:cNvGrpSpPr/>
          <p:nvPr/>
        </p:nvGrpSpPr>
        <p:grpSpPr>
          <a:xfrm>
            <a:off x="3260436" y="1363618"/>
            <a:ext cx="4107015" cy="1200329"/>
            <a:chOff x="3273885" y="2120937"/>
            <a:chExt cx="4107015" cy="1200329"/>
          </a:xfrm>
        </p:grpSpPr>
        <p:sp>
          <p:nvSpPr>
            <p:cNvPr id="23" name="TextBox 22">
              <a:extLst>
                <a:ext uri="{FF2B5EF4-FFF2-40B4-BE49-F238E27FC236}">
                  <a16:creationId xmlns:a16="http://schemas.microsoft.com/office/drawing/2014/main" id="{89617A55-0E00-4988-8728-86B52F3784E5}"/>
                </a:ext>
              </a:extLst>
            </p:cNvPr>
            <p:cNvSpPr txBox="1"/>
            <p:nvPr/>
          </p:nvSpPr>
          <p:spPr>
            <a:xfrm>
              <a:off x="3755682" y="2120937"/>
              <a:ext cx="1661040" cy="1200329"/>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The user may click on the link to view the associated object, or </a:t>
              </a:r>
              <a:r>
                <a:rPr lang="en-GB" sz="1200" i="1" dirty="0">
                  <a:solidFill>
                    <a:srgbClr val="FF0000"/>
                  </a:solidFill>
                </a:rPr>
                <a:t>right</a:t>
              </a:r>
              <a:r>
                <a:rPr lang="en-GB" sz="1200" dirty="0">
                  <a:solidFill>
                    <a:srgbClr val="FF0000"/>
                  </a:solidFill>
                </a:rPr>
                <a:t>-click to view it in the other half of the screen.</a:t>
              </a:r>
            </a:p>
          </p:txBody>
        </p:sp>
        <p:cxnSp>
          <p:nvCxnSpPr>
            <p:cNvPr id="24" name="Straight Arrow Connector 23">
              <a:extLst>
                <a:ext uri="{FF2B5EF4-FFF2-40B4-BE49-F238E27FC236}">
                  <a16:creationId xmlns:a16="http://schemas.microsoft.com/office/drawing/2014/main" id="{9A08B935-7FB6-45D4-AD58-AFED528DBBB1}"/>
                </a:ext>
              </a:extLst>
            </p:cNvPr>
            <p:cNvCxnSpPr>
              <a:cxnSpLocks/>
              <a:stCxn id="23" idx="3"/>
            </p:cNvCxnSpPr>
            <p:nvPr/>
          </p:nvCxnSpPr>
          <p:spPr>
            <a:xfrm>
              <a:off x="5416722" y="2721102"/>
              <a:ext cx="1964178" cy="41365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147C7FE-8B79-499C-8BBF-AACD40A13464}"/>
                </a:ext>
              </a:extLst>
            </p:cNvPr>
            <p:cNvCxnSpPr>
              <a:cxnSpLocks/>
              <a:stCxn id="23" idx="1"/>
            </p:cNvCxnSpPr>
            <p:nvPr/>
          </p:nvCxnSpPr>
          <p:spPr>
            <a:xfrm flipH="1">
              <a:off x="3273885" y="2721102"/>
              <a:ext cx="48179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10461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F82BF298-420D-4FDD-B8CE-ADA8EEA4C395}"/>
              </a:ext>
            </a:extLst>
          </p:cNvPr>
          <p:cNvPicPr>
            <a:picLocks noChangeAspect="1"/>
          </p:cNvPicPr>
          <p:nvPr/>
        </p:nvPicPr>
        <p:blipFill>
          <a:blip r:embed="rId2"/>
          <a:stretch>
            <a:fillRect/>
          </a:stretch>
        </p:blipFill>
        <p:spPr>
          <a:xfrm>
            <a:off x="117013" y="681037"/>
            <a:ext cx="5122994" cy="5999697"/>
          </a:xfrm>
          <a:prstGeom prst="rect">
            <a:avLst/>
          </a:prstGeom>
        </p:spPr>
      </p:pic>
      <p:sp>
        <p:nvSpPr>
          <p:cNvPr id="2" name="Title 1">
            <a:extLst>
              <a:ext uri="{FF2B5EF4-FFF2-40B4-BE49-F238E27FC236}">
                <a16:creationId xmlns:a16="http://schemas.microsoft.com/office/drawing/2014/main" id="{8EDDC412-877C-4510-B156-A22697AAD67E}"/>
              </a:ext>
            </a:extLst>
          </p:cNvPr>
          <p:cNvSpPr>
            <a:spLocks noGrp="1"/>
          </p:cNvSpPr>
          <p:nvPr>
            <p:ph type="title"/>
          </p:nvPr>
        </p:nvSpPr>
        <p:spPr>
          <a:xfrm>
            <a:off x="838200" y="198669"/>
            <a:ext cx="10515600" cy="482368"/>
          </a:xfrm>
        </p:spPr>
        <p:txBody>
          <a:bodyPr>
            <a:normAutofit fontScale="90000"/>
          </a:bodyPr>
          <a:lstStyle/>
          <a:p>
            <a:r>
              <a:rPr lang="en-GB" sz="3200" dirty="0"/>
              <a:t>Collection properties are recognised and rendered as such</a:t>
            </a:r>
          </a:p>
        </p:txBody>
      </p:sp>
      <p:grpSp>
        <p:nvGrpSpPr>
          <p:cNvPr id="32" name="Group 31">
            <a:extLst>
              <a:ext uri="{FF2B5EF4-FFF2-40B4-BE49-F238E27FC236}">
                <a16:creationId xmlns:a16="http://schemas.microsoft.com/office/drawing/2014/main" id="{7BF8BAE8-C2C6-45E4-BD59-1EF77745EDE2}"/>
              </a:ext>
            </a:extLst>
          </p:cNvPr>
          <p:cNvGrpSpPr/>
          <p:nvPr/>
        </p:nvGrpSpPr>
        <p:grpSpPr>
          <a:xfrm>
            <a:off x="1129836" y="4108456"/>
            <a:ext cx="4765867" cy="1076708"/>
            <a:chOff x="1422754" y="1625945"/>
            <a:chExt cx="5618379" cy="1076708"/>
          </a:xfrm>
        </p:grpSpPr>
        <p:sp>
          <p:nvSpPr>
            <p:cNvPr id="33" name="TextBox 32">
              <a:extLst>
                <a:ext uri="{FF2B5EF4-FFF2-40B4-BE49-F238E27FC236}">
                  <a16:creationId xmlns:a16="http://schemas.microsoft.com/office/drawing/2014/main" id="{8120DBE9-E447-47F4-AF71-300AFD142700}"/>
                </a:ext>
              </a:extLst>
            </p:cNvPr>
            <p:cNvSpPr txBox="1"/>
            <p:nvPr/>
          </p:nvSpPr>
          <p:spPr>
            <a:xfrm>
              <a:off x="1422754" y="1625945"/>
              <a:ext cx="4634987" cy="461665"/>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1. The user may open a view of any collection as a </a:t>
              </a:r>
              <a:r>
                <a:rPr lang="en-GB" sz="1200" b="1" dirty="0">
                  <a:solidFill>
                    <a:srgbClr val="FF0000"/>
                  </a:solidFill>
                </a:rPr>
                <a:t>List</a:t>
              </a:r>
              <a:r>
                <a:rPr lang="en-GB" sz="1200" dirty="0">
                  <a:solidFill>
                    <a:srgbClr val="FF0000"/>
                  </a:solidFill>
                </a:rPr>
                <a:t> or </a:t>
              </a:r>
              <a:r>
                <a:rPr lang="en-GB" sz="1200" b="1" dirty="0">
                  <a:solidFill>
                    <a:srgbClr val="FF0000"/>
                  </a:solidFill>
                </a:rPr>
                <a:t>Table</a:t>
              </a:r>
              <a:r>
                <a:rPr lang="en-GB" sz="1200" dirty="0">
                  <a:solidFill>
                    <a:srgbClr val="FF0000"/>
                  </a:solidFill>
                </a:rPr>
                <a:t> – by default showing all fields a columns. </a:t>
              </a:r>
            </a:p>
          </p:txBody>
        </p:sp>
        <p:cxnSp>
          <p:nvCxnSpPr>
            <p:cNvPr id="34" name="Straight Arrow Connector 33">
              <a:extLst>
                <a:ext uri="{FF2B5EF4-FFF2-40B4-BE49-F238E27FC236}">
                  <a16:creationId xmlns:a16="http://schemas.microsoft.com/office/drawing/2014/main" id="{071424C5-643D-4B68-B71B-8E43E595C507}"/>
                </a:ext>
              </a:extLst>
            </p:cNvPr>
            <p:cNvCxnSpPr>
              <a:cxnSpLocks/>
              <a:stCxn id="33" idx="2"/>
            </p:cNvCxnSpPr>
            <p:nvPr/>
          </p:nvCxnSpPr>
          <p:spPr>
            <a:xfrm>
              <a:off x="3740248" y="2087610"/>
              <a:ext cx="357554" cy="40827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3CE2F19C-4DB2-47FD-8C47-BCEAD5561DEE}"/>
                </a:ext>
              </a:extLst>
            </p:cNvPr>
            <p:cNvCxnSpPr>
              <a:cxnSpLocks/>
              <a:stCxn id="33" idx="3"/>
            </p:cNvCxnSpPr>
            <p:nvPr/>
          </p:nvCxnSpPr>
          <p:spPr>
            <a:xfrm>
              <a:off x="6057741" y="1856778"/>
              <a:ext cx="983392" cy="84587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
        <p:nvSpPr>
          <p:cNvPr id="13" name="TextBox 12">
            <a:extLst>
              <a:ext uri="{FF2B5EF4-FFF2-40B4-BE49-F238E27FC236}">
                <a16:creationId xmlns:a16="http://schemas.microsoft.com/office/drawing/2014/main" id="{895AE17C-C931-49C9-838F-6B2E073942F7}"/>
              </a:ext>
            </a:extLst>
          </p:cNvPr>
          <p:cNvSpPr txBox="1"/>
          <p:nvPr/>
        </p:nvSpPr>
        <p:spPr>
          <a:xfrm>
            <a:off x="5452606" y="1007271"/>
            <a:ext cx="6533985" cy="5047536"/>
          </a:xfrm>
          <a:prstGeom prst="rect">
            <a:avLst/>
          </a:prstGeom>
          <a:noFill/>
        </p:spPr>
        <p:txBody>
          <a:bodyPr wrap="square" rtlCol="0">
            <a:spAutoFit/>
          </a:bodyPr>
          <a:lstStyle/>
          <a:p>
            <a:r>
              <a:rPr lang="en-GB" sz="1400" dirty="0">
                <a:solidFill>
                  <a:srgbClr val="0000FF"/>
                </a:solidFill>
                <a:latin typeface="Consolas" panose="020B0609020204030204" pitchFamily="49" charset="0"/>
              </a:rPr>
              <a:t>public</a:t>
            </a:r>
            <a:r>
              <a:rPr lang="en-GB" sz="1400" dirty="0">
                <a:solidFill>
                  <a:srgbClr val="000000"/>
                </a:solidFill>
                <a:latin typeface="Consolas" panose="020B0609020204030204" pitchFamily="49" charset="0"/>
              </a:rPr>
              <a:t> </a:t>
            </a:r>
            <a:r>
              <a:rPr lang="en-GB" sz="1400" dirty="0">
                <a:solidFill>
                  <a:srgbClr val="0000FF"/>
                </a:solidFill>
                <a:latin typeface="Consolas" panose="020B0609020204030204" pitchFamily="49" charset="0"/>
              </a:rPr>
              <a:t>record</a:t>
            </a:r>
            <a:r>
              <a:rPr lang="en-GB" sz="1400" dirty="0">
                <a:solidFill>
                  <a:srgbClr val="000000"/>
                </a:solidFill>
                <a:latin typeface="Consolas" panose="020B0609020204030204" pitchFamily="49" charset="0"/>
              </a:rPr>
              <a:t> Employee</a:t>
            </a:r>
          </a:p>
          <a:p>
            <a:r>
              <a:rPr lang="en-GB" sz="1400" dirty="0">
                <a:solidFill>
                  <a:srgbClr val="000000"/>
                </a:solidFill>
                <a:latin typeface="Consolas" panose="020B0609020204030204" pitchFamily="49" charset="0"/>
              </a:rPr>
              <a:t>{</a:t>
            </a:r>
          </a:p>
          <a:p>
            <a:r>
              <a:rPr lang="en-GB" sz="1400" dirty="0">
                <a:solidFill>
                  <a:srgbClr val="000000"/>
                </a:solidFill>
                <a:latin typeface="Consolas" panose="020B0609020204030204" pitchFamily="49" charset="0"/>
              </a:rPr>
              <a:t>    [Hidden]</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virtual</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EmployeeID</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init</a:t>
            </a:r>
            <a:r>
              <a:rPr lang="en-US" sz="1400" dirty="0">
                <a:solidFill>
                  <a:srgbClr val="000000"/>
                </a:solidFill>
                <a:latin typeface="Consolas" panose="020B0609020204030204" pitchFamily="49" charset="0"/>
              </a:rPr>
              <a:t>; }</a:t>
            </a:r>
          </a:p>
          <a:p>
            <a:endParaRPr lang="en-GB" sz="1400" dirty="0">
              <a:solidFill>
                <a:srgbClr val="000000"/>
              </a:solidFill>
              <a:latin typeface="Consolas" panose="020B0609020204030204" pitchFamily="49" charset="0"/>
            </a:endParaRPr>
          </a:p>
          <a:p>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MemberOrder</a:t>
            </a:r>
            <a:r>
              <a:rPr lang="en-GB" sz="1400" dirty="0">
                <a:solidFill>
                  <a:srgbClr val="000000"/>
                </a:solidFill>
                <a:latin typeface="Consolas" panose="020B0609020204030204" pitchFamily="49" charset="0"/>
              </a:rPr>
              <a:t>(1)]</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virtual</a:t>
            </a:r>
            <a:r>
              <a:rPr lang="en-US" sz="1400" dirty="0">
                <a:solidFill>
                  <a:srgbClr val="000000"/>
                </a:solidFill>
                <a:latin typeface="Consolas" panose="020B0609020204030204" pitchFamily="49" charset="0"/>
              </a:rPr>
              <a:t> Person </a:t>
            </a:r>
            <a:r>
              <a:rPr lang="en-US" sz="1400" dirty="0" err="1">
                <a:solidFill>
                  <a:srgbClr val="000000"/>
                </a:solidFill>
                <a:latin typeface="Consolas" panose="020B0609020204030204" pitchFamily="49" charset="0"/>
              </a:rPr>
              <a:t>PersonDetails</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init</a:t>
            </a:r>
            <a:r>
              <a:rPr lang="en-US" sz="1400" dirty="0">
                <a:solidFill>
                  <a:srgbClr val="000000"/>
                </a:solidFill>
                <a:latin typeface="Consolas" panose="020B0609020204030204" pitchFamily="49" charset="0"/>
              </a:rPr>
              <a:t>; }</a:t>
            </a:r>
          </a:p>
          <a:p>
            <a:r>
              <a:rPr lang="en-GB" sz="1400" dirty="0">
                <a:solidFill>
                  <a:srgbClr val="000000"/>
                </a:solidFill>
                <a:latin typeface="Consolas" panose="020B0609020204030204" pitchFamily="49" charset="0"/>
              </a:rPr>
              <a:t>    ...</a:t>
            </a:r>
          </a:p>
          <a:p>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MemberOrder</a:t>
            </a:r>
            <a:r>
              <a:rPr lang="en-GB" sz="1400" dirty="0">
                <a:solidFill>
                  <a:srgbClr val="000000"/>
                </a:solidFill>
                <a:latin typeface="Consolas" panose="020B0609020204030204" pitchFamily="49" charset="0"/>
              </a:rPr>
              <a:t>(12)]</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virtual</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JobTitle</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init</a:t>
            </a:r>
            <a:r>
              <a:rPr lang="en-US" sz="1400" dirty="0">
                <a:solidFill>
                  <a:srgbClr val="000000"/>
                </a:solidFill>
                <a:latin typeface="Consolas" panose="020B0609020204030204" pitchFamily="49" charset="0"/>
              </a:rPr>
              <a:t>; }</a:t>
            </a:r>
          </a:p>
          <a:p>
            <a:r>
              <a:rPr lang="en-GB" sz="1400" dirty="0">
                <a:solidFill>
                  <a:srgbClr val="000000"/>
                </a:solidFill>
                <a:latin typeface="Consolas" panose="020B0609020204030204" pitchFamily="49" charset="0"/>
              </a:rPr>
              <a:t>    ...</a:t>
            </a:r>
          </a:p>
          <a:p>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MemberOrder</a:t>
            </a:r>
            <a:r>
              <a:rPr lang="en-GB" sz="1400" dirty="0">
                <a:solidFill>
                  <a:srgbClr val="000000"/>
                </a:solidFill>
                <a:latin typeface="Consolas" panose="020B0609020204030204" pitchFamily="49" charset="0"/>
              </a:rPr>
              <a:t>(16), Mask(</a:t>
            </a:r>
            <a:r>
              <a:rPr lang="en-GB" sz="1400" dirty="0">
                <a:solidFill>
                  <a:srgbClr val="A31515"/>
                </a:solidFill>
                <a:latin typeface="Consolas" panose="020B0609020204030204" pitchFamily="49" charset="0"/>
              </a:rPr>
              <a:t>"d"</a:t>
            </a:r>
            <a:r>
              <a:rPr lang="en-GB"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virtual</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DateTime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HireDate</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init</a:t>
            </a:r>
            <a:r>
              <a:rPr lang="en-US" sz="1400" dirty="0">
                <a:solidFill>
                  <a:srgbClr val="000000"/>
                </a:solidFill>
                <a:latin typeface="Consolas" panose="020B0609020204030204" pitchFamily="49" charset="0"/>
              </a:rPr>
              <a:t>; }</a:t>
            </a:r>
          </a:p>
          <a:p>
            <a:r>
              <a:rPr lang="en-GB" sz="1400" dirty="0">
                <a:solidFill>
                  <a:srgbClr val="000000"/>
                </a:solidFill>
                <a:latin typeface="Consolas" panose="020B0609020204030204" pitchFamily="49" charset="0"/>
              </a:rPr>
              <a:t>    ...</a:t>
            </a:r>
          </a:p>
          <a:p>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TableView</a:t>
            </a:r>
            <a:r>
              <a:rPr lang="en-GB" sz="1400" dirty="0">
                <a:solidFill>
                  <a:srgbClr val="000000"/>
                </a:solidFill>
                <a:latin typeface="Consolas" panose="020B0609020204030204" pitchFamily="49" charset="0"/>
              </a:rPr>
              <a:t>(</a:t>
            </a:r>
            <a:r>
              <a:rPr lang="en-GB" sz="1400" dirty="0">
                <a:solidFill>
                  <a:srgbClr val="0000FF"/>
                </a:solidFill>
                <a:latin typeface="Consolas" panose="020B0609020204030204" pitchFamily="49" charset="0"/>
              </a:rPr>
              <a:t>true</a:t>
            </a:r>
            <a:r>
              <a:rPr lang="en-GB" sz="1400" dirty="0">
                <a:solidFill>
                  <a:srgbClr val="000000"/>
                </a:solidFill>
                <a:latin typeface="Consolas" panose="020B0609020204030204" pitchFamily="49" charset="0"/>
              </a:rPr>
              <a:t>,</a:t>
            </a:r>
          </a:p>
          <a:p>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nameof</a:t>
            </a:r>
            <a:r>
              <a:rPr lang="en-GB" sz="1400" dirty="0">
                <a:solidFill>
                  <a:srgbClr val="000000"/>
                </a:solidFill>
                <a:latin typeface="Consolas" panose="020B0609020204030204" pitchFamily="49" charset="0"/>
              </a:rPr>
              <a:t>(</a:t>
            </a:r>
            <a:r>
              <a:rPr lang="en-GB" sz="1400" dirty="0" err="1">
                <a:solidFill>
                  <a:srgbClr val="000000"/>
                </a:solidFill>
                <a:latin typeface="Consolas" panose="020B0609020204030204" pitchFamily="49" charset="0"/>
              </a:rPr>
              <a:t>EmployeeDepartmentHistory.StartDate</a:t>
            </a:r>
            <a:r>
              <a:rPr lang="en-GB" sz="1400" dirty="0">
                <a:solidFill>
                  <a:srgbClr val="000000"/>
                </a:solidFill>
                <a:latin typeface="Consolas" panose="020B0609020204030204" pitchFamily="49" charset="0"/>
              </a:rPr>
              <a:t>),</a:t>
            </a:r>
          </a:p>
          <a:p>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nameof</a:t>
            </a:r>
            <a:r>
              <a:rPr lang="en-GB" sz="1400" dirty="0">
                <a:solidFill>
                  <a:srgbClr val="000000"/>
                </a:solidFill>
                <a:latin typeface="Consolas" panose="020B0609020204030204" pitchFamily="49" charset="0"/>
              </a:rPr>
              <a:t>(</a:t>
            </a:r>
            <a:r>
              <a:rPr lang="en-GB" sz="1400" dirty="0" err="1">
                <a:solidFill>
                  <a:srgbClr val="000000"/>
                </a:solidFill>
                <a:latin typeface="Consolas" panose="020B0609020204030204" pitchFamily="49" charset="0"/>
              </a:rPr>
              <a:t>EmployeeDepartmentHistory.EndDate</a:t>
            </a:r>
            <a:r>
              <a:rPr lang="en-GB" sz="1400" dirty="0">
                <a:solidFill>
                  <a:srgbClr val="000000"/>
                </a:solidFill>
                <a:latin typeface="Consolas" panose="020B0609020204030204" pitchFamily="49" charset="0"/>
              </a:rPr>
              <a:t>),</a:t>
            </a:r>
          </a:p>
          <a:p>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nameof</a:t>
            </a:r>
            <a:r>
              <a:rPr lang="en-GB" sz="1400" dirty="0">
                <a:solidFill>
                  <a:srgbClr val="000000"/>
                </a:solidFill>
                <a:latin typeface="Consolas" panose="020B0609020204030204" pitchFamily="49" charset="0"/>
              </a:rPr>
              <a:t>(</a:t>
            </a:r>
            <a:r>
              <a:rPr lang="en-GB" sz="1400" dirty="0" err="1">
                <a:solidFill>
                  <a:srgbClr val="000000"/>
                </a:solidFill>
                <a:latin typeface="Consolas" panose="020B0609020204030204" pitchFamily="49" charset="0"/>
              </a:rPr>
              <a:t>EmployeeDepartmentHistory.Department</a:t>
            </a:r>
            <a:r>
              <a:rPr lang="en-GB" sz="1400" dirty="0">
                <a:solidFill>
                  <a:srgbClr val="000000"/>
                </a:solidFill>
                <a:latin typeface="Consolas" panose="020B0609020204030204" pitchFamily="49" charset="0"/>
              </a:rPr>
              <a:t>),</a:t>
            </a:r>
          </a:p>
          <a:p>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nameof</a:t>
            </a:r>
            <a:r>
              <a:rPr lang="en-GB" sz="1400" dirty="0">
                <a:solidFill>
                  <a:srgbClr val="000000"/>
                </a:solidFill>
                <a:latin typeface="Consolas" panose="020B0609020204030204" pitchFamily="49" charset="0"/>
              </a:rPr>
              <a:t>(</a:t>
            </a:r>
            <a:r>
              <a:rPr lang="en-GB" sz="1400" dirty="0" err="1">
                <a:solidFill>
                  <a:srgbClr val="000000"/>
                </a:solidFill>
                <a:latin typeface="Consolas" panose="020B0609020204030204" pitchFamily="49" charset="0"/>
              </a:rPr>
              <a:t>EmployeeDepartmentHistory.Shift</a:t>
            </a:r>
            <a:r>
              <a:rPr lang="en-GB"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virtual</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ICollection</a:t>
            </a:r>
            <a:r>
              <a:rPr lang="en-US" sz="1400" dirty="0">
                <a:solidFill>
                  <a:srgbClr val="000000"/>
                </a:solidFill>
                <a:latin typeface="Consolas" panose="020B0609020204030204" pitchFamily="49" charset="0"/>
              </a:rPr>
              <a:t>&lt;</a:t>
            </a:r>
            <a:r>
              <a:rPr lang="en-US" sz="1400" dirty="0" err="1">
                <a:solidFill>
                  <a:srgbClr val="000000"/>
                </a:solidFill>
                <a:latin typeface="Consolas" panose="020B0609020204030204" pitchFamily="49" charset="0"/>
              </a:rPr>
              <a:t>EmployeeDepartmentHistory</a:t>
            </a:r>
            <a:r>
              <a:rPr lang="en-US" sz="1400" dirty="0">
                <a:solidFill>
                  <a:srgbClr val="000000"/>
                </a:solidFill>
                <a:latin typeface="Consolas" panose="020B0609020204030204" pitchFamily="49" charset="0"/>
              </a:rPr>
              <a:t>&gt; Depart</a:t>
            </a:r>
          </a:p>
          <a:p>
            <a:endParaRPr lang="en-GB" sz="1400" dirty="0">
              <a:solidFill>
                <a:srgbClr val="000000"/>
              </a:solidFill>
              <a:latin typeface="Consolas" panose="020B0609020204030204" pitchFamily="49" charset="0"/>
            </a:endParaRPr>
          </a:p>
          <a:p>
            <a:r>
              <a:rPr lang="en-GB" sz="1400" dirty="0">
                <a:solidFill>
                  <a:srgbClr val="000000"/>
                </a:solidFill>
                <a:latin typeface="Consolas" panose="020B0609020204030204" pitchFamily="49" charset="0"/>
              </a:rPr>
              <a:t>    </a:t>
            </a:r>
            <a:r>
              <a:rPr lang="en-GB" sz="1400" dirty="0">
                <a:solidFill>
                  <a:srgbClr val="0000FF"/>
                </a:solidFill>
                <a:latin typeface="Consolas" panose="020B0609020204030204" pitchFamily="49" charset="0"/>
              </a:rPr>
              <a:t>public</a:t>
            </a:r>
            <a:r>
              <a:rPr lang="en-GB" sz="1400" dirty="0">
                <a:solidFill>
                  <a:srgbClr val="000000"/>
                </a:solidFill>
                <a:latin typeface="Consolas" panose="020B0609020204030204" pitchFamily="49" charset="0"/>
              </a:rPr>
              <a:t> </a:t>
            </a:r>
            <a:r>
              <a:rPr lang="en-GB" sz="1400" dirty="0">
                <a:solidFill>
                  <a:srgbClr val="0000FF"/>
                </a:solidFill>
                <a:latin typeface="Consolas" panose="020B0609020204030204" pitchFamily="49" charset="0"/>
              </a:rPr>
              <a:t>override</a:t>
            </a:r>
            <a:r>
              <a:rPr lang="en-GB" sz="1400" dirty="0">
                <a:solidFill>
                  <a:srgbClr val="000000"/>
                </a:solidFill>
                <a:latin typeface="Consolas" panose="020B0609020204030204" pitchFamily="49" charset="0"/>
              </a:rPr>
              <a:t> </a:t>
            </a:r>
            <a:r>
              <a:rPr lang="en-GB" sz="1400" dirty="0">
                <a:solidFill>
                  <a:srgbClr val="0000FF"/>
                </a:solidFill>
                <a:latin typeface="Consolas" panose="020B0609020204030204" pitchFamily="49" charset="0"/>
              </a:rPr>
              <a:t>string</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ToString</a:t>
            </a:r>
            <a:r>
              <a:rPr lang="en-GB" sz="1400" dirty="0">
                <a:solidFill>
                  <a:srgbClr val="000000"/>
                </a:solidFill>
                <a:latin typeface="Consolas" panose="020B0609020204030204" pitchFamily="49" charset="0"/>
              </a:rPr>
              <a:t>() =&gt; </a:t>
            </a:r>
            <a:r>
              <a:rPr lang="en-GB" sz="1400" dirty="0">
                <a:solidFill>
                  <a:srgbClr val="A31515"/>
                </a:solidFill>
                <a:latin typeface="Consolas" panose="020B0609020204030204" pitchFamily="49" charset="0"/>
              </a:rPr>
              <a:t>$"</a:t>
            </a:r>
            <a:r>
              <a:rPr lang="en-GB" sz="1400" dirty="0">
                <a:solidFill>
                  <a:srgbClr val="000000"/>
                </a:solidFill>
                <a:latin typeface="Consolas" panose="020B0609020204030204" pitchFamily="49" charset="0"/>
              </a:rPr>
              <a:t>{</a:t>
            </a:r>
            <a:r>
              <a:rPr lang="en-GB" sz="1400" dirty="0" err="1">
                <a:solidFill>
                  <a:srgbClr val="000000"/>
                </a:solidFill>
                <a:latin typeface="Consolas" panose="020B0609020204030204" pitchFamily="49" charset="0"/>
              </a:rPr>
              <a:t>PersonDetails</a:t>
            </a:r>
            <a:r>
              <a:rPr lang="en-GB" sz="1400" dirty="0">
                <a:solidFill>
                  <a:srgbClr val="000000"/>
                </a:solidFill>
                <a:latin typeface="Consolas" panose="020B0609020204030204" pitchFamily="49" charset="0"/>
              </a:rPr>
              <a:t>}</a:t>
            </a:r>
            <a:r>
              <a:rPr lang="en-GB" sz="1400" dirty="0">
                <a:solidFill>
                  <a:srgbClr val="A31515"/>
                </a:solidFill>
                <a:latin typeface="Consolas" panose="020B0609020204030204" pitchFamily="49" charset="0"/>
              </a:rPr>
              <a:t>"</a:t>
            </a:r>
            <a:r>
              <a:rPr lang="en-GB" sz="1400" dirty="0">
                <a:solidFill>
                  <a:srgbClr val="000000"/>
                </a:solidFill>
                <a:latin typeface="Consolas" panose="020B0609020204030204" pitchFamily="49" charset="0"/>
              </a:rPr>
              <a:t>;</a:t>
            </a:r>
          </a:p>
          <a:p>
            <a:r>
              <a:rPr lang="en-GB" sz="1400" dirty="0">
                <a:solidFill>
                  <a:srgbClr val="000000"/>
                </a:solidFill>
                <a:latin typeface="Consolas" panose="020B0609020204030204" pitchFamily="49" charset="0"/>
              </a:rPr>
              <a:t>}</a:t>
            </a:r>
            <a:endParaRPr lang="en-GB" sz="1400" dirty="0"/>
          </a:p>
        </p:txBody>
      </p:sp>
      <p:grpSp>
        <p:nvGrpSpPr>
          <p:cNvPr id="30" name="Group 29">
            <a:extLst>
              <a:ext uri="{FF2B5EF4-FFF2-40B4-BE49-F238E27FC236}">
                <a16:creationId xmlns:a16="http://schemas.microsoft.com/office/drawing/2014/main" id="{3AE73B05-4B76-449D-BD43-D81EE1628A18}"/>
              </a:ext>
            </a:extLst>
          </p:cNvPr>
          <p:cNvGrpSpPr/>
          <p:nvPr/>
        </p:nvGrpSpPr>
        <p:grpSpPr>
          <a:xfrm>
            <a:off x="4920343" y="4336211"/>
            <a:ext cx="4520162" cy="2153418"/>
            <a:chOff x="341314" y="-871367"/>
            <a:chExt cx="5328724" cy="2153418"/>
          </a:xfrm>
        </p:grpSpPr>
        <p:sp>
          <p:nvSpPr>
            <p:cNvPr id="31" name="TextBox 30">
              <a:extLst>
                <a:ext uri="{FF2B5EF4-FFF2-40B4-BE49-F238E27FC236}">
                  <a16:creationId xmlns:a16="http://schemas.microsoft.com/office/drawing/2014/main" id="{8788917D-7AE8-4D72-AB25-0795641B0227}"/>
                </a:ext>
              </a:extLst>
            </p:cNvPr>
            <p:cNvSpPr txBox="1"/>
            <p:nvPr/>
          </p:nvSpPr>
          <p:spPr>
            <a:xfrm>
              <a:off x="1103168" y="820386"/>
              <a:ext cx="4566870" cy="461665"/>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2. The optional </a:t>
              </a:r>
              <a:r>
                <a:rPr lang="en-GB" sz="1100" dirty="0" err="1">
                  <a:latin typeface="Consolas" panose="020B0609020204030204" pitchFamily="49" charset="0"/>
                </a:rPr>
                <a:t>TableView</a:t>
              </a:r>
              <a:r>
                <a:rPr lang="en-GB" sz="1200" dirty="0">
                  <a:solidFill>
                    <a:srgbClr val="FF0000"/>
                  </a:solidFill>
                </a:rPr>
                <a:t> attribute gives control over which columns are shown and in what order.</a:t>
              </a:r>
            </a:p>
          </p:txBody>
        </p:sp>
        <p:cxnSp>
          <p:nvCxnSpPr>
            <p:cNvPr id="36" name="Straight Arrow Connector 35">
              <a:extLst>
                <a:ext uri="{FF2B5EF4-FFF2-40B4-BE49-F238E27FC236}">
                  <a16:creationId xmlns:a16="http://schemas.microsoft.com/office/drawing/2014/main" id="{4A3343DF-4986-4ED9-B241-0F586C3B8FCC}"/>
                </a:ext>
              </a:extLst>
            </p:cNvPr>
            <p:cNvCxnSpPr>
              <a:cxnSpLocks/>
              <a:stCxn id="31" idx="0"/>
            </p:cNvCxnSpPr>
            <p:nvPr/>
          </p:nvCxnSpPr>
          <p:spPr>
            <a:xfrm flipH="1" flipV="1">
              <a:off x="2515718" y="-871367"/>
              <a:ext cx="870886" cy="169175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5412B72F-74D6-4AA6-919C-68206F11C2F0}"/>
                </a:ext>
              </a:extLst>
            </p:cNvPr>
            <p:cNvCxnSpPr>
              <a:cxnSpLocks/>
              <a:stCxn id="31" idx="1"/>
            </p:cNvCxnSpPr>
            <p:nvPr/>
          </p:nvCxnSpPr>
          <p:spPr>
            <a:xfrm flipH="1" flipV="1">
              <a:off x="341314" y="331073"/>
              <a:ext cx="761854" cy="72014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44088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F82BF298-420D-4FDD-B8CE-ADA8EEA4C395}"/>
              </a:ext>
            </a:extLst>
          </p:cNvPr>
          <p:cNvPicPr>
            <a:picLocks noChangeAspect="1"/>
          </p:cNvPicPr>
          <p:nvPr/>
        </p:nvPicPr>
        <p:blipFill>
          <a:blip r:embed="rId2"/>
          <a:stretch>
            <a:fillRect/>
          </a:stretch>
        </p:blipFill>
        <p:spPr>
          <a:xfrm>
            <a:off x="117013" y="681037"/>
            <a:ext cx="5122994" cy="5999697"/>
          </a:xfrm>
          <a:prstGeom prst="rect">
            <a:avLst/>
          </a:prstGeom>
        </p:spPr>
      </p:pic>
      <p:sp>
        <p:nvSpPr>
          <p:cNvPr id="2" name="Title 1">
            <a:extLst>
              <a:ext uri="{FF2B5EF4-FFF2-40B4-BE49-F238E27FC236}">
                <a16:creationId xmlns:a16="http://schemas.microsoft.com/office/drawing/2014/main" id="{8EDDC412-877C-4510-B156-A22697AAD67E}"/>
              </a:ext>
            </a:extLst>
          </p:cNvPr>
          <p:cNvSpPr>
            <a:spLocks noGrp="1"/>
          </p:cNvSpPr>
          <p:nvPr>
            <p:ph type="title"/>
          </p:nvPr>
        </p:nvSpPr>
        <p:spPr>
          <a:xfrm>
            <a:off x="838200" y="198669"/>
            <a:ext cx="10515600" cy="482368"/>
          </a:xfrm>
        </p:spPr>
        <p:txBody>
          <a:bodyPr>
            <a:normAutofit fontScale="90000"/>
          </a:bodyPr>
          <a:lstStyle/>
          <a:p>
            <a:r>
              <a:rPr lang="en-GB" sz="3200" dirty="0"/>
              <a:t>The view title is taken from the type’s </a:t>
            </a:r>
            <a:r>
              <a:rPr lang="en-GB" sz="2700" dirty="0" err="1">
                <a:latin typeface="Consolas" panose="020B0609020204030204" pitchFamily="49" charset="0"/>
              </a:rPr>
              <a:t>ToString</a:t>
            </a:r>
            <a:r>
              <a:rPr lang="en-GB" sz="3200" dirty="0"/>
              <a:t> method</a:t>
            </a:r>
          </a:p>
        </p:txBody>
      </p:sp>
      <p:grpSp>
        <p:nvGrpSpPr>
          <p:cNvPr id="53" name="Group 52">
            <a:extLst>
              <a:ext uri="{FF2B5EF4-FFF2-40B4-BE49-F238E27FC236}">
                <a16:creationId xmlns:a16="http://schemas.microsoft.com/office/drawing/2014/main" id="{6E27E45C-4F27-4006-ACE8-A70CCADBE1B3}"/>
              </a:ext>
            </a:extLst>
          </p:cNvPr>
          <p:cNvGrpSpPr/>
          <p:nvPr/>
        </p:nvGrpSpPr>
        <p:grpSpPr>
          <a:xfrm>
            <a:off x="905164" y="1045523"/>
            <a:ext cx="4964413" cy="4588923"/>
            <a:chOff x="871253" y="-1538862"/>
            <a:chExt cx="5852441" cy="4588923"/>
          </a:xfrm>
        </p:grpSpPr>
        <p:sp>
          <p:nvSpPr>
            <p:cNvPr id="54" name="TextBox 53">
              <a:extLst>
                <a:ext uri="{FF2B5EF4-FFF2-40B4-BE49-F238E27FC236}">
                  <a16:creationId xmlns:a16="http://schemas.microsoft.com/office/drawing/2014/main" id="{AFA2B778-FEAD-4DD0-8DA0-F740B7AE93BF}"/>
                </a:ext>
              </a:extLst>
            </p:cNvPr>
            <p:cNvSpPr txBox="1"/>
            <p:nvPr/>
          </p:nvSpPr>
          <p:spPr>
            <a:xfrm>
              <a:off x="1808866" y="1873341"/>
              <a:ext cx="4000895" cy="646331"/>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The title may be constructed from the values in multiple fields and/or from </a:t>
              </a:r>
              <a:r>
                <a:rPr lang="en-GB" sz="1200">
                  <a:solidFill>
                    <a:srgbClr val="FF0000"/>
                  </a:solidFill>
                </a:rPr>
                <a:t>the title(s) of associated object(s) </a:t>
              </a:r>
              <a:r>
                <a:rPr lang="en-GB" sz="1200" dirty="0">
                  <a:solidFill>
                    <a:srgbClr val="FF0000"/>
                  </a:solidFill>
                </a:rPr>
                <a:t>by using an interpolated string.</a:t>
              </a:r>
            </a:p>
          </p:txBody>
        </p:sp>
        <p:cxnSp>
          <p:nvCxnSpPr>
            <p:cNvPr id="55" name="Straight Arrow Connector 54">
              <a:extLst>
                <a:ext uri="{FF2B5EF4-FFF2-40B4-BE49-F238E27FC236}">
                  <a16:creationId xmlns:a16="http://schemas.microsoft.com/office/drawing/2014/main" id="{6DC746F2-2296-4BD3-BBDD-B0F61BFBA7EC}"/>
                </a:ext>
              </a:extLst>
            </p:cNvPr>
            <p:cNvCxnSpPr>
              <a:cxnSpLocks/>
              <a:stCxn id="54" idx="3"/>
            </p:cNvCxnSpPr>
            <p:nvPr/>
          </p:nvCxnSpPr>
          <p:spPr>
            <a:xfrm>
              <a:off x="5809761" y="2196507"/>
              <a:ext cx="913933" cy="85355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03C6510B-B665-4050-A9C3-0AF3AE4E4105}"/>
                </a:ext>
              </a:extLst>
            </p:cNvPr>
            <p:cNvCxnSpPr>
              <a:cxnSpLocks/>
              <a:stCxn id="54" idx="0"/>
            </p:cNvCxnSpPr>
            <p:nvPr/>
          </p:nvCxnSpPr>
          <p:spPr>
            <a:xfrm flipH="1" flipV="1">
              <a:off x="871253" y="-1538862"/>
              <a:ext cx="2938060" cy="341220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
        <p:nvSpPr>
          <p:cNvPr id="9" name="TextBox 8">
            <a:extLst>
              <a:ext uri="{FF2B5EF4-FFF2-40B4-BE49-F238E27FC236}">
                <a16:creationId xmlns:a16="http://schemas.microsoft.com/office/drawing/2014/main" id="{C12253FD-0A12-4DA0-9561-4505CC6A8E5C}"/>
              </a:ext>
            </a:extLst>
          </p:cNvPr>
          <p:cNvSpPr txBox="1"/>
          <p:nvPr/>
        </p:nvSpPr>
        <p:spPr>
          <a:xfrm>
            <a:off x="5452606" y="1007271"/>
            <a:ext cx="6533985" cy="5047536"/>
          </a:xfrm>
          <a:prstGeom prst="rect">
            <a:avLst/>
          </a:prstGeom>
          <a:noFill/>
        </p:spPr>
        <p:txBody>
          <a:bodyPr wrap="square" rtlCol="0">
            <a:spAutoFit/>
          </a:bodyPr>
          <a:lstStyle/>
          <a:p>
            <a:r>
              <a:rPr lang="en-GB" sz="1400" dirty="0">
                <a:solidFill>
                  <a:srgbClr val="0000FF"/>
                </a:solidFill>
                <a:latin typeface="Consolas" panose="020B0609020204030204" pitchFamily="49" charset="0"/>
              </a:rPr>
              <a:t>public</a:t>
            </a:r>
            <a:r>
              <a:rPr lang="en-GB" sz="1400" dirty="0">
                <a:solidFill>
                  <a:srgbClr val="000000"/>
                </a:solidFill>
                <a:latin typeface="Consolas" panose="020B0609020204030204" pitchFamily="49" charset="0"/>
              </a:rPr>
              <a:t> </a:t>
            </a:r>
            <a:r>
              <a:rPr lang="en-GB" sz="1400" dirty="0">
                <a:solidFill>
                  <a:srgbClr val="0000FF"/>
                </a:solidFill>
                <a:latin typeface="Consolas" panose="020B0609020204030204" pitchFamily="49" charset="0"/>
              </a:rPr>
              <a:t>record</a:t>
            </a:r>
            <a:r>
              <a:rPr lang="en-GB" sz="1400" dirty="0">
                <a:solidFill>
                  <a:srgbClr val="000000"/>
                </a:solidFill>
                <a:latin typeface="Consolas" panose="020B0609020204030204" pitchFamily="49" charset="0"/>
              </a:rPr>
              <a:t> Employee</a:t>
            </a:r>
          </a:p>
          <a:p>
            <a:r>
              <a:rPr lang="en-GB" sz="1400" dirty="0">
                <a:solidFill>
                  <a:srgbClr val="000000"/>
                </a:solidFill>
                <a:latin typeface="Consolas" panose="020B0609020204030204" pitchFamily="49" charset="0"/>
              </a:rPr>
              <a:t>{</a:t>
            </a:r>
          </a:p>
          <a:p>
            <a:r>
              <a:rPr lang="en-GB" sz="1400" dirty="0">
                <a:solidFill>
                  <a:srgbClr val="000000"/>
                </a:solidFill>
                <a:latin typeface="Consolas" panose="020B0609020204030204" pitchFamily="49" charset="0"/>
              </a:rPr>
              <a:t>    [Hidden]</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virtual</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int</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EmployeeID</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init</a:t>
            </a:r>
            <a:r>
              <a:rPr lang="en-US" sz="1400" dirty="0">
                <a:solidFill>
                  <a:srgbClr val="000000"/>
                </a:solidFill>
                <a:latin typeface="Consolas" panose="020B0609020204030204" pitchFamily="49" charset="0"/>
              </a:rPr>
              <a:t>; }</a:t>
            </a:r>
          </a:p>
          <a:p>
            <a:endParaRPr lang="en-GB" sz="1400" dirty="0">
              <a:solidFill>
                <a:srgbClr val="000000"/>
              </a:solidFill>
              <a:latin typeface="Consolas" panose="020B0609020204030204" pitchFamily="49" charset="0"/>
            </a:endParaRPr>
          </a:p>
          <a:p>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MemberOrder</a:t>
            </a:r>
            <a:r>
              <a:rPr lang="en-GB" sz="1400" dirty="0">
                <a:solidFill>
                  <a:srgbClr val="000000"/>
                </a:solidFill>
                <a:latin typeface="Consolas" panose="020B0609020204030204" pitchFamily="49" charset="0"/>
              </a:rPr>
              <a:t>(1)]</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virtual</a:t>
            </a:r>
            <a:r>
              <a:rPr lang="en-US" sz="1400" dirty="0">
                <a:solidFill>
                  <a:srgbClr val="000000"/>
                </a:solidFill>
                <a:latin typeface="Consolas" panose="020B0609020204030204" pitchFamily="49" charset="0"/>
              </a:rPr>
              <a:t> Person </a:t>
            </a:r>
            <a:r>
              <a:rPr lang="en-US" sz="1400" dirty="0" err="1">
                <a:solidFill>
                  <a:srgbClr val="000000"/>
                </a:solidFill>
                <a:latin typeface="Consolas" panose="020B0609020204030204" pitchFamily="49" charset="0"/>
              </a:rPr>
              <a:t>PersonDetails</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init</a:t>
            </a:r>
            <a:r>
              <a:rPr lang="en-US" sz="1400" dirty="0">
                <a:solidFill>
                  <a:srgbClr val="000000"/>
                </a:solidFill>
                <a:latin typeface="Consolas" panose="020B0609020204030204" pitchFamily="49" charset="0"/>
              </a:rPr>
              <a:t>; }</a:t>
            </a:r>
          </a:p>
          <a:p>
            <a:r>
              <a:rPr lang="en-GB" sz="1400" dirty="0">
                <a:solidFill>
                  <a:srgbClr val="000000"/>
                </a:solidFill>
                <a:latin typeface="Consolas" panose="020B0609020204030204" pitchFamily="49" charset="0"/>
              </a:rPr>
              <a:t>    ...</a:t>
            </a:r>
          </a:p>
          <a:p>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MemberOrder</a:t>
            </a:r>
            <a:r>
              <a:rPr lang="en-GB" sz="1400" dirty="0">
                <a:solidFill>
                  <a:srgbClr val="000000"/>
                </a:solidFill>
                <a:latin typeface="Consolas" panose="020B0609020204030204" pitchFamily="49" charset="0"/>
              </a:rPr>
              <a:t>(12)]</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virtual</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JobTitle</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init</a:t>
            </a:r>
            <a:r>
              <a:rPr lang="en-US" sz="1400" dirty="0">
                <a:solidFill>
                  <a:srgbClr val="000000"/>
                </a:solidFill>
                <a:latin typeface="Consolas" panose="020B0609020204030204" pitchFamily="49" charset="0"/>
              </a:rPr>
              <a:t>; }</a:t>
            </a:r>
          </a:p>
          <a:p>
            <a:r>
              <a:rPr lang="en-GB" sz="1400" dirty="0">
                <a:solidFill>
                  <a:srgbClr val="000000"/>
                </a:solidFill>
                <a:latin typeface="Consolas" panose="020B0609020204030204" pitchFamily="49" charset="0"/>
              </a:rPr>
              <a:t>    ...</a:t>
            </a:r>
          </a:p>
          <a:p>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MemberOrder</a:t>
            </a:r>
            <a:r>
              <a:rPr lang="en-GB" sz="1400" dirty="0">
                <a:solidFill>
                  <a:srgbClr val="000000"/>
                </a:solidFill>
                <a:latin typeface="Consolas" panose="020B0609020204030204" pitchFamily="49" charset="0"/>
              </a:rPr>
              <a:t>(16), Mask(</a:t>
            </a:r>
            <a:r>
              <a:rPr lang="en-GB" sz="1400" dirty="0">
                <a:solidFill>
                  <a:srgbClr val="A31515"/>
                </a:solidFill>
                <a:latin typeface="Consolas" panose="020B0609020204030204" pitchFamily="49" charset="0"/>
              </a:rPr>
              <a:t>"d"</a:t>
            </a:r>
            <a:r>
              <a:rPr lang="en-GB"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virtual</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DateTime</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HireDate</a:t>
            </a:r>
            <a:r>
              <a:rPr lang="en-US" sz="1400" dirty="0">
                <a:solidFill>
                  <a:srgbClr val="000000"/>
                </a:solidFill>
                <a:latin typeface="Consolas" panose="020B0609020204030204" pitchFamily="49" charset="0"/>
              </a:rPr>
              <a:t> { </a:t>
            </a:r>
            <a:r>
              <a:rPr lang="en-US" sz="1400" dirty="0">
                <a:solidFill>
                  <a:srgbClr val="0000FF"/>
                </a:solidFill>
                <a:latin typeface="Consolas" panose="020B0609020204030204" pitchFamily="49" charset="0"/>
              </a:rPr>
              <a:t>get</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init</a:t>
            </a:r>
            <a:r>
              <a:rPr lang="en-US" sz="1400" dirty="0">
                <a:solidFill>
                  <a:srgbClr val="000000"/>
                </a:solidFill>
                <a:latin typeface="Consolas" panose="020B0609020204030204" pitchFamily="49" charset="0"/>
              </a:rPr>
              <a:t>; }</a:t>
            </a:r>
          </a:p>
          <a:p>
            <a:r>
              <a:rPr lang="en-GB" sz="1400" dirty="0">
                <a:solidFill>
                  <a:srgbClr val="000000"/>
                </a:solidFill>
                <a:latin typeface="Consolas" panose="020B0609020204030204" pitchFamily="49" charset="0"/>
              </a:rPr>
              <a:t>    ...</a:t>
            </a:r>
          </a:p>
          <a:p>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TableView</a:t>
            </a:r>
            <a:r>
              <a:rPr lang="en-GB" sz="1400" dirty="0">
                <a:solidFill>
                  <a:srgbClr val="000000"/>
                </a:solidFill>
                <a:latin typeface="Consolas" panose="020B0609020204030204" pitchFamily="49" charset="0"/>
              </a:rPr>
              <a:t>(</a:t>
            </a:r>
            <a:r>
              <a:rPr lang="en-GB" sz="1400" dirty="0">
                <a:solidFill>
                  <a:srgbClr val="0000FF"/>
                </a:solidFill>
                <a:latin typeface="Consolas" panose="020B0609020204030204" pitchFamily="49" charset="0"/>
              </a:rPr>
              <a:t>true</a:t>
            </a:r>
            <a:r>
              <a:rPr lang="en-GB" sz="1400" dirty="0">
                <a:solidFill>
                  <a:srgbClr val="000000"/>
                </a:solidFill>
                <a:latin typeface="Consolas" panose="020B0609020204030204" pitchFamily="49" charset="0"/>
              </a:rPr>
              <a:t>,</a:t>
            </a:r>
          </a:p>
          <a:p>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nameof</a:t>
            </a:r>
            <a:r>
              <a:rPr lang="en-GB" sz="1400" dirty="0">
                <a:solidFill>
                  <a:srgbClr val="000000"/>
                </a:solidFill>
                <a:latin typeface="Consolas" panose="020B0609020204030204" pitchFamily="49" charset="0"/>
              </a:rPr>
              <a:t>(</a:t>
            </a:r>
            <a:r>
              <a:rPr lang="en-GB" sz="1400" dirty="0" err="1">
                <a:solidFill>
                  <a:srgbClr val="000000"/>
                </a:solidFill>
                <a:latin typeface="Consolas" panose="020B0609020204030204" pitchFamily="49" charset="0"/>
              </a:rPr>
              <a:t>EmployeeDepartmentHistory.StartDate</a:t>
            </a:r>
            <a:r>
              <a:rPr lang="en-GB" sz="1400" dirty="0">
                <a:solidFill>
                  <a:srgbClr val="000000"/>
                </a:solidFill>
                <a:latin typeface="Consolas" panose="020B0609020204030204" pitchFamily="49" charset="0"/>
              </a:rPr>
              <a:t>),</a:t>
            </a:r>
          </a:p>
          <a:p>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nameof</a:t>
            </a:r>
            <a:r>
              <a:rPr lang="en-GB" sz="1400" dirty="0">
                <a:solidFill>
                  <a:srgbClr val="000000"/>
                </a:solidFill>
                <a:latin typeface="Consolas" panose="020B0609020204030204" pitchFamily="49" charset="0"/>
              </a:rPr>
              <a:t>(</a:t>
            </a:r>
            <a:r>
              <a:rPr lang="en-GB" sz="1400" dirty="0" err="1">
                <a:solidFill>
                  <a:srgbClr val="000000"/>
                </a:solidFill>
                <a:latin typeface="Consolas" panose="020B0609020204030204" pitchFamily="49" charset="0"/>
              </a:rPr>
              <a:t>EmployeeDepartmentHistory.EndDate</a:t>
            </a:r>
            <a:r>
              <a:rPr lang="en-GB" sz="1400" dirty="0">
                <a:solidFill>
                  <a:srgbClr val="000000"/>
                </a:solidFill>
                <a:latin typeface="Consolas" panose="020B0609020204030204" pitchFamily="49" charset="0"/>
              </a:rPr>
              <a:t>),</a:t>
            </a:r>
          </a:p>
          <a:p>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nameof</a:t>
            </a:r>
            <a:r>
              <a:rPr lang="en-GB" sz="1400" dirty="0">
                <a:solidFill>
                  <a:srgbClr val="000000"/>
                </a:solidFill>
                <a:latin typeface="Consolas" panose="020B0609020204030204" pitchFamily="49" charset="0"/>
              </a:rPr>
              <a:t>(</a:t>
            </a:r>
            <a:r>
              <a:rPr lang="en-GB" sz="1400" dirty="0" err="1">
                <a:solidFill>
                  <a:srgbClr val="000000"/>
                </a:solidFill>
                <a:latin typeface="Consolas" panose="020B0609020204030204" pitchFamily="49" charset="0"/>
              </a:rPr>
              <a:t>EmployeeDepartmentHistory.Department</a:t>
            </a:r>
            <a:r>
              <a:rPr lang="en-GB" sz="1400" dirty="0">
                <a:solidFill>
                  <a:srgbClr val="000000"/>
                </a:solidFill>
                <a:latin typeface="Consolas" panose="020B0609020204030204" pitchFamily="49" charset="0"/>
              </a:rPr>
              <a:t>),</a:t>
            </a:r>
          </a:p>
          <a:p>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nameof</a:t>
            </a:r>
            <a:r>
              <a:rPr lang="en-GB" sz="1400" dirty="0">
                <a:solidFill>
                  <a:srgbClr val="000000"/>
                </a:solidFill>
                <a:latin typeface="Consolas" panose="020B0609020204030204" pitchFamily="49" charset="0"/>
              </a:rPr>
              <a:t>(</a:t>
            </a:r>
            <a:r>
              <a:rPr lang="en-GB" sz="1400" dirty="0" err="1">
                <a:solidFill>
                  <a:srgbClr val="000000"/>
                </a:solidFill>
                <a:latin typeface="Consolas" panose="020B0609020204030204" pitchFamily="49" charset="0"/>
              </a:rPr>
              <a:t>EmployeeDepartmentHistory.Shift</a:t>
            </a:r>
            <a:r>
              <a:rPr lang="en-GB"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virtual</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ICollection</a:t>
            </a:r>
            <a:r>
              <a:rPr lang="en-US" sz="1400" dirty="0">
                <a:solidFill>
                  <a:srgbClr val="000000"/>
                </a:solidFill>
                <a:latin typeface="Consolas" panose="020B0609020204030204" pitchFamily="49" charset="0"/>
              </a:rPr>
              <a:t>&lt;</a:t>
            </a:r>
            <a:r>
              <a:rPr lang="en-US" sz="1400" dirty="0" err="1">
                <a:solidFill>
                  <a:srgbClr val="000000"/>
                </a:solidFill>
                <a:latin typeface="Consolas" panose="020B0609020204030204" pitchFamily="49" charset="0"/>
              </a:rPr>
              <a:t>EmployeeDepartmentHistory</a:t>
            </a:r>
            <a:r>
              <a:rPr lang="en-US" sz="1400" dirty="0">
                <a:solidFill>
                  <a:srgbClr val="000000"/>
                </a:solidFill>
                <a:latin typeface="Consolas" panose="020B0609020204030204" pitchFamily="49" charset="0"/>
              </a:rPr>
              <a:t>&gt; Depart</a:t>
            </a:r>
          </a:p>
          <a:p>
            <a:endParaRPr lang="en-GB" sz="1400" dirty="0">
              <a:solidFill>
                <a:srgbClr val="000000"/>
              </a:solidFill>
              <a:latin typeface="Consolas" panose="020B0609020204030204" pitchFamily="49" charset="0"/>
            </a:endParaRPr>
          </a:p>
          <a:p>
            <a:r>
              <a:rPr lang="en-GB" sz="1400" dirty="0">
                <a:solidFill>
                  <a:srgbClr val="000000"/>
                </a:solidFill>
                <a:latin typeface="Consolas" panose="020B0609020204030204" pitchFamily="49" charset="0"/>
              </a:rPr>
              <a:t>    </a:t>
            </a:r>
            <a:r>
              <a:rPr lang="en-GB" sz="1400" dirty="0">
                <a:solidFill>
                  <a:srgbClr val="0000FF"/>
                </a:solidFill>
                <a:latin typeface="Consolas" panose="020B0609020204030204" pitchFamily="49" charset="0"/>
              </a:rPr>
              <a:t>public</a:t>
            </a:r>
            <a:r>
              <a:rPr lang="en-GB" sz="1400" dirty="0">
                <a:solidFill>
                  <a:srgbClr val="000000"/>
                </a:solidFill>
                <a:latin typeface="Consolas" panose="020B0609020204030204" pitchFamily="49" charset="0"/>
              </a:rPr>
              <a:t> </a:t>
            </a:r>
            <a:r>
              <a:rPr lang="en-GB" sz="1400" dirty="0">
                <a:solidFill>
                  <a:srgbClr val="0000FF"/>
                </a:solidFill>
                <a:latin typeface="Consolas" panose="020B0609020204030204" pitchFamily="49" charset="0"/>
              </a:rPr>
              <a:t>override</a:t>
            </a:r>
            <a:r>
              <a:rPr lang="en-GB" sz="1400" dirty="0">
                <a:solidFill>
                  <a:srgbClr val="000000"/>
                </a:solidFill>
                <a:latin typeface="Consolas" panose="020B0609020204030204" pitchFamily="49" charset="0"/>
              </a:rPr>
              <a:t> </a:t>
            </a:r>
            <a:r>
              <a:rPr lang="en-GB" sz="1400" dirty="0">
                <a:solidFill>
                  <a:srgbClr val="0000FF"/>
                </a:solidFill>
                <a:latin typeface="Consolas" panose="020B0609020204030204" pitchFamily="49" charset="0"/>
              </a:rPr>
              <a:t>string</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ToString</a:t>
            </a:r>
            <a:r>
              <a:rPr lang="en-GB" sz="1400" dirty="0">
                <a:solidFill>
                  <a:srgbClr val="000000"/>
                </a:solidFill>
                <a:latin typeface="Consolas" panose="020B0609020204030204" pitchFamily="49" charset="0"/>
              </a:rPr>
              <a:t>() =&gt; </a:t>
            </a:r>
            <a:r>
              <a:rPr lang="en-GB" sz="1400" dirty="0">
                <a:solidFill>
                  <a:srgbClr val="A31515"/>
                </a:solidFill>
                <a:latin typeface="Consolas" panose="020B0609020204030204" pitchFamily="49" charset="0"/>
              </a:rPr>
              <a:t>$"</a:t>
            </a:r>
            <a:r>
              <a:rPr lang="en-GB" sz="1400" dirty="0">
                <a:solidFill>
                  <a:srgbClr val="000000"/>
                </a:solidFill>
                <a:latin typeface="Consolas" panose="020B0609020204030204" pitchFamily="49" charset="0"/>
              </a:rPr>
              <a:t>{</a:t>
            </a:r>
            <a:r>
              <a:rPr lang="en-GB" sz="1400" dirty="0" err="1">
                <a:solidFill>
                  <a:srgbClr val="000000"/>
                </a:solidFill>
                <a:latin typeface="Consolas" panose="020B0609020204030204" pitchFamily="49" charset="0"/>
              </a:rPr>
              <a:t>PersonDetails</a:t>
            </a:r>
            <a:r>
              <a:rPr lang="en-GB" sz="1400" dirty="0">
                <a:solidFill>
                  <a:srgbClr val="000000"/>
                </a:solidFill>
                <a:latin typeface="Consolas" panose="020B0609020204030204" pitchFamily="49" charset="0"/>
              </a:rPr>
              <a:t>}</a:t>
            </a:r>
            <a:r>
              <a:rPr lang="en-GB" sz="1400" dirty="0">
                <a:solidFill>
                  <a:srgbClr val="A31515"/>
                </a:solidFill>
                <a:latin typeface="Consolas" panose="020B0609020204030204" pitchFamily="49" charset="0"/>
              </a:rPr>
              <a:t>"</a:t>
            </a:r>
            <a:r>
              <a:rPr lang="en-GB" sz="1400" dirty="0">
                <a:solidFill>
                  <a:srgbClr val="000000"/>
                </a:solidFill>
                <a:latin typeface="Consolas" panose="020B0609020204030204" pitchFamily="49" charset="0"/>
              </a:rPr>
              <a:t>;</a:t>
            </a:r>
          </a:p>
          <a:p>
            <a:r>
              <a:rPr lang="en-GB" sz="1400" dirty="0">
                <a:solidFill>
                  <a:srgbClr val="000000"/>
                </a:solidFill>
                <a:latin typeface="Consolas" panose="020B0609020204030204" pitchFamily="49" charset="0"/>
              </a:rPr>
              <a:t>}</a:t>
            </a:r>
            <a:endParaRPr lang="en-GB" sz="1400" dirty="0"/>
          </a:p>
        </p:txBody>
      </p:sp>
    </p:spTree>
    <p:extLst>
      <p:ext uri="{BB962C8B-B14F-4D97-AF65-F5344CB8AC3E}">
        <p14:creationId xmlns:p14="http://schemas.microsoft.com/office/powerpoint/2010/main" val="1650768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DC412-877C-4510-B156-A22697AAD67E}"/>
              </a:ext>
            </a:extLst>
          </p:cNvPr>
          <p:cNvSpPr>
            <a:spLocks noGrp="1"/>
          </p:cNvSpPr>
          <p:nvPr>
            <p:ph type="title"/>
          </p:nvPr>
        </p:nvSpPr>
        <p:spPr>
          <a:xfrm>
            <a:off x="838200" y="198669"/>
            <a:ext cx="10515600" cy="482368"/>
          </a:xfrm>
        </p:spPr>
        <p:txBody>
          <a:bodyPr>
            <a:normAutofit fontScale="90000"/>
          </a:bodyPr>
          <a:lstStyle/>
          <a:p>
            <a:r>
              <a:rPr lang="en-GB" sz="3200" dirty="0"/>
              <a:t>Main menus are specified by static classes</a:t>
            </a:r>
          </a:p>
        </p:txBody>
      </p:sp>
      <p:pic>
        <p:nvPicPr>
          <p:cNvPr id="6" name="Picture 5">
            <a:extLst>
              <a:ext uri="{FF2B5EF4-FFF2-40B4-BE49-F238E27FC236}">
                <a16:creationId xmlns:a16="http://schemas.microsoft.com/office/drawing/2014/main" id="{ECD16EF6-F80D-4B76-9D9F-8A676E7FCBDD}"/>
              </a:ext>
            </a:extLst>
          </p:cNvPr>
          <p:cNvPicPr>
            <a:picLocks noChangeAspect="1"/>
          </p:cNvPicPr>
          <p:nvPr/>
        </p:nvPicPr>
        <p:blipFill>
          <a:blip r:embed="rId2"/>
          <a:stretch>
            <a:fillRect/>
          </a:stretch>
        </p:blipFill>
        <p:spPr>
          <a:xfrm>
            <a:off x="0" y="681037"/>
            <a:ext cx="6128491" cy="4532094"/>
          </a:xfrm>
          <a:prstGeom prst="rect">
            <a:avLst/>
          </a:prstGeom>
        </p:spPr>
      </p:pic>
      <p:grpSp>
        <p:nvGrpSpPr>
          <p:cNvPr id="17" name="Group 16">
            <a:extLst>
              <a:ext uri="{FF2B5EF4-FFF2-40B4-BE49-F238E27FC236}">
                <a16:creationId xmlns:a16="http://schemas.microsoft.com/office/drawing/2014/main" id="{1D4F211F-3DA5-4E60-B294-70F892A50800}"/>
              </a:ext>
            </a:extLst>
          </p:cNvPr>
          <p:cNvGrpSpPr/>
          <p:nvPr/>
        </p:nvGrpSpPr>
        <p:grpSpPr>
          <a:xfrm>
            <a:off x="987972" y="885102"/>
            <a:ext cx="7081343" cy="3413629"/>
            <a:chOff x="-1537559" y="2045634"/>
            <a:chExt cx="7081343" cy="3413629"/>
          </a:xfrm>
        </p:grpSpPr>
        <p:sp>
          <p:nvSpPr>
            <p:cNvPr id="11" name="TextBox 10">
              <a:extLst>
                <a:ext uri="{FF2B5EF4-FFF2-40B4-BE49-F238E27FC236}">
                  <a16:creationId xmlns:a16="http://schemas.microsoft.com/office/drawing/2014/main" id="{703A7047-874F-4F7F-99BA-EEAF36A353D7}"/>
                </a:ext>
              </a:extLst>
            </p:cNvPr>
            <p:cNvSpPr txBox="1"/>
            <p:nvPr/>
          </p:nvSpPr>
          <p:spPr>
            <a:xfrm>
              <a:off x="3642853" y="2045634"/>
              <a:ext cx="1900931" cy="1200329"/>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1. By default the menu name is a reformatted version of the class name, but this may be overridden with an optional </a:t>
              </a:r>
              <a:r>
                <a:rPr lang="en-GB" sz="1100" dirty="0">
                  <a:latin typeface="Consolas" panose="020B0609020204030204" pitchFamily="49" charset="0"/>
                </a:rPr>
                <a:t>Named</a:t>
              </a:r>
              <a:r>
                <a:rPr lang="en-GB" sz="1200" dirty="0">
                  <a:solidFill>
                    <a:srgbClr val="FF0000"/>
                  </a:solidFill>
                </a:rPr>
                <a:t> attribute.</a:t>
              </a:r>
            </a:p>
          </p:txBody>
        </p:sp>
        <p:cxnSp>
          <p:nvCxnSpPr>
            <p:cNvPr id="13" name="Straight Arrow Connector 12">
              <a:extLst>
                <a:ext uri="{FF2B5EF4-FFF2-40B4-BE49-F238E27FC236}">
                  <a16:creationId xmlns:a16="http://schemas.microsoft.com/office/drawing/2014/main" id="{24D83DCC-FA8E-45F4-B796-EB8F969EBAB4}"/>
                </a:ext>
              </a:extLst>
            </p:cNvPr>
            <p:cNvCxnSpPr>
              <a:cxnSpLocks/>
              <a:stCxn id="11" idx="2"/>
            </p:cNvCxnSpPr>
            <p:nvPr/>
          </p:nvCxnSpPr>
          <p:spPr>
            <a:xfrm>
              <a:off x="4593319" y="3245963"/>
              <a:ext cx="0" cy="22133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E20A3D8-5F92-4FD9-A9B8-F42D011D3E66}"/>
                </a:ext>
              </a:extLst>
            </p:cNvPr>
            <p:cNvCxnSpPr>
              <a:cxnSpLocks/>
              <a:stCxn id="11" idx="1"/>
            </p:cNvCxnSpPr>
            <p:nvPr/>
          </p:nvCxnSpPr>
          <p:spPr>
            <a:xfrm flipH="1" flipV="1">
              <a:off x="-1537559" y="2624414"/>
              <a:ext cx="5180412" cy="2138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pic>
        <p:nvPicPr>
          <p:cNvPr id="16" name="Picture 15">
            <a:extLst>
              <a:ext uri="{FF2B5EF4-FFF2-40B4-BE49-F238E27FC236}">
                <a16:creationId xmlns:a16="http://schemas.microsoft.com/office/drawing/2014/main" id="{4BEB2A3E-991F-4F64-A719-10343F673F18}"/>
              </a:ext>
            </a:extLst>
          </p:cNvPr>
          <p:cNvPicPr>
            <a:picLocks noChangeAspect="1"/>
          </p:cNvPicPr>
          <p:nvPr/>
        </p:nvPicPr>
        <p:blipFill rotWithShape="1">
          <a:blip r:embed="rId3"/>
          <a:srcRect b="74376"/>
          <a:stretch/>
        </p:blipFill>
        <p:spPr>
          <a:xfrm>
            <a:off x="3467010" y="4028254"/>
            <a:ext cx="8229600" cy="651672"/>
          </a:xfrm>
          <a:prstGeom prst="rect">
            <a:avLst/>
          </a:prstGeom>
        </p:spPr>
      </p:pic>
    </p:spTree>
    <p:extLst>
      <p:ext uri="{BB962C8B-B14F-4D97-AF65-F5344CB8AC3E}">
        <p14:creationId xmlns:p14="http://schemas.microsoft.com/office/powerpoint/2010/main" val="21788190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DC412-877C-4510-B156-A22697AAD67E}"/>
              </a:ext>
            </a:extLst>
          </p:cNvPr>
          <p:cNvSpPr>
            <a:spLocks noGrp="1"/>
          </p:cNvSpPr>
          <p:nvPr>
            <p:ph type="title"/>
          </p:nvPr>
        </p:nvSpPr>
        <p:spPr>
          <a:xfrm>
            <a:off x="838200" y="198669"/>
            <a:ext cx="10515600" cy="482368"/>
          </a:xfrm>
        </p:spPr>
        <p:txBody>
          <a:bodyPr>
            <a:normAutofit fontScale="90000"/>
          </a:bodyPr>
          <a:lstStyle/>
          <a:p>
            <a:r>
              <a:rPr lang="en-GB" sz="3200" dirty="0"/>
              <a:t>Each action on the open menu corresponds to a function on that type</a:t>
            </a:r>
          </a:p>
        </p:txBody>
      </p:sp>
      <p:pic>
        <p:nvPicPr>
          <p:cNvPr id="6" name="Picture 5">
            <a:extLst>
              <a:ext uri="{FF2B5EF4-FFF2-40B4-BE49-F238E27FC236}">
                <a16:creationId xmlns:a16="http://schemas.microsoft.com/office/drawing/2014/main" id="{ECD16EF6-F80D-4B76-9D9F-8A676E7FCBDD}"/>
              </a:ext>
            </a:extLst>
          </p:cNvPr>
          <p:cNvPicPr>
            <a:picLocks noChangeAspect="1"/>
          </p:cNvPicPr>
          <p:nvPr/>
        </p:nvPicPr>
        <p:blipFill>
          <a:blip r:embed="rId2"/>
          <a:stretch>
            <a:fillRect/>
          </a:stretch>
        </p:blipFill>
        <p:spPr>
          <a:xfrm>
            <a:off x="0" y="681037"/>
            <a:ext cx="6128491" cy="4532094"/>
          </a:xfrm>
          <a:prstGeom prst="rect">
            <a:avLst/>
          </a:prstGeom>
        </p:spPr>
      </p:pic>
      <p:pic>
        <p:nvPicPr>
          <p:cNvPr id="8" name="Picture 7">
            <a:extLst>
              <a:ext uri="{FF2B5EF4-FFF2-40B4-BE49-F238E27FC236}">
                <a16:creationId xmlns:a16="http://schemas.microsoft.com/office/drawing/2014/main" id="{5F033765-CDFD-4053-A999-F4D5BEBE4139}"/>
              </a:ext>
            </a:extLst>
          </p:cNvPr>
          <p:cNvPicPr>
            <a:picLocks noChangeAspect="1"/>
          </p:cNvPicPr>
          <p:nvPr/>
        </p:nvPicPr>
        <p:blipFill rotWithShape="1">
          <a:blip r:embed="rId3"/>
          <a:srcRect t="21218" r="71121"/>
          <a:stretch/>
        </p:blipFill>
        <p:spPr>
          <a:xfrm>
            <a:off x="0" y="1639683"/>
            <a:ext cx="1760448" cy="3578634"/>
          </a:xfrm>
          <a:prstGeom prst="rect">
            <a:avLst/>
          </a:prstGeom>
        </p:spPr>
      </p:pic>
      <p:pic>
        <p:nvPicPr>
          <p:cNvPr id="16" name="Picture 15">
            <a:extLst>
              <a:ext uri="{FF2B5EF4-FFF2-40B4-BE49-F238E27FC236}">
                <a16:creationId xmlns:a16="http://schemas.microsoft.com/office/drawing/2014/main" id="{4BEB2A3E-991F-4F64-A719-10343F673F18}"/>
              </a:ext>
            </a:extLst>
          </p:cNvPr>
          <p:cNvPicPr>
            <a:picLocks noChangeAspect="1"/>
          </p:cNvPicPr>
          <p:nvPr/>
        </p:nvPicPr>
        <p:blipFill>
          <a:blip r:embed="rId4"/>
          <a:stretch>
            <a:fillRect/>
          </a:stretch>
        </p:blipFill>
        <p:spPr>
          <a:xfrm>
            <a:off x="3476247" y="4028833"/>
            <a:ext cx="8229600" cy="2543175"/>
          </a:xfrm>
          <a:prstGeom prst="rect">
            <a:avLst/>
          </a:prstGeom>
        </p:spPr>
      </p:pic>
      <p:grpSp>
        <p:nvGrpSpPr>
          <p:cNvPr id="39" name="Group 38">
            <a:extLst>
              <a:ext uri="{FF2B5EF4-FFF2-40B4-BE49-F238E27FC236}">
                <a16:creationId xmlns:a16="http://schemas.microsoft.com/office/drawing/2014/main" id="{CE7A8A0B-9BFD-46EE-B1FC-AC63E517A8A4}"/>
              </a:ext>
            </a:extLst>
          </p:cNvPr>
          <p:cNvGrpSpPr/>
          <p:nvPr/>
        </p:nvGrpSpPr>
        <p:grpSpPr>
          <a:xfrm>
            <a:off x="1320800" y="1479712"/>
            <a:ext cx="7397081" cy="4264514"/>
            <a:chOff x="3220810" y="1663524"/>
            <a:chExt cx="7397081" cy="4264514"/>
          </a:xfrm>
        </p:grpSpPr>
        <p:sp>
          <p:nvSpPr>
            <p:cNvPr id="40" name="TextBox 39">
              <a:extLst>
                <a:ext uri="{FF2B5EF4-FFF2-40B4-BE49-F238E27FC236}">
                  <a16:creationId xmlns:a16="http://schemas.microsoft.com/office/drawing/2014/main" id="{D6B30118-BDA1-4036-890F-22EAC3869724}"/>
                </a:ext>
              </a:extLst>
            </p:cNvPr>
            <p:cNvSpPr txBox="1"/>
            <p:nvPr/>
          </p:nvSpPr>
          <p:spPr>
            <a:xfrm>
              <a:off x="3980186" y="1663524"/>
              <a:ext cx="1828044" cy="1015663"/>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1. The action name derived from the function name unless specified explicitly with another </a:t>
              </a:r>
              <a:r>
                <a:rPr lang="en-GB" sz="1100" dirty="0">
                  <a:latin typeface="Consolas" panose="020B0609020204030204" pitchFamily="49" charset="0"/>
                </a:rPr>
                <a:t>Named</a:t>
              </a:r>
              <a:r>
                <a:rPr lang="en-GB" sz="1200" dirty="0">
                  <a:solidFill>
                    <a:srgbClr val="FF0000"/>
                  </a:solidFill>
                </a:rPr>
                <a:t> attribute.</a:t>
              </a:r>
            </a:p>
          </p:txBody>
        </p:sp>
        <p:cxnSp>
          <p:nvCxnSpPr>
            <p:cNvPr id="41" name="Straight Arrow Connector 40">
              <a:extLst>
                <a:ext uri="{FF2B5EF4-FFF2-40B4-BE49-F238E27FC236}">
                  <a16:creationId xmlns:a16="http://schemas.microsoft.com/office/drawing/2014/main" id="{CFFD8167-EB2E-42EE-A1E9-4EBF10AED850}"/>
                </a:ext>
              </a:extLst>
            </p:cNvPr>
            <p:cNvCxnSpPr>
              <a:cxnSpLocks/>
              <a:stCxn id="40" idx="3"/>
            </p:cNvCxnSpPr>
            <p:nvPr/>
          </p:nvCxnSpPr>
          <p:spPr>
            <a:xfrm>
              <a:off x="5808230" y="2171356"/>
              <a:ext cx="2464871" cy="269150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478A23C4-83B3-4111-8D62-B1CE36875EF6}"/>
                </a:ext>
              </a:extLst>
            </p:cNvPr>
            <p:cNvCxnSpPr>
              <a:cxnSpLocks/>
              <a:stCxn id="40" idx="1"/>
            </p:cNvCxnSpPr>
            <p:nvPr/>
          </p:nvCxnSpPr>
          <p:spPr>
            <a:xfrm flipH="1">
              <a:off x="3220810" y="2171356"/>
              <a:ext cx="759376"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2C33F1F9-D5DA-45F2-97EE-7DB31AA21393}"/>
                </a:ext>
              </a:extLst>
            </p:cNvPr>
            <p:cNvCxnSpPr>
              <a:cxnSpLocks/>
              <a:stCxn id="38" idx="1"/>
            </p:cNvCxnSpPr>
            <p:nvPr/>
          </p:nvCxnSpPr>
          <p:spPr>
            <a:xfrm flipH="1">
              <a:off x="7386410" y="5399537"/>
              <a:ext cx="3231481" cy="52850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E4B88ED7-4C4B-4ED9-B0DB-A758AB79337D}"/>
                </a:ext>
              </a:extLst>
            </p:cNvPr>
            <p:cNvCxnSpPr>
              <a:cxnSpLocks/>
              <a:stCxn id="38" idx="1"/>
            </p:cNvCxnSpPr>
            <p:nvPr/>
          </p:nvCxnSpPr>
          <p:spPr>
            <a:xfrm flipH="1">
              <a:off x="8217682" y="5399537"/>
              <a:ext cx="2400209"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66" name="Group 65">
            <a:extLst>
              <a:ext uri="{FF2B5EF4-FFF2-40B4-BE49-F238E27FC236}">
                <a16:creationId xmlns:a16="http://schemas.microsoft.com/office/drawing/2014/main" id="{F1DC6B90-E9E1-466F-983F-71EF533C6251}"/>
              </a:ext>
            </a:extLst>
          </p:cNvPr>
          <p:cNvGrpSpPr/>
          <p:nvPr/>
        </p:nvGrpSpPr>
        <p:grpSpPr>
          <a:xfrm>
            <a:off x="415903" y="4588580"/>
            <a:ext cx="3444478" cy="1015663"/>
            <a:chOff x="4065902" y="2064121"/>
            <a:chExt cx="2940942" cy="1015663"/>
          </a:xfrm>
        </p:grpSpPr>
        <p:sp>
          <p:nvSpPr>
            <p:cNvPr id="67" name="TextBox 66">
              <a:extLst>
                <a:ext uri="{FF2B5EF4-FFF2-40B4-BE49-F238E27FC236}">
                  <a16:creationId xmlns:a16="http://schemas.microsoft.com/office/drawing/2014/main" id="{478A5B6F-FEF6-456B-A8E8-BF2C4C320C86}"/>
                </a:ext>
              </a:extLst>
            </p:cNvPr>
            <p:cNvSpPr txBox="1"/>
            <p:nvPr/>
          </p:nvSpPr>
          <p:spPr>
            <a:xfrm>
              <a:off x="4065902" y="2064121"/>
              <a:ext cx="2173680" cy="1015663"/>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3. If the returned type is </a:t>
              </a:r>
              <a:r>
                <a:rPr lang="en-GB" sz="1100" dirty="0" err="1">
                  <a:latin typeface="Consolas" panose="020B0609020204030204" pitchFamily="49" charset="0"/>
                </a:rPr>
                <a:t>IQueryable</a:t>
              </a:r>
              <a:r>
                <a:rPr lang="en-GB" sz="1200" dirty="0">
                  <a:solidFill>
                    <a:srgbClr val="FF0000"/>
                  </a:solidFill>
                </a:rPr>
                <a:t>, the instances are automatically ‘paged’, and the default page size of </a:t>
              </a:r>
              <a:r>
                <a:rPr lang="en-GB" sz="1100" dirty="0">
                  <a:latin typeface="Consolas" panose="020B0609020204030204" pitchFamily="49" charset="0"/>
                </a:rPr>
                <a:t>20</a:t>
              </a:r>
              <a:r>
                <a:rPr lang="en-GB" sz="1200" dirty="0">
                  <a:solidFill>
                    <a:srgbClr val="FF0000"/>
                  </a:solidFill>
                </a:rPr>
                <a:t> may be optionally overridden with a </a:t>
              </a:r>
              <a:r>
                <a:rPr lang="en-GB" sz="1100" dirty="0" err="1">
                  <a:latin typeface="Consolas" panose="020B0609020204030204" pitchFamily="49" charset="0"/>
                </a:rPr>
                <a:t>PageSize</a:t>
              </a:r>
              <a:r>
                <a:rPr lang="en-GB" sz="1200" dirty="0">
                  <a:solidFill>
                    <a:srgbClr val="FF0000"/>
                  </a:solidFill>
                </a:rPr>
                <a:t> </a:t>
              </a:r>
              <a:r>
                <a:rPr lang="en-GB" sz="1200" dirty="0" err="1">
                  <a:solidFill>
                    <a:srgbClr val="FF0000"/>
                  </a:solidFill>
                </a:rPr>
                <a:t>atttibute</a:t>
              </a:r>
              <a:r>
                <a:rPr lang="en-GB" sz="1200" dirty="0">
                  <a:solidFill>
                    <a:srgbClr val="FF0000"/>
                  </a:solidFill>
                </a:rPr>
                <a:t>.</a:t>
              </a:r>
            </a:p>
          </p:txBody>
        </p:sp>
        <p:cxnSp>
          <p:nvCxnSpPr>
            <p:cNvPr id="69" name="Straight Arrow Connector 68">
              <a:extLst>
                <a:ext uri="{FF2B5EF4-FFF2-40B4-BE49-F238E27FC236}">
                  <a16:creationId xmlns:a16="http://schemas.microsoft.com/office/drawing/2014/main" id="{0898231E-9598-44A8-B971-AC5ACB922FF0}"/>
                </a:ext>
              </a:extLst>
            </p:cNvPr>
            <p:cNvCxnSpPr>
              <a:cxnSpLocks/>
              <a:stCxn id="67" idx="3"/>
            </p:cNvCxnSpPr>
            <p:nvPr/>
          </p:nvCxnSpPr>
          <p:spPr>
            <a:xfrm flipV="1">
              <a:off x="6239581" y="2571951"/>
              <a:ext cx="767263" cy="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
        <p:nvSpPr>
          <p:cNvPr id="38" name="TextBox 37">
            <a:extLst>
              <a:ext uri="{FF2B5EF4-FFF2-40B4-BE49-F238E27FC236}">
                <a16:creationId xmlns:a16="http://schemas.microsoft.com/office/drawing/2014/main" id="{1D0C34EC-C723-4369-A80C-7807C4AEA0B4}"/>
              </a:ext>
            </a:extLst>
          </p:cNvPr>
          <p:cNvSpPr txBox="1"/>
          <p:nvPr/>
        </p:nvSpPr>
        <p:spPr>
          <a:xfrm>
            <a:off x="8717881" y="4707893"/>
            <a:ext cx="2545849" cy="1015663"/>
          </a:xfrm>
          <a:prstGeom prst="rect">
            <a:avLst/>
          </a:prstGeom>
          <a:solidFill>
            <a:schemeClr val="bg1"/>
          </a:solidFill>
          <a:ln w="28575">
            <a:solidFill>
              <a:schemeClr val="accent1"/>
            </a:solidFill>
          </a:ln>
        </p:spPr>
        <p:txBody>
          <a:bodyPr wrap="square" rtlCol="0">
            <a:spAutoFit/>
          </a:bodyPr>
          <a:lstStyle/>
          <a:p>
            <a:r>
              <a:rPr lang="en-GB" sz="1200" dirty="0">
                <a:solidFill>
                  <a:srgbClr val="FF0000"/>
                </a:solidFill>
              </a:rPr>
              <a:t>2. The return type, here, specifies what will be displayed to the user: either a single instance of a domain record type, or a collection of instances.</a:t>
            </a:r>
          </a:p>
        </p:txBody>
      </p:sp>
    </p:spTree>
    <p:extLst>
      <p:ext uri="{BB962C8B-B14F-4D97-AF65-F5344CB8AC3E}">
        <p14:creationId xmlns:p14="http://schemas.microsoft.com/office/powerpoint/2010/main" val="5968628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2922</TotalTime>
  <Words>4528</Words>
  <Application>Microsoft Office PowerPoint</Application>
  <PresentationFormat>Widescreen</PresentationFormat>
  <Paragraphs>386</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Consolas</vt:lpstr>
      <vt:lpstr>Office Theme</vt:lpstr>
      <vt:lpstr>The Naked Functions programming model</vt:lpstr>
      <vt:lpstr>Quick links</vt:lpstr>
      <vt:lpstr>Most views are generated automatically from the underlying record</vt:lpstr>
      <vt:lpstr>Each visible property is rendered as a field</vt:lpstr>
      <vt:lpstr>If the property type is a domain type, it is rendered as a navigable link</vt:lpstr>
      <vt:lpstr>Collection properties are recognised and rendered as such</vt:lpstr>
      <vt:lpstr>The view title is taken from the type’s ToString method</vt:lpstr>
      <vt:lpstr>Main menus are specified by static classes</vt:lpstr>
      <vt:lpstr>Each action on the open menu corresponds to a function on that type</vt:lpstr>
      <vt:lpstr>The dialog is derived directly from the function parameter list</vt:lpstr>
      <vt:lpstr>An IContext provides access to instances</vt:lpstr>
      <vt:lpstr>An action to create and save a new object…</vt:lpstr>
      <vt:lpstr>Actions contributed to an instance…</vt:lpstr>
      <vt:lpstr>View Models…</vt:lpstr>
      <vt:lpstr>These attributes may be used to provide hints - to be interpreted and used by the Client. (Follow links to see example usage in code).</vt:lpstr>
      <vt:lpstr>Attributes cont…</vt:lpstr>
      <vt:lpstr>Attributes cont…</vt:lpstr>
      <vt:lpstr>Some examples of using attributes</vt:lpstr>
      <vt:lpstr>Some more examples of using attributes</vt:lpstr>
      <vt:lpstr>‘Complementary functions’ define behaviour to be associated (by the framework) with another function</vt:lpstr>
      <vt:lpstr>Validate one or more parameter values – using custom rules</vt:lpstr>
      <vt:lpstr>AutoComplete a reference parameter</vt:lpstr>
      <vt:lpstr>Present the user with choices for a parameter value – using custom rules</vt:lpstr>
      <vt:lpstr>Specify the default value for a parameter - using custom rules </vt:lpstr>
      <vt:lpstr>Disable an action based on specified conditions</vt:lpstr>
      <vt:lpstr>Hide an action or property  based on specified conditions</vt:lpstr>
      <vt:lpstr>IContext provides helpers, so domain functions need never have direct dependencies, or impact, on System state (illegal in a pure function) </vt:lpstr>
      <vt:lpstr>These helper functions delegate to system services provided by the framework</vt:lpstr>
      <vt:lpstr>Advanced: A ‘deferred function’ is registered on the context, and will be executed by the framework only after the main function has exited and any changes have been saved to the database.</vt:lpstr>
      <vt:lpstr>A deferred function may also generate side effects - without breaking the pure functional paradigm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Richard Pawson</dc:creator>
  <cp:lastModifiedBy>Richard Pawson</cp:lastModifiedBy>
  <cp:revision>44</cp:revision>
  <dcterms:created xsi:type="dcterms:W3CDTF">2021-01-29T13:36:57Z</dcterms:created>
  <dcterms:modified xsi:type="dcterms:W3CDTF">2021-03-04T11:52:40Z</dcterms:modified>
</cp:coreProperties>
</file>