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57" r:id="rId3"/>
    <p:sldId id="264" r:id="rId4"/>
    <p:sldId id="259" r:id="rId5"/>
    <p:sldId id="261" r:id="rId6"/>
    <p:sldId id="262" r:id="rId7"/>
    <p:sldId id="258" r:id="rId8"/>
    <p:sldId id="265" r:id="rId9"/>
    <p:sldId id="266" r:id="rId10"/>
    <p:sldId id="267" r:id="rId11"/>
    <p:sldId id="268" r:id="rId12"/>
    <p:sldId id="269" r:id="rId13"/>
    <p:sldId id="271" r:id="rId14"/>
    <p:sldId id="290" r:id="rId15"/>
    <p:sldId id="289" r:id="rId16"/>
    <p:sldId id="291" r:id="rId17"/>
    <p:sldId id="292" r:id="rId18"/>
    <p:sldId id="280" r:id="rId19"/>
    <p:sldId id="281" r:id="rId20"/>
    <p:sldId id="285" r:id="rId21"/>
    <p:sldId id="286" r:id="rId22"/>
    <p:sldId id="287" r:id="rId23"/>
    <p:sldId id="288" r:id="rId24"/>
    <p:sldId id="275" r:id="rId25"/>
    <p:sldId id="277" r:id="rId26"/>
    <p:sldId id="272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Pawson" initials="RP" lastIdx="2" clrIdx="0">
    <p:extLst>
      <p:ext uri="{19B8F6BF-5375-455C-9EA6-DF929625EA0E}">
        <p15:presenceInfo xmlns:p15="http://schemas.microsoft.com/office/powerpoint/2012/main" userId="fc4c175b57fd2e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3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3T15:09:44.715" idx="1">
    <p:pos x="2662" y="519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E78D-70BE-490D-9911-AF335D3F2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9CB4D-606C-494C-8D38-887E63B83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8EA1A-CBCD-4343-A09C-84F83BCE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9E14F-A054-45F0-A9BA-C3C427A6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E8F6A-47BA-47B1-9EBA-3F257436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6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AD28-9B33-45B4-9581-847BB3B8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A40F7-921C-4EBB-A337-93B02322D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79A3E-24B1-46FC-848C-EEC9B9AD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A639F-89AA-4AEB-B780-87B2853E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50473-74FC-4F8D-8112-0C74F445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63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7A9A7-5442-4AD8-9EB6-0B03442E6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7330E-9E6D-45BE-B221-C4AA6A689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D3F83-97E0-4C37-A3E0-F6C47CAB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90DC6-6293-4A35-83BD-85A4CAB7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AEA33-B997-4D7B-9F9D-63E72563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88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C349-B700-4964-83D5-2A4980C0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33F3C-C230-4554-BBA5-91CEB93C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07CD7-7497-46E0-B61F-F49607E7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2A9B7-DF96-4C3D-BCE6-7EDC351E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5D840-8793-494F-9DC7-7D992FA6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42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7F92-693B-460A-8815-CD7ACA41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598C4-EDD0-4961-B3C1-B69CA12EC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F3594-86E3-4822-938A-E2662C3B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6CF03-3F2F-4247-A1FD-10CF50D8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254D6-ECF1-41BD-AD90-D5086905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16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6799-A973-470C-A5F1-54FB80D2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904FF-D439-4634-B0C2-101BAA9B9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67E80-3FFF-4005-8264-6E60AC518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A2139-EEDF-42A9-91B2-DE63F4BF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0A898-A071-46D9-89BE-C522B4FF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44555-C294-47D0-BF05-DC358B9C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62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1FB0-B184-4AD6-8806-C2A0B2A2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B90F5-9507-4ED4-A5EF-0DF4F8355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9867F-5463-4C0C-A5CB-013C80508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B78E0-4DD7-4889-83C4-F0680E57A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25EFD-A527-497B-B371-1ACACA785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4CC24-0319-46AF-A714-482726DC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9AC76-86F3-4EE4-ADB1-0AF79B6B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DC5A1-0403-4266-8608-4E6D9BA1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65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5D02-59E1-4A0F-A29F-0037FD73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5E09F-ABE3-4177-8545-E9C56DA8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77969-4456-4B15-A0EA-AE031EAF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41F07-523C-4473-BBDB-C4D988D6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5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0A5F-510E-4ABD-8092-B5666F96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E78DD-12DD-4CFE-ACCB-EA40D026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C878A-983D-49DC-82E6-DC2D2778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75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A3BA-848A-49D3-8E64-0AD4AA2D0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65C66-BA8D-40D1-A792-80800B1EF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CCBC3-6A6C-4D2F-8E7B-A1BDEAFFC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C7A83-8021-4F19-8D14-5B2A6248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3F6C5-24B2-40F4-A454-3CC4162A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4B5A6-BFE2-46B7-A206-077F6CAE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73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26AB-1E74-456A-B16F-046F347B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2F91D-FAAF-46FB-A607-87E793D7E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1864B-0BF9-41D3-BE18-95EBE8E2E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C7987-ECAB-4870-AA88-CD690B46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840BC-A5BC-4351-BC3C-0E608E08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EAD5A-3694-41AA-88F3-9B1E4544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75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3B7E0-E31D-4571-A64F-E3054408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2B104-A5A4-4F36-B63D-8DA7BF5C3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E974D-2C54-47DB-9595-6196F99A2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01F1A-3FFE-456C-AE2E-C951E976C8D1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D9615-FE9C-45A9-8D0C-2B4EB3B7C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6C64F-BC30-41EB-B222-CEF208DA0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22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kedObjectsGroup/NakedObjectsFramework/blob/master/Documentation/Getting%20started%20with%20Naked%20Functions.ppt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11.xml"/><Relationship Id="rId7" Type="http://schemas.openxmlformats.org/officeDocument/2006/relationships/slide" Target="slide7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slide" Target="slide13.xml"/><Relationship Id="rId5" Type="http://schemas.openxmlformats.org/officeDocument/2006/relationships/slide" Target="slide3.xml"/><Relationship Id="rId10" Type="http://schemas.openxmlformats.org/officeDocument/2006/relationships/slide" Target="slide5.xml"/><Relationship Id="rId4" Type="http://schemas.openxmlformats.org/officeDocument/2006/relationships/slide" Target="slide16.xml"/><Relationship Id="rId9" Type="http://schemas.openxmlformats.org/officeDocument/2006/relationships/slide" Target="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slide" Target="slide23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21.xml"/><Relationship Id="rId4" Type="http://schemas.openxmlformats.org/officeDocument/2006/relationships/slide" Target="slide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92DD-1DCC-4D7A-85C8-7BDC647D5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Naked Functions programming model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C6BDC3-6F78-4C59-91A9-860B8A5EC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See also: </a:t>
            </a:r>
            <a:br>
              <a:rPr lang="en-GB" dirty="0"/>
            </a:br>
            <a:r>
              <a:rPr lang="en-GB" dirty="0">
                <a:hlinkClick r:id="rId2"/>
              </a:rPr>
              <a:t>Getting started with Naked Functions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887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An </a:t>
            </a:r>
            <a:r>
              <a:rPr lang="en-GB" sz="3100" dirty="0" err="1">
                <a:latin typeface="Consolas" panose="020B0609020204030204" pitchFamily="49" charset="0"/>
              </a:rPr>
              <a:t>IContext</a:t>
            </a:r>
            <a:r>
              <a:rPr lang="en-GB" sz="3200" dirty="0"/>
              <a:t> provides access </a:t>
            </a:r>
            <a:r>
              <a:rPr lang="en-GB" sz="3200"/>
              <a:t>to instances</a:t>
            </a:r>
            <a:endParaRPr lang="en-GB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16EF6-F80D-4B76-9D9F-8A676E7FC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6128491" cy="45320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9A13142-D7DF-4416-BB26-2E71BA823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336" y="4125494"/>
            <a:ext cx="7820025" cy="2314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033765-CDFD-4053-A999-F4D5BEBE41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218" r="71121"/>
          <a:stretch/>
        </p:blipFill>
        <p:spPr>
          <a:xfrm>
            <a:off x="0" y="1639683"/>
            <a:ext cx="1760448" cy="35786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66CD39-466C-48F9-A0A9-E2DBCC8EFC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828" t="21560" b="34375"/>
          <a:stretch/>
        </p:blipFill>
        <p:spPr>
          <a:xfrm>
            <a:off x="1818289" y="1639683"/>
            <a:ext cx="4277711" cy="1986017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E9B360C8-7F12-4B01-8D50-F19DB4C8BEB7}"/>
              </a:ext>
            </a:extLst>
          </p:cNvPr>
          <p:cNvGrpSpPr/>
          <p:nvPr/>
        </p:nvGrpSpPr>
        <p:grpSpPr>
          <a:xfrm>
            <a:off x="8003165" y="1869950"/>
            <a:ext cx="2452399" cy="3819650"/>
            <a:chOff x="2196355" y="1557757"/>
            <a:chExt cx="2452399" cy="381965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22083C-D0D1-4062-8239-B0FC219DA9E4}"/>
                </a:ext>
              </a:extLst>
            </p:cNvPr>
            <p:cNvSpPr txBox="1"/>
            <p:nvPr/>
          </p:nvSpPr>
          <p:spPr>
            <a:xfrm>
              <a:off x="2196355" y="1557757"/>
              <a:ext cx="2015130" cy="12003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An 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200" dirty="0">
                  <a:solidFill>
                    <a:srgbClr val="FF0000"/>
                  </a:solidFill>
                </a:rPr>
                <a:t> parameter does not appear at the UI. If the function has no other parameters, then the menu action executes immediately, with no dialog.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840FF87-8976-49D9-97DA-2282396D3D03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 flipH="1">
              <a:off x="2653700" y="2758086"/>
              <a:ext cx="550220" cy="222956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E540FB8-CC76-4648-A4B0-9104F2AE6053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 flipH="1">
              <a:off x="2275008" y="2758086"/>
              <a:ext cx="928912" cy="15848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F042932-57B7-413A-8245-C3808CF1D8BA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3203920" y="2758086"/>
              <a:ext cx="1444834" cy="26193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25BFF8-08A9-4481-A5DA-78F3CFDCBB94}"/>
              </a:ext>
            </a:extLst>
          </p:cNvPr>
          <p:cNvGrpSpPr/>
          <p:nvPr/>
        </p:nvGrpSpPr>
        <p:grpSpPr>
          <a:xfrm>
            <a:off x="166835" y="5424406"/>
            <a:ext cx="3934111" cy="646331"/>
            <a:chOff x="-10444347" y="2548208"/>
            <a:chExt cx="4072900" cy="119693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114426-285F-401E-B9FD-B8FF70A3A357}"/>
                </a:ext>
              </a:extLst>
            </p:cNvPr>
            <p:cNvSpPr txBox="1"/>
            <p:nvPr/>
          </p:nvSpPr>
          <p:spPr>
            <a:xfrm>
              <a:off x="-10444347" y="2548208"/>
              <a:ext cx="2700063" cy="11969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The 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200" dirty="0">
                  <a:solidFill>
                    <a:srgbClr val="FF0000"/>
                  </a:solidFill>
                </a:rPr>
                <a:t> provides access to an </a:t>
              </a:r>
              <a:r>
                <a:rPr lang="en-GB" sz="1100" dirty="0" err="1">
                  <a:latin typeface="Consolas" panose="020B0609020204030204" pitchFamily="49" charset="0"/>
                </a:rPr>
                <a:t>IQueryable</a:t>
              </a:r>
              <a:r>
                <a:rPr lang="en-GB" sz="1200" dirty="0">
                  <a:solidFill>
                    <a:srgbClr val="FF0000"/>
                  </a:solidFill>
                </a:rPr>
                <a:t> of any domain type, to which LINQ may be applied</a:t>
              </a:r>
              <a:r>
                <a:rPr lang="en-GB" sz="1200">
                  <a:solidFill>
                    <a:srgbClr val="FF0000"/>
                  </a:solidFill>
                </a:rPr>
                <a:t>. </a:t>
              </a:r>
              <a:endParaRPr lang="en-GB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9126131-AC27-420A-B7C8-28743445B263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-7744284" y="3146677"/>
              <a:ext cx="1372837" cy="3419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554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9F028B-B07D-4535-A3CF-1ED4C670B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950" y="2383850"/>
            <a:ext cx="4570970" cy="40809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An action to create and save a new object…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A6D587-D97D-4827-B602-4A33C18CBD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46"/>
          <a:stretch/>
        </p:blipFill>
        <p:spPr>
          <a:xfrm>
            <a:off x="195967" y="850667"/>
            <a:ext cx="3264142" cy="2629622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B26751D-760D-46F5-AB3C-56BD973520A8}"/>
              </a:ext>
            </a:extLst>
          </p:cNvPr>
          <p:cNvGrpSpPr/>
          <p:nvPr/>
        </p:nvGrpSpPr>
        <p:grpSpPr>
          <a:xfrm>
            <a:off x="4614508" y="1066305"/>
            <a:ext cx="2294292" cy="1367349"/>
            <a:chOff x="2446928" y="3277427"/>
            <a:chExt cx="2081855" cy="13673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7C478E-194D-438A-999A-02AFEC909757}"/>
                </a:ext>
              </a:extLst>
            </p:cNvPr>
            <p:cNvSpPr txBox="1"/>
            <p:nvPr/>
          </p:nvSpPr>
          <p:spPr>
            <a:xfrm>
              <a:off x="2446928" y="3277427"/>
              <a:ext cx="2081855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The function returns a 2-tuple. The first item is the object (or collection</a:t>
              </a:r>
              <a:r>
                <a:rPr lang="en-GB" sz="1200">
                  <a:solidFill>
                    <a:srgbClr val="FF0000"/>
                  </a:solidFill>
                </a:rPr>
                <a:t>) that will be displayed when the action has completed; </a:t>
              </a:r>
              <a:r>
                <a:rPr lang="en-GB" sz="1200" dirty="0">
                  <a:solidFill>
                    <a:srgbClr val="FF0000"/>
                  </a:solidFill>
                </a:rPr>
                <a:t>the second is an 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200" dirty="0">
                  <a:solidFill>
                    <a:srgbClr val="FF0000"/>
                  </a:solidFill>
                </a:rPr>
                <a:t>.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B2A95ED-EEF7-4CD9-8058-ABDC19793827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3487855" y="4293090"/>
              <a:ext cx="4" cy="3516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B55368E-6410-430F-A7B5-C9100CB72037}"/>
              </a:ext>
            </a:extLst>
          </p:cNvPr>
          <p:cNvGrpSpPr/>
          <p:nvPr/>
        </p:nvGrpSpPr>
        <p:grpSpPr>
          <a:xfrm>
            <a:off x="361039" y="4895183"/>
            <a:ext cx="10200014" cy="1824331"/>
            <a:chOff x="-1879037" y="2447549"/>
            <a:chExt cx="6593459" cy="182433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53EA54-89EF-4D68-A7B2-369C7CBA1178}"/>
                </a:ext>
              </a:extLst>
            </p:cNvPr>
            <p:cNvSpPr txBox="1"/>
            <p:nvPr/>
          </p:nvSpPr>
          <p:spPr>
            <a:xfrm>
              <a:off x="2886378" y="3256217"/>
              <a:ext cx="1828044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4</a:t>
              </a:r>
              <a:r>
                <a:rPr lang="en-GB" sz="1200">
                  <a:solidFill>
                    <a:srgbClr val="FF0000"/>
                  </a:solidFill>
                </a:rPr>
                <a:t>. </a:t>
              </a:r>
              <a:r>
                <a:rPr lang="en-GB" sz="1200" dirty="0">
                  <a:solidFill>
                    <a:srgbClr val="FF0000"/>
                  </a:solidFill>
                </a:rPr>
                <a:t>The returned context must be advised of all persistent objects that have been created. </a:t>
              </a:r>
              <a:r>
                <a:rPr lang="en-GB" sz="1100" dirty="0" err="1">
                  <a:latin typeface="Consolas" panose="020B0609020204030204" pitchFamily="49" charset="0"/>
                </a:rPr>
                <a:t>WithNew</a:t>
              </a:r>
              <a:r>
                <a:rPr lang="en-GB" sz="1200" dirty="0">
                  <a:solidFill>
                    <a:srgbClr val="FF0000"/>
                  </a:solidFill>
                </a:rPr>
                <a:t> </a:t>
              </a:r>
              <a:r>
                <a:rPr lang="en-GB" sz="1200" i="1" dirty="0">
                  <a:solidFill>
                    <a:srgbClr val="FF0000"/>
                  </a:solidFill>
                </a:rPr>
                <a:t>does not mutate the 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200" dirty="0">
                  <a:solidFill>
                    <a:srgbClr val="FF0000"/>
                  </a:solidFill>
                </a:rPr>
                <a:t>: it returns a copy of the context with the new object(s) added.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DF384D-2DF2-4D2B-9132-4BBB719F8D84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2087385" y="3764049"/>
              <a:ext cx="79899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7E686E8-220C-415F-9BAF-25E2EFBAE033}"/>
                </a:ext>
              </a:extLst>
            </p:cNvPr>
            <p:cNvSpPr txBox="1"/>
            <p:nvPr/>
          </p:nvSpPr>
          <p:spPr>
            <a:xfrm>
              <a:off x="-1879037" y="2447549"/>
              <a:ext cx="1896585" cy="15696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5</a:t>
              </a:r>
              <a:r>
                <a:rPr lang="en-GB" sz="1200">
                  <a:solidFill>
                    <a:srgbClr val="FF0000"/>
                  </a:solidFill>
                </a:rPr>
                <a:t>. </a:t>
              </a:r>
              <a:r>
                <a:rPr lang="en-GB" sz="1200" b="1" dirty="0">
                  <a:solidFill>
                    <a:srgbClr val="FF0000"/>
                  </a:solidFill>
                </a:rPr>
                <a:t>Important: </a:t>
              </a:r>
              <a:r>
                <a:rPr lang="en-GB" sz="1100" dirty="0" err="1">
                  <a:latin typeface="Consolas" panose="020B0609020204030204" pitchFamily="49" charset="0"/>
                </a:rPr>
                <a:t>CreateNewSpecialOffer</a:t>
              </a:r>
              <a:r>
                <a:rPr lang="en-GB" sz="1200" dirty="0">
                  <a:solidFill>
                    <a:srgbClr val="FF0000"/>
                  </a:solidFill>
                </a:rPr>
                <a:t> </a:t>
              </a:r>
              <a:r>
                <a:rPr lang="en-GB" sz="1200" i="1" dirty="0">
                  <a:solidFill>
                    <a:srgbClr val="FF0000"/>
                  </a:solidFill>
                </a:rPr>
                <a:t>is a pure function:</a:t>
              </a:r>
              <a:r>
                <a:rPr lang="en-GB" sz="1200" dirty="0">
                  <a:solidFill>
                    <a:srgbClr val="FF0000"/>
                  </a:solidFill>
                </a:rPr>
                <a:t> it does not mutate the state of any object, nor of the external system. </a:t>
              </a:r>
              <a:r>
                <a:rPr lang="en-GB" sz="1200" i="1" dirty="0">
                  <a:solidFill>
                    <a:srgbClr val="FF0000"/>
                  </a:solidFill>
                </a:rPr>
                <a:t>After this function has exited</a:t>
              </a:r>
              <a:r>
                <a:rPr lang="en-GB" sz="1200" dirty="0">
                  <a:solidFill>
                    <a:srgbClr val="FF0000"/>
                  </a:solidFill>
                </a:rPr>
                <a:t>, the </a:t>
              </a:r>
              <a:r>
                <a:rPr lang="en-GB" sz="1200" dirty="0" err="1">
                  <a:solidFill>
                    <a:srgbClr val="FF0000"/>
                  </a:solidFill>
                </a:rPr>
                <a:t>NakedFunctions</a:t>
              </a:r>
              <a:r>
                <a:rPr lang="en-GB" sz="1200" dirty="0">
                  <a:solidFill>
                    <a:srgbClr val="FF0000"/>
                  </a:solidFill>
                </a:rPr>
                <a:t> framework reads the returned tuple, saves any new objects on the context to the database, and sends the same or other specified objects to the UI.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B0CD8E-1A7A-4B21-8377-FC5CB3935268}"/>
              </a:ext>
            </a:extLst>
          </p:cNvPr>
          <p:cNvGrpSpPr/>
          <p:nvPr/>
        </p:nvGrpSpPr>
        <p:grpSpPr>
          <a:xfrm>
            <a:off x="5288154" y="2653385"/>
            <a:ext cx="6395846" cy="1015663"/>
            <a:chOff x="-809959" y="3230737"/>
            <a:chExt cx="4585549" cy="90281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4980DD3-F6CE-40FD-8EB7-E851EB719944}"/>
                </a:ext>
              </a:extLst>
            </p:cNvPr>
            <p:cNvSpPr txBox="1"/>
            <p:nvPr/>
          </p:nvSpPr>
          <p:spPr>
            <a:xfrm>
              <a:off x="1490598" y="3230737"/>
              <a:ext cx="2284992" cy="9028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</a:t>
              </a:r>
              <a:r>
                <a:rPr lang="en-GB" sz="1100" dirty="0" err="1">
                  <a:latin typeface="Consolas" panose="020B0609020204030204" pitchFamily="49" charset="0"/>
                </a:rPr>
                <a:t>MaxLength</a:t>
              </a:r>
              <a:r>
                <a:rPr lang="en-GB" sz="1200" dirty="0">
                  <a:solidFill>
                    <a:srgbClr val="FF0000"/>
                  </a:solidFill>
                </a:rPr>
                <a:t>, </a:t>
              </a:r>
              <a:r>
                <a:rPr lang="en-GB" sz="1100" dirty="0">
                  <a:latin typeface="Consolas" panose="020B0609020204030204" pitchFamily="49" charset="0"/>
                </a:rPr>
                <a:t>Mask</a:t>
              </a:r>
              <a:r>
                <a:rPr lang="en-GB" sz="1200" dirty="0">
                  <a:solidFill>
                    <a:srgbClr val="FF0000"/>
                  </a:solidFill>
                </a:rPr>
                <a:t>, and </a:t>
              </a:r>
              <a:r>
                <a:rPr lang="en-GB" sz="1100" dirty="0" err="1">
                  <a:latin typeface="Consolas" panose="020B0609020204030204" pitchFamily="49" charset="0"/>
                </a:rPr>
                <a:t>DefaultValue</a:t>
              </a:r>
              <a:r>
                <a:rPr lang="en-GB" sz="1200" dirty="0">
                  <a:solidFill>
                    <a:srgbClr val="FF0000"/>
                  </a:solidFill>
                </a:rPr>
                <a:t> specify </a:t>
              </a:r>
              <a:r>
                <a:rPr lang="en-GB" sz="1200" i="1" dirty="0">
                  <a:solidFill>
                    <a:srgbClr val="FF0000"/>
                  </a:solidFill>
                </a:rPr>
                <a:t>behaviour</a:t>
              </a:r>
              <a:r>
                <a:rPr lang="en-GB" sz="1200" dirty="0">
                  <a:solidFill>
                    <a:srgbClr val="FF0000"/>
                  </a:solidFill>
                </a:rPr>
                <a:t> of the generated dialog. For a </a:t>
              </a:r>
              <a:r>
                <a:rPr lang="en-GB" sz="1100" err="1">
                  <a:latin typeface="Consolas" panose="020B0609020204030204" pitchFamily="49" charset="0"/>
                </a:rPr>
                <a:t>DateTime</a:t>
              </a:r>
              <a:r>
                <a:rPr lang="en-GB" sz="1200">
                  <a:solidFill>
                    <a:srgbClr val="FF0000"/>
                  </a:solidFill>
                </a:rPr>
                <a:t> parameter </a:t>
              </a:r>
              <a:r>
                <a:rPr lang="en-GB" sz="1200" dirty="0">
                  <a:solidFill>
                    <a:srgbClr val="FF0000"/>
                  </a:solidFill>
                </a:rPr>
                <a:t>a date-picker (calendar icon) is automatically added and </a:t>
              </a:r>
              <a:r>
                <a:rPr lang="en-GB" sz="1100" dirty="0" err="1">
                  <a:latin typeface="Consolas" panose="020B0609020204030204" pitchFamily="49" charset="0"/>
                </a:rPr>
                <a:t>DefaultValue</a:t>
              </a:r>
              <a:r>
                <a:rPr lang="en-GB" sz="1100" dirty="0">
                  <a:latin typeface="Consolas" panose="020B0609020204030204" pitchFamily="49" charset="0"/>
                </a:rPr>
                <a:t>(n)</a:t>
              </a:r>
              <a:r>
                <a:rPr lang="en-GB" sz="1200" dirty="0">
                  <a:solidFill>
                    <a:srgbClr val="FF0000"/>
                  </a:solidFill>
                </a:rPr>
                <a:t> means ‘n days after today’.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7D7142-7191-4EA3-9525-B958007C0FE0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-809959" y="3682143"/>
              <a:ext cx="2300557" cy="820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9B360C8-7F12-4B01-8D50-F19DB4C8BEB7}"/>
              </a:ext>
            </a:extLst>
          </p:cNvPr>
          <p:cNvGrpSpPr/>
          <p:nvPr/>
        </p:nvGrpSpPr>
        <p:grpSpPr>
          <a:xfrm>
            <a:off x="6714836" y="1120775"/>
            <a:ext cx="3978629" cy="1687080"/>
            <a:chOff x="747734" y="3255595"/>
            <a:chExt cx="3978629" cy="168708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22083C-D0D1-4062-8239-B0FC219DA9E4}"/>
                </a:ext>
              </a:extLst>
            </p:cNvPr>
            <p:cNvSpPr txBox="1"/>
            <p:nvPr/>
          </p:nvSpPr>
          <p:spPr>
            <a:xfrm>
              <a:off x="2898319" y="3255595"/>
              <a:ext cx="1828044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The function defines parameters for </a:t>
              </a:r>
              <a:r>
                <a:rPr lang="en-GB" sz="1200" i="1" dirty="0">
                  <a:solidFill>
                    <a:srgbClr val="FF0000"/>
                  </a:solidFill>
                </a:rPr>
                <a:t>at least</a:t>
              </a:r>
              <a:r>
                <a:rPr lang="en-GB" sz="1200" dirty="0">
                  <a:solidFill>
                    <a:srgbClr val="FF0000"/>
                  </a:solidFill>
                </a:rPr>
                <a:t> each of the mandatory properties of the new object, plus an 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200" dirty="0">
                  <a:solidFill>
                    <a:srgbClr val="FF0000"/>
                  </a:solidFill>
                </a:rPr>
                <a:t>.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E540FB8-CC76-4648-A4B0-9104F2AE6053}"/>
                </a:ext>
              </a:extLst>
            </p:cNvPr>
            <p:cNvCxnSpPr>
              <a:cxnSpLocks/>
              <a:stCxn id="75" idx="1"/>
            </p:cNvCxnSpPr>
            <p:nvPr/>
          </p:nvCxnSpPr>
          <p:spPr>
            <a:xfrm flipH="1">
              <a:off x="747734" y="3763427"/>
              <a:ext cx="2150585" cy="11792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505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ADE0EB-2A61-46A7-B41A-55852904B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59" y="4189587"/>
            <a:ext cx="9066408" cy="26573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Actions contributed to an object…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D3732-EF5C-4F2F-87F8-A572ECA060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786"/>
          <a:stretch/>
        </p:blipFill>
        <p:spPr>
          <a:xfrm>
            <a:off x="117319" y="714018"/>
            <a:ext cx="4225322" cy="341576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6A82470-F1B0-406A-A358-C6E9A5AA311F}"/>
              </a:ext>
            </a:extLst>
          </p:cNvPr>
          <p:cNvGrpSpPr/>
          <p:nvPr/>
        </p:nvGrpSpPr>
        <p:grpSpPr>
          <a:xfrm>
            <a:off x="742068" y="1048786"/>
            <a:ext cx="4102784" cy="918558"/>
            <a:chOff x="805892" y="3353766"/>
            <a:chExt cx="3722892" cy="91855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73D9615-9D9B-4863-91DC-53FB6FD8C48B}"/>
                </a:ext>
              </a:extLst>
            </p:cNvPr>
            <p:cNvSpPr txBox="1"/>
            <p:nvPr/>
          </p:nvSpPr>
          <p:spPr>
            <a:xfrm>
              <a:off x="2446929" y="3353766"/>
              <a:ext cx="2081855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Displayed objects have their </a:t>
              </a:r>
              <a:r>
                <a:rPr lang="en-GB" sz="1200">
                  <a:solidFill>
                    <a:srgbClr val="FF0000"/>
                  </a:solidFill>
                </a:rPr>
                <a:t>own </a:t>
              </a:r>
              <a:r>
                <a:rPr lang="en-GB" sz="1200" b="1">
                  <a:solidFill>
                    <a:srgbClr val="FF0000"/>
                  </a:solidFill>
                </a:rPr>
                <a:t>Actions</a:t>
              </a:r>
              <a:r>
                <a:rPr lang="en-GB" sz="1200">
                  <a:solidFill>
                    <a:srgbClr val="FF0000"/>
                  </a:solidFill>
                </a:rPr>
                <a:t> </a:t>
              </a:r>
              <a:r>
                <a:rPr lang="en-GB" sz="1200" dirty="0">
                  <a:solidFill>
                    <a:srgbClr val="FF0000"/>
                  </a:solidFill>
                </a:rPr>
                <a:t>menu.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2F572C7-B6FE-4283-A048-618688694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5892" y="3600593"/>
              <a:ext cx="1641037" cy="6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A619EE9-B18E-47F8-AE9D-EF7469B70870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1162095" y="3584599"/>
              <a:ext cx="1284834" cy="6877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7C06FA4-42C8-40CA-BE3C-194CE5127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430" y="843267"/>
            <a:ext cx="3428711" cy="1385575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43A6473D-7FFA-45EF-B0AE-D27B084DBA0D}"/>
              </a:ext>
            </a:extLst>
          </p:cNvPr>
          <p:cNvGrpSpPr/>
          <p:nvPr/>
        </p:nvGrpSpPr>
        <p:grpSpPr>
          <a:xfrm>
            <a:off x="5347062" y="1692570"/>
            <a:ext cx="3578077" cy="2966515"/>
            <a:chOff x="1515962" y="2591024"/>
            <a:chExt cx="3246770" cy="301567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7BB9FEE-18D0-4EFE-A2AD-9ED59E042D39}"/>
                </a:ext>
              </a:extLst>
            </p:cNvPr>
            <p:cNvSpPr txBox="1"/>
            <p:nvPr/>
          </p:nvSpPr>
          <p:spPr>
            <a:xfrm>
              <a:off x="1515962" y="3244196"/>
              <a:ext cx="3246770" cy="140794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Any function using C# extension method syntax (</a:t>
              </a:r>
              <a:r>
                <a:rPr lang="en-GB" sz="1100" dirty="0">
                  <a:latin typeface="Consolas" panose="020B0609020204030204" pitchFamily="49" charset="0"/>
                </a:rPr>
                <a:t>this</a:t>
              </a:r>
              <a:r>
                <a:rPr lang="en-GB" sz="1200" dirty="0">
                  <a:solidFill>
                    <a:srgbClr val="FF0000"/>
                  </a:solidFill>
                </a:rPr>
                <a:t>) is automatically contributed to the Actions menu of the type. Note that in the resulting dialog, the ‘</a:t>
              </a:r>
              <a:r>
                <a:rPr lang="en-GB" sz="1100" dirty="0">
                  <a:latin typeface="Consolas" panose="020B0609020204030204" pitchFamily="49" charset="0"/>
                </a:rPr>
                <a:t>this</a:t>
              </a:r>
              <a:r>
                <a:rPr lang="en-GB" sz="1200" dirty="0">
                  <a:solidFill>
                    <a:srgbClr val="FF0000"/>
                  </a:solidFill>
                </a:rPr>
                <a:t>’ parameter is not rendered. When the user hits OK, the framework will call the corresponding function, providing the </a:t>
              </a:r>
              <a:r>
                <a:rPr lang="en-GB" sz="1100" dirty="0">
                  <a:latin typeface="Consolas" panose="020B0609020204030204" pitchFamily="49" charset="0"/>
                </a:rPr>
                <a:t>this</a:t>
              </a:r>
              <a:r>
                <a:rPr lang="en-GB" sz="1200" dirty="0">
                  <a:solidFill>
                    <a:srgbClr val="FF0000"/>
                  </a:solidFill>
                </a:rPr>
                <a:t> parameter automatically (along with an 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200" dirty="0">
                  <a:solidFill>
                    <a:srgbClr val="FF0000"/>
                  </a:solidFill>
                </a:rPr>
                <a:t>).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E250474-EFAA-4FC6-AB8B-08A90ABF2514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flipH="1">
              <a:off x="3136636" y="4652142"/>
              <a:ext cx="2711" cy="9545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A37A161-147B-4711-8338-6A25B3F47115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H="1" flipV="1">
              <a:off x="3136636" y="2591024"/>
              <a:ext cx="2711" cy="6531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26751D-760D-46F5-AB3C-56BD973520A8}"/>
              </a:ext>
            </a:extLst>
          </p:cNvPr>
          <p:cNvGrpSpPr/>
          <p:nvPr/>
        </p:nvGrpSpPr>
        <p:grpSpPr>
          <a:xfrm>
            <a:off x="117319" y="4197345"/>
            <a:ext cx="4108003" cy="830997"/>
            <a:chOff x="-2578348" y="5659167"/>
            <a:chExt cx="3893574" cy="82006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7C478E-194D-438A-999A-02AFEC909757}"/>
                </a:ext>
              </a:extLst>
            </p:cNvPr>
            <p:cNvSpPr txBox="1"/>
            <p:nvPr/>
          </p:nvSpPr>
          <p:spPr>
            <a:xfrm>
              <a:off x="-2578348" y="5659167"/>
              <a:ext cx="2208180" cy="8200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If the function does not require that the user is re-directed to a different object, then it may return just the context.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B2A95ED-EEF7-4CD9-8058-ABDC19793827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-370168" y="6069200"/>
              <a:ext cx="1685394" cy="54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6598E55-504E-4CB3-B58B-65D3EDC79B67}"/>
              </a:ext>
            </a:extLst>
          </p:cNvPr>
          <p:cNvGrpSpPr/>
          <p:nvPr/>
        </p:nvGrpSpPr>
        <p:grpSpPr>
          <a:xfrm>
            <a:off x="117320" y="4876813"/>
            <a:ext cx="4559456" cy="1142435"/>
            <a:chOff x="-10670753" y="5100343"/>
            <a:chExt cx="4137279" cy="112740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753580B-39A0-4951-BBB2-80210F8953EF}"/>
                </a:ext>
              </a:extLst>
            </p:cNvPr>
            <p:cNvSpPr txBox="1"/>
            <p:nvPr/>
          </p:nvSpPr>
          <p:spPr>
            <a:xfrm>
              <a:off x="-10670753" y="5407683"/>
              <a:ext cx="2754037" cy="8200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4. </a:t>
              </a:r>
              <a:r>
                <a:rPr lang="en-GB" sz="1100" dirty="0" err="1">
                  <a:latin typeface="Consolas" panose="020B0609020204030204" pitchFamily="49" charset="0"/>
                </a:rPr>
                <a:t>WithUpdated</a:t>
              </a:r>
              <a:r>
                <a:rPr lang="en-GB" sz="1200" dirty="0">
                  <a:solidFill>
                    <a:srgbClr val="FF0000"/>
                  </a:solidFill>
                </a:rPr>
                <a:t> returns a new context with details of the updated object (before and after) added, for processing by the framework once the whole function has exited.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39BC294-8BA2-4447-9D49-89A54949D787}"/>
                </a:ext>
              </a:extLst>
            </p:cNvPr>
            <p:cNvCxnSpPr>
              <a:cxnSpLocks/>
              <a:stCxn id="61" idx="3"/>
            </p:cNvCxnSpPr>
            <p:nvPr/>
          </p:nvCxnSpPr>
          <p:spPr>
            <a:xfrm flipV="1">
              <a:off x="-7916716" y="5100343"/>
              <a:ext cx="1383242" cy="7173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12C66-3ADB-4205-A89F-4A44FAD542DA}"/>
              </a:ext>
            </a:extLst>
          </p:cNvPr>
          <p:cNvGrpSpPr/>
          <p:nvPr/>
        </p:nvGrpSpPr>
        <p:grpSpPr>
          <a:xfrm>
            <a:off x="6096001" y="4907980"/>
            <a:ext cx="3402062" cy="1936020"/>
            <a:chOff x="-10931302" y="4499437"/>
            <a:chExt cx="3087052" cy="191054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163D48-6A3D-4DC4-8D8F-21EB1ACE1430}"/>
                </a:ext>
              </a:extLst>
            </p:cNvPr>
            <p:cNvSpPr txBox="1"/>
            <p:nvPr/>
          </p:nvSpPr>
          <p:spPr>
            <a:xfrm>
              <a:off x="-10670753" y="5407683"/>
              <a:ext cx="2826503" cy="10022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5. The </a:t>
              </a:r>
              <a:r>
                <a:rPr lang="en-GB" sz="1100" dirty="0">
                  <a:latin typeface="Consolas" panose="020B0609020204030204" pitchFamily="49" charset="0"/>
                </a:rPr>
                <a:t>with</a:t>
              </a:r>
              <a:r>
                <a:rPr lang="en-GB" sz="1200" dirty="0">
                  <a:solidFill>
                    <a:srgbClr val="FF0000"/>
                  </a:solidFill>
                </a:rPr>
                <a:t> keyword creates a copy of the object, with just the differences specified in the following braces. In C# 9 with works only on records; from C# 10 it will work with classes also.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FEFFD99-2CFA-4D2A-8BB5-4D89ECFA35CC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-10931302" y="4499437"/>
              <a:ext cx="1673800" cy="9082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6393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917C33D0-6056-4638-807D-A3CD7B10E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26" y="3966608"/>
            <a:ext cx="4553522" cy="11924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View Models…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197B81-309A-44DE-A59E-C44C3364B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63" y="714018"/>
            <a:ext cx="2095501" cy="2052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CAC15B-D20B-4283-8240-CB93CD09B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035" y="681037"/>
            <a:ext cx="5699765" cy="3013251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EF022ED-3B4C-45C6-BE23-EB8192F7C379}"/>
              </a:ext>
            </a:extLst>
          </p:cNvPr>
          <p:cNvGrpSpPr/>
          <p:nvPr/>
        </p:nvGrpSpPr>
        <p:grpSpPr>
          <a:xfrm>
            <a:off x="2869227" y="861929"/>
            <a:ext cx="4276572" cy="3104679"/>
            <a:chOff x="-2793982" y="4674306"/>
            <a:chExt cx="4053344" cy="306384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50C3018-34BE-4356-90FD-E5C1E9D3F62D}"/>
                </a:ext>
              </a:extLst>
            </p:cNvPr>
            <p:cNvSpPr txBox="1"/>
            <p:nvPr/>
          </p:nvSpPr>
          <p:spPr>
            <a:xfrm>
              <a:off x="-2793982" y="5344681"/>
              <a:ext cx="2208180" cy="15490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It is defined as an immutable record, like a persistent object, but is marked up with the </a:t>
              </a:r>
              <a:r>
                <a:rPr lang="en-GB" sz="1100" dirty="0" err="1">
                  <a:latin typeface="Consolas" panose="020B0609020204030204" pitchFamily="49" charset="0"/>
                </a:rPr>
                <a:t>ViewModel</a:t>
              </a:r>
              <a:r>
                <a:rPr lang="en-GB" sz="1200" dirty="0">
                  <a:solidFill>
                    <a:srgbClr val="FF0000"/>
                  </a:solidFill>
                </a:rPr>
                <a:t> attribute, which specifies a type that contains the two functions </a:t>
              </a:r>
              <a:r>
                <a:rPr lang="en-GB" sz="1100" dirty="0" err="1">
                  <a:latin typeface="Consolas" panose="020B0609020204030204" pitchFamily="49" charset="0"/>
                </a:rPr>
                <a:t>DeriveKeys</a:t>
              </a:r>
              <a:r>
                <a:rPr lang="en-GB" sz="1200" dirty="0">
                  <a:solidFill>
                    <a:srgbClr val="FF0000"/>
                  </a:solidFill>
                </a:rPr>
                <a:t> and </a:t>
              </a:r>
              <a:r>
                <a:rPr lang="en-GB" sz="1100" dirty="0" err="1">
                  <a:latin typeface="Consolas" panose="020B0609020204030204" pitchFamily="49" charset="0"/>
                </a:rPr>
                <a:t>CreateFromKeys</a:t>
              </a:r>
              <a:r>
                <a:rPr lang="en-GB" sz="1100" dirty="0">
                  <a:latin typeface="Consolas" panose="020B0609020204030204" pitchFamily="49" charset="0"/>
                </a:rPr>
                <a:t> </a:t>
              </a:r>
              <a:r>
                <a:rPr lang="en-GB" sz="1200" dirty="0">
                  <a:solidFill>
                    <a:srgbClr val="FF0000"/>
                  </a:solidFill>
                </a:rPr>
                <a:t>for this specific type of view model.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29DFDED-768E-4D9F-823A-190A5BF93A86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-585802" y="4674306"/>
              <a:ext cx="431267" cy="1444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4FC15EB-6B19-493F-83C1-B41826DE9330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-585802" y="6119188"/>
              <a:ext cx="1845164" cy="16189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26751D-760D-46F5-AB3C-56BD973520A8}"/>
              </a:ext>
            </a:extLst>
          </p:cNvPr>
          <p:cNvGrpSpPr/>
          <p:nvPr/>
        </p:nvGrpSpPr>
        <p:grpSpPr>
          <a:xfrm>
            <a:off x="1944211" y="714019"/>
            <a:ext cx="3254806" cy="646331"/>
            <a:chOff x="-3455080" y="5659167"/>
            <a:chExt cx="3084912" cy="63782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7C478E-194D-438A-999A-02AFEC909757}"/>
                </a:ext>
              </a:extLst>
            </p:cNvPr>
            <p:cNvSpPr txBox="1"/>
            <p:nvPr/>
          </p:nvSpPr>
          <p:spPr>
            <a:xfrm>
              <a:off x="-2578348" y="5659167"/>
              <a:ext cx="2208180" cy="637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A view model looks like any other object at the UI, but is not persisted in the database.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B2A95ED-EEF7-4CD9-8058-ABDC19793827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>
              <a:off x="-3455080" y="5978082"/>
              <a:ext cx="876732" cy="2199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D26EB2B-EC14-4D0A-866A-C1304EFF7559}"/>
              </a:ext>
            </a:extLst>
          </p:cNvPr>
          <p:cNvGrpSpPr/>
          <p:nvPr/>
        </p:nvGrpSpPr>
        <p:grpSpPr>
          <a:xfrm>
            <a:off x="1282213" y="4938447"/>
            <a:ext cx="2675154" cy="1775858"/>
            <a:chOff x="-2905685" y="5273445"/>
            <a:chExt cx="2535517" cy="175249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34C3DD9-6790-44BF-9F09-71414C81AA6F}"/>
                </a:ext>
              </a:extLst>
            </p:cNvPr>
            <p:cNvSpPr txBox="1"/>
            <p:nvPr/>
          </p:nvSpPr>
          <p:spPr>
            <a:xfrm>
              <a:off x="-2578348" y="5659167"/>
              <a:ext cx="2208180" cy="13667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A view model is created using the standard C# </a:t>
              </a:r>
              <a:r>
                <a:rPr lang="en-GB" sz="1100" dirty="0">
                  <a:latin typeface="Consolas" panose="020B0609020204030204" pitchFamily="49" charset="0"/>
                </a:rPr>
                <a:t>new</a:t>
              </a:r>
              <a:r>
                <a:rPr lang="en-GB" sz="1200" dirty="0">
                  <a:solidFill>
                    <a:srgbClr val="FF0000"/>
                  </a:solidFill>
                </a:rPr>
                <a:t> syntax. The context is needed only to look up other objects if needed. (In this case the required type of </a:t>
              </a:r>
              <a:r>
                <a:rPr lang="en-GB" sz="1100" dirty="0" err="1">
                  <a:latin typeface="Consolas" panose="020B0609020204030204" pitchFamily="49" charset="0"/>
                </a:rPr>
                <a:t>StaffSummary</a:t>
              </a:r>
              <a:r>
                <a:rPr lang="en-GB" sz="1200" dirty="0">
                  <a:solidFill>
                    <a:srgbClr val="FF0000"/>
                  </a:solidFill>
                </a:rPr>
                <a:t> is inferred from the function signature).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91C3B30-5FBD-4292-86C3-9FBB6866DFD1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flipH="1" flipV="1">
              <a:off x="-2905685" y="5273445"/>
              <a:ext cx="327337" cy="10691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99BB6CDA-0698-427C-AD91-EA60C8250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963" y="4095133"/>
            <a:ext cx="6059349" cy="138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70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5630-19EB-403E-ACFD-C8885CAD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These attributes may be used to provide hints - to be interpreted and used by the Client.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80663-02D9-4D31-9262-BD1CD7488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lnSpcReduction="10000"/>
          </a:bodyPr>
          <a:lstStyle/>
          <a:p>
            <a:pPr marL="0" indent="0">
              <a:buNone/>
            </a:pPr>
            <a:r>
              <a:rPr lang="en-GB" sz="2800" dirty="0">
                <a:hlinkClick r:id="rId2" action="ppaction://hlinksldjump"/>
              </a:rPr>
              <a:t>[Bounded]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[</a:t>
            </a:r>
            <a:r>
              <a:rPr lang="en-GB" sz="2800" dirty="0" err="1"/>
              <a:t>CreateNew</a:t>
            </a:r>
            <a:r>
              <a:rPr lang="en-GB" sz="2800" dirty="0"/>
              <a:t>]</a:t>
            </a:r>
          </a:p>
          <a:p>
            <a:pPr marL="0" indent="0">
              <a:buNone/>
            </a:pPr>
            <a:r>
              <a:rPr lang="en-GB" sz="2800" dirty="0">
                <a:hlinkClick r:id="rId3" action="ppaction://hlinksldjump"/>
              </a:rPr>
              <a:t>[</a:t>
            </a:r>
            <a:r>
              <a:rPr lang="en-GB" sz="2800" dirty="0" err="1">
                <a:hlinkClick r:id="rId3" action="ppaction://hlinksldjump"/>
              </a:rPr>
              <a:t>DefaultValue</a:t>
            </a:r>
            <a:r>
              <a:rPr lang="en-GB" sz="2800" dirty="0">
                <a:hlinkClick r:id="rId3" action="ppaction://hlinksldjump"/>
              </a:rPr>
              <a:t>]</a:t>
            </a: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4" action="ppaction://hlinksldjump"/>
              </a:rPr>
              <a:t>[</a:t>
            </a:r>
            <a:r>
              <a:rPr lang="en-GB" sz="2800" dirty="0" err="1">
                <a:hlinkClick r:id="rId4" action="ppaction://hlinksldjump"/>
              </a:rPr>
              <a:t>DescribedAs</a:t>
            </a:r>
            <a:r>
              <a:rPr lang="en-GB" sz="2800" dirty="0">
                <a:hlinkClick r:id="rId4" action="ppaction://hlinksldjump"/>
              </a:rPr>
              <a:t>] </a:t>
            </a: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4" action="ppaction://hlinksldjump"/>
              </a:rPr>
              <a:t>[</a:t>
            </a:r>
            <a:r>
              <a:rPr lang="en-GB" sz="2800" dirty="0" err="1">
                <a:hlinkClick r:id="rId4" action="ppaction://hlinksldjump"/>
              </a:rPr>
              <a:t>DisplayAsProperty</a:t>
            </a:r>
            <a:r>
              <a:rPr lang="en-GB" sz="2800" dirty="0">
                <a:hlinkClick r:id="rId4" action="ppaction://hlinksldjump"/>
              </a:rPr>
              <a:t>]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[Edit] </a:t>
            </a:r>
          </a:p>
          <a:p>
            <a:pPr marL="0" indent="0">
              <a:buNone/>
            </a:pPr>
            <a:r>
              <a:rPr lang="en-GB" sz="2800" dirty="0">
                <a:hlinkClick r:id="rId5" action="ppaction://hlinksldjump"/>
              </a:rPr>
              <a:t>[Hidden]</a:t>
            </a: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5" action="ppaction://hlinksldjump"/>
              </a:rPr>
              <a:t>[Mask]</a:t>
            </a: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3" action="ppaction://hlinksldjump"/>
              </a:rPr>
              <a:t>[</a:t>
            </a:r>
            <a:r>
              <a:rPr lang="en-GB" sz="2800" dirty="0" err="1">
                <a:hlinkClick r:id="rId3" action="ppaction://hlinksldjump"/>
              </a:rPr>
              <a:t>MaxLength</a:t>
            </a:r>
            <a:r>
              <a:rPr lang="en-GB" sz="2800" dirty="0">
                <a:hlinkClick r:id="rId3" action="ppaction://hlinksldjump"/>
              </a:rPr>
              <a:t>]</a:t>
            </a: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5" action="ppaction://hlinksldjump"/>
              </a:rPr>
              <a:t>[</a:t>
            </a:r>
            <a:r>
              <a:rPr lang="en-GB" sz="2800" dirty="0" err="1">
                <a:hlinkClick r:id="rId5" action="ppaction://hlinksldjump"/>
              </a:rPr>
              <a:t>MemberOrder</a:t>
            </a:r>
            <a:r>
              <a:rPr lang="en-GB" sz="2800" dirty="0">
                <a:hlinkClick r:id="rId5" action="ppaction://hlinksldjump"/>
              </a:rPr>
              <a:t>]</a:t>
            </a: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6" action="ppaction://hlinksldjump"/>
              </a:rPr>
              <a:t>[</a:t>
            </a:r>
            <a:r>
              <a:rPr lang="en-GB" sz="2800" dirty="0" err="1">
                <a:hlinkClick r:id="rId6" action="ppaction://hlinksldjump"/>
              </a:rPr>
              <a:t>MinLength</a:t>
            </a:r>
            <a:r>
              <a:rPr lang="en-GB" sz="2800" dirty="0">
                <a:hlinkClick r:id="rId6" action="ppaction://hlinksldjump"/>
              </a:rPr>
              <a:t>]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[</a:t>
            </a:r>
            <a:r>
              <a:rPr lang="en-GB" sz="2800" dirty="0" err="1"/>
              <a:t>MultiLine</a:t>
            </a:r>
            <a:r>
              <a:rPr lang="en-GB" sz="2800" dirty="0"/>
              <a:t>]</a:t>
            </a:r>
          </a:p>
          <a:p>
            <a:pPr marL="0" indent="0">
              <a:buNone/>
            </a:pPr>
            <a:r>
              <a:rPr lang="en-GB" sz="2800" dirty="0">
                <a:hlinkClick r:id="rId7" action="ppaction://hlinksldjump"/>
              </a:rPr>
              <a:t>[Named]</a:t>
            </a: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8" action="ppaction://hlinksldjump"/>
              </a:rPr>
              <a:t>[Optionally]</a:t>
            </a: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9" action="ppaction://hlinksldjump"/>
              </a:rPr>
              <a:t>[</a:t>
            </a:r>
            <a:r>
              <a:rPr lang="en-GB" sz="2800" dirty="0" err="1">
                <a:hlinkClick r:id="rId9" action="ppaction://hlinksldjump"/>
              </a:rPr>
              <a:t>PageSize</a:t>
            </a:r>
            <a:r>
              <a:rPr lang="en-GB" sz="2800" dirty="0">
                <a:hlinkClick r:id="rId9" action="ppaction://hlinksldjump"/>
              </a:rPr>
              <a:t>]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[Password]</a:t>
            </a:r>
          </a:p>
          <a:p>
            <a:pPr marL="0" indent="0">
              <a:buNone/>
            </a:pPr>
            <a:r>
              <a:rPr lang="en-GB" sz="2800" dirty="0"/>
              <a:t>[Plural]</a:t>
            </a:r>
          </a:p>
          <a:p>
            <a:pPr marL="0" indent="0">
              <a:buNone/>
            </a:pPr>
            <a:r>
              <a:rPr lang="en-GB" sz="2800" dirty="0"/>
              <a:t>[</a:t>
            </a:r>
            <a:r>
              <a:rPr lang="en-GB" sz="2800" dirty="0" err="1"/>
              <a:t>PresentationHint</a:t>
            </a:r>
            <a:r>
              <a:rPr lang="en-GB" sz="2800" dirty="0"/>
              <a:t>]</a:t>
            </a:r>
          </a:p>
          <a:p>
            <a:pPr marL="0" indent="0">
              <a:buNone/>
            </a:pPr>
            <a:r>
              <a:rPr lang="en-GB" sz="2800" dirty="0">
                <a:hlinkClick r:id="rId4" action="ppaction://hlinksldjump"/>
              </a:rPr>
              <a:t>[</a:t>
            </a:r>
            <a:r>
              <a:rPr lang="en-GB" sz="2800" dirty="0" err="1">
                <a:hlinkClick r:id="rId4" action="ppaction://hlinksldjump"/>
              </a:rPr>
              <a:t>RegEx</a:t>
            </a:r>
            <a:r>
              <a:rPr lang="en-GB" sz="2800" dirty="0">
                <a:hlinkClick r:id="rId4" action="ppaction://hlinksldjump"/>
              </a:rPr>
              <a:t>]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[</a:t>
            </a:r>
            <a:r>
              <a:rPr lang="en-GB" sz="2800" dirty="0" err="1"/>
              <a:t>RenderEagerly</a:t>
            </a:r>
            <a:r>
              <a:rPr lang="en-GB" sz="2800" dirty="0"/>
              <a:t>]</a:t>
            </a:r>
          </a:p>
          <a:p>
            <a:pPr marL="0" indent="0">
              <a:buNone/>
            </a:pPr>
            <a:r>
              <a:rPr lang="en-GB" sz="2800" dirty="0">
                <a:hlinkClick r:id="rId10" action="ppaction://hlinksldjump"/>
              </a:rPr>
              <a:t>[</a:t>
            </a:r>
            <a:r>
              <a:rPr lang="en-GB" sz="2800" dirty="0" err="1">
                <a:hlinkClick r:id="rId10" action="ppaction://hlinksldjump"/>
              </a:rPr>
              <a:t>TableView</a:t>
            </a:r>
            <a:r>
              <a:rPr lang="en-GB" sz="2800" dirty="0">
                <a:hlinkClick r:id="rId10" action="ppaction://hlinksldjump"/>
              </a:rPr>
              <a:t>]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[</a:t>
            </a:r>
            <a:r>
              <a:rPr lang="en-GB" sz="2800" dirty="0" err="1"/>
              <a:t>ValueRange</a:t>
            </a:r>
            <a:r>
              <a:rPr lang="en-GB" sz="2800" dirty="0"/>
              <a:t>]</a:t>
            </a:r>
          </a:p>
          <a:p>
            <a:pPr marL="0" indent="0">
              <a:buNone/>
            </a:pPr>
            <a:r>
              <a:rPr lang="en-GB" sz="2800" dirty="0"/>
              <a:t>[Versioned]</a:t>
            </a:r>
          </a:p>
          <a:p>
            <a:pPr marL="0" indent="0">
              <a:buNone/>
            </a:pPr>
            <a:r>
              <a:rPr lang="en-GB" sz="2800" dirty="0">
                <a:hlinkClick r:id="rId11" action="ppaction://hlinksldjump"/>
              </a:rPr>
              <a:t>[</a:t>
            </a:r>
            <a:r>
              <a:rPr lang="en-GB" sz="2800" dirty="0" err="1">
                <a:hlinkClick r:id="rId11" action="ppaction://hlinksldjump"/>
              </a:rPr>
              <a:t>ViewModel</a:t>
            </a:r>
            <a:r>
              <a:rPr lang="en-GB" sz="2800" dirty="0">
                <a:hlinkClick r:id="rId11" action="ppaction://hlinksldjump"/>
              </a:rPr>
              <a:t>]</a:t>
            </a: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C9320F-6AC8-4AD4-A723-986DF838B355}"/>
              </a:ext>
            </a:extLst>
          </p:cNvPr>
          <p:cNvSpPr txBox="1">
            <a:spLocks/>
          </p:cNvSpPr>
          <p:nvPr/>
        </p:nvSpPr>
        <p:spPr>
          <a:xfrm>
            <a:off x="660129" y="521701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876D6-82B4-410D-92F1-7417DADEBD43}"/>
              </a:ext>
            </a:extLst>
          </p:cNvPr>
          <p:cNvSpPr txBox="1"/>
          <p:nvPr/>
        </p:nvSpPr>
        <p:spPr>
          <a:xfrm>
            <a:off x="7807325" y="5331195"/>
            <a:ext cx="3130641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Follow links to see </a:t>
            </a:r>
            <a:r>
              <a:rPr lang="en-GB" sz="1200" i="1" dirty="0">
                <a:solidFill>
                  <a:srgbClr val="FF0000"/>
                </a:solidFill>
              </a:rPr>
              <a:t>one</a:t>
            </a:r>
            <a:r>
              <a:rPr lang="en-GB" sz="1200" dirty="0">
                <a:solidFill>
                  <a:srgbClr val="FF0000"/>
                </a:solidFill>
              </a:rPr>
              <a:t> example of how the attribute may be used. (Some of the attributes may be used in more than one way.)</a:t>
            </a:r>
          </a:p>
        </p:txBody>
      </p:sp>
    </p:spTree>
    <p:extLst>
      <p:ext uri="{BB962C8B-B14F-4D97-AF65-F5344CB8AC3E}">
        <p14:creationId xmlns:p14="http://schemas.microsoft.com/office/powerpoint/2010/main" val="1854532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2500-6C24-410F-B17D-0829B669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>
            <a:normAutofit/>
          </a:bodyPr>
          <a:lstStyle/>
          <a:p>
            <a:r>
              <a:rPr lang="en-GB" sz="3100" dirty="0"/>
              <a:t>Some examples of using attributes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4D5475-4FE4-4A3F-B270-4A6692AFCB55}"/>
              </a:ext>
            </a:extLst>
          </p:cNvPr>
          <p:cNvGrpSpPr/>
          <p:nvPr/>
        </p:nvGrpSpPr>
        <p:grpSpPr>
          <a:xfrm>
            <a:off x="838200" y="1640986"/>
            <a:ext cx="10049608" cy="1343820"/>
            <a:chOff x="838200" y="1825625"/>
            <a:chExt cx="10049608" cy="134382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6A5450E-BC28-42C1-AE2A-4185E5FE82A4}"/>
                </a:ext>
              </a:extLst>
            </p:cNvPr>
            <p:cNvGrpSpPr/>
            <p:nvPr/>
          </p:nvGrpSpPr>
          <p:grpSpPr>
            <a:xfrm>
              <a:off x="1898469" y="1825625"/>
              <a:ext cx="8989339" cy="1210313"/>
              <a:chOff x="1898469" y="1825625"/>
              <a:chExt cx="8989339" cy="1210313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8D6649A-EB3E-4AAE-80D1-09F2B1A2CC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700" b="36879"/>
              <a:stretch/>
            </p:blipFill>
            <p:spPr>
              <a:xfrm>
                <a:off x="8396654" y="1825625"/>
                <a:ext cx="2491154" cy="1210313"/>
              </a:xfrm>
              <a:prstGeom prst="rect">
                <a:avLst/>
              </a:prstGeom>
            </p:spPr>
          </p:pic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FCD8CCA-F798-4D95-8DA6-912995512DE8}"/>
                  </a:ext>
                </a:extLst>
              </p:cNvPr>
              <p:cNvGrpSpPr/>
              <p:nvPr/>
            </p:nvGrpSpPr>
            <p:grpSpPr>
              <a:xfrm>
                <a:off x="1898469" y="2193943"/>
                <a:ext cx="7465339" cy="830997"/>
                <a:chOff x="1898469" y="2193943"/>
                <a:chExt cx="7465339" cy="830997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7F07F4D-4FFD-4AC5-8389-7C0CAC9D20F7}"/>
                    </a:ext>
                  </a:extLst>
                </p:cNvPr>
                <p:cNvSpPr txBox="1"/>
                <p:nvPr/>
              </p:nvSpPr>
              <p:spPr>
                <a:xfrm>
                  <a:off x="3669472" y="2193943"/>
                  <a:ext cx="3905885" cy="83099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>
                      <a:solidFill>
                        <a:srgbClr val="FF0000"/>
                      </a:solidFill>
                    </a:rPr>
                    <a:t>1. If a type is known to have a limited number of instances, it may be marked </a:t>
                  </a:r>
                  <a:r>
                    <a:rPr lang="en-GB" sz="1100" dirty="0">
                      <a:latin typeface="Consolas" panose="020B0609020204030204" pitchFamily="49" charset="0"/>
                    </a:rPr>
                    <a:t>[Bounded]</a:t>
                  </a:r>
                  <a:r>
                    <a:rPr lang="en-GB" sz="1200" dirty="0">
                      <a:solidFill>
                        <a:srgbClr val="FF0000"/>
                      </a:solidFill>
                    </a:rPr>
                    <a:t>.</a:t>
                  </a:r>
                  <a:r>
                    <a:rPr lang="en-GB" sz="1100" dirty="0">
                      <a:latin typeface="Consolas" panose="020B0609020204030204" pitchFamily="49" charset="0"/>
                    </a:rPr>
                    <a:t> </a:t>
                  </a:r>
                  <a:r>
                    <a:rPr lang="en-GB" sz="1200" dirty="0">
                      <a:solidFill>
                        <a:srgbClr val="FF0000"/>
                      </a:solidFill>
                    </a:rPr>
                    <a:t>Whenever this type is used as a parameter in a dialog, the user will be presented with all instances in a drop-down list.</a:t>
                  </a: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2C7746A7-A810-4D7D-80B2-680C22BBBC40}"/>
                    </a:ext>
                  </a:extLst>
                </p:cNvPr>
                <p:cNvCxnSpPr>
                  <a:cxnSpLocks/>
                  <a:stCxn id="16" idx="1"/>
                </p:cNvCxnSpPr>
                <p:nvPr/>
              </p:nvCxnSpPr>
              <p:spPr>
                <a:xfrm flipH="1" flipV="1">
                  <a:off x="1898469" y="2609442"/>
                  <a:ext cx="1771003" cy="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5FE52DB1-6632-42FE-ADFC-F0AAD51AB640}"/>
                    </a:ext>
                  </a:extLst>
                </p:cNvPr>
                <p:cNvCxnSpPr>
                  <a:cxnSpLocks/>
                  <a:stCxn id="16" idx="3"/>
                </p:cNvCxnSpPr>
                <p:nvPr/>
              </p:nvCxnSpPr>
              <p:spPr>
                <a:xfrm flipV="1">
                  <a:off x="7575357" y="2609442"/>
                  <a:ext cx="1788451" cy="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2D291F-2E91-49F9-ABBA-0EEA471BBDF4}"/>
                </a:ext>
              </a:extLst>
            </p:cNvPr>
            <p:cNvSpPr txBox="1"/>
            <p:nvPr/>
          </p:nvSpPr>
          <p:spPr>
            <a:xfrm>
              <a:off x="838200" y="2430781"/>
              <a:ext cx="237116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[Bounded]</a:t>
              </a:r>
              <a:b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record</a:t>
              </a: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Currency</a:t>
              </a:r>
              <a:endParaRPr lang="en-US" sz="1400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  <a:p>
              <a:endParaRPr lang="en-GB" sz="1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2311BF7-D5FD-4BDD-A54F-9A4E8AB28840}"/>
              </a:ext>
            </a:extLst>
          </p:cNvPr>
          <p:cNvSpPr txBox="1"/>
          <p:nvPr/>
        </p:nvSpPr>
        <p:spPr>
          <a:xfrm>
            <a:off x="774430" y="3416267"/>
            <a:ext cx="70946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DisplayAsProperty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(11)]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Description(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Product product) =&gt;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product.ProductModel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ProductModel_Functions.LocalCultureDescription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product.ProductModel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1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13A3B66-16AB-4458-9FB6-B0872213B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966" y="3139609"/>
            <a:ext cx="2815236" cy="330182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B8CA4BF-B0F2-46CC-970F-DE424E50EF8F}"/>
              </a:ext>
            </a:extLst>
          </p:cNvPr>
          <p:cNvGrpSpPr/>
          <p:nvPr/>
        </p:nvGrpSpPr>
        <p:grpSpPr>
          <a:xfrm>
            <a:off x="2611315" y="3686939"/>
            <a:ext cx="6822831" cy="1853239"/>
            <a:chOff x="-4879306" y="4784594"/>
            <a:chExt cx="6466694" cy="182886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8DBE4C-4935-4F96-B475-91F5BE08E08F}"/>
                </a:ext>
              </a:extLst>
            </p:cNvPr>
            <p:cNvSpPr txBox="1"/>
            <p:nvPr/>
          </p:nvSpPr>
          <p:spPr>
            <a:xfrm>
              <a:off x="-1861679" y="5645859"/>
              <a:ext cx="2208180" cy="637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</a:t>
              </a:r>
              <a:r>
                <a:rPr lang="en-GB" sz="1100" dirty="0">
                  <a:latin typeface="Consolas" panose="020B0609020204030204" pitchFamily="49" charset="0"/>
                </a:rPr>
                <a:t>[</a:t>
              </a:r>
              <a:r>
                <a:rPr lang="en-GB" sz="1100" dirty="0" err="1">
                  <a:latin typeface="Consolas" panose="020B0609020204030204" pitchFamily="49" charset="0"/>
                </a:rPr>
                <a:t>DisplayAsProperty</a:t>
              </a:r>
              <a:r>
                <a:rPr lang="en-GB" sz="1100" dirty="0">
                  <a:latin typeface="Consolas" panose="020B0609020204030204" pitchFamily="49" charset="0"/>
                </a:rPr>
                <a:t>] </a:t>
              </a:r>
              <a:r>
                <a:rPr lang="en-GB" sz="1200" dirty="0">
                  <a:solidFill>
                    <a:srgbClr val="FF0000"/>
                  </a:solidFill>
                </a:rPr>
                <a:t>will render a read-only function as a property on the type, at the UI.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D0E1948-26BE-4394-B6A6-9A9C3FD7D18A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 flipV="1">
              <a:off x="-4879306" y="4784594"/>
              <a:ext cx="3017627" cy="11801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7C86CBB-EE33-42AF-AA43-A0306BF5FE70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346501" y="5964774"/>
              <a:ext cx="1240887" cy="6486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8079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91AE-E7EF-4F59-8474-8C4CA8EA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Some more examples of using attributes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B3D52-5FB7-4A04-91D4-6769D485C420}"/>
              </a:ext>
            </a:extLst>
          </p:cNvPr>
          <p:cNvSpPr txBox="1"/>
          <p:nvPr/>
        </p:nvSpPr>
        <p:spPr>
          <a:xfrm>
            <a:off x="764930" y="1828801"/>
            <a:ext cx="91759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CreateNewCreditCard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Person p, 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cardType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"^[0-9]{16}$"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)][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DescribedAs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"No spaces"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RegEx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"^[0-9]{2}/[0-9]{2}"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)][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DescribedAs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"mm/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yy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)]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expires,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context) =&gt; …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5FBE74-BD87-46DC-B76F-836D2D735E28}"/>
              </a:ext>
            </a:extLst>
          </p:cNvPr>
          <p:cNvGrpSpPr/>
          <p:nvPr/>
        </p:nvGrpSpPr>
        <p:grpSpPr>
          <a:xfrm>
            <a:off x="764930" y="2954214"/>
            <a:ext cx="6461345" cy="2423486"/>
            <a:chOff x="-2395963" y="3745058"/>
            <a:chExt cx="6124077" cy="23916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7E8324-25E3-4479-B5E6-687ABAA8CD52}"/>
                </a:ext>
              </a:extLst>
            </p:cNvPr>
            <p:cNvSpPr txBox="1"/>
            <p:nvPr/>
          </p:nvSpPr>
          <p:spPr>
            <a:xfrm>
              <a:off x="-2395963" y="5498837"/>
              <a:ext cx="2208180" cy="6378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</a:t>
              </a:r>
              <a:r>
                <a:rPr lang="en-GB" sz="1200" dirty="0"/>
                <a:t> [</a:t>
              </a:r>
              <a:r>
                <a:rPr lang="en-GB" sz="1100" dirty="0" err="1">
                  <a:latin typeface="Consolas" panose="020B0609020204030204" pitchFamily="49" charset="0"/>
                </a:rPr>
                <a:t>RegEx</a:t>
              </a:r>
              <a:r>
                <a:rPr lang="en-GB" sz="1100" dirty="0">
                  <a:latin typeface="Consolas" panose="020B0609020204030204" pitchFamily="49" charset="0"/>
                </a:rPr>
                <a:t>]</a:t>
              </a:r>
              <a:r>
                <a:rPr lang="en-GB" sz="1200" dirty="0">
                  <a:solidFill>
                    <a:srgbClr val="FF0000"/>
                  </a:solidFill>
                </a:rPr>
                <a:t> provides a convenient way to specify validation rules on string parameters.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B4FDCF2-EBEE-4754-87FC-0488C3AE52E5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-1291873" y="3745058"/>
              <a:ext cx="0" cy="1753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62A9E4F-4392-4545-B59E-A80EBB07DA85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-187783" y="5817753"/>
              <a:ext cx="391589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E82A0D9-F7BA-436B-82FF-15A6694FB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895" y="3551872"/>
            <a:ext cx="3854328" cy="224294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9435B4D-AD6A-4FEB-A8B0-8A1415CD40E9}"/>
              </a:ext>
            </a:extLst>
          </p:cNvPr>
          <p:cNvGrpSpPr/>
          <p:nvPr/>
        </p:nvGrpSpPr>
        <p:grpSpPr>
          <a:xfrm>
            <a:off x="4538710" y="2646486"/>
            <a:ext cx="4190828" cy="2084884"/>
            <a:chOff x="-1729504" y="4504015"/>
            <a:chExt cx="3972076" cy="20574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986B4C-A89D-49FB-8B77-A4AC3E3F9AA3}"/>
                </a:ext>
              </a:extLst>
            </p:cNvPr>
            <p:cNvSpPr txBox="1"/>
            <p:nvPr/>
          </p:nvSpPr>
          <p:spPr>
            <a:xfrm>
              <a:off x="-1729504" y="5012461"/>
              <a:ext cx="2208180" cy="15490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</a:t>
              </a:r>
              <a:r>
                <a:rPr lang="en-GB" sz="1200" dirty="0"/>
                <a:t> [</a:t>
              </a:r>
              <a:r>
                <a:rPr lang="en-GB" sz="1100" dirty="0" err="1">
                  <a:latin typeface="Consolas" panose="020B0609020204030204" pitchFamily="49" charset="0"/>
                </a:rPr>
                <a:t>DescribedAs</a:t>
              </a:r>
              <a:r>
                <a:rPr lang="en-GB" sz="1100" dirty="0">
                  <a:latin typeface="Consolas" panose="020B0609020204030204" pitchFamily="49" charset="0"/>
                </a:rPr>
                <a:t>]</a:t>
              </a:r>
              <a:r>
                <a:rPr lang="en-GB" sz="1200" dirty="0">
                  <a:solidFill>
                    <a:srgbClr val="FF0000"/>
                  </a:solidFill>
                </a:rPr>
                <a:t> provides user help. On a parameter the text will be displayed as a ‘placeholder’ in the empty dialog field; when applied to a function, the text will be rendered as a tooltip – seen when the mouse hovers over the corresponding action in a menu.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E6FDC34-A0D4-43CD-90EC-9219DA1C3093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-625414" y="4504015"/>
              <a:ext cx="0" cy="508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3A09F59-8B2B-46CB-9B96-0F102EB0946A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478676" y="5786968"/>
              <a:ext cx="1763896" cy="62472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301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A825-E8B8-40FE-8805-26B9281A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‘Complementary functions’ define behaviour to be associated (by the framework) with another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89630-1B3B-4973-B86D-3BBFEFA82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hlinkClick r:id="rId2" action="ppaction://hlinksldjump"/>
              </a:rPr>
              <a:t>Validate</a:t>
            </a:r>
            <a:r>
              <a:rPr lang="en-GB" dirty="0"/>
              <a:t> </a:t>
            </a:r>
            <a:r>
              <a:rPr lang="en-GB" sz="2800" dirty="0"/>
              <a:t>one or more parameter values – using custom rules</a:t>
            </a:r>
            <a:endParaRPr lang="en-GB" dirty="0"/>
          </a:p>
          <a:p>
            <a:pPr lvl="1"/>
            <a:r>
              <a:rPr lang="en-GB" dirty="0"/>
              <a:t>See also [</a:t>
            </a:r>
            <a:r>
              <a:rPr lang="en-GB" dirty="0" err="1"/>
              <a:t>ValueRange</a:t>
            </a:r>
            <a:r>
              <a:rPr lang="en-GB" dirty="0"/>
              <a:t>], [</a:t>
            </a:r>
            <a:r>
              <a:rPr lang="en-GB" dirty="0" err="1"/>
              <a:t>MaxLength</a:t>
            </a:r>
            <a:r>
              <a:rPr lang="en-GB" dirty="0"/>
              <a:t>],[</a:t>
            </a:r>
            <a:r>
              <a:rPr lang="en-GB" dirty="0" err="1"/>
              <a:t>MinLength</a:t>
            </a:r>
            <a:r>
              <a:rPr lang="en-GB" dirty="0"/>
              <a:t>],[</a:t>
            </a:r>
            <a:r>
              <a:rPr lang="en-GB" dirty="0" err="1"/>
              <a:t>RegEx</a:t>
            </a:r>
            <a:r>
              <a:rPr lang="en-GB" dirty="0"/>
              <a:t>] attributes</a:t>
            </a:r>
          </a:p>
          <a:p>
            <a:r>
              <a:rPr lang="en-GB" dirty="0">
                <a:hlinkClick r:id="rId3" action="ppaction://hlinksldjump"/>
              </a:rPr>
              <a:t>AutoComplete</a:t>
            </a:r>
            <a:r>
              <a:rPr lang="en-GB" dirty="0"/>
              <a:t> </a:t>
            </a:r>
            <a:r>
              <a:rPr lang="en-GB" sz="2800" dirty="0"/>
              <a:t>a reference parameter</a:t>
            </a:r>
            <a:endParaRPr lang="en-GB" dirty="0"/>
          </a:p>
          <a:p>
            <a:r>
              <a:rPr lang="en-GB" sz="2800" dirty="0"/>
              <a:t>Present the user with </a:t>
            </a:r>
            <a:r>
              <a:rPr lang="en-GB" sz="2800" dirty="0">
                <a:hlinkClick r:id="rId4" action="ppaction://hlinksldjump"/>
              </a:rPr>
              <a:t>Choices</a:t>
            </a:r>
            <a:r>
              <a:rPr lang="en-GB" sz="2800" dirty="0"/>
              <a:t> for a parameter value – using custom rules</a:t>
            </a:r>
          </a:p>
          <a:p>
            <a:pPr lvl="1"/>
            <a:r>
              <a:rPr lang="en-GB" dirty="0"/>
              <a:t>See also [Bounded] attribute</a:t>
            </a:r>
          </a:p>
          <a:p>
            <a:r>
              <a:rPr lang="en-GB" sz="2800" dirty="0"/>
              <a:t>Specify the </a:t>
            </a:r>
            <a:r>
              <a:rPr lang="en-GB" sz="2800" dirty="0">
                <a:hlinkClick r:id="rId5" action="ppaction://hlinksldjump"/>
              </a:rPr>
              <a:t>Default</a:t>
            </a:r>
            <a:r>
              <a:rPr lang="en-GB" sz="2800" dirty="0"/>
              <a:t> value for a parameter – using custom rules</a:t>
            </a:r>
          </a:p>
          <a:p>
            <a:pPr lvl="1"/>
            <a:r>
              <a:rPr lang="en-GB" dirty="0"/>
              <a:t>See also [</a:t>
            </a:r>
            <a:r>
              <a:rPr lang="en-GB" dirty="0" err="1"/>
              <a:t>DefaultValue</a:t>
            </a:r>
            <a:r>
              <a:rPr lang="en-GB" dirty="0"/>
              <a:t>] attribute</a:t>
            </a:r>
          </a:p>
          <a:p>
            <a:r>
              <a:rPr lang="en-GB" sz="2800" dirty="0">
                <a:hlinkClick r:id="rId6" action="ppaction://hlinksldjump"/>
              </a:rPr>
              <a:t>Disable</a:t>
            </a:r>
            <a:r>
              <a:rPr lang="en-GB" sz="2800" dirty="0"/>
              <a:t> an action based on specified conditions</a:t>
            </a:r>
          </a:p>
          <a:p>
            <a:r>
              <a:rPr lang="en-GB" dirty="0">
                <a:hlinkClick r:id="rId7" action="ppaction://hlinksldjump"/>
              </a:rPr>
              <a:t>Hide</a:t>
            </a:r>
            <a:r>
              <a:rPr lang="en-GB" dirty="0"/>
              <a:t> an action or property based on specified conditions</a:t>
            </a:r>
          </a:p>
          <a:p>
            <a:pPr lvl="1"/>
            <a:r>
              <a:rPr lang="en-GB" dirty="0"/>
              <a:t>See also [Hidden] attribute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414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76FE-7C6B-4D75-B94F-BD1822081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60177" cy="1325563"/>
          </a:xfrm>
        </p:spPr>
        <p:txBody>
          <a:bodyPr>
            <a:noAutofit/>
          </a:bodyPr>
          <a:lstStyle/>
          <a:p>
            <a:r>
              <a:rPr lang="en-GB" sz="2800" dirty="0"/>
              <a:t>Validate one or more parameter values</a:t>
            </a:r>
            <a:br>
              <a:rPr lang="en-GB" sz="2800" dirty="0"/>
            </a:br>
            <a:r>
              <a:rPr lang="en-GB" sz="2800" dirty="0"/>
              <a:t>– using custom rules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DE3D14-AC86-47F3-9AE7-AEDEBE89BC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405"/>
          <a:stretch/>
        </p:blipFill>
        <p:spPr>
          <a:xfrm>
            <a:off x="180975" y="2702242"/>
            <a:ext cx="12011025" cy="628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AD25A6-1348-4985-B36A-90C2EA27F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360"/>
          <a:stretch/>
        </p:blipFill>
        <p:spPr>
          <a:xfrm>
            <a:off x="180975" y="4416744"/>
            <a:ext cx="12011025" cy="69977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AF3746C-4CAD-4DC2-A55A-DEA7CA1601A3}"/>
              </a:ext>
            </a:extLst>
          </p:cNvPr>
          <p:cNvGrpSpPr/>
          <p:nvPr/>
        </p:nvGrpSpPr>
        <p:grpSpPr>
          <a:xfrm>
            <a:off x="243840" y="3600089"/>
            <a:ext cx="4783384" cy="916547"/>
            <a:chOff x="-6239946" y="6343019"/>
            <a:chExt cx="4533703" cy="90449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0AE160-EAEF-434A-B0D7-AACB2FEBFA6A}"/>
                </a:ext>
              </a:extLst>
            </p:cNvPr>
            <p:cNvSpPr txBox="1"/>
            <p:nvPr/>
          </p:nvSpPr>
          <p:spPr>
            <a:xfrm>
              <a:off x="-6239946" y="6343019"/>
              <a:ext cx="4533703" cy="637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This function ‘complements’ the </a:t>
              </a:r>
              <a:r>
                <a:rPr lang="en-GB" sz="1100" dirty="0" err="1">
                  <a:latin typeface="Consolas" panose="020B0609020204030204" pitchFamily="49" charset="0"/>
                </a:rPr>
                <a:t>EditDates</a:t>
              </a:r>
              <a:r>
                <a:rPr lang="en-GB" sz="1200" dirty="0">
                  <a:solidFill>
                    <a:srgbClr val="FF0000"/>
                  </a:solidFill>
                </a:rPr>
                <a:t> function: it has the same name, with the </a:t>
              </a:r>
              <a:r>
                <a:rPr lang="en-GB" sz="1100" dirty="0">
                  <a:latin typeface="Consolas" panose="020B0609020204030204" pitchFamily="49" charset="0"/>
                </a:rPr>
                <a:t>Validate</a:t>
              </a:r>
              <a:r>
                <a:rPr lang="en-GB" sz="1200" dirty="0">
                  <a:solidFill>
                    <a:srgbClr val="FF0000"/>
                  </a:solidFill>
                </a:rPr>
                <a:t> prefix. It will be called automatically by the framework when the user hits </a:t>
              </a:r>
              <a:r>
                <a:rPr lang="en-GB" sz="1200" b="1" dirty="0">
                  <a:solidFill>
                    <a:srgbClr val="FF0000"/>
                  </a:solidFill>
                </a:rPr>
                <a:t>OK</a:t>
              </a:r>
              <a:r>
                <a:rPr lang="en-GB" sz="1200" dirty="0">
                  <a:solidFill>
                    <a:srgbClr val="FF0000"/>
                  </a:solidFill>
                </a:rPr>
                <a:t> on the action dialog.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47B1D28-A22C-4ABA-8905-F9B952E8E1EE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-3973095" y="6980848"/>
              <a:ext cx="467029" cy="2666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BC043F-BCD3-4FFA-A29E-30C25EA46C39}"/>
              </a:ext>
            </a:extLst>
          </p:cNvPr>
          <p:cNvGrpSpPr/>
          <p:nvPr/>
        </p:nvGrpSpPr>
        <p:grpSpPr>
          <a:xfrm>
            <a:off x="243840" y="4998718"/>
            <a:ext cx="4783384" cy="1289829"/>
            <a:chOff x="-6398577" y="5916030"/>
            <a:chExt cx="4533703" cy="12728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3D0FFB-3EDA-4697-8CB3-45C7BA3840B7}"/>
                </a:ext>
              </a:extLst>
            </p:cNvPr>
            <p:cNvSpPr txBox="1"/>
            <p:nvPr/>
          </p:nvSpPr>
          <p:spPr>
            <a:xfrm>
              <a:off x="-6398577" y="6368827"/>
              <a:ext cx="4533703" cy="8200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If the function returns null (or empty string), the </a:t>
              </a:r>
              <a:r>
                <a:rPr lang="en-GB" sz="1100" dirty="0" err="1">
                  <a:latin typeface="Consolas" panose="020B0609020204030204" pitchFamily="49" charset="0"/>
                </a:rPr>
                <a:t>EditDates</a:t>
              </a:r>
              <a:r>
                <a:rPr lang="en-GB" sz="1200" dirty="0">
                  <a:solidFill>
                    <a:srgbClr val="FF0000"/>
                  </a:solidFill>
                </a:rPr>
                <a:t> function will be called with the dialog parameters. If a non-empty string is returned, </a:t>
              </a:r>
              <a:r>
                <a:rPr lang="en-GB" sz="1100" dirty="0" err="1">
                  <a:latin typeface="Consolas" panose="020B0609020204030204" pitchFamily="49" charset="0"/>
                </a:rPr>
                <a:t>EditDates</a:t>
              </a:r>
              <a:r>
                <a:rPr lang="en-GB" sz="1200" dirty="0">
                  <a:solidFill>
                    <a:srgbClr val="FF0000"/>
                  </a:solidFill>
                </a:rPr>
                <a:t> will not be called, and the user will be presented with the validation message.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CCAAD8A-CB82-44B3-8C33-8B37AC6D3738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-4131725" y="5916030"/>
              <a:ext cx="242366" cy="4527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476845-EE74-4E1A-A39F-1108DCBD237E}"/>
              </a:ext>
            </a:extLst>
          </p:cNvPr>
          <p:cNvGrpSpPr/>
          <p:nvPr/>
        </p:nvGrpSpPr>
        <p:grpSpPr>
          <a:xfrm>
            <a:off x="6096000" y="4763589"/>
            <a:ext cx="4783384" cy="1884567"/>
            <a:chOff x="-6398577" y="5693589"/>
            <a:chExt cx="4533703" cy="185977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59E9A7-175B-4B42-9740-E4028B7DFB34}"/>
                </a:ext>
              </a:extLst>
            </p:cNvPr>
            <p:cNvSpPr txBox="1"/>
            <p:nvPr/>
          </p:nvSpPr>
          <p:spPr>
            <a:xfrm>
              <a:off x="-6398577" y="6368827"/>
              <a:ext cx="4533703" cy="11845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</a:t>
              </a:r>
              <a:r>
                <a:rPr lang="en-GB" sz="1100" dirty="0" err="1">
                  <a:latin typeface="Consolas" panose="020B0609020204030204" pitchFamily="49" charset="0"/>
                </a:rPr>
                <a:t>ValidateEditDates</a:t>
              </a:r>
              <a:r>
                <a:rPr lang="en-GB" sz="1200" dirty="0">
                  <a:solidFill>
                    <a:srgbClr val="FF0000"/>
                  </a:solidFill>
                </a:rPr>
                <a:t> must take all the parameters of </a:t>
              </a:r>
              <a:r>
                <a:rPr lang="en-GB" sz="1100" dirty="0" err="1">
                  <a:latin typeface="Consolas" panose="020B0609020204030204" pitchFamily="49" charset="0"/>
                </a:rPr>
                <a:t>EditDates</a:t>
              </a:r>
              <a:r>
                <a:rPr lang="en-GB" sz="1200" dirty="0">
                  <a:solidFill>
                    <a:srgbClr val="FF0000"/>
                  </a:solidFill>
                </a:rPr>
                <a:t> – same types and names (except for the 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200" dirty="0">
                  <a:solidFill>
                    <a:srgbClr val="FF0000"/>
                  </a:solidFill>
                </a:rPr>
                <a:t>, which is optional). This permits ‘co-validation’. If desirable, individual parameters may have their own validation functions e.g. to validate </a:t>
              </a:r>
              <a:r>
                <a:rPr lang="en-GB" sz="1200" i="1" dirty="0">
                  <a:solidFill>
                    <a:srgbClr val="FF0000"/>
                  </a:solidFill>
                </a:rPr>
                <a:t>just </a:t>
              </a:r>
              <a:r>
                <a:rPr lang="en-GB" sz="1200" dirty="0">
                  <a:solidFill>
                    <a:srgbClr val="FF0000"/>
                  </a:solidFill>
                </a:rPr>
                <a:t>the </a:t>
              </a:r>
              <a:r>
                <a:rPr lang="en-GB" sz="1100" dirty="0" err="1">
                  <a:latin typeface="Consolas" panose="020B0609020204030204" pitchFamily="49" charset="0"/>
                </a:rPr>
                <a:t>startDate</a:t>
              </a:r>
              <a:r>
                <a:rPr lang="en-GB" sz="1200" dirty="0">
                  <a:solidFill>
                    <a:srgbClr val="FF0000"/>
                  </a:solidFill>
                </a:rPr>
                <a:t>, the function would be named </a:t>
              </a:r>
              <a:r>
                <a:rPr lang="en-GB" sz="1100" dirty="0">
                  <a:latin typeface="Consolas" panose="020B0609020204030204" pitchFamily="49" charset="0"/>
                </a:rPr>
                <a:t>Validate1EditDates</a:t>
              </a:r>
              <a:r>
                <a:rPr lang="en-GB" sz="1200" dirty="0">
                  <a:solidFill>
                    <a:srgbClr val="FF0000"/>
                  </a:solidFill>
                </a:rPr>
                <a:t>, and would take only the </a:t>
              </a:r>
              <a:r>
                <a:rPr lang="en-GB" sz="1100" dirty="0">
                  <a:latin typeface="Consolas" panose="020B0609020204030204" pitchFamily="49" charset="0"/>
                </a:rPr>
                <a:t>this</a:t>
              </a:r>
              <a:r>
                <a:rPr lang="en-GB" sz="1200" dirty="0">
                  <a:solidFill>
                    <a:srgbClr val="FF0000"/>
                  </a:solidFill>
                </a:rPr>
                <a:t> parameter (the ‘</a:t>
              </a:r>
              <a:r>
                <a:rPr lang="en-GB" sz="1200" dirty="0" err="1">
                  <a:solidFill>
                    <a:srgbClr val="FF0000"/>
                  </a:solidFill>
                </a:rPr>
                <a:t>contributee</a:t>
              </a:r>
              <a:r>
                <a:rPr lang="en-GB" sz="1200" dirty="0">
                  <a:solidFill>
                    <a:srgbClr val="FF0000"/>
                  </a:solidFill>
                </a:rPr>
                <a:t>’) and the </a:t>
              </a:r>
              <a:r>
                <a:rPr lang="en-GB" sz="1100" dirty="0" err="1">
                  <a:latin typeface="Consolas" panose="020B0609020204030204" pitchFamily="49" charset="0"/>
                </a:rPr>
                <a:t>startDate</a:t>
              </a:r>
              <a:r>
                <a:rPr lang="en-GB" sz="1200" dirty="0">
                  <a:solidFill>
                    <a:srgbClr val="FF0000"/>
                  </a:solidFill>
                </a:rPr>
                <a:t> parameter.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2432800-44D3-4649-A467-F116473252D9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-4541425" y="5693589"/>
              <a:ext cx="409700" cy="6752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23DC4A0-5CEA-41A7-849A-A92C31366B60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-4131726" y="5693589"/>
              <a:ext cx="1298879" cy="6752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4008F09-5887-491C-82C3-89E1DEA1A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989" y="221409"/>
            <a:ext cx="40862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0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76FE-7C6B-4D75-B94F-BD182208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AutoComplete a reference parameter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CA5FDFB-F053-4073-852C-077C978B5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4556"/>
          <a:stretch/>
        </p:blipFill>
        <p:spPr>
          <a:xfrm>
            <a:off x="907868" y="2790567"/>
            <a:ext cx="10515600" cy="683622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0E4020E-6493-418A-A3AC-60BC030FA368}"/>
              </a:ext>
            </a:extLst>
          </p:cNvPr>
          <p:cNvGrpSpPr/>
          <p:nvPr/>
        </p:nvGrpSpPr>
        <p:grpSpPr>
          <a:xfrm>
            <a:off x="2607026" y="1792888"/>
            <a:ext cx="4783384" cy="1209419"/>
            <a:chOff x="-7405567" y="6305469"/>
            <a:chExt cx="4533703" cy="119351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2A8634-13E2-4FDC-8360-45A1550C737A}"/>
                </a:ext>
              </a:extLst>
            </p:cNvPr>
            <p:cNvSpPr txBox="1"/>
            <p:nvPr/>
          </p:nvSpPr>
          <p:spPr>
            <a:xfrm>
              <a:off x="-7405567" y="6305469"/>
              <a:ext cx="4533703" cy="637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Parameter 1 here requires an </a:t>
              </a:r>
              <a:r>
                <a:rPr lang="en-GB" sz="1100" dirty="0">
                  <a:latin typeface="Consolas" panose="020B0609020204030204" pitchFamily="49" charset="0"/>
                </a:rPr>
                <a:t>Employee</a:t>
              </a:r>
              <a:r>
                <a:rPr lang="en-GB" sz="1200" dirty="0">
                  <a:solidFill>
                    <a:srgbClr val="FF0000"/>
                  </a:solidFill>
                </a:rPr>
                <a:t> object. The user may locate one separately and paste the reference into the dialog, but it is more convenient to just start typing the employee’s name and select from a list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9E5256C-30DD-41A4-AAB5-70CE720BD2A9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-5138716" y="6943298"/>
              <a:ext cx="965721" cy="5556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Content Placeholder 8">
            <a:extLst>
              <a:ext uri="{FF2B5EF4-FFF2-40B4-BE49-F238E27FC236}">
                <a16:creationId xmlns:a16="http://schemas.microsoft.com/office/drawing/2014/main" id="{5AD5D55D-8871-4907-9F12-24C5F79EB1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16"/>
          <a:stretch/>
        </p:blipFill>
        <p:spPr>
          <a:xfrm>
            <a:off x="907868" y="4848503"/>
            <a:ext cx="10515600" cy="75041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70B01E9-B711-4355-815A-3519713DEF09}"/>
              </a:ext>
            </a:extLst>
          </p:cNvPr>
          <p:cNvGrpSpPr/>
          <p:nvPr/>
        </p:nvGrpSpPr>
        <p:grpSpPr>
          <a:xfrm>
            <a:off x="2920463" y="3775715"/>
            <a:ext cx="3845239" cy="1321982"/>
            <a:chOff x="-1039858" y="5731222"/>
            <a:chExt cx="3644526" cy="130459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3024DE-7217-4A3F-829F-03845B573A0A}"/>
                </a:ext>
              </a:extLst>
            </p:cNvPr>
            <p:cNvSpPr txBox="1"/>
            <p:nvPr/>
          </p:nvSpPr>
          <p:spPr>
            <a:xfrm>
              <a:off x="-1039858" y="5731222"/>
              <a:ext cx="3644526" cy="8200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The name of this function indicates that it provides auto-complete functionality for parameter </a:t>
              </a:r>
              <a:r>
                <a:rPr lang="en-GB" sz="1100" dirty="0">
                  <a:latin typeface="Consolas" panose="020B0609020204030204" pitchFamily="49" charset="0"/>
                </a:rPr>
                <a:t>1</a:t>
              </a:r>
              <a:r>
                <a:rPr lang="en-GB" sz="1200" dirty="0">
                  <a:solidFill>
                    <a:srgbClr val="FF0000"/>
                  </a:solidFill>
                </a:rPr>
                <a:t> of the </a:t>
              </a:r>
              <a:r>
                <a:rPr lang="en-GB" sz="1100" dirty="0" err="1">
                  <a:latin typeface="Consolas" panose="020B0609020204030204" pitchFamily="49" charset="0"/>
                </a:rPr>
                <a:t>UpdateManager</a:t>
              </a:r>
              <a:r>
                <a:rPr lang="en-GB" sz="1200" dirty="0">
                  <a:solidFill>
                    <a:srgbClr val="FF0000"/>
                  </a:solidFill>
                </a:rPr>
                <a:t> function. (Both functions must be defined on the same static class). 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F3485A1-DEC2-4BA2-896E-C6DADE9D4CA0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782405" y="6518505"/>
              <a:ext cx="0" cy="5173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CDCA6E-4208-4E46-84D2-9378D5B6C2E6}"/>
              </a:ext>
            </a:extLst>
          </p:cNvPr>
          <p:cNvGrpSpPr/>
          <p:nvPr/>
        </p:nvGrpSpPr>
        <p:grpSpPr>
          <a:xfrm>
            <a:off x="7328334" y="3775715"/>
            <a:ext cx="2022799" cy="1314369"/>
            <a:chOff x="-625079" y="5620538"/>
            <a:chExt cx="2855492" cy="986026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9F75CC-62DB-43CA-ADB3-147C17CCB2C9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802668" y="6243943"/>
              <a:ext cx="0" cy="3626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E274063-661B-4A87-8F8C-243613C1D44D}"/>
                </a:ext>
              </a:extLst>
            </p:cNvPr>
            <p:cNvSpPr txBox="1"/>
            <p:nvPr/>
          </p:nvSpPr>
          <p:spPr>
            <a:xfrm>
              <a:off x="-625079" y="5620538"/>
              <a:ext cx="2855492" cy="5984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Specifies that no call will be made to the server until the user has typed at least </a:t>
              </a:r>
              <a:r>
                <a:rPr lang="en-GB" sz="1100" dirty="0">
                  <a:latin typeface="Consolas" panose="020B0609020204030204" pitchFamily="49" charset="0"/>
                </a:rPr>
                <a:t>2</a:t>
              </a:r>
              <a:r>
                <a:rPr lang="en-GB" sz="1200" dirty="0">
                  <a:solidFill>
                    <a:srgbClr val="FF0000"/>
                  </a:solidFill>
                </a:rPr>
                <a:t> characters.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80A549-EE49-4178-A5E8-4B5C8E55F092}"/>
              </a:ext>
            </a:extLst>
          </p:cNvPr>
          <p:cNvGrpSpPr/>
          <p:nvPr/>
        </p:nvGrpSpPr>
        <p:grpSpPr>
          <a:xfrm>
            <a:off x="907868" y="5090635"/>
            <a:ext cx="1443446" cy="1523941"/>
            <a:chOff x="-1137878" y="5248083"/>
            <a:chExt cx="2037646" cy="109753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F0C27EC-3707-409B-A51A-7F99CCE32C63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H="1" flipV="1">
              <a:off x="-119055" y="5248083"/>
              <a:ext cx="1" cy="3660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2DECD8-2E4A-4B9E-8BDE-43C8D38C7886}"/>
                </a:ext>
              </a:extLst>
            </p:cNvPr>
            <p:cNvSpPr txBox="1"/>
            <p:nvPr/>
          </p:nvSpPr>
          <p:spPr>
            <a:xfrm>
              <a:off x="-1137878" y="5614144"/>
              <a:ext cx="2037646" cy="73147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4. Specifies that only first </a:t>
              </a:r>
              <a:r>
                <a:rPr lang="en-GB" sz="1100" dirty="0">
                  <a:latin typeface="Consolas" panose="020B0609020204030204" pitchFamily="49" charset="0"/>
                </a:rPr>
                <a:t>10</a:t>
              </a:r>
              <a:r>
                <a:rPr lang="en-GB" sz="1200" dirty="0">
                  <a:solidFill>
                    <a:srgbClr val="FF0000"/>
                  </a:solidFill>
                </a:rPr>
                <a:t> matches are offered to the user in the drop-down list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B463D1D-3F9B-4F5F-971B-94FD8D892C92}"/>
              </a:ext>
            </a:extLst>
          </p:cNvPr>
          <p:cNvGrpSpPr/>
          <p:nvPr/>
        </p:nvGrpSpPr>
        <p:grpSpPr>
          <a:xfrm>
            <a:off x="2950966" y="5459963"/>
            <a:ext cx="2901195" cy="1154610"/>
            <a:chOff x="-1190058" y="5514075"/>
            <a:chExt cx="1738389" cy="83154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55424D2-1C1E-4158-8942-DDB5946EB243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-320863" y="5514075"/>
              <a:ext cx="0" cy="3660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ABBBB97-5813-467B-A38F-EE714581867D}"/>
                </a:ext>
              </a:extLst>
            </p:cNvPr>
            <p:cNvSpPr txBox="1"/>
            <p:nvPr/>
          </p:nvSpPr>
          <p:spPr>
            <a:xfrm>
              <a:off x="-1190058" y="5880137"/>
              <a:ext cx="1738389" cy="4654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5. Here, the execution of the auto-complete function is delegated to an existing </a:t>
              </a:r>
              <a:r>
                <a:rPr lang="en-GB" sz="1100" dirty="0">
                  <a:latin typeface="Consolas" panose="020B0609020204030204" pitchFamily="49" charset="0"/>
                </a:rPr>
                <a:t>Find</a:t>
              </a:r>
              <a:r>
                <a:rPr lang="en-GB" sz="1200" dirty="0">
                  <a:solidFill>
                    <a:srgbClr val="FF0000"/>
                  </a:solidFill>
                </a:rPr>
                <a:t> function used on the </a:t>
              </a:r>
              <a:r>
                <a:rPr lang="en-GB" sz="1100" dirty="0">
                  <a:latin typeface="Consolas" panose="020B0609020204030204" pitchFamily="49" charset="0"/>
                </a:rPr>
                <a:t>Employee</a:t>
              </a:r>
              <a:r>
                <a:rPr lang="en-GB" sz="1200" dirty="0">
                  <a:solidFill>
                    <a:srgbClr val="FF0000"/>
                  </a:solidFill>
                </a:rPr>
                <a:t> menu.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A97C5D1-D797-4C15-AD29-23F63D086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168" y="136366"/>
            <a:ext cx="41148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9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F82BF298-420D-4FDD-B8CE-ADA8EEA4C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3" y="681037"/>
            <a:ext cx="5122994" cy="5999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Most views are generated automatically from the underlying record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0F1E2-B326-41F9-A5A1-C7C4C1CF36DB}"/>
              </a:ext>
            </a:extLst>
          </p:cNvPr>
          <p:cNvSpPr txBox="1"/>
          <p:nvPr/>
        </p:nvSpPr>
        <p:spPr>
          <a:xfrm>
            <a:off x="5452606" y="1007271"/>
            <a:ext cx="653398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[Hidden]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(1)]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(12)]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JobTitle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(16), Mask(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"d"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TableView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EmployeeDepartmentHistory.StartDate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EmployeeDepartmentHistory.EndDate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EmployeeDepartmentHistory.Department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EmployeeDepartmentHistory.Shift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ICollection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Depart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PersonDetails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4DACAB-2F31-4851-92D8-F332559B4D79}"/>
              </a:ext>
            </a:extLst>
          </p:cNvPr>
          <p:cNvGrpSpPr/>
          <p:nvPr/>
        </p:nvGrpSpPr>
        <p:grpSpPr>
          <a:xfrm>
            <a:off x="7811589" y="741997"/>
            <a:ext cx="3823061" cy="964883"/>
            <a:chOff x="3616272" y="1618099"/>
            <a:chExt cx="3823061" cy="9648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AD786B-77AC-4F75-8C7B-04831E0E081E}"/>
                </a:ext>
              </a:extLst>
            </p:cNvPr>
            <p:cNvSpPr txBox="1"/>
            <p:nvPr/>
          </p:nvSpPr>
          <p:spPr>
            <a:xfrm>
              <a:off x="4143672" y="1618099"/>
              <a:ext cx="3295661" cy="830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A record (in C# 9) is an immutable class. Properties have an </a:t>
              </a:r>
              <a:r>
                <a:rPr lang="en-GB" sz="1100" dirty="0" err="1">
                  <a:latin typeface="Consolas" panose="020B0609020204030204" pitchFamily="49" charset="0"/>
                </a:rPr>
                <a:t>init</a:t>
              </a:r>
              <a:r>
                <a:rPr lang="en-GB" sz="1200" dirty="0">
                  <a:solidFill>
                    <a:srgbClr val="FF0000"/>
                  </a:solidFill>
                </a:rPr>
                <a:t> rather than a </a:t>
              </a:r>
              <a:r>
                <a:rPr lang="en-GB" sz="1100" dirty="0">
                  <a:latin typeface="Consolas" panose="020B0609020204030204" pitchFamily="49" charset="0"/>
                </a:rPr>
                <a:t>set</a:t>
              </a:r>
              <a:r>
                <a:rPr lang="en-GB" sz="1200" dirty="0">
                  <a:solidFill>
                    <a:srgbClr val="FF0000"/>
                  </a:solidFill>
                </a:rPr>
                <a:t>, which means the property may only be set when constructing the object.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CF528E7-3C51-41CD-87B7-F0A50EE16C4F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5662786" y="2449096"/>
              <a:ext cx="128717" cy="1338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61208DE-3434-414B-BE86-DDA72A99E646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3616272" y="2033598"/>
              <a:ext cx="5274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0112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FF3B-563A-4C23-BE37-6E4502AA3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56863" cy="1325563"/>
          </a:xfrm>
        </p:spPr>
        <p:txBody>
          <a:bodyPr>
            <a:normAutofit/>
          </a:bodyPr>
          <a:lstStyle/>
          <a:p>
            <a:r>
              <a:rPr lang="en-GB" sz="2800" dirty="0"/>
              <a:t>Present the user with choices for a parameter value – using custom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03EA7-2020-4CFB-A639-71C09E725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5457" cy="4775472"/>
          </a:xfrm>
        </p:spPr>
        <p:txBody>
          <a:bodyPr>
            <a:normAutofit fontScale="70000" lnSpcReduction="20000"/>
          </a:bodyPr>
          <a:lstStyle/>
          <a:p>
            <a:endParaRPr lang="en-GB" sz="1500" dirty="0"/>
          </a:p>
          <a:p>
            <a:pPr marL="0" indent="0">
              <a:buNone/>
            </a:pPr>
            <a:endParaRPr lang="en-US" sz="15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5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EditCategory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SpecialOffer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category,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context) =&gt;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context.WithUpdated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Category = category,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ModifiedDate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context.Now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});</a:t>
            </a: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Choices1Category(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SpecialOffer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"Reseller"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"Customer"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EditStateProvince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Address a,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CountryRegion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countryRegion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StateProvince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stateProvince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context) =&gt;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UpdateAddress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a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StateProvince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stateProvince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}, context);</a:t>
            </a: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StateProvince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Choices2EditStateProvince(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Address a,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CountryRegion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countryRegion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context) =&gt;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StateProvincesForCountry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countryRegion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 context);</a:t>
            </a:r>
            <a:endParaRPr lang="en-GB" sz="2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DF6A69-74F4-447E-BE17-7BE74BF6120B}"/>
              </a:ext>
            </a:extLst>
          </p:cNvPr>
          <p:cNvGrpSpPr/>
          <p:nvPr/>
        </p:nvGrpSpPr>
        <p:grpSpPr>
          <a:xfrm>
            <a:off x="927552" y="1630052"/>
            <a:ext cx="6509569" cy="4240596"/>
            <a:chOff x="-7408480" y="6364852"/>
            <a:chExt cx="6169784" cy="418481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4A15DA-8942-4507-9595-2AEBF2EBD421}"/>
                </a:ext>
              </a:extLst>
            </p:cNvPr>
            <p:cNvSpPr txBox="1"/>
            <p:nvPr/>
          </p:nvSpPr>
          <p:spPr>
            <a:xfrm>
              <a:off x="-5960074" y="6364852"/>
              <a:ext cx="3702007" cy="637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Choices for any parameter may be specified using a </a:t>
              </a:r>
              <a:r>
                <a:rPr lang="en-GB" sz="1100" dirty="0">
                  <a:latin typeface="Consolas" panose="020B0609020204030204" pitchFamily="49" charset="0"/>
                </a:rPr>
                <a:t>Choices</a:t>
              </a:r>
              <a:r>
                <a:rPr lang="en-GB" sz="1200" dirty="0">
                  <a:solidFill>
                    <a:srgbClr val="FF0000"/>
                  </a:solidFill>
                </a:rPr>
                <a:t> complementary function, either creating instances as needed or filtering 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C85E032-A3A0-46B9-A169-1A08B425DF2D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-4109071" y="7002681"/>
              <a:ext cx="1" cy="10364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B4F272B-1977-4931-99E1-8CEFDA97B58F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-2258067" y="6683767"/>
              <a:ext cx="1019371" cy="5991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3C15F22-202F-4229-A163-1BC1FF70D77E}"/>
                </a:ext>
              </a:extLst>
            </p:cNvPr>
            <p:cNvSpPr txBox="1"/>
            <p:nvPr/>
          </p:nvSpPr>
          <p:spPr>
            <a:xfrm>
              <a:off x="-7408479" y="6364852"/>
              <a:ext cx="936744" cy="637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See also: </a:t>
              </a:r>
              <a:r>
                <a:rPr lang="en-GB" sz="1100" dirty="0">
                  <a:latin typeface="Consolas" panose="020B0609020204030204" pitchFamily="49" charset="0"/>
                </a:rPr>
                <a:t>[Bounded] </a:t>
              </a:r>
              <a:r>
                <a:rPr lang="en-GB" sz="1200" dirty="0">
                  <a:solidFill>
                    <a:srgbClr val="FF0000"/>
                  </a:solidFill>
                </a:rPr>
                <a:t>attribute.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3FF49A-2C93-414E-9F8A-0DBAC2DEF9CC}"/>
                </a:ext>
              </a:extLst>
            </p:cNvPr>
            <p:cNvSpPr txBox="1"/>
            <p:nvPr/>
          </p:nvSpPr>
          <p:spPr>
            <a:xfrm>
              <a:off x="-7408480" y="8457260"/>
              <a:ext cx="5014214" cy="637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Choices for one parameter may be made dependent on the value selected for another parameter. Here, the choices offered for parameter 2 (</a:t>
              </a:r>
              <a:r>
                <a:rPr lang="en-GB" sz="1100" dirty="0" err="1">
                  <a:latin typeface="Consolas" panose="020B0609020204030204" pitchFamily="49" charset="0"/>
                </a:rPr>
                <a:t>stateProvince</a:t>
              </a:r>
              <a:r>
                <a:rPr lang="en-GB" sz="1200" dirty="0">
                  <a:solidFill>
                    <a:srgbClr val="FF0000"/>
                  </a:solidFill>
                </a:rPr>
                <a:t>) are based on the user’s selection of parameter 1 (</a:t>
              </a:r>
              <a:r>
                <a:rPr lang="en-GB" sz="1100" dirty="0" err="1">
                  <a:latin typeface="Consolas" panose="020B0609020204030204" pitchFamily="49" charset="0"/>
                </a:rPr>
                <a:t>countryRegion</a:t>
              </a:r>
              <a:r>
                <a:rPr lang="en-GB" sz="1200" dirty="0">
                  <a:solidFill>
                    <a:srgbClr val="FF0000"/>
                  </a:solidFill>
                </a:rPr>
                <a:t>)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E774CFE-3BCB-433F-8109-AC3CFF8995D3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-4901373" y="9095089"/>
              <a:ext cx="1425840" cy="11871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9A86CB-4E01-4BB4-B97E-D2A4F74B61B7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flipH="1">
              <a:off x="-5390460" y="9095089"/>
              <a:ext cx="489088" cy="14545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B58E5FF7-C7AD-4F82-A9B9-1CD325ACF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57" y="74026"/>
            <a:ext cx="3611879" cy="236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62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A666F0B-6C43-495C-93D2-CE4644176EF6}"/>
              </a:ext>
            </a:extLst>
          </p:cNvPr>
          <p:cNvSpPr txBox="1">
            <a:spLocks/>
          </p:cNvSpPr>
          <p:nvPr/>
        </p:nvSpPr>
        <p:spPr>
          <a:xfrm>
            <a:off x="990599" y="4449332"/>
            <a:ext cx="11005457" cy="230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ChangeDepartmentOrShift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Employee e, Department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Shift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shift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context) =&gt; …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Department Default1ChangeDepartmentOrShift(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Employee e) =&gt;    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CurrentAssignment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(e)?.Department;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Shift Default2ChangeDepartmentOrShift(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Employee e) =&gt; 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CurrentAssignment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(e)?.Shift;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CurrentAssignment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(Employee e) =&gt;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e.DepartmentHistory.Where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(n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n.EndDate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5FF3B-563A-4C23-BE37-6E4502AA3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46029" cy="1325563"/>
          </a:xfrm>
        </p:spPr>
        <p:txBody>
          <a:bodyPr>
            <a:normAutofit/>
          </a:bodyPr>
          <a:lstStyle/>
          <a:p>
            <a:r>
              <a:rPr lang="en-GB" sz="2800" dirty="0"/>
              <a:t>Specify the default value for a parameter - using custom rules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FC3D096-52CD-48B5-99BD-D1B6F64DC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588481"/>
            <a:ext cx="8656320" cy="256211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2DF6A69-74F4-447E-BE17-7BE74BF6120B}"/>
              </a:ext>
            </a:extLst>
          </p:cNvPr>
          <p:cNvGrpSpPr/>
          <p:nvPr/>
        </p:nvGrpSpPr>
        <p:grpSpPr>
          <a:xfrm>
            <a:off x="4058194" y="2951772"/>
            <a:ext cx="5401492" cy="938890"/>
            <a:chOff x="-8932284" y="5751810"/>
            <a:chExt cx="5071588" cy="71592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4A15DA-8942-4507-9595-2AEBF2EBD421}"/>
                </a:ext>
              </a:extLst>
            </p:cNvPr>
            <p:cNvSpPr txBox="1"/>
            <p:nvPr/>
          </p:nvSpPr>
          <p:spPr>
            <a:xfrm>
              <a:off x="-7562703" y="6115704"/>
              <a:ext cx="3702007" cy="3520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Here we want the default values (from the drop-down lists) to be the </a:t>
              </a:r>
              <a:r>
                <a:rPr lang="en-GB" sz="1100" dirty="0">
                  <a:latin typeface="Consolas" panose="020B0609020204030204" pitchFamily="49" charset="0"/>
                </a:rPr>
                <a:t>Employee</a:t>
              </a:r>
              <a:r>
                <a:rPr lang="en-GB" sz="1200" dirty="0">
                  <a:solidFill>
                    <a:srgbClr val="FF0000"/>
                  </a:solidFill>
                </a:rPr>
                <a:t>’s existing </a:t>
              </a:r>
              <a:r>
                <a:rPr lang="en-GB" sz="1100" dirty="0">
                  <a:latin typeface="Consolas" panose="020B0609020204030204" pitchFamily="49" charset="0"/>
                </a:rPr>
                <a:t>Department</a:t>
              </a:r>
              <a:r>
                <a:rPr lang="en-GB" sz="1200" dirty="0">
                  <a:solidFill>
                    <a:srgbClr val="FF0000"/>
                  </a:solidFill>
                </a:rPr>
                <a:t> and </a:t>
              </a:r>
              <a:r>
                <a:rPr lang="en-GB" sz="1100" dirty="0">
                  <a:latin typeface="Consolas" panose="020B0609020204030204" pitchFamily="49" charset="0"/>
                </a:rPr>
                <a:t>Shift</a:t>
              </a:r>
              <a:r>
                <a:rPr lang="en-GB" sz="1200" dirty="0">
                  <a:solidFill>
                    <a:srgbClr val="FF0000"/>
                  </a:solidFill>
                </a:rPr>
                <a:t> 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C85E032-A3A0-46B9-A169-1A08B425DF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5711700" y="5751810"/>
              <a:ext cx="1097219" cy="3638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B4F272B-1977-4931-99E1-8CEFDA97B58F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-8932284" y="5826153"/>
              <a:ext cx="1369580" cy="4655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D02B9D7-0E36-497A-BD3B-05D51993DCA4}"/>
              </a:ext>
            </a:extLst>
          </p:cNvPr>
          <p:cNvGrpSpPr/>
          <p:nvPr/>
        </p:nvGrpSpPr>
        <p:grpSpPr>
          <a:xfrm>
            <a:off x="3840481" y="5167300"/>
            <a:ext cx="8033115" cy="1205000"/>
            <a:chOff x="-11672494" y="5917503"/>
            <a:chExt cx="7542481" cy="91883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934331D-B4B3-432C-AF31-7DCD3258EA8B}"/>
                </a:ext>
              </a:extLst>
            </p:cNvPr>
            <p:cNvSpPr txBox="1"/>
            <p:nvPr/>
          </p:nvSpPr>
          <p:spPr>
            <a:xfrm>
              <a:off x="-7150276" y="6343500"/>
              <a:ext cx="3020263" cy="492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Default values are specified for parameters 1 &amp; 2, derived from information in the Employee object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5CED69E-3E1B-48F4-A534-7DC94B6EF6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11247307" y="5917503"/>
              <a:ext cx="4097031" cy="6724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F90EB8E-32AD-4BC6-8E9E-F708241C6DCB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 flipV="1">
              <a:off x="-11672494" y="6269533"/>
              <a:ext cx="4522218" cy="32038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752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A666F0B-6C43-495C-93D2-CE4644176EF6}"/>
              </a:ext>
            </a:extLst>
          </p:cNvPr>
          <p:cNvSpPr txBox="1">
            <a:spLocks/>
          </p:cNvSpPr>
          <p:nvPr/>
        </p:nvSpPr>
        <p:spPr>
          <a:xfrm>
            <a:off x="990599" y="2020389"/>
            <a:ext cx="11005457" cy="4733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EditDiscount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SpecialOffer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discountPct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context) =&gt;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UpdateSpecialOffer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DiscountPct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discountPct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}, context);</a:t>
            </a:r>
          </a:p>
          <a:p>
            <a:pPr marL="0" indent="0">
              <a:buNone/>
            </a:pP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DisableEditDiscount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SpecialOffer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context) =&gt;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context.Today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sp.StartDate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"Offer has started"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1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5FF3B-563A-4C23-BE37-6E4502AA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Disable an action based on specified conditions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DF6A69-74F4-447E-BE17-7BE74BF6120B}"/>
              </a:ext>
            </a:extLst>
          </p:cNvPr>
          <p:cNvGrpSpPr/>
          <p:nvPr/>
        </p:nvGrpSpPr>
        <p:grpSpPr>
          <a:xfrm>
            <a:off x="1869070" y="2510877"/>
            <a:ext cx="3942821" cy="780937"/>
            <a:chOff x="-8461109" y="6128663"/>
            <a:chExt cx="3702007" cy="59547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4A15DA-8942-4507-9595-2AEBF2EBD421}"/>
                </a:ext>
              </a:extLst>
            </p:cNvPr>
            <p:cNvSpPr txBox="1"/>
            <p:nvPr/>
          </p:nvSpPr>
          <p:spPr>
            <a:xfrm>
              <a:off x="-8461109" y="6128663"/>
              <a:ext cx="3702007" cy="3520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We do not want the user to be able to alter the discount once the offer has started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C85E032-A3A0-46B9-A169-1A08B425DF2D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-6610106" y="6480691"/>
              <a:ext cx="1" cy="243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D02B9D7-0E36-497A-BD3B-05D51993DCA4}"/>
              </a:ext>
            </a:extLst>
          </p:cNvPr>
          <p:cNvGrpSpPr/>
          <p:nvPr/>
        </p:nvGrpSpPr>
        <p:grpSpPr>
          <a:xfrm>
            <a:off x="2232116" y="4728753"/>
            <a:ext cx="3216729" cy="1756294"/>
            <a:chOff x="-12694578" y="5799507"/>
            <a:chExt cx="3020263" cy="133920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934331D-B4B3-432C-AF31-7DCD3258EA8B}"/>
                </a:ext>
              </a:extLst>
            </p:cNvPr>
            <p:cNvSpPr txBox="1"/>
            <p:nvPr/>
          </p:nvSpPr>
          <p:spPr>
            <a:xfrm>
              <a:off x="-12694578" y="6223442"/>
              <a:ext cx="3020263" cy="915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A complementary </a:t>
              </a:r>
              <a:r>
                <a:rPr lang="en-GB" sz="1100" dirty="0">
                  <a:latin typeface="Consolas" panose="020B0609020204030204" pitchFamily="49" charset="0"/>
                </a:rPr>
                <a:t>Disable</a:t>
              </a:r>
              <a:r>
                <a:rPr lang="en-GB" sz="1200" dirty="0">
                  <a:solidFill>
                    <a:srgbClr val="FF0000"/>
                  </a:solidFill>
                </a:rPr>
                <a:t> function is used. If this returns null (or an empty string) then the action is enabled. If not it is disabled, and greyed-out on the UI. The returned explanatory message will be rendered as a tooltip – shown if the user hovers on a disabled action.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F90EB8E-32AD-4BC6-8E9E-F708241C6DCB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-11184446" y="5799507"/>
              <a:ext cx="0" cy="4239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408C516-D97F-4FE6-9133-A6FF54CDBE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826"/>
          <a:stretch/>
        </p:blipFill>
        <p:spPr>
          <a:xfrm>
            <a:off x="8224024" y="140005"/>
            <a:ext cx="3649572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9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A666F0B-6C43-495C-93D2-CE4644176EF6}"/>
              </a:ext>
            </a:extLst>
          </p:cNvPr>
          <p:cNvSpPr txBox="1">
            <a:spLocks/>
          </p:cNvSpPr>
          <p:nvPr/>
        </p:nvSpPr>
        <p:spPr>
          <a:xfrm>
            <a:off x="990599" y="2020389"/>
            <a:ext cx="11005457" cy="4733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Approve(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PurchaseOrderHeader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po,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context) =&gt;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UpdatePOH(po, po 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{ Status = 2 }, context);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HideApprove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PurchaseOrderHeader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po) =&gt;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po.IsPending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HideLoginID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(Employee e,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context)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userAsEmployee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Employee_MenuFunctions.CurrentUserAsEmployee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(context);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userAsEmployee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userAsEmployee.LoginID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e.LoginID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5FF3B-563A-4C23-BE37-6E4502AA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Hide an action or property </a:t>
            </a:r>
            <a:br>
              <a:rPr lang="en-GB" sz="2800" dirty="0"/>
            </a:br>
            <a:r>
              <a:rPr lang="en-GB" sz="2800" dirty="0"/>
              <a:t>based on specified conditions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DF6A69-74F4-447E-BE17-7BE74BF6120B}"/>
              </a:ext>
            </a:extLst>
          </p:cNvPr>
          <p:cNvGrpSpPr/>
          <p:nvPr/>
        </p:nvGrpSpPr>
        <p:grpSpPr>
          <a:xfrm>
            <a:off x="1869066" y="1745955"/>
            <a:ext cx="3280423" cy="920770"/>
            <a:chOff x="-8461110" y="5972076"/>
            <a:chExt cx="3775309" cy="70210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4A15DA-8942-4507-9595-2AEBF2EBD421}"/>
                </a:ext>
              </a:extLst>
            </p:cNvPr>
            <p:cNvSpPr txBox="1"/>
            <p:nvPr/>
          </p:nvSpPr>
          <p:spPr>
            <a:xfrm>
              <a:off x="-8461110" y="5972076"/>
              <a:ext cx="3775309" cy="4928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The </a:t>
              </a:r>
              <a:r>
                <a:rPr lang="en-GB" sz="1100" dirty="0">
                  <a:latin typeface="Consolas" panose="020B0609020204030204" pitchFamily="49" charset="0"/>
                </a:rPr>
                <a:t>Approve</a:t>
              </a:r>
              <a:r>
                <a:rPr lang="en-GB" sz="1200" dirty="0">
                  <a:solidFill>
                    <a:srgbClr val="FF0000"/>
                  </a:solidFill>
                </a:rPr>
                <a:t> action on a </a:t>
              </a:r>
              <a:r>
                <a:rPr lang="en-GB" sz="1100" dirty="0" err="1">
                  <a:latin typeface="Consolas" panose="020B0609020204030204" pitchFamily="49" charset="0"/>
                </a:rPr>
                <a:t>PurchaseOrderHeader</a:t>
              </a:r>
              <a:r>
                <a:rPr lang="en-GB" sz="1200" dirty="0">
                  <a:solidFill>
                    <a:srgbClr val="FF0000"/>
                  </a:solidFill>
                </a:rPr>
                <a:t> should only be shown to the user while it is in a pending state.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C85E032-A3A0-46B9-A169-1A08B425DF2D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-6573455" y="6464915"/>
              <a:ext cx="0" cy="2092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D02B9D7-0E36-497A-BD3B-05D51993DCA4}"/>
              </a:ext>
            </a:extLst>
          </p:cNvPr>
          <p:cNvGrpSpPr/>
          <p:nvPr/>
        </p:nvGrpSpPr>
        <p:grpSpPr>
          <a:xfrm>
            <a:off x="1869068" y="3513215"/>
            <a:ext cx="3216729" cy="602168"/>
            <a:chOff x="-12694578" y="6116306"/>
            <a:chExt cx="3020263" cy="45916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934331D-B4B3-432C-AF31-7DCD3258EA8B}"/>
                </a:ext>
              </a:extLst>
            </p:cNvPr>
            <p:cNvSpPr txBox="1"/>
            <p:nvPr/>
          </p:nvSpPr>
          <p:spPr>
            <a:xfrm>
              <a:off x="-12694578" y="6223442"/>
              <a:ext cx="3020263" cy="3520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A complementary </a:t>
              </a:r>
              <a:r>
                <a:rPr lang="en-GB" sz="1100" dirty="0">
                  <a:latin typeface="Consolas" panose="020B0609020204030204" pitchFamily="49" charset="0"/>
                </a:rPr>
                <a:t>Hide</a:t>
              </a:r>
              <a:r>
                <a:rPr lang="en-GB" sz="1200" dirty="0">
                  <a:solidFill>
                    <a:srgbClr val="FF0000"/>
                  </a:solidFill>
                </a:rPr>
                <a:t> function is used, which simply returns true or false.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F90EB8E-32AD-4BC6-8E9E-F708241C6DCB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-11184446" y="6116306"/>
              <a:ext cx="0" cy="1071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74DBD12-928F-48C9-A8F4-70655030D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53"/>
          <a:stretch/>
        </p:blipFill>
        <p:spPr>
          <a:xfrm>
            <a:off x="7321387" y="104504"/>
            <a:ext cx="4674669" cy="231546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4B986FA-5645-4AE2-AE63-FE01CDA33EE2}"/>
              </a:ext>
            </a:extLst>
          </p:cNvPr>
          <p:cNvGrpSpPr/>
          <p:nvPr/>
        </p:nvGrpSpPr>
        <p:grpSpPr>
          <a:xfrm>
            <a:off x="1869066" y="4320293"/>
            <a:ext cx="3216729" cy="1127609"/>
            <a:chOff x="-12694578" y="6223442"/>
            <a:chExt cx="3020263" cy="85982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4A73AC-40D8-4D41-BBC8-870F82486115}"/>
                </a:ext>
              </a:extLst>
            </p:cNvPr>
            <p:cNvSpPr txBox="1"/>
            <p:nvPr/>
          </p:nvSpPr>
          <p:spPr>
            <a:xfrm>
              <a:off x="-12694578" y="6223442"/>
              <a:ext cx="3020263" cy="6336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A </a:t>
              </a:r>
              <a:r>
                <a:rPr lang="en-GB" sz="1100" dirty="0">
                  <a:latin typeface="Consolas" panose="020B0609020204030204" pitchFamily="49" charset="0"/>
                </a:rPr>
                <a:t>Hide</a:t>
              </a:r>
              <a:r>
                <a:rPr lang="en-GB" sz="1200" dirty="0">
                  <a:solidFill>
                    <a:srgbClr val="FF0000"/>
                  </a:solidFill>
                </a:rPr>
                <a:t> function may also be used to hide a property on a type. This one hides the property named </a:t>
              </a:r>
              <a:r>
                <a:rPr lang="en-GB" sz="1100" dirty="0" err="1">
                  <a:latin typeface="Consolas" panose="020B0609020204030204" pitchFamily="49" charset="0"/>
                </a:rPr>
                <a:t>LoginID</a:t>
              </a:r>
              <a:r>
                <a:rPr lang="en-GB" sz="1200" dirty="0">
                  <a:solidFill>
                    <a:srgbClr val="FF0000"/>
                  </a:solidFill>
                </a:rPr>
                <a:t> in an </a:t>
              </a:r>
              <a:r>
                <a:rPr lang="en-GB" sz="1100" dirty="0">
                  <a:latin typeface="Consolas" panose="020B0609020204030204" pitchFamily="49" charset="0"/>
                </a:rPr>
                <a:t>Employee</a:t>
              </a:r>
              <a:r>
                <a:rPr lang="en-GB" sz="1200" dirty="0">
                  <a:solidFill>
                    <a:srgbClr val="FF0000"/>
                  </a:solidFill>
                </a:rPr>
                <a:t>, unless the logged on user </a:t>
              </a:r>
              <a:r>
                <a:rPr lang="en-GB" sz="1200" i="1" dirty="0">
                  <a:solidFill>
                    <a:srgbClr val="FF0000"/>
                  </a:solidFill>
                </a:rPr>
                <a:t>is </a:t>
              </a:r>
              <a:r>
                <a:rPr lang="en-GB" sz="1200" dirty="0">
                  <a:solidFill>
                    <a:srgbClr val="FF0000"/>
                  </a:solidFill>
                </a:rPr>
                <a:t>that employee.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3B97B86-8B2A-40AB-9BE7-1C9F8AF988B9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-11184446" y="6857093"/>
              <a:ext cx="0" cy="2261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200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BE8C-E433-40E6-A64E-FD8D3EFB5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3" y="365125"/>
            <a:ext cx="10772157" cy="1325563"/>
          </a:xfrm>
        </p:spPr>
        <p:txBody>
          <a:bodyPr>
            <a:no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IContext</a:t>
            </a:r>
            <a:r>
              <a:rPr lang="en-GB" sz="2800" dirty="0"/>
              <a:t> provides helpers, so domain functions need never have direct dependencies, or impact, on System state (illegal in a pure function)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B60510-3555-4EF2-9EB5-59F67BD31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43" y="1852611"/>
            <a:ext cx="5053013" cy="776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D72559-C699-4043-8BB2-0F688A97E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718" y="1828799"/>
            <a:ext cx="5148269" cy="800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814A55-3A01-472A-9FE6-186A6577E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718" y="3081218"/>
            <a:ext cx="5110166" cy="7762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6D8232-DC1D-46E5-A35F-E3F30F695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43" y="3093060"/>
            <a:ext cx="5003784" cy="7762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564CEA-9BA9-4404-8F5D-E678A73D57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718" y="4309824"/>
            <a:ext cx="4617832" cy="6086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BEF558-4C95-46A5-A8A8-EDA62B0E74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643" y="4333509"/>
            <a:ext cx="4779738" cy="6476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732C5B-BA78-4A00-8B6E-B23C8E9421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0745" y="5370835"/>
            <a:ext cx="4320586" cy="7635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D3101CF-5E60-4392-8E30-204E9DA8F3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643" y="5445368"/>
            <a:ext cx="4128453" cy="7760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4A2DB8-5081-4F0D-936C-9B8DBB501D0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680"/>
          <a:stretch/>
        </p:blipFill>
        <p:spPr>
          <a:xfrm>
            <a:off x="9796561" y="4230995"/>
            <a:ext cx="427167" cy="4669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C2A9A96-D953-4B4B-8672-86033B7A832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49195"/>
          <a:stretch/>
        </p:blipFill>
        <p:spPr>
          <a:xfrm>
            <a:off x="4618233" y="1761876"/>
            <a:ext cx="431287" cy="46697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9597E43-DD0C-4639-8932-DDB61D64725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49195"/>
          <a:stretch/>
        </p:blipFill>
        <p:spPr>
          <a:xfrm>
            <a:off x="3802075" y="3435147"/>
            <a:ext cx="431287" cy="46697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E1929B9-A2E9-4FCA-9D5E-121B496161F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49195"/>
          <a:stretch/>
        </p:blipFill>
        <p:spPr>
          <a:xfrm>
            <a:off x="5334384" y="4423871"/>
            <a:ext cx="431287" cy="46697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4584FD4-D84B-46B9-AE85-20849FEBD65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49195"/>
          <a:stretch/>
        </p:blipFill>
        <p:spPr>
          <a:xfrm>
            <a:off x="4710096" y="5599910"/>
            <a:ext cx="431287" cy="46697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56CE9A0-211E-434A-8842-65F785E61E1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680"/>
          <a:stretch/>
        </p:blipFill>
        <p:spPr>
          <a:xfrm>
            <a:off x="10325552" y="1761875"/>
            <a:ext cx="427167" cy="46697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18D0507-421E-45D8-9EA4-ED664D26C72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680"/>
          <a:stretch/>
        </p:blipFill>
        <p:spPr>
          <a:xfrm>
            <a:off x="10010144" y="3429000"/>
            <a:ext cx="427167" cy="46697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197E883-3BB4-497D-8030-9A6952352AC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680"/>
          <a:stretch/>
        </p:blipFill>
        <p:spPr>
          <a:xfrm>
            <a:off x="10775807" y="5540768"/>
            <a:ext cx="427167" cy="46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29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F278-1F9A-431A-9405-7B853559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These helper functions delegate to system services provided by the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8A07-41AF-450D-BABA-EBEE0E475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168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The services are defined by interfaces:</a:t>
            </a:r>
          </a:p>
          <a:p>
            <a:pPr lvl="1"/>
            <a:r>
              <a:rPr lang="en-GB" sz="1600" dirty="0" err="1">
                <a:latin typeface="Consolas" panose="020B0609020204030204" pitchFamily="49" charset="0"/>
              </a:rPr>
              <a:t>IClock</a:t>
            </a:r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dirty="0" err="1">
                <a:latin typeface="Consolas" panose="020B0609020204030204" pitchFamily="49" charset="0"/>
              </a:rPr>
              <a:t>IRandomSeedGenerator</a:t>
            </a:r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dirty="0" err="1">
                <a:latin typeface="Consolas" panose="020B0609020204030204" pitchFamily="49" charset="0"/>
              </a:rPr>
              <a:t>IPrincipalProvider</a:t>
            </a:r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dirty="0" err="1">
                <a:latin typeface="Consolas" panose="020B0609020204030204" pitchFamily="49" charset="0"/>
              </a:rPr>
              <a:t>IGuidGenerator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2400" dirty="0"/>
              <a:t>The default implementation of each service may be replaced with a custom implementation</a:t>
            </a:r>
          </a:p>
          <a:p>
            <a:pPr lvl="1"/>
            <a:r>
              <a:rPr lang="en-GB" sz="2000" dirty="0"/>
              <a:t>This is especially useful in testing e.g. using a fixed, or programmable clock</a:t>
            </a:r>
          </a:p>
          <a:p>
            <a:pPr lvl="1"/>
            <a:r>
              <a:rPr lang="en-GB" sz="2000" dirty="0"/>
              <a:t>Custom implementations are simply registered in the </a:t>
            </a:r>
            <a:r>
              <a:rPr lang="en-GB" sz="1600" dirty="0" err="1">
                <a:latin typeface="Consolas" panose="020B0609020204030204" pitchFamily="49" charset="0"/>
              </a:rPr>
              <a:t>ConfigureServices</a:t>
            </a:r>
            <a:r>
              <a:rPr lang="en-GB" sz="2000" dirty="0"/>
              <a:t> method on </a:t>
            </a:r>
            <a:r>
              <a:rPr lang="en-GB" sz="1600" dirty="0" err="1">
                <a:latin typeface="Consolas" panose="020B0609020204030204" pitchFamily="49" charset="0"/>
              </a:rPr>
              <a:t>StartUp.cs</a:t>
            </a:r>
            <a:r>
              <a:rPr lang="en-GB" sz="1600" dirty="0">
                <a:latin typeface="Consolas" panose="020B0609020204030204" pitchFamily="49" charset="0"/>
              </a:rPr>
              <a:t>  </a:t>
            </a:r>
            <a:r>
              <a:rPr lang="en-GB" sz="2000" dirty="0"/>
              <a:t>e.g.:</a:t>
            </a:r>
          </a:p>
          <a:p>
            <a:pPr lvl="1"/>
            <a:endParaRPr lang="en-GB" sz="2000" dirty="0"/>
          </a:p>
          <a:p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AEBC6-A17B-424A-8F77-056638FF1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561" y="5307965"/>
            <a:ext cx="71342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58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8"/>
            <a:ext cx="10515600" cy="1406611"/>
          </a:xfrm>
        </p:spPr>
        <p:txBody>
          <a:bodyPr>
            <a:normAutofit fontScale="90000"/>
          </a:bodyPr>
          <a:lstStyle/>
          <a:p>
            <a:r>
              <a:rPr lang="en-GB" sz="3200" b="1"/>
              <a:t>Advanced: </a:t>
            </a:r>
            <a:r>
              <a:rPr lang="en-GB" sz="3200"/>
              <a:t>A </a:t>
            </a:r>
            <a:r>
              <a:rPr lang="en-GB" sz="3200" dirty="0"/>
              <a:t>‘deferred function’ </a:t>
            </a:r>
            <a:r>
              <a:rPr lang="en-GB" sz="3200"/>
              <a:t>is registered </a:t>
            </a:r>
            <a:r>
              <a:rPr lang="en-GB" sz="3200" dirty="0"/>
              <a:t>on the context</a:t>
            </a:r>
            <a:r>
              <a:rPr lang="en-GB" sz="3200"/>
              <a:t>, and </a:t>
            </a:r>
            <a:r>
              <a:rPr lang="en-GB" sz="3200" dirty="0"/>
              <a:t>will be executed by the framework only after the main function has exited and any changes have been saved to the database.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02D36-156B-4C88-8F7B-2F0F4891F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63" y="3181450"/>
            <a:ext cx="7747090" cy="198106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74D7FA9-F17E-47EF-A12A-A84CC82C1A7E}"/>
              </a:ext>
            </a:extLst>
          </p:cNvPr>
          <p:cNvGrpSpPr/>
          <p:nvPr/>
        </p:nvGrpSpPr>
        <p:grpSpPr>
          <a:xfrm>
            <a:off x="147154" y="4171978"/>
            <a:ext cx="2531468" cy="830997"/>
            <a:chOff x="-3312590" y="5029186"/>
            <a:chExt cx="2753372" cy="61912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620CD9-52AA-4F08-B4F0-ACA0319C12EC}"/>
                </a:ext>
              </a:extLst>
            </p:cNvPr>
            <p:cNvSpPr txBox="1"/>
            <p:nvPr/>
          </p:nvSpPr>
          <p:spPr>
            <a:xfrm>
              <a:off x="-3312590" y="5029186"/>
              <a:ext cx="2488155" cy="6191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The deferred function is of type </a:t>
              </a:r>
              <a:r>
                <a:rPr lang="en-GB" sz="1100" dirty="0" err="1">
                  <a:latin typeface="Consolas" panose="020B0609020204030204" pitchFamily="49" charset="0"/>
                </a:rPr>
                <a:t>Func</a:t>
              </a:r>
              <a:r>
                <a:rPr lang="en-GB" sz="1100" dirty="0">
                  <a:latin typeface="Consolas" panose="020B0609020204030204" pitchFamily="49" charset="0"/>
                </a:rPr>
                <a:t>&lt;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100" dirty="0">
                  <a:latin typeface="Consolas" panose="020B0609020204030204" pitchFamily="49" charset="0"/>
                </a:rPr>
                <a:t>, 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100" dirty="0">
                  <a:latin typeface="Consolas" panose="020B0609020204030204" pitchFamily="49" charset="0"/>
                </a:rPr>
                <a:t>&gt;.</a:t>
              </a:r>
              <a:br>
                <a:rPr lang="en-GB" sz="1100" dirty="0">
                  <a:latin typeface="Consolas" panose="020B0609020204030204" pitchFamily="49" charset="0"/>
                </a:rPr>
              </a:br>
              <a:r>
                <a:rPr lang="en-GB" sz="1200" dirty="0">
                  <a:solidFill>
                    <a:srgbClr val="FF0000"/>
                  </a:solidFill>
                </a:rPr>
                <a:t>It may be specified as a lambda or a standalone function.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F92E00F-9171-4296-A069-CB2787F546F7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-824435" y="5338750"/>
              <a:ext cx="26521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B836E2-9EFA-4410-A365-032BA298714F}"/>
              </a:ext>
            </a:extLst>
          </p:cNvPr>
          <p:cNvGrpSpPr/>
          <p:nvPr/>
        </p:nvGrpSpPr>
        <p:grpSpPr>
          <a:xfrm>
            <a:off x="8891451" y="2863026"/>
            <a:ext cx="2865120" cy="1447717"/>
            <a:chOff x="-961060" y="6621697"/>
            <a:chExt cx="2715566" cy="142867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4B4D3B-0DDC-4A01-A434-AC215673189D}"/>
                </a:ext>
              </a:extLst>
            </p:cNvPr>
            <p:cNvSpPr txBox="1"/>
            <p:nvPr/>
          </p:nvSpPr>
          <p:spPr>
            <a:xfrm>
              <a:off x="-40973" y="6621697"/>
              <a:ext cx="1795479" cy="4555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The deferred function is registered thus: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8309797-AFE8-4FA8-A516-E9DF40F737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61060" y="6849492"/>
              <a:ext cx="920086" cy="12008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9B5091E-3D85-4D26-8B09-5E9DF453FEC5}"/>
              </a:ext>
            </a:extLst>
          </p:cNvPr>
          <p:cNvGrpSpPr/>
          <p:nvPr/>
        </p:nvGrpSpPr>
        <p:grpSpPr>
          <a:xfrm>
            <a:off x="3901455" y="4670583"/>
            <a:ext cx="3309239" cy="1960555"/>
            <a:chOff x="-31611" y="6316823"/>
            <a:chExt cx="3136503" cy="193476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6F5ED83-FD50-4BB1-9E7A-67C90979300A}"/>
                </a:ext>
              </a:extLst>
            </p:cNvPr>
            <p:cNvSpPr txBox="1"/>
            <p:nvPr/>
          </p:nvSpPr>
          <p:spPr>
            <a:xfrm>
              <a:off x="-31611" y="7067049"/>
              <a:ext cx="3136503" cy="11845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4. By defining it as a lambda, it can bind references from the scope of the original function, such the (sales) </a:t>
              </a:r>
              <a:r>
                <a:rPr lang="en-GB" sz="1100" dirty="0">
                  <a:latin typeface="Consolas" panose="020B0609020204030204" pitchFamily="49" charset="0"/>
                </a:rPr>
                <a:t>order</a:t>
              </a:r>
              <a:r>
                <a:rPr lang="en-GB" sz="1200" dirty="0">
                  <a:solidFill>
                    <a:srgbClr val="FF0000"/>
                  </a:solidFill>
                </a:rPr>
                <a:t>, here. If that object will already have been updated by </a:t>
              </a:r>
              <a:r>
                <a:rPr lang="en-GB" sz="1100" err="1">
                  <a:latin typeface="Consolas" panose="020B0609020204030204" pitchFamily="49" charset="0"/>
                </a:rPr>
                <a:t>QuickOrder</a:t>
              </a:r>
              <a:r>
                <a:rPr lang="en-GB" sz="1200">
                  <a:solidFill>
                    <a:srgbClr val="FF0000"/>
                  </a:solidFill>
                </a:rPr>
                <a:t> before the </a:t>
              </a:r>
              <a:r>
                <a:rPr lang="en-GB" sz="1200" dirty="0">
                  <a:solidFill>
                    <a:srgbClr val="FF0000"/>
                  </a:solidFill>
                </a:rPr>
                <a:t>deferred function is called, then it should be </a:t>
              </a:r>
              <a:r>
                <a:rPr lang="en-GB" sz="1200" i="1" dirty="0">
                  <a:solidFill>
                    <a:srgbClr val="FF0000"/>
                  </a:solidFill>
                </a:rPr>
                <a:t>reloaded</a:t>
              </a:r>
              <a:r>
                <a:rPr lang="en-GB" sz="1200" dirty="0">
                  <a:solidFill>
                    <a:srgbClr val="FF0000"/>
                  </a:solidFill>
                </a:rPr>
                <a:t> before being used. 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FBF653A-159D-4214-911D-523B006CEEA5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1536641" y="6316823"/>
              <a:ext cx="0" cy="7502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54A0195-4B1C-4EB1-8E54-0E3B9B706D54}"/>
              </a:ext>
            </a:extLst>
          </p:cNvPr>
          <p:cNvGrpSpPr/>
          <p:nvPr/>
        </p:nvGrpSpPr>
        <p:grpSpPr>
          <a:xfrm>
            <a:off x="7873162" y="4670584"/>
            <a:ext cx="2329791" cy="1960555"/>
            <a:chOff x="303120" y="5678562"/>
            <a:chExt cx="2208180" cy="193476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AD888C0-5B46-44D1-A319-C778130D1A9E}"/>
                </a:ext>
              </a:extLst>
            </p:cNvPr>
            <p:cNvSpPr txBox="1"/>
            <p:nvPr/>
          </p:nvSpPr>
          <p:spPr>
            <a:xfrm>
              <a:off x="303120" y="6428788"/>
              <a:ext cx="2208180" cy="11845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5. The deferred function may make further updates to any objects, or create and save new ones -  by registering them on the returned context, </a:t>
              </a:r>
              <a:r>
                <a:rPr lang="en-GB" sz="1200">
                  <a:solidFill>
                    <a:srgbClr val="FF0000"/>
                  </a:solidFill>
                </a:rPr>
                <a:t>for subsequent </a:t>
              </a:r>
              <a:r>
                <a:rPr lang="en-GB" sz="1200" dirty="0">
                  <a:solidFill>
                    <a:srgbClr val="FF0000"/>
                  </a:solidFill>
                </a:rPr>
                <a:t>execution by the framework. 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6FD9169-8095-4B95-B43F-2279EC26EE3B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1407210" y="5678562"/>
              <a:ext cx="0" cy="7502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FD0034F-6E16-4392-9B9D-04E004ED7A8C}"/>
              </a:ext>
            </a:extLst>
          </p:cNvPr>
          <p:cNvGrpSpPr/>
          <p:nvPr/>
        </p:nvGrpSpPr>
        <p:grpSpPr>
          <a:xfrm>
            <a:off x="294261" y="1879773"/>
            <a:ext cx="6393921" cy="1274086"/>
            <a:chOff x="-1444154" y="6792396"/>
            <a:chExt cx="6060170" cy="125732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D9676FB-8174-44C3-9F08-49DC6425E08C}"/>
                </a:ext>
              </a:extLst>
            </p:cNvPr>
            <p:cNvSpPr txBox="1"/>
            <p:nvPr/>
          </p:nvSpPr>
          <p:spPr>
            <a:xfrm>
              <a:off x="-1444154" y="6792396"/>
              <a:ext cx="5812551" cy="8200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</a:t>
              </a:r>
              <a:r>
                <a:rPr lang="en-GB" sz="1100" dirty="0" err="1">
                  <a:latin typeface="Consolas" panose="020B0609020204030204" pitchFamily="49" charset="0"/>
                </a:rPr>
                <a:t>QuickOrder</a:t>
              </a:r>
              <a:r>
                <a:rPr lang="en-GB" sz="1200" dirty="0">
                  <a:solidFill>
                    <a:srgbClr val="FF0000"/>
                  </a:solidFill>
                </a:rPr>
                <a:t> creates a new order and a new </a:t>
              </a:r>
              <a:r>
                <a:rPr lang="en-GB" sz="1200">
                  <a:solidFill>
                    <a:srgbClr val="FF0000"/>
                  </a:solidFill>
                </a:rPr>
                <a:t>detail object, both </a:t>
              </a:r>
              <a:r>
                <a:rPr lang="en-GB" sz="1200" dirty="0">
                  <a:solidFill>
                    <a:srgbClr val="FF0000"/>
                  </a:solidFill>
                </a:rPr>
                <a:t>to be saved</a:t>
              </a:r>
              <a:r>
                <a:rPr lang="en-GB" sz="1200">
                  <a:solidFill>
                    <a:srgbClr val="FF0000"/>
                  </a:solidFill>
                </a:rPr>
                <a:t>. The </a:t>
              </a:r>
              <a:r>
                <a:rPr lang="en-GB" sz="1100" dirty="0">
                  <a:latin typeface="Consolas" panose="020B0609020204030204" pitchFamily="49" charset="0"/>
                </a:rPr>
                <a:t>Recalculated</a:t>
              </a:r>
              <a:r>
                <a:rPr lang="en-GB" sz="1200" dirty="0">
                  <a:solidFill>
                    <a:srgbClr val="FF0000"/>
                  </a:solidFill>
                </a:rPr>
                <a:t> function </a:t>
              </a:r>
              <a:r>
                <a:rPr lang="en-GB" sz="1200">
                  <a:solidFill>
                    <a:srgbClr val="FF0000"/>
                  </a:solidFill>
                </a:rPr>
                <a:t>will update </a:t>
              </a:r>
              <a:r>
                <a:rPr lang="en-GB" sz="1200" dirty="0">
                  <a:solidFill>
                    <a:srgbClr val="FF0000"/>
                  </a:solidFill>
                </a:rPr>
                <a:t>the order’s </a:t>
              </a:r>
              <a:r>
                <a:rPr lang="en-GB" sz="1100" dirty="0">
                  <a:latin typeface="Consolas" panose="020B0609020204030204" pitchFamily="49" charset="0"/>
                </a:rPr>
                <a:t>Total</a:t>
              </a:r>
              <a:r>
                <a:rPr lang="en-GB" sz="1200" dirty="0">
                  <a:solidFill>
                    <a:srgbClr val="FF0000"/>
                  </a:solidFill>
                </a:rPr>
                <a:t>, but this will only work </a:t>
              </a:r>
              <a:r>
                <a:rPr lang="en-GB" sz="1200" i="1" dirty="0">
                  <a:solidFill>
                    <a:srgbClr val="FF0000"/>
                  </a:solidFill>
                </a:rPr>
                <a:t>after </a:t>
              </a:r>
              <a:r>
                <a:rPr lang="en-GB" sz="1200" dirty="0">
                  <a:solidFill>
                    <a:srgbClr val="FF0000"/>
                  </a:solidFill>
                </a:rPr>
                <a:t>the </a:t>
              </a:r>
              <a:r>
                <a:rPr lang="en-GB" sz="1100" dirty="0">
                  <a:latin typeface="Consolas" panose="020B0609020204030204" pitchFamily="49" charset="0"/>
                </a:rPr>
                <a:t>order</a:t>
              </a:r>
              <a:r>
                <a:rPr lang="en-GB" sz="1200" dirty="0">
                  <a:solidFill>
                    <a:srgbClr val="FF0000"/>
                  </a:solidFill>
                </a:rPr>
                <a:t> and </a:t>
              </a:r>
              <a:r>
                <a:rPr lang="en-GB" sz="1100" dirty="0">
                  <a:latin typeface="Consolas" panose="020B0609020204030204" pitchFamily="49" charset="0"/>
                </a:rPr>
                <a:t>detail</a:t>
              </a:r>
              <a:r>
                <a:rPr lang="en-GB" sz="1200" dirty="0">
                  <a:solidFill>
                    <a:srgbClr val="FF0000"/>
                  </a:solidFill>
                </a:rPr>
                <a:t> have been saved, and the </a:t>
              </a:r>
              <a:r>
                <a:rPr lang="en-GB" sz="1100" dirty="0">
                  <a:latin typeface="Consolas" panose="020B0609020204030204" pitchFamily="49" charset="0"/>
                </a:rPr>
                <a:t>detail</a:t>
              </a:r>
              <a:r>
                <a:rPr lang="en-GB" sz="1200" dirty="0">
                  <a:solidFill>
                    <a:srgbClr val="FF0000"/>
                  </a:solidFill>
                </a:rPr>
                <a:t> appears in the order’s </a:t>
              </a:r>
              <a:r>
                <a:rPr lang="en-GB" sz="1100" dirty="0">
                  <a:latin typeface="Consolas" panose="020B0609020204030204" pitchFamily="49" charset="0"/>
                </a:rPr>
                <a:t>Details</a:t>
              </a:r>
              <a:r>
                <a:rPr lang="en-GB" sz="1200" dirty="0">
                  <a:solidFill>
                    <a:srgbClr val="FF0000"/>
                  </a:solidFill>
                </a:rPr>
                <a:t> collection. Hence the recalculation is specified as a ‘deferred function’.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E0592C4-02A3-4E0C-A2CB-894E9DBE8BD9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>
              <a:off x="4368397" y="7202430"/>
              <a:ext cx="247619" cy="8472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7172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/>
              <a:t>A deferred function may also generate </a:t>
            </a:r>
            <a:r>
              <a:rPr lang="en-GB" sz="3200" dirty="0"/>
              <a:t>side </a:t>
            </a:r>
            <a:r>
              <a:rPr lang="en-GB" sz="3200"/>
              <a:t>effects - </a:t>
            </a:r>
            <a:r>
              <a:rPr lang="en-GB" sz="3200" i="1"/>
              <a:t>without </a:t>
            </a:r>
            <a:r>
              <a:rPr lang="en-GB" sz="3200" i="1" dirty="0"/>
              <a:t>breaking the pure functional paradigm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C699F-5F12-481D-B88B-46A5FF97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804" y="5177316"/>
            <a:ext cx="4859847" cy="717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D91DCC-B78C-4F00-AA8B-B610744E6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617" y="2872670"/>
            <a:ext cx="9355836" cy="121779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BA23063-0589-4BD5-942A-099E8C65843D}"/>
              </a:ext>
            </a:extLst>
          </p:cNvPr>
          <p:cNvGrpSpPr/>
          <p:nvPr/>
        </p:nvGrpSpPr>
        <p:grpSpPr>
          <a:xfrm>
            <a:off x="1980935" y="1643520"/>
            <a:ext cx="6132665" cy="1271186"/>
            <a:chOff x="-1025043" y="7056291"/>
            <a:chExt cx="5812551" cy="12544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541F45-4226-476D-A9BE-A5FB59C8703D}"/>
                </a:ext>
              </a:extLst>
            </p:cNvPr>
            <p:cNvSpPr txBox="1"/>
            <p:nvPr/>
          </p:nvSpPr>
          <p:spPr>
            <a:xfrm>
              <a:off x="-1025043" y="7056291"/>
              <a:ext cx="5812551" cy="4555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</a:t>
              </a:r>
              <a:r>
                <a:rPr lang="en-GB" sz="1100" dirty="0" err="1">
                  <a:latin typeface="Consolas" panose="020B0609020204030204" pitchFamily="49" charset="0"/>
                </a:rPr>
                <a:t>ConfirmShipment</a:t>
              </a:r>
              <a:r>
                <a:rPr lang="en-GB" sz="1200" dirty="0">
                  <a:solidFill>
                    <a:srgbClr val="FF0000"/>
                  </a:solidFill>
                </a:rPr>
                <a:t> updates the order, but also needs to send a confirmation email to the customer – which necessarily generates a side-effect. 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6CDFA68-5670-4373-9C1C-8F15B5F6D27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1881232" y="7511883"/>
              <a:ext cx="1" cy="7988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94825-5D09-49DE-A8C3-43A0E3FA2F7C}"/>
              </a:ext>
            </a:extLst>
          </p:cNvPr>
          <p:cNvGrpSpPr/>
          <p:nvPr/>
        </p:nvGrpSpPr>
        <p:grpSpPr>
          <a:xfrm>
            <a:off x="159798" y="2955581"/>
            <a:ext cx="2716567" cy="1217790"/>
            <a:chOff x="-1072889" y="7609755"/>
            <a:chExt cx="4413291" cy="120177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12B310-F325-4177-ABF5-D7DDBAE93728}"/>
                </a:ext>
              </a:extLst>
            </p:cNvPr>
            <p:cNvSpPr txBox="1"/>
            <p:nvPr/>
          </p:nvSpPr>
          <p:spPr>
            <a:xfrm>
              <a:off x="-1072889" y="7609755"/>
              <a:ext cx="3735708" cy="12017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The email is </a:t>
              </a:r>
              <a:r>
                <a:rPr lang="en-GB" sz="1200">
                  <a:solidFill>
                    <a:srgbClr val="FF0000"/>
                  </a:solidFill>
                </a:rPr>
                <a:t>sent using a deferred </a:t>
              </a:r>
              <a:r>
                <a:rPr lang="en-GB" sz="1200" dirty="0">
                  <a:solidFill>
                    <a:srgbClr val="FF0000"/>
                  </a:solidFill>
                </a:rPr>
                <a:t>function, which won’t be executed until after </a:t>
              </a:r>
              <a:r>
                <a:rPr lang="en-GB" sz="1100" dirty="0" err="1">
                  <a:latin typeface="Consolas" panose="020B0609020204030204" pitchFamily="49" charset="0"/>
                </a:rPr>
                <a:t>ConfirmShipment</a:t>
              </a:r>
              <a:r>
                <a:rPr lang="en-GB" sz="1200" dirty="0">
                  <a:solidFill>
                    <a:srgbClr val="FF0000"/>
                  </a:solidFill>
                </a:rPr>
                <a:t> has exited – so </a:t>
              </a:r>
              <a:r>
                <a:rPr lang="en-GB" sz="1100" dirty="0" err="1">
                  <a:latin typeface="Consolas" panose="020B0609020204030204" pitchFamily="49" charset="0"/>
                </a:rPr>
                <a:t>ConfirmShipment</a:t>
              </a:r>
              <a:r>
                <a:rPr lang="en-GB" sz="1200" dirty="0">
                  <a:solidFill>
                    <a:srgbClr val="FF0000"/>
                  </a:solidFill>
                </a:rPr>
                <a:t> remains a pure </a:t>
              </a:r>
              <a:r>
                <a:rPr lang="en-GB" sz="1200" i="1" dirty="0">
                  <a:solidFill>
                    <a:srgbClr val="FF0000"/>
                  </a:solidFill>
                </a:rPr>
                <a:t>side-effect-free </a:t>
              </a:r>
              <a:r>
                <a:rPr lang="en-GB" sz="1200" dirty="0">
                  <a:solidFill>
                    <a:srgbClr val="FF0000"/>
                  </a:solidFill>
                </a:rPr>
                <a:t>function.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07ECABC-5C47-4D8C-934C-75FF4745E27D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2662819" y="8210641"/>
              <a:ext cx="677583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7FE0F7-EDCF-4EC6-AFDF-45219CA65688}"/>
              </a:ext>
            </a:extLst>
          </p:cNvPr>
          <p:cNvGrpSpPr/>
          <p:nvPr/>
        </p:nvGrpSpPr>
        <p:grpSpPr>
          <a:xfrm>
            <a:off x="2158754" y="3835153"/>
            <a:ext cx="2299486" cy="1227219"/>
            <a:chOff x="-1072889" y="7036508"/>
            <a:chExt cx="3735708" cy="121107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7B707F-80D0-44E0-A826-B82EDF163C9B}"/>
                </a:ext>
              </a:extLst>
            </p:cNvPr>
            <p:cNvSpPr txBox="1"/>
            <p:nvPr/>
          </p:nvSpPr>
          <p:spPr>
            <a:xfrm>
              <a:off x="-1072889" y="7609755"/>
              <a:ext cx="3735708" cy="637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The context’s </a:t>
              </a:r>
              <a:r>
                <a:rPr lang="en-GB" sz="1100" dirty="0" err="1">
                  <a:latin typeface="Consolas" panose="020B0609020204030204" pitchFamily="49" charset="0"/>
                </a:rPr>
                <a:t>GetService</a:t>
              </a:r>
              <a:r>
                <a:rPr lang="en-GB" sz="1200" dirty="0">
                  <a:solidFill>
                    <a:srgbClr val="FF0000"/>
                  </a:solidFill>
                </a:rPr>
                <a:t> method provides access to any system service…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E6B9C67-2290-42B7-9C62-596117D07ADA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794965" y="7036508"/>
              <a:ext cx="1619991" cy="5732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7E8FA13-E19D-4908-BB8F-181EDAC32F5B}"/>
              </a:ext>
            </a:extLst>
          </p:cNvPr>
          <p:cNvGrpSpPr/>
          <p:nvPr/>
        </p:nvGrpSpPr>
        <p:grpSpPr>
          <a:xfrm>
            <a:off x="2158754" y="5214425"/>
            <a:ext cx="3762652" cy="646331"/>
            <a:chOff x="-1072889" y="7609755"/>
            <a:chExt cx="6112744" cy="63782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3A02C5C-B0E5-42EF-BEDE-2CB87F538A1F}"/>
                </a:ext>
              </a:extLst>
            </p:cNvPr>
            <p:cNvSpPr txBox="1"/>
            <p:nvPr/>
          </p:nvSpPr>
          <p:spPr>
            <a:xfrm>
              <a:off x="-1072889" y="7609755"/>
              <a:ext cx="3735708" cy="637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>
                  <a:solidFill>
                    <a:srgbClr val="FF0000"/>
                  </a:solidFill>
                </a:rPr>
                <a:t> </a:t>
              </a:r>
              <a:r>
                <a:rPr lang="en-GB" sz="1200" dirty="0">
                  <a:solidFill>
                    <a:srgbClr val="FF0000"/>
                  </a:solidFill>
                </a:rPr>
                <a:t>… that has been registered in the </a:t>
              </a:r>
              <a:r>
                <a:rPr lang="en-GB" sz="1100" dirty="0" err="1">
                  <a:latin typeface="Consolas" panose="020B0609020204030204" pitchFamily="49" charset="0"/>
                </a:rPr>
                <a:t>ConfigureServices</a:t>
              </a:r>
              <a:r>
                <a:rPr lang="en-GB" sz="1200" dirty="0">
                  <a:solidFill>
                    <a:srgbClr val="FF0000"/>
                  </a:solidFill>
                </a:rPr>
                <a:t> method on </a:t>
              </a:r>
              <a:r>
                <a:rPr lang="en-GB" sz="1100" dirty="0" err="1">
                  <a:latin typeface="Consolas" panose="020B0609020204030204" pitchFamily="49" charset="0"/>
                </a:rPr>
                <a:t>StartUp.cs</a:t>
              </a:r>
              <a:r>
                <a:rPr lang="en-GB" sz="1200" dirty="0">
                  <a:solidFill>
                    <a:srgbClr val="FF0000"/>
                  </a:solidFill>
                </a:rPr>
                <a:t> in the Server project.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FCA2D1F-CFBA-4CE4-9518-1919FE421C49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2662819" y="7928670"/>
              <a:ext cx="2377036" cy="911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890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F82BF298-420D-4FDD-B8CE-ADA8EEA4C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3" y="681037"/>
            <a:ext cx="5122994" cy="5999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Each visible property is rendered as a field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4F211F-3DA5-4E60-B294-70F892A50800}"/>
              </a:ext>
            </a:extLst>
          </p:cNvPr>
          <p:cNvGrpSpPr/>
          <p:nvPr/>
        </p:nvGrpSpPr>
        <p:grpSpPr>
          <a:xfrm>
            <a:off x="1027611" y="1484378"/>
            <a:ext cx="7149737" cy="836598"/>
            <a:chOff x="1323703" y="1455983"/>
            <a:chExt cx="7149737" cy="8365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3A7047-874F-4F7F-99BA-EEAF36A353D7}"/>
                </a:ext>
              </a:extLst>
            </p:cNvPr>
            <p:cNvSpPr txBox="1"/>
            <p:nvPr/>
          </p:nvSpPr>
          <p:spPr>
            <a:xfrm>
              <a:off x="3655992" y="1455983"/>
              <a:ext cx="1774659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The property name is reformatted to provide the field label.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4D83DCC-FA8E-45F4-B796-EB8F969EBAB4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5430651" y="1779149"/>
              <a:ext cx="3042789" cy="5134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E20A3D8-5F92-4FD9-A9B8-F42D011D3E66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1323703" y="1779149"/>
              <a:ext cx="2332289" cy="1170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4C74BD4-58E2-4E84-BB9F-52B829CFC013}"/>
              </a:ext>
            </a:extLst>
          </p:cNvPr>
          <p:cNvGrpSpPr/>
          <p:nvPr/>
        </p:nvGrpSpPr>
        <p:grpSpPr>
          <a:xfrm>
            <a:off x="2029097" y="3103693"/>
            <a:ext cx="5675484" cy="1015663"/>
            <a:chOff x="2447612" y="1836383"/>
            <a:chExt cx="5675484" cy="1015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EF65CC-DBE4-4F7A-A5E1-A7671CB265C9}"/>
                </a:ext>
              </a:extLst>
            </p:cNvPr>
            <p:cNvSpPr txBox="1"/>
            <p:nvPr/>
          </p:nvSpPr>
          <p:spPr>
            <a:xfrm>
              <a:off x="3792627" y="1836383"/>
              <a:ext cx="1760448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</a:t>
              </a:r>
              <a:r>
                <a:rPr lang="en-GB" sz="1100" dirty="0">
                  <a:latin typeface="Consolas" panose="020B0609020204030204" pitchFamily="49" charset="0"/>
                </a:rPr>
                <a:t>Mask</a:t>
              </a:r>
              <a:r>
                <a:rPr lang="en-GB" sz="1200" dirty="0">
                  <a:solidFill>
                    <a:srgbClr val="FF0000"/>
                  </a:solidFill>
                </a:rPr>
                <a:t> is one of several available attributes that give more control over formatting or other presentation behaviours.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D80C72F-BFF1-4C2A-95A3-EA48B2E44D0F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5553075" y="2344215"/>
              <a:ext cx="257002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7266E4-E154-45EF-B9AA-8ECA0890ADC2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2447612" y="2161690"/>
              <a:ext cx="1345015" cy="1825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D27852-6D55-47BB-B9A2-24D5549546FE}"/>
              </a:ext>
            </a:extLst>
          </p:cNvPr>
          <p:cNvGrpSpPr/>
          <p:nvPr/>
        </p:nvGrpSpPr>
        <p:grpSpPr>
          <a:xfrm>
            <a:off x="2635363" y="2256755"/>
            <a:ext cx="3257100" cy="676556"/>
            <a:chOff x="2586433" y="1401309"/>
            <a:chExt cx="3296440" cy="166709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E92384-6567-4050-A7A5-557CFFDAE101}"/>
                </a:ext>
              </a:extLst>
            </p:cNvPr>
            <p:cNvSpPr txBox="1"/>
            <p:nvPr/>
          </p:nvSpPr>
          <p:spPr>
            <a:xfrm>
              <a:off x="3334105" y="1475786"/>
              <a:ext cx="1781711" cy="15926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The optional </a:t>
              </a:r>
              <a:r>
                <a:rPr lang="en-GB" sz="1100" dirty="0" err="1">
                  <a:latin typeface="Consolas" panose="020B0609020204030204" pitchFamily="49" charset="0"/>
                </a:rPr>
                <a:t>MemberOrder</a:t>
              </a:r>
              <a:r>
                <a:rPr lang="en-GB" sz="1200" dirty="0">
                  <a:solidFill>
                    <a:srgbClr val="FF0000"/>
                  </a:solidFill>
                </a:rPr>
                <a:t> attribute gives control over layout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67EFAAF-E146-4703-A0C3-6C57FA8A84A7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5115816" y="1401309"/>
              <a:ext cx="767057" cy="8707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7972465-128E-41B2-B3F7-41C185A1703A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2586433" y="2272095"/>
              <a:ext cx="747673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5B511FC-A118-496C-B547-B2B0F9FBCE68}"/>
              </a:ext>
            </a:extLst>
          </p:cNvPr>
          <p:cNvSpPr txBox="1"/>
          <p:nvPr/>
        </p:nvSpPr>
        <p:spPr>
          <a:xfrm>
            <a:off x="5452606" y="1007271"/>
            <a:ext cx="653398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[Hidden]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(1)]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(12)]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JobTitle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(16), Mask(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"d"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TableView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EmployeeDepartmentHistory.StartDate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EmployeeDepartmentHistory.EndDate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EmployeeDepartmentHistory.Department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EmployeeDepartmentHistory.Shift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ICollection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Depart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PersonDetails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54CF7D4-F683-4C46-8F06-6F1D903AEE9C}"/>
              </a:ext>
            </a:extLst>
          </p:cNvPr>
          <p:cNvGrpSpPr/>
          <p:nvPr/>
        </p:nvGrpSpPr>
        <p:grpSpPr>
          <a:xfrm>
            <a:off x="7014666" y="1188869"/>
            <a:ext cx="4959443" cy="830997"/>
            <a:chOff x="440055" y="1354523"/>
            <a:chExt cx="4870240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8ABDBB-A34E-4229-AFA2-E46A79A9E589}"/>
                </a:ext>
              </a:extLst>
            </p:cNvPr>
            <p:cNvSpPr txBox="1"/>
            <p:nvPr/>
          </p:nvSpPr>
          <p:spPr>
            <a:xfrm>
              <a:off x="3839772" y="1354523"/>
              <a:ext cx="1470523" cy="830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4. [Hidden] tells the framework that this property is never displayed to the user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18BFFFB-68FC-4CA7-8E3E-FB67A1ED105B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>
              <a:off x="440055" y="1770022"/>
              <a:ext cx="339971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967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F82BF298-420D-4FDD-B8CE-ADA8EEA4C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3" y="681037"/>
            <a:ext cx="5122994" cy="5999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If </a:t>
            </a:r>
            <a:r>
              <a:rPr lang="en-GB" sz="3200"/>
              <a:t>the property type is a domain type, it </a:t>
            </a:r>
            <a:r>
              <a:rPr lang="en-GB" sz="3200" dirty="0"/>
              <a:t>is rendered as a navigable link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057A75-E7B3-41FE-B510-8D251E852E5A}"/>
              </a:ext>
            </a:extLst>
          </p:cNvPr>
          <p:cNvSpPr txBox="1"/>
          <p:nvPr/>
        </p:nvSpPr>
        <p:spPr>
          <a:xfrm>
            <a:off x="5452606" y="1007271"/>
            <a:ext cx="653398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[Hidden]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(1)]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(12)]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JobTitle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(16), Mask(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"d"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TableView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EmployeeDepartmentHistory.StartDate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EmployeeDepartmentHistory.EndDate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EmployeeDepartmentHistory.Department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EmployeeDepartmentHistory.Shift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ICollection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Depart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PersonDetails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5CAD82A-2367-42EE-B687-80962C84E809}"/>
              </a:ext>
            </a:extLst>
          </p:cNvPr>
          <p:cNvGrpSpPr/>
          <p:nvPr/>
        </p:nvGrpSpPr>
        <p:grpSpPr>
          <a:xfrm>
            <a:off x="3260436" y="1363618"/>
            <a:ext cx="4107015" cy="1200329"/>
            <a:chOff x="3273885" y="2120937"/>
            <a:chExt cx="4107015" cy="120032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617A55-0E00-4988-8728-86B52F3784E5}"/>
                </a:ext>
              </a:extLst>
            </p:cNvPr>
            <p:cNvSpPr txBox="1"/>
            <p:nvPr/>
          </p:nvSpPr>
          <p:spPr>
            <a:xfrm>
              <a:off x="3755682" y="2120937"/>
              <a:ext cx="1661040" cy="12003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The user may click on the link to view the associated object, or </a:t>
              </a:r>
              <a:r>
                <a:rPr lang="en-GB" sz="1200" i="1" dirty="0">
                  <a:solidFill>
                    <a:srgbClr val="FF0000"/>
                  </a:solidFill>
                </a:rPr>
                <a:t>right</a:t>
              </a:r>
              <a:r>
                <a:rPr lang="en-GB" sz="1200" dirty="0">
                  <a:solidFill>
                    <a:srgbClr val="FF0000"/>
                  </a:solidFill>
                </a:rPr>
                <a:t>-click to view it in the other half of the screen.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A08B935-7FB6-45D4-AD58-AFED528DBBB1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5416722" y="2721102"/>
              <a:ext cx="1964178" cy="4136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147C7FE-8B79-499C-8BBF-AACD40A13464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>
              <a:off x="3273885" y="2721102"/>
              <a:ext cx="48179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46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F82BF298-420D-4FDD-B8CE-ADA8EEA4C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3" y="681037"/>
            <a:ext cx="5122994" cy="5999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Collection properties are recognised and rendered as such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F8BAE8-C2C6-45E4-BD59-1EF77745EDE2}"/>
              </a:ext>
            </a:extLst>
          </p:cNvPr>
          <p:cNvGrpSpPr/>
          <p:nvPr/>
        </p:nvGrpSpPr>
        <p:grpSpPr>
          <a:xfrm>
            <a:off x="1129836" y="4108456"/>
            <a:ext cx="4765867" cy="1076708"/>
            <a:chOff x="1422754" y="1625945"/>
            <a:chExt cx="5618379" cy="107670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20DBE9-E447-47F4-AF71-300AFD142700}"/>
                </a:ext>
              </a:extLst>
            </p:cNvPr>
            <p:cNvSpPr txBox="1"/>
            <p:nvPr/>
          </p:nvSpPr>
          <p:spPr>
            <a:xfrm>
              <a:off x="1422754" y="1625945"/>
              <a:ext cx="4634987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The user may open a view of any collection as a </a:t>
              </a:r>
              <a:r>
                <a:rPr lang="en-GB" sz="1200" b="1" dirty="0">
                  <a:solidFill>
                    <a:srgbClr val="FF0000"/>
                  </a:solidFill>
                </a:rPr>
                <a:t>List</a:t>
              </a:r>
              <a:r>
                <a:rPr lang="en-GB" sz="1200" dirty="0">
                  <a:solidFill>
                    <a:srgbClr val="FF0000"/>
                  </a:solidFill>
                </a:rPr>
                <a:t> or </a:t>
              </a:r>
              <a:r>
                <a:rPr lang="en-GB" sz="1200" b="1" dirty="0">
                  <a:solidFill>
                    <a:srgbClr val="FF0000"/>
                  </a:solidFill>
                </a:rPr>
                <a:t>Table</a:t>
              </a:r>
              <a:r>
                <a:rPr lang="en-GB" sz="1200" dirty="0">
                  <a:solidFill>
                    <a:srgbClr val="FF0000"/>
                  </a:solidFill>
                </a:rPr>
                <a:t> – by default showing all fields a columns. 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71424C5-643D-4B68-B71B-8E43E595C507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3740248" y="2087610"/>
              <a:ext cx="357554" cy="408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CE2F19C-4DB2-47FD-8C47-BCEAD5561DEE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6057741" y="1856778"/>
              <a:ext cx="983392" cy="8458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95AE17C-C931-49C9-838F-6B2E073942F7}"/>
              </a:ext>
            </a:extLst>
          </p:cNvPr>
          <p:cNvSpPr txBox="1"/>
          <p:nvPr/>
        </p:nvSpPr>
        <p:spPr>
          <a:xfrm>
            <a:off x="5452606" y="1007271"/>
            <a:ext cx="653398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[Hidden]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(1)]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(12)]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JobTitle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(16), Mask(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"d"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TableView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EmployeeDepartmentHistory.StartDate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EmployeeDepartmentHistory.EndDate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EmployeeDepartmentHistory.Department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EmployeeDepartmentHistory.Shift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ICollection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Depart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PersonDetails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E73B05-4B76-449D-BD43-D81EE1628A18}"/>
              </a:ext>
            </a:extLst>
          </p:cNvPr>
          <p:cNvGrpSpPr/>
          <p:nvPr/>
        </p:nvGrpSpPr>
        <p:grpSpPr>
          <a:xfrm>
            <a:off x="4920343" y="4336211"/>
            <a:ext cx="4520162" cy="2153418"/>
            <a:chOff x="341314" y="-871367"/>
            <a:chExt cx="5328724" cy="215341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88917D-7AE8-4D72-AB25-0795641B0227}"/>
                </a:ext>
              </a:extLst>
            </p:cNvPr>
            <p:cNvSpPr txBox="1"/>
            <p:nvPr/>
          </p:nvSpPr>
          <p:spPr>
            <a:xfrm>
              <a:off x="1103168" y="820386"/>
              <a:ext cx="4566870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The optional </a:t>
              </a:r>
              <a:r>
                <a:rPr lang="en-GB" sz="1100" dirty="0" err="1">
                  <a:latin typeface="Consolas" panose="020B0609020204030204" pitchFamily="49" charset="0"/>
                </a:rPr>
                <a:t>TableView</a:t>
              </a:r>
              <a:r>
                <a:rPr lang="en-GB" sz="1200" dirty="0">
                  <a:solidFill>
                    <a:srgbClr val="FF0000"/>
                  </a:solidFill>
                </a:rPr>
                <a:t> attribute gives control over which columns are shown and in what order.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A3343DF-4986-4ED9-B241-0F586C3B8FCC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2515718" y="-871367"/>
              <a:ext cx="870886" cy="16917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412B72F-74D6-4AA6-919C-68206F11C2F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341314" y="331073"/>
              <a:ext cx="761854" cy="7201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408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F82BF298-420D-4FDD-B8CE-ADA8EEA4C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3" y="681037"/>
            <a:ext cx="5122994" cy="5999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The view title is taken from the type’s </a:t>
            </a:r>
            <a:r>
              <a:rPr lang="en-GB" sz="2700" dirty="0" err="1">
                <a:latin typeface="Consolas" panose="020B0609020204030204" pitchFamily="49" charset="0"/>
              </a:rPr>
              <a:t>ToString</a:t>
            </a:r>
            <a:r>
              <a:rPr lang="en-GB" sz="3200" dirty="0"/>
              <a:t> method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E27E45C-4F27-4006-ACE8-A70CCADBE1B3}"/>
              </a:ext>
            </a:extLst>
          </p:cNvPr>
          <p:cNvGrpSpPr/>
          <p:nvPr/>
        </p:nvGrpSpPr>
        <p:grpSpPr>
          <a:xfrm>
            <a:off x="905164" y="1045523"/>
            <a:ext cx="4964413" cy="4588923"/>
            <a:chOff x="871253" y="-1538862"/>
            <a:chExt cx="5852441" cy="458892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FA2B778-FEAD-4DD0-8DA0-F740B7AE93BF}"/>
                </a:ext>
              </a:extLst>
            </p:cNvPr>
            <p:cNvSpPr txBox="1"/>
            <p:nvPr/>
          </p:nvSpPr>
          <p:spPr>
            <a:xfrm>
              <a:off x="1808866" y="1873341"/>
              <a:ext cx="4000895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The title may be constructed from the values in multiple fields and/or from </a:t>
              </a:r>
              <a:r>
                <a:rPr lang="en-GB" sz="1200">
                  <a:solidFill>
                    <a:srgbClr val="FF0000"/>
                  </a:solidFill>
                </a:rPr>
                <a:t>the title(s) of associated object(s) </a:t>
              </a:r>
              <a:r>
                <a:rPr lang="en-GB" sz="1200" dirty="0">
                  <a:solidFill>
                    <a:srgbClr val="FF0000"/>
                  </a:solidFill>
                </a:rPr>
                <a:t>by using an interpolated string.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DC746F2-2296-4BD3-BBDD-B0F61BFBA7EC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>
              <a:off x="5809761" y="2196507"/>
              <a:ext cx="913933" cy="8535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3C6510B-B665-4050-A9C3-0AF3AE4E410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H="1" flipV="1">
              <a:off x="871253" y="-1538862"/>
              <a:ext cx="2938060" cy="341220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12253FD-0A12-4DA0-9561-4505CC6A8E5C}"/>
              </a:ext>
            </a:extLst>
          </p:cNvPr>
          <p:cNvSpPr txBox="1"/>
          <p:nvPr/>
        </p:nvSpPr>
        <p:spPr>
          <a:xfrm>
            <a:off x="5452606" y="1007271"/>
            <a:ext cx="653398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[Hidden]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(1)]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(12)]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JobTitle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(16), Mask(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"d"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TableView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EmployeeDepartmentHistory.StartDate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EmployeeDepartmentHistory.EndDate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EmployeeDepartmentHistory.Department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EmployeeDepartmentHistory.Shift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ICollection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Depart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PersonDetails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5076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Main menus are specified by static classes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16EF6-F80D-4B76-9D9F-8A676E7FC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6128491" cy="453209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D4F211F-3DA5-4E60-B294-70F892A50800}"/>
              </a:ext>
            </a:extLst>
          </p:cNvPr>
          <p:cNvGrpSpPr/>
          <p:nvPr/>
        </p:nvGrpSpPr>
        <p:grpSpPr>
          <a:xfrm>
            <a:off x="987972" y="885102"/>
            <a:ext cx="7081343" cy="3413629"/>
            <a:chOff x="-1537559" y="2045634"/>
            <a:chExt cx="7081343" cy="341362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3A7047-874F-4F7F-99BA-EEAF36A353D7}"/>
                </a:ext>
              </a:extLst>
            </p:cNvPr>
            <p:cNvSpPr txBox="1"/>
            <p:nvPr/>
          </p:nvSpPr>
          <p:spPr>
            <a:xfrm>
              <a:off x="3642853" y="2045634"/>
              <a:ext cx="1900931" cy="12003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By default the menu name is a reformatted version of the class name, but this may be overridden with an optional </a:t>
              </a:r>
              <a:r>
                <a:rPr lang="en-GB" sz="1100" dirty="0">
                  <a:latin typeface="Consolas" panose="020B0609020204030204" pitchFamily="49" charset="0"/>
                </a:rPr>
                <a:t>Named</a:t>
              </a:r>
              <a:r>
                <a:rPr lang="en-GB" sz="1200" dirty="0">
                  <a:solidFill>
                    <a:srgbClr val="FF0000"/>
                  </a:solidFill>
                </a:rPr>
                <a:t> attribute.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4D83DCC-FA8E-45F4-B796-EB8F969EBAB4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4593319" y="3245963"/>
              <a:ext cx="0" cy="22133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E20A3D8-5F92-4FD9-A9B8-F42D011D3E66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-1537559" y="2624414"/>
              <a:ext cx="5180412" cy="213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BEB2A3E-991F-4F64-A719-10343F673F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376"/>
          <a:stretch/>
        </p:blipFill>
        <p:spPr>
          <a:xfrm>
            <a:off x="3467010" y="4028254"/>
            <a:ext cx="8229600" cy="6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1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Each action on the open menu corresponds to a function on that 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16EF6-F80D-4B76-9D9F-8A676E7FC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6128491" cy="45320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033765-CDFD-4053-A999-F4D5BEBE41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18" r="71121"/>
          <a:stretch/>
        </p:blipFill>
        <p:spPr>
          <a:xfrm>
            <a:off x="0" y="1639683"/>
            <a:ext cx="1760448" cy="35786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EB2A3E-991F-4F64-A719-10343F673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247" y="4028833"/>
            <a:ext cx="8229600" cy="254317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CE7A8A0B-9BFD-46EE-B1FC-AC63E517A8A4}"/>
              </a:ext>
            </a:extLst>
          </p:cNvPr>
          <p:cNvGrpSpPr/>
          <p:nvPr/>
        </p:nvGrpSpPr>
        <p:grpSpPr>
          <a:xfrm>
            <a:off x="1320800" y="1479712"/>
            <a:ext cx="7397081" cy="4264514"/>
            <a:chOff x="3220810" y="1663524"/>
            <a:chExt cx="7397081" cy="426451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6B30118-BDA1-4036-890F-22EAC3869724}"/>
                </a:ext>
              </a:extLst>
            </p:cNvPr>
            <p:cNvSpPr txBox="1"/>
            <p:nvPr/>
          </p:nvSpPr>
          <p:spPr>
            <a:xfrm>
              <a:off x="3980186" y="1663524"/>
              <a:ext cx="1828044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The action name derived from the function name unless specified explicitly with another </a:t>
              </a:r>
              <a:r>
                <a:rPr lang="en-GB" sz="1100" dirty="0">
                  <a:latin typeface="Consolas" panose="020B0609020204030204" pitchFamily="49" charset="0"/>
                </a:rPr>
                <a:t>Named</a:t>
              </a:r>
              <a:r>
                <a:rPr lang="en-GB" sz="1200" dirty="0">
                  <a:solidFill>
                    <a:srgbClr val="FF0000"/>
                  </a:solidFill>
                </a:rPr>
                <a:t> attribute.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FFD8167-EB2E-42EE-A1E9-4EBF10AED850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5808230" y="2171356"/>
              <a:ext cx="2464871" cy="26915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78A23C4-83B3-4111-8D62-B1CE36875EF6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H="1">
              <a:off x="3220810" y="2171356"/>
              <a:ext cx="75937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C33F1F9-D5DA-45F2-97EE-7DB31AA21393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7386410" y="5399537"/>
              <a:ext cx="3231481" cy="5285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4B88ED7-4C4B-4ED9-B0DB-A758AB79337D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8217682" y="5399537"/>
              <a:ext cx="24002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DC6B90-E9E1-466F-983F-71EF533C6251}"/>
              </a:ext>
            </a:extLst>
          </p:cNvPr>
          <p:cNvGrpSpPr/>
          <p:nvPr/>
        </p:nvGrpSpPr>
        <p:grpSpPr>
          <a:xfrm>
            <a:off x="415903" y="4588580"/>
            <a:ext cx="3444478" cy="1015663"/>
            <a:chOff x="4065902" y="2064121"/>
            <a:chExt cx="2940942" cy="101566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78A5B6F-FEF6-456B-A8E8-BF2C4C320C86}"/>
                </a:ext>
              </a:extLst>
            </p:cNvPr>
            <p:cNvSpPr txBox="1"/>
            <p:nvPr/>
          </p:nvSpPr>
          <p:spPr>
            <a:xfrm>
              <a:off x="4065902" y="2064121"/>
              <a:ext cx="2173680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If the returned type is </a:t>
              </a:r>
              <a:r>
                <a:rPr lang="en-GB" sz="1100" dirty="0" err="1">
                  <a:latin typeface="Consolas" panose="020B0609020204030204" pitchFamily="49" charset="0"/>
                </a:rPr>
                <a:t>IQueryable</a:t>
              </a:r>
              <a:r>
                <a:rPr lang="en-GB" sz="1200" dirty="0">
                  <a:solidFill>
                    <a:srgbClr val="FF0000"/>
                  </a:solidFill>
                </a:rPr>
                <a:t>, the instances are automatically ‘paged’, and the default page size of </a:t>
              </a:r>
              <a:r>
                <a:rPr lang="en-GB" sz="1100" dirty="0">
                  <a:latin typeface="Consolas" panose="020B0609020204030204" pitchFamily="49" charset="0"/>
                </a:rPr>
                <a:t>20</a:t>
              </a:r>
              <a:r>
                <a:rPr lang="en-GB" sz="1200" dirty="0">
                  <a:solidFill>
                    <a:srgbClr val="FF0000"/>
                  </a:solidFill>
                </a:rPr>
                <a:t> may be optionally overridden with a </a:t>
              </a:r>
              <a:r>
                <a:rPr lang="en-GB" sz="1100" dirty="0" err="1">
                  <a:latin typeface="Consolas" panose="020B0609020204030204" pitchFamily="49" charset="0"/>
                </a:rPr>
                <a:t>PageSize</a:t>
              </a:r>
              <a:r>
                <a:rPr lang="en-GB" sz="1200" dirty="0">
                  <a:solidFill>
                    <a:srgbClr val="FF0000"/>
                  </a:solidFill>
                </a:rPr>
                <a:t> </a:t>
              </a:r>
              <a:r>
                <a:rPr lang="en-GB" sz="1200" dirty="0" err="1">
                  <a:solidFill>
                    <a:srgbClr val="FF0000"/>
                  </a:solidFill>
                </a:rPr>
                <a:t>atttibute</a:t>
              </a:r>
              <a:r>
                <a:rPr lang="en-GB" sz="1200" dirty="0">
                  <a:solidFill>
                    <a:srgbClr val="FF0000"/>
                  </a:solidFill>
                </a:rPr>
                <a:t>.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898231E-9598-44A8-B971-AC5ACB922FF0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 flipV="1">
              <a:off x="6239581" y="2571951"/>
              <a:ext cx="767263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D0C34EC-C723-4369-A80C-7807C4AEA0B4}"/>
              </a:ext>
            </a:extLst>
          </p:cNvPr>
          <p:cNvSpPr txBox="1"/>
          <p:nvPr/>
        </p:nvSpPr>
        <p:spPr>
          <a:xfrm>
            <a:off x="8717881" y="4707893"/>
            <a:ext cx="2545849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2. The return type, here, specifies what will be displayed to the user: either a single instance of a domain record type, or a collection of instances.</a:t>
            </a:r>
          </a:p>
        </p:txBody>
      </p:sp>
    </p:spTree>
    <p:extLst>
      <p:ext uri="{BB962C8B-B14F-4D97-AF65-F5344CB8AC3E}">
        <p14:creationId xmlns:p14="http://schemas.microsoft.com/office/powerpoint/2010/main" val="59686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The dialog is derived directly from the function parameter 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16EF6-F80D-4B76-9D9F-8A676E7FC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6128491" cy="45320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033765-CDFD-4053-A999-F4D5BEBE41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18" r="71121"/>
          <a:stretch/>
        </p:blipFill>
        <p:spPr>
          <a:xfrm>
            <a:off x="0" y="1639683"/>
            <a:ext cx="1760448" cy="35786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66CD39-466C-48F9-A0A9-E2DBCC8EFC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828" t="21560" b="34375"/>
          <a:stretch/>
        </p:blipFill>
        <p:spPr>
          <a:xfrm>
            <a:off x="1818289" y="1639683"/>
            <a:ext cx="4277711" cy="19860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EB2A3E-991F-4F64-A719-10343F673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010" y="4028253"/>
            <a:ext cx="8229600" cy="2543175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E9B360C8-7F12-4B01-8D50-F19DB4C8BEB7}"/>
              </a:ext>
            </a:extLst>
          </p:cNvPr>
          <p:cNvGrpSpPr/>
          <p:nvPr/>
        </p:nvGrpSpPr>
        <p:grpSpPr>
          <a:xfrm>
            <a:off x="2835564" y="1825454"/>
            <a:ext cx="5443936" cy="3511499"/>
            <a:chOff x="-1419537" y="1557757"/>
            <a:chExt cx="5443936" cy="3511499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22083C-D0D1-4062-8239-B0FC219DA9E4}"/>
                </a:ext>
              </a:extLst>
            </p:cNvPr>
            <p:cNvSpPr txBox="1"/>
            <p:nvPr/>
          </p:nvSpPr>
          <p:spPr>
            <a:xfrm>
              <a:off x="2196355" y="1557757"/>
              <a:ext cx="1828044" cy="12003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The parameter name is used (reformatted) as a label, and the parameter type used to </a:t>
              </a:r>
              <a:r>
                <a:rPr lang="en-GB" sz="1200">
                  <a:solidFill>
                    <a:srgbClr val="FF0000"/>
                  </a:solidFill>
                </a:rPr>
                <a:t>provide generic </a:t>
              </a:r>
              <a:r>
                <a:rPr lang="en-GB" sz="1200" dirty="0">
                  <a:solidFill>
                    <a:srgbClr val="FF0000"/>
                  </a:solidFill>
                </a:rPr>
                <a:t>validation and/or other behaviour at the UI. 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840FF87-8976-49D9-97DA-2282396D3D03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 flipH="1">
              <a:off x="1711591" y="2758086"/>
              <a:ext cx="1398786" cy="23111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E540FB8-CC76-4648-A4B0-9104F2AE6053}"/>
                </a:ext>
              </a:extLst>
            </p:cNvPr>
            <p:cNvCxnSpPr>
              <a:cxnSpLocks/>
              <a:stCxn id="75" idx="1"/>
            </p:cNvCxnSpPr>
            <p:nvPr/>
          </p:nvCxnSpPr>
          <p:spPr>
            <a:xfrm flipH="1">
              <a:off x="-1419537" y="2157922"/>
              <a:ext cx="3615892" cy="923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25BFF8-08A9-4481-A5DA-78F3CFDCBB94}"/>
              </a:ext>
            </a:extLst>
          </p:cNvPr>
          <p:cNvGrpSpPr/>
          <p:nvPr/>
        </p:nvGrpSpPr>
        <p:grpSpPr>
          <a:xfrm>
            <a:off x="1635560" y="2782822"/>
            <a:ext cx="2543408" cy="3044549"/>
            <a:chOff x="-9146507" y="55156"/>
            <a:chExt cx="2543408" cy="304454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114426-285F-401E-B9FD-B8FF70A3A357}"/>
                </a:ext>
              </a:extLst>
            </p:cNvPr>
            <p:cNvSpPr txBox="1"/>
            <p:nvPr/>
          </p:nvSpPr>
          <p:spPr>
            <a:xfrm>
              <a:off x="-9146507" y="2268708"/>
              <a:ext cx="1760448" cy="830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All parameters are made mandatory at the UI unless an </a:t>
              </a:r>
              <a:r>
                <a:rPr lang="en-GB" sz="1100" dirty="0">
                  <a:latin typeface="Consolas" panose="020B0609020204030204" pitchFamily="49" charset="0"/>
                </a:rPr>
                <a:t>Optionally</a:t>
              </a:r>
              <a:r>
                <a:rPr lang="en-GB" sz="1200" dirty="0">
                  <a:solidFill>
                    <a:srgbClr val="FF0000"/>
                  </a:solidFill>
                </a:rPr>
                <a:t> attribute is added. 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9126131-AC27-420A-B7C8-28743445B263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-7386059" y="2684207"/>
              <a:ext cx="7829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D2FD5B8-86A2-4F3F-9FA9-4CCE9F97058A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-8266283" y="55156"/>
              <a:ext cx="1485340" cy="22135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820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3555</Words>
  <Application>Microsoft Office PowerPoint</Application>
  <PresentationFormat>Widescreen</PresentationFormat>
  <Paragraphs>298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The Naked Functions programming model</vt:lpstr>
      <vt:lpstr>Most views are generated automatically from the underlying record</vt:lpstr>
      <vt:lpstr>Each visible property is rendered as a field</vt:lpstr>
      <vt:lpstr>If the property type is a domain type, it is rendered as a navigable link</vt:lpstr>
      <vt:lpstr>Collection properties are recognised and rendered as such</vt:lpstr>
      <vt:lpstr>The view title is taken from the type’s ToString method</vt:lpstr>
      <vt:lpstr>Main menus are specified by static classes</vt:lpstr>
      <vt:lpstr>Each action on the open menu corresponds to a function on that type</vt:lpstr>
      <vt:lpstr>The dialog is derived directly from the function parameter list</vt:lpstr>
      <vt:lpstr>An IContext provides access to instances</vt:lpstr>
      <vt:lpstr>An action to create and save a new object…</vt:lpstr>
      <vt:lpstr>Actions contributed to an object…</vt:lpstr>
      <vt:lpstr>View Models…</vt:lpstr>
      <vt:lpstr>These attributes may be used to provide hints - to be interpreted and used by the Client.</vt:lpstr>
      <vt:lpstr>Some examples of using attributes</vt:lpstr>
      <vt:lpstr>Some more examples of using attributes</vt:lpstr>
      <vt:lpstr>‘Complementary functions’ define behaviour to be associated (by the framework) with another function</vt:lpstr>
      <vt:lpstr>Validate one or more parameter values – using custom rules</vt:lpstr>
      <vt:lpstr>AutoComplete a reference parameter</vt:lpstr>
      <vt:lpstr>Present the user with choices for a parameter value – using custom rules</vt:lpstr>
      <vt:lpstr>Specify the default value for a parameter - using custom rules </vt:lpstr>
      <vt:lpstr>Disable an action based on specified conditions</vt:lpstr>
      <vt:lpstr>Hide an action or property  based on specified conditions</vt:lpstr>
      <vt:lpstr>IContext provides helpers, so domain functions need never have direct dependencies, or impact, on System state (illegal in a pure function) </vt:lpstr>
      <vt:lpstr>These helper functions delegate to system services provided by the framework</vt:lpstr>
      <vt:lpstr>Advanced: A ‘deferred function’ is registered on the context, and will be executed by the framework only after the main function has exited and any changes have been saved to the database.</vt:lpstr>
      <vt:lpstr>A deferred function may also generate side effects - without breaking the pure functional paradigm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Pawson</dc:creator>
  <cp:lastModifiedBy>Richard Pawson</cp:lastModifiedBy>
  <cp:revision>39</cp:revision>
  <dcterms:created xsi:type="dcterms:W3CDTF">2021-01-29T13:36:57Z</dcterms:created>
  <dcterms:modified xsi:type="dcterms:W3CDTF">2021-03-03T11:46:25Z</dcterms:modified>
</cp:coreProperties>
</file>