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Pawson" initials="RP" lastIdx="1" clrIdx="0">
    <p:extLst>
      <p:ext uri="{19B8F6BF-5375-455C-9EA6-DF929625EA0E}">
        <p15:presenceInfo xmlns:p15="http://schemas.microsoft.com/office/powerpoint/2012/main" userId="fc4c175b57fd2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2" d="100"/>
          <a:sy n="82" d="100"/>
        </p:scale>
        <p:origin x="126"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1T13:00:13.159" idx="1">
    <p:pos x="1843" y="3093"/>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DF3A-06FA-4C6D-9A13-E6DA8F2BA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0AA5D47-5D84-408F-9A23-82DBAD263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EB6C519-706B-466C-ACB2-620EBD761EF6}"/>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5" name="Footer Placeholder 4">
            <a:extLst>
              <a:ext uri="{FF2B5EF4-FFF2-40B4-BE49-F238E27FC236}">
                <a16:creationId xmlns:a16="http://schemas.microsoft.com/office/drawing/2014/main" id="{8E2D0486-8F83-4B2F-8D3C-C59145348A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8982C6-E824-4FEA-B933-0D859300937E}"/>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21968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C7EB-6826-4BD2-818E-BF91994F06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03096-B163-4E21-A736-72D483CD74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74217A-7656-4FCA-A4A7-F5671F73FBC6}"/>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5" name="Footer Placeholder 4">
            <a:extLst>
              <a:ext uri="{FF2B5EF4-FFF2-40B4-BE49-F238E27FC236}">
                <a16:creationId xmlns:a16="http://schemas.microsoft.com/office/drawing/2014/main" id="{80FF7EC0-C7CE-41DA-AB09-3935BD562B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F9A7B2-27BB-43D7-87AB-86A2B297D032}"/>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98775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EE8C2-1F0A-4D73-8DAE-ABDB361DDE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21AC48-32BE-4228-AB7A-9264F3017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12FB88-9391-422B-891E-156F4433ED4F}"/>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5" name="Footer Placeholder 4">
            <a:extLst>
              <a:ext uri="{FF2B5EF4-FFF2-40B4-BE49-F238E27FC236}">
                <a16:creationId xmlns:a16="http://schemas.microsoft.com/office/drawing/2014/main" id="{E78F955A-08E3-44BF-B159-FADF221624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99885B-13B5-411B-9726-74EA5052E076}"/>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83124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FF1B-24EF-46BB-A495-7C93D26E2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48D1DE-E6B9-47FA-A8F0-151D0231C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986B10-893E-4B4E-8E40-2C0EC7FB64F9}"/>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5" name="Footer Placeholder 4">
            <a:extLst>
              <a:ext uri="{FF2B5EF4-FFF2-40B4-BE49-F238E27FC236}">
                <a16:creationId xmlns:a16="http://schemas.microsoft.com/office/drawing/2014/main" id="{56E7C40F-B3F9-4E03-8241-5C99ACFE4D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CEA817-C581-4539-8EA7-26991FB5A7FE}"/>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164616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0E6D-7242-4A93-B9C3-2A136F41E3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3F7AEE-BB5B-4F5E-BAD4-FE7DF1913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609E6-1062-49D3-9956-0A96E67ED00E}"/>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5" name="Footer Placeholder 4">
            <a:extLst>
              <a:ext uri="{FF2B5EF4-FFF2-40B4-BE49-F238E27FC236}">
                <a16:creationId xmlns:a16="http://schemas.microsoft.com/office/drawing/2014/main" id="{3A9CC188-5F7F-4B7B-8647-EED04D8B41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B7ED6-A751-4299-A5E7-977B29C49038}"/>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422905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DBB0-137C-4326-B707-A2383DC6A2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308D7E-6AD6-4152-BE6C-245A92A696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61FD8B-270D-412D-B5FC-7B9B0A5D44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784451-E61B-4C25-837E-20C34FAC0ABA}"/>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6" name="Footer Placeholder 5">
            <a:extLst>
              <a:ext uri="{FF2B5EF4-FFF2-40B4-BE49-F238E27FC236}">
                <a16:creationId xmlns:a16="http://schemas.microsoft.com/office/drawing/2014/main" id="{1E29469B-9139-4DBD-9855-AE37C2731E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8ECD58-039E-4A78-9D23-4B111FC1E5AB}"/>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347186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8B55-EDB5-41CE-A5B4-6E4E1E9EB9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BC4198-0866-42D9-B5ED-45E31169E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0A964-76EF-4558-8CC5-9BD433D693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ADB6B9-7606-4022-AD97-E01130C6F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EFB8A-6522-4BD3-819E-29EC7CB4ED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8ECD67-7B8A-4DEF-9C30-31BD517F03B5}"/>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8" name="Footer Placeholder 7">
            <a:extLst>
              <a:ext uri="{FF2B5EF4-FFF2-40B4-BE49-F238E27FC236}">
                <a16:creationId xmlns:a16="http://schemas.microsoft.com/office/drawing/2014/main" id="{8851DA6C-5D8B-42FA-BEE9-D73DB81CC8F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FD5C03-6D7F-4C56-AFBB-D6A87AAD2232}"/>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43035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E5FA-981E-4DCA-8DED-499D471F1E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3300F3-AF89-4B1C-9910-B8B09DAC7868}"/>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4" name="Footer Placeholder 3">
            <a:extLst>
              <a:ext uri="{FF2B5EF4-FFF2-40B4-BE49-F238E27FC236}">
                <a16:creationId xmlns:a16="http://schemas.microsoft.com/office/drawing/2014/main" id="{3DE507CE-986E-4BB3-B59F-85F043D7FA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5369725-C110-4EFE-BBB6-1225FC722BDE}"/>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406937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28A046-D493-4A05-B564-35B3CB53E03C}"/>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3" name="Footer Placeholder 2">
            <a:extLst>
              <a:ext uri="{FF2B5EF4-FFF2-40B4-BE49-F238E27FC236}">
                <a16:creationId xmlns:a16="http://schemas.microsoft.com/office/drawing/2014/main" id="{254B4DD6-DF95-4825-A13D-EAE2F5FF98E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FEE34D-2868-4B1D-BBB3-3143B82F50D8}"/>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324562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518D-32F1-4FCF-9FF8-D69783FFF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467F16-6332-4533-A8C3-1BCB9E005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52CB85-F69F-4C20-80E3-A43C2B13F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07A5A-FF55-4FE3-B7BF-4C39271AA28F}"/>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6" name="Footer Placeholder 5">
            <a:extLst>
              <a:ext uri="{FF2B5EF4-FFF2-40B4-BE49-F238E27FC236}">
                <a16:creationId xmlns:a16="http://schemas.microsoft.com/office/drawing/2014/main" id="{C310A137-7D8A-4C0B-A6CE-984EABD52B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8BBA14-2063-437F-A386-7362DF1A8F2D}"/>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99380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EB85-F49E-4796-99D8-53F17E1D8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8CE9A93-0D52-49F6-B280-AD070F8AD7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1FBB86-4FBC-48D0-A7B8-E3755E766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79A48-0722-4105-8B9E-DA560083A1B0}"/>
              </a:ext>
            </a:extLst>
          </p:cNvPr>
          <p:cNvSpPr>
            <a:spLocks noGrp="1"/>
          </p:cNvSpPr>
          <p:nvPr>
            <p:ph type="dt" sz="half" idx="10"/>
          </p:nvPr>
        </p:nvSpPr>
        <p:spPr/>
        <p:txBody>
          <a:bodyPr/>
          <a:lstStyle/>
          <a:p>
            <a:fld id="{043F4643-250D-4872-831F-E20C155C92C6}" type="datetimeFigureOut">
              <a:rPr lang="en-GB" smtClean="0"/>
              <a:t>01/03/2021</a:t>
            </a:fld>
            <a:endParaRPr lang="en-GB"/>
          </a:p>
        </p:txBody>
      </p:sp>
      <p:sp>
        <p:nvSpPr>
          <p:cNvPr id="6" name="Footer Placeholder 5">
            <a:extLst>
              <a:ext uri="{FF2B5EF4-FFF2-40B4-BE49-F238E27FC236}">
                <a16:creationId xmlns:a16="http://schemas.microsoft.com/office/drawing/2014/main" id="{6A57C727-0800-465E-BAB2-FD983BF906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C903E-48FA-498A-A393-999D992B41D5}"/>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47077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AF0AE-8224-4D4D-8D8A-F08C83928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0CEE35-BD5C-4F06-B0CA-17590876B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198CE3-AF71-4F49-91E9-72A577507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F4643-250D-4872-831F-E20C155C92C6}" type="datetimeFigureOut">
              <a:rPr lang="en-GB" smtClean="0"/>
              <a:t>01/03/2021</a:t>
            </a:fld>
            <a:endParaRPr lang="en-GB"/>
          </a:p>
        </p:txBody>
      </p:sp>
      <p:sp>
        <p:nvSpPr>
          <p:cNvPr id="5" name="Footer Placeholder 4">
            <a:extLst>
              <a:ext uri="{FF2B5EF4-FFF2-40B4-BE49-F238E27FC236}">
                <a16:creationId xmlns:a16="http://schemas.microsoft.com/office/drawing/2014/main" id="{4C526F9E-6123-4017-8B17-CEB35BB842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24A8860-762F-4667-9BC9-A890E411A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2FBD6-B131-48C4-B240-254B396898A9}" type="slidenum">
              <a:rPr lang="en-GB" smtClean="0"/>
              <a:t>‹#›</a:t>
            </a:fld>
            <a:endParaRPr lang="en-GB"/>
          </a:p>
        </p:txBody>
      </p:sp>
    </p:spTree>
    <p:extLst>
      <p:ext uri="{BB962C8B-B14F-4D97-AF65-F5344CB8AC3E}">
        <p14:creationId xmlns:p14="http://schemas.microsoft.com/office/powerpoint/2010/main" val="1250801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akedObjectsGroup/NakedObjectsFramework/tree/master/Template/SPA%20Cli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NakedObjectsGroup/NakedObjectsFramework/tree/master/Template/Naked%20Functions%20Ser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68F4-0980-44B5-8160-46622A324275}"/>
              </a:ext>
            </a:extLst>
          </p:cNvPr>
          <p:cNvSpPr>
            <a:spLocks noGrp="1"/>
          </p:cNvSpPr>
          <p:nvPr>
            <p:ph type="ctrTitle"/>
          </p:nvPr>
        </p:nvSpPr>
        <p:spPr/>
        <p:txBody>
          <a:bodyPr/>
          <a:lstStyle/>
          <a:p>
            <a:r>
              <a:rPr lang="en-GB"/>
              <a:t>Getting started with </a:t>
            </a:r>
            <a:br>
              <a:rPr lang="en-GB"/>
            </a:br>
            <a:r>
              <a:rPr lang="en-GB"/>
              <a:t>Naked Functions</a:t>
            </a:r>
          </a:p>
        </p:txBody>
      </p:sp>
      <p:sp>
        <p:nvSpPr>
          <p:cNvPr id="3" name="Subtitle 2">
            <a:extLst>
              <a:ext uri="{FF2B5EF4-FFF2-40B4-BE49-F238E27FC236}">
                <a16:creationId xmlns:a16="http://schemas.microsoft.com/office/drawing/2014/main" id="{3F047A01-FFF7-4967-A4DB-A71E077E8702}"/>
              </a:ext>
            </a:extLst>
          </p:cNvPr>
          <p:cNvSpPr>
            <a:spLocks noGrp="1"/>
          </p:cNvSpPr>
          <p:nvPr>
            <p:ph type="subTitle" idx="1"/>
          </p:nvPr>
        </p:nvSpPr>
        <p:spPr>
          <a:xfrm>
            <a:off x="1524000" y="3602038"/>
            <a:ext cx="9144000" cy="1058194"/>
          </a:xfrm>
        </p:spPr>
        <p:txBody>
          <a:bodyPr/>
          <a:lstStyle/>
          <a:p>
            <a:r>
              <a:rPr lang="en-GB"/>
              <a:t>Richard Pawson</a:t>
            </a:r>
          </a:p>
          <a:p>
            <a:r>
              <a:rPr lang="en-GB"/>
              <a:t>28</a:t>
            </a:r>
            <a:r>
              <a:rPr lang="en-GB" baseline="30000"/>
              <a:t>th</a:t>
            </a:r>
            <a:r>
              <a:rPr lang="en-GB"/>
              <a:t> February 2020</a:t>
            </a:r>
          </a:p>
        </p:txBody>
      </p:sp>
    </p:spTree>
    <p:extLst>
      <p:ext uri="{BB962C8B-B14F-4D97-AF65-F5344CB8AC3E}">
        <p14:creationId xmlns:p14="http://schemas.microsoft.com/office/powerpoint/2010/main" val="268013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275F-D04F-41A9-8438-79942634ED1E}"/>
              </a:ext>
            </a:extLst>
          </p:cNvPr>
          <p:cNvSpPr>
            <a:spLocks noGrp="1"/>
          </p:cNvSpPr>
          <p:nvPr>
            <p:ph type="title"/>
          </p:nvPr>
        </p:nvSpPr>
        <p:spPr/>
        <p:txBody>
          <a:bodyPr/>
          <a:lstStyle/>
          <a:p>
            <a:r>
              <a:rPr lang="en-GB"/>
              <a:t>Pre-requisites</a:t>
            </a:r>
          </a:p>
        </p:txBody>
      </p:sp>
      <p:sp>
        <p:nvSpPr>
          <p:cNvPr id="3" name="Content Placeholder 2">
            <a:extLst>
              <a:ext uri="{FF2B5EF4-FFF2-40B4-BE49-F238E27FC236}">
                <a16:creationId xmlns:a16="http://schemas.microsoft.com/office/drawing/2014/main" id="{9C64A82A-75FB-4EB2-8297-75B53A2AC9D2}"/>
              </a:ext>
            </a:extLst>
          </p:cNvPr>
          <p:cNvSpPr>
            <a:spLocks noGrp="1"/>
          </p:cNvSpPr>
          <p:nvPr>
            <p:ph idx="1"/>
          </p:nvPr>
        </p:nvSpPr>
        <p:spPr/>
        <p:txBody>
          <a:bodyPr>
            <a:normAutofit/>
          </a:bodyPr>
          <a:lstStyle/>
          <a:p>
            <a:r>
              <a:rPr kumimoji="0" lang="en-GB"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Visual Studio 2019 </a:t>
            </a:r>
          </a:p>
          <a:p>
            <a:pPr lvl="1"/>
            <a:r>
              <a:rPr lang="en-GB" altLang="en-US" dirty="0">
                <a:latin typeface="Arial" panose="020B0604020202020204" pitchFamily="34" charset="0"/>
                <a:ea typeface="Times New Roman" panose="02020603050405020304" pitchFamily="18" charset="0"/>
              </a:rPr>
              <a:t>C</a:t>
            </a:r>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ommunity Edition is fine</a:t>
            </a:r>
          </a:p>
          <a:p>
            <a:r>
              <a:rPr lang="en-GB" altLang="en-US" dirty="0">
                <a:latin typeface="Arial" panose="020B0604020202020204" pitchFamily="34" charset="0"/>
                <a:ea typeface="Times New Roman" panose="02020603050405020304" pitchFamily="18" charset="0"/>
              </a:rPr>
              <a:t>.NET 5.0 and C# 9 installed</a:t>
            </a:r>
          </a:p>
          <a:p>
            <a:r>
              <a:rPr kumimoji="0" lang="en-GB"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SQL Server</a:t>
            </a:r>
          </a:p>
          <a:p>
            <a:pPr lvl="1"/>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a:t>
            </a:r>
            <a:r>
              <a:rPr kumimoji="0" lang="en-GB"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LocalDb</a:t>
            </a:r>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version included with VS is fine</a:t>
            </a:r>
          </a:p>
        </p:txBody>
      </p:sp>
    </p:spTree>
    <p:extLst>
      <p:ext uri="{BB962C8B-B14F-4D97-AF65-F5344CB8AC3E}">
        <p14:creationId xmlns:p14="http://schemas.microsoft.com/office/powerpoint/2010/main" val="83856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7554-5717-4CE3-B20D-EA3766AB7E00}"/>
              </a:ext>
            </a:extLst>
          </p:cNvPr>
          <p:cNvSpPr>
            <a:spLocks noGrp="1"/>
          </p:cNvSpPr>
          <p:nvPr>
            <p:ph type="title"/>
          </p:nvPr>
        </p:nvSpPr>
        <p:spPr/>
        <p:txBody>
          <a:bodyPr>
            <a:noAutofit/>
          </a:bodyPr>
          <a:lstStyle/>
          <a:p>
            <a: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Naked Functions application consists of two solutions:</a:t>
            </a:r>
            <a:b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Server and Client</a:t>
            </a:r>
            <a:endParaRPr lang="en-GB" sz="3200" dirty="0"/>
          </a:p>
        </p:txBody>
      </p:sp>
      <p:sp>
        <p:nvSpPr>
          <p:cNvPr id="3" name="Content Placeholder 2">
            <a:extLst>
              <a:ext uri="{FF2B5EF4-FFF2-40B4-BE49-F238E27FC236}">
                <a16:creationId xmlns:a16="http://schemas.microsoft.com/office/drawing/2014/main" id="{DB082346-F917-4AF8-A0E9-81E8FFEC7E87}"/>
              </a:ext>
            </a:extLst>
          </p:cNvPr>
          <p:cNvSpPr>
            <a:spLocks noGrp="1"/>
          </p:cNvSpPr>
          <p:nvPr>
            <p:ph idx="1"/>
          </p:nvPr>
        </p:nvSpPr>
        <p:spPr/>
        <p:txBody>
          <a:bodyPr/>
          <a:lstStyle/>
          <a:p>
            <a:r>
              <a:rPr lang="en-GB" dirty="0"/>
              <a:t>During development, it is best to run these two solutions in parallel, from two separate instances of Visual Studio</a:t>
            </a:r>
          </a:p>
          <a:p>
            <a:r>
              <a:rPr lang="en-GB" dirty="0"/>
              <a:t>Download the Template Client solution from:</a:t>
            </a:r>
            <a:br>
              <a:rPr lang="en-GB" dirty="0"/>
            </a:br>
            <a:r>
              <a:rPr kumimoji="0" lang="en-GB" altLang="en-US" sz="1600" b="0" i="0" u="none" strike="noStrike" cap="none" normalizeH="0" baseline="0" dirty="0">
                <a:ln>
                  <a:noFill/>
                </a:ln>
                <a:solidFill>
                  <a:srgbClr val="0563C1"/>
                </a:solidFill>
                <a:effectLst/>
                <a:latin typeface="Arial" panose="020B0604020202020204" pitchFamily="34" charset="0"/>
                <a:ea typeface="Times New Roman" panose="02020603050405020304" pitchFamily="18" charset="0"/>
                <a:hlinkClick r:id="rId2"/>
              </a:rPr>
              <a:t>https://github.com/NakedObjectsGroup/NakedObjectsFramework/tree/master/Template/SPA%20Client</a:t>
            </a:r>
            <a:endParaRPr kumimoji="0" lang="en-GB" altLang="en-US" sz="400" b="0" i="0" u="none" strike="noStrike" cap="none" normalizeH="0" baseline="0" dirty="0">
              <a:ln>
                <a:noFill/>
              </a:ln>
              <a:solidFill>
                <a:schemeClr val="tx1"/>
              </a:solidFill>
              <a:effectLst/>
              <a:latin typeface="Arial" panose="020B0604020202020204" pitchFamily="34" charset="0"/>
            </a:endParaRPr>
          </a:p>
          <a:p>
            <a:r>
              <a:rPr lang="en-GB" dirty="0"/>
              <a:t>Running the client will launch a browser</a:t>
            </a:r>
          </a:p>
          <a:p>
            <a:pPr lvl="1"/>
            <a:r>
              <a:rPr lang="en-GB" dirty="0"/>
              <a:t> we recommend using Chrome</a:t>
            </a:r>
          </a:p>
          <a:p>
            <a:pPr lvl="1"/>
            <a:r>
              <a:rPr lang="en-GB" dirty="0"/>
              <a:t>After a short delay the client will </a:t>
            </a:r>
            <a:br>
              <a:rPr lang="en-GB" dirty="0"/>
            </a:br>
            <a:r>
              <a:rPr lang="en-GB" dirty="0"/>
              <a:t>state that it cannot access the server</a:t>
            </a:r>
          </a:p>
          <a:p>
            <a:pPr marL="0" indent="0">
              <a:buNone/>
            </a:pPr>
            <a:endParaRPr lang="en-GB" dirty="0"/>
          </a:p>
        </p:txBody>
      </p:sp>
      <p:pic>
        <p:nvPicPr>
          <p:cNvPr id="7" name="Picture 6">
            <a:extLst>
              <a:ext uri="{FF2B5EF4-FFF2-40B4-BE49-F238E27FC236}">
                <a16:creationId xmlns:a16="http://schemas.microsoft.com/office/drawing/2014/main" id="{504B6FD1-CBB5-4E4B-BD97-926004F7F6AB}"/>
              </a:ext>
            </a:extLst>
          </p:cNvPr>
          <p:cNvPicPr>
            <a:picLocks noChangeAspect="1"/>
          </p:cNvPicPr>
          <p:nvPr/>
        </p:nvPicPr>
        <p:blipFill rotWithShape="1">
          <a:blip r:embed="rId3"/>
          <a:srcRect r="13721"/>
          <a:stretch/>
        </p:blipFill>
        <p:spPr>
          <a:xfrm>
            <a:off x="7199690" y="3429000"/>
            <a:ext cx="4687510" cy="3311888"/>
          </a:xfrm>
          <a:prstGeom prst="rect">
            <a:avLst/>
          </a:prstGeom>
        </p:spPr>
      </p:pic>
    </p:spTree>
    <p:extLst>
      <p:ext uri="{BB962C8B-B14F-4D97-AF65-F5344CB8AC3E}">
        <p14:creationId xmlns:p14="http://schemas.microsoft.com/office/powerpoint/2010/main" val="234878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6ECB-3DC8-4C9E-8D8C-A477EA6E4D77}"/>
              </a:ext>
            </a:extLst>
          </p:cNvPr>
          <p:cNvSpPr>
            <a:spLocks noGrp="1"/>
          </p:cNvSpPr>
          <p:nvPr>
            <p:ph type="title"/>
          </p:nvPr>
        </p:nvSpPr>
        <p:spPr/>
        <p:txBody>
          <a:bodyPr/>
          <a:lstStyle/>
          <a:p>
            <a:r>
              <a:rPr lang="en-GB" dirty="0"/>
              <a:t>For the Server…</a:t>
            </a:r>
          </a:p>
        </p:txBody>
      </p:sp>
      <p:sp>
        <p:nvSpPr>
          <p:cNvPr id="3" name="Content Placeholder 2">
            <a:extLst>
              <a:ext uri="{FF2B5EF4-FFF2-40B4-BE49-F238E27FC236}">
                <a16:creationId xmlns:a16="http://schemas.microsoft.com/office/drawing/2014/main" id="{2CF4B1D3-AD5F-4658-ABCF-BB6777408DC3}"/>
              </a:ext>
            </a:extLst>
          </p:cNvPr>
          <p:cNvSpPr>
            <a:spLocks noGrp="1"/>
          </p:cNvSpPr>
          <p:nvPr>
            <p:ph idx="1"/>
          </p:nvPr>
        </p:nvSpPr>
        <p:spPr/>
        <p:txBody>
          <a:bodyPr/>
          <a:lstStyle/>
          <a:p>
            <a:r>
              <a:rPr lang="en-GB" dirty="0"/>
              <a:t>Download the ‘Template’ Server solution, from: </a:t>
            </a:r>
            <a:r>
              <a:rPr kumimoji="0" lang="en-GB" altLang="en-US" sz="1400" b="0" i="0" u="none" strike="noStrike" cap="none" normalizeH="0" baseline="0" dirty="0">
                <a:ln>
                  <a:noFill/>
                </a:ln>
                <a:solidFill>
                  <a:srgbClr val="0563C1"/>
                </a:solidFill>
                <a:effectLst/>
                <a:latin typeface="Arial" panose="020B0604020202020204" pitchFamily="34" charset="0"/>
                <a:ea typeface="Times New Roman" panose="02020603050405020304" pitchFamily="18" charset="0"/>
                <a:hlinkClick r:id="rId2"/>
              </a:rPr>
              <a:t>https://github.com/NakedObjectsGroup/NakedObjectsFramework/tree/master/Template/Naked%20Functions%20Server</a:t>
            </a:r>
            <a:endParaRPr kumimoji="0" lang="en-GB" altLang="en-US" sz="300" b="0" i="0" u="none" strike="noStrike" cap="none" normalizeH="0" baseline="0" dirty="0">
              <a:ln>
                <a:noFill/>
              </a:ln>
              <a:solidFill>
                <a:schemeClr val="tx1"/>
              </a:solidFill>
              <a:effectLst/>
              <a:latin typeface="Arial" panose="020B0604020202020204" pitchFamily="34" charset="0"/>
            </a:endParaRPr>
          </a:p>
          <a:p>
            <a:r>
              <a:rPr lang="en-GB" dirty="0"/>
              <a:t>Running the server will launch its own browser showing the JSON Home representation of the RESTful API:</a:t>
            </a:r>
          </a:p>
          <a:p>
            <a:pPr lvl="1"/>
            <a:r>
              <a:rPr lang="en-GB" dirty="0"/>
              <a:t>Shown here in Chrome with the JSON</a:t>
            </a:r>
            <a:br>
              <a:rPr lang="en-GB" dirty="0"/>
            </a:br>
            <a:r>
              <a:rPr lang="en-GB" dirty="0"/>
              <a:t>formatted by </a:t>
            </a:r>
            <a:r>
              <a:rPr lang="en-GB" dirty="0" err="1"/>
              <a:t>JSONView</a:t>
            </a:r>
            <a:endParaRPr lang="en-GB" dirty="0"/>
          </a:p>
          <a:p>
            <a:pPr lvl="1"/>
            <a:r>
              <a:rPr lang="en-GB" dirty="0"/>
              <a:t>But there is no need to be able</a:t>
            </a:r>
            <a:br>
              <a:rPr lang="en-GB" dirty="0"/>
            </a:br>
            <a:r>
              <a:rPr lang="en-GB" dirty="0"/>
              <a:t>to read or even see the JSON directly.</a:t>
            </a:r>
          </a:p>
          <a:p>
            <a:pPr lvl="1"/>
            <a:endParaRPr lang="en-GB" dirty="0"/>
          </a:p>
          <a:p>
            <a:endParaRPr lang="en-GB" dirty="0"/>
          </a:p>
        </p:txBody>
      </p:sp>
      <p:pic>
        <p:nvPicPr>
          <p:cNvPr id="7" name="Picture 6">
            <a:extLst>
              <a:ext uri="{FF2B5EF4-FFF2-40B4-BE49-F238E27FC236}">
                <a16:creationId xmlns:a16="http://schemas.microsoft.com/office/drawing/2014/main" id="{B6FF5231-CC65-4C13-B1A4-B3402E377071}"/>
              </a:ext>
            </a:extLst>
          </p:cNvPr>
          <p:cNvPicPr>
            <a:picLocks noChangeAspect="1"/>
          </p:cNvPicPr>
          <p:nvPr/>
        </p:nvPicPr>
        <p:blipFill>
          <a:blip r:embed="rId3"/>
          <a:stretch>
            <a:fillRect/>
          </a:stretch>
        </p:blipFill>
        <p:spPr>
          <a:xfrm>
            <a:off x="6400801" y="3370274"/>
            <a:ext cx="5565612" cy="3418473"/>
          </a:xfrm>
          <a:prstGeom prst="rect">
            <a:avLst/>
          </a:prstGeom>
        </p:spPr>
      </p:pic>
    </p:spTree>
    <p:extLst>
      <p:ext uri="{BB962C8B-B14F-4D97-AF65-F5344CB8AC3E}">
        <p14:creationId xmlns:p14="http://schemas.microsoft.com/office/powerpoint/2010/main" val="95663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410C-A833-42CD-BD64-93FE7595A09A}"/>
              </a:ext>
            </a:extLst>
          </p:cNvPr>
          <p:cNvSpPr>
            <a:spLocks noGrp="1"/>
          </p:cNvSpPr>
          <p:nvPr>
            <p:ph type="title"/>
          </p:nvPr>
        </p:nvSpPr>
        <p:spPr/>
        <p:txBody>
          <a:bodyPr/>
          <a:lstStyle/>
          <a:p>
            <a:r>
              <a:rPr lang="en-GB" dirty="0"/>
              <a:t>With the serve running, click Home (     ) on the Client</a:t>
            </a:r>
          </a:p>
        </p:txBody>
      </p:sp>
      <p:sp>
        <p:nvSpPr>
          <p:cNvPr id="3" name="Content Placeholder 2">
            <a:extLst>
              <a:ext uri="{FF2B5EF4-FFF2-40B4-BE49-F238E27FC236}">
                <a16:creationId xmlns:a16="http://schemas.microsoft.com/office/drawing/2014/main" id="{B18ED2AF-4D03-4E93-AAE5-BB304F41262C}"/>
              </a:ext>
            </a:extLst>
          </p:cNvPr>
          <p:cNvSpPr>
            <a:spLocks noGrp="1"/>
          </p:cNvSpPr>
          <p:nvPr>
            <p:ph idx="1"/>
          </p:nvPr>
        </p:nvSpPr>
        <p:spPr/>
        <p:txBody>
          <a:bodyPr/>
          <a:lstStyle/>
          <a:p>
            <a:r>
              <a:rPr lang="en-GB" dirty="0"/>
              <a:t>Then open the Students</a:t>
            </a:r>
            <a:br>
              <a:rPr lang="en-GB" dirty="0"/>
            </a:br>
            <a:r>
              <a:rPr lang="en-GB" dirty="0"/>
              <a:t>menu, click on All Students,</a:t>
            </a:r>
            <a:br>
              <a:rPr lang="en-GB" dirty="0"/>
            </a:br>
            <a:r>
              <a:rPr lang="en-GB" dirty="0"/>
              <a:t>then right-click on one of </a:t>
            </a:r>
            <a:br>
              <a:rPr lang="en-GB" dirty="0"/>
            </a:br>
            <a:r>
              <a:rPr lang="en-GB" dirty="0"/>
              <a:t>the returned list…</a:t>
            </a:r>
          </a:p>
        </p:txBody>
      </p:sp>
      <p:pic>
        <p:nvPicPr>
          <p:cNvPr id="4" name="Picture 3">
            <a:extLst>
              <a:ext uri="{FF2B5EF4-FFF2-40B4-BE49-F238E27FC236}">
                <a16:creationId xmlns:a16="http://schemas.microsoft.com/office/drawing/2014/main" id="{E1B67AF8-18D9-4B7B-AC77-B916D69255AE}"/>
              </a:ext>
            </a:extLst>
          </p:cNvPr>
          <p:cNvPicPr>
            <a:picLocks noChangeAspect="1"/>
          </p:cNvPicPr>
          <p:nvPr/>
        </p:nvPicPr>
        <p:blipFill>
          <a:blip r:embed="rId2"/>
          <a:stretch>
            <a:fillRect/>
          </a:stretch>
        </p:blipFill>
        <p:spPr>
          <a:xfrm>
            <a:off x="9132186" y="465931"/>
            <a:ext cx="581025" cy="561975"/>
          </a:xfrm>
          <a:prstGeom prst="rect">
            <a:avLst/>
          </a:prstGeom>
        </p:spPr>
      </p:pic>
      <p:pic>
        <p:nvPicPr>
          <p:cNvPr id="6" name="Picture 5">
            <a:extLst>
              <a:ext uri="{FF2B5EF4-FFF2-40B4-BE49-F238E27FC236}">
                <a16:creationId xmlns:a16="http://schemas.microsoft.com/office/drawing/2014/main" id="{82B84BB2-0CDE-46AD-BA48-EB65B085CF9C}"/>
              </a:ext>
            </a:extLst>
          </p:cNvPr>
          <p:cNvPicPr>
            <a:picLocks noChangeAspect="1"/>
          </p:cNvPicPr>
          <p:nvPr/>
        </p:nvPicPr>
        <p:blipFill>
          <a:blip r:embed="rId3"/>
          <a:stretch>
            <a:fillRect/>
          </a:stretch>
        </p:blipFill>
        <p:spPr>
          <a:xfrm>
            <a:off x="5387762" y="1825625"/>
            <a:ext cx="5966038" cy="3498410"/>
          </a:xfrm>
          <a:prstGeom prst="rect">
            <a:avLst/>
          </a:prstGeom>
        </p:spPr>
      </p:pic>
    </p:spTree>
    <p:extLst>
      <p:ext uri="{BB962C8B-B14F-4D97-AF65-F5344CB8AC3E}">
        <p14:creationId xmlns:p14="http://schemas.microsoft.com/office/powerpoint/2010/main" val="343256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83BF-9A0E-4926-A579-8DA46A939B6E}"/>
              </a:ext>
            </a:extLst>
          </p:cNvPr>
          <p:cNvSpPr>
            <a:spLocks noGrp="1"/>
          </p:cNvSpPr>
          <p:nvPr>
            <p:ph type="title"/>
          </p:nvPr>
        </p:nvSpPr>
        <p:spPr>
          <a:xfrm>
            <a:off x="838200" y="365125"/>
            <a:ext cx="10515600" cy="677291"/>
          </a:xfrm>
        </p:spPr>
        <p:txBody>
          <a:bodyPr>
            <a:normAutofit fontScale="90000"/>
          </a:bodyPr>
          <a:lstStyle/>
          <a:p>
            <a:r>
              <a:rPr lang="en-GB" dirty="0"/>
              <a:t>Explore the classes in the Model project:</a:t>
            </a:r>
          </a:p>
        </p:txBody>
      </p:sp>
      <p:pic>
        <p:nvPicPr>
          <p:cNvPr id="4" name="Picture 3">
            <a:extLst>
              <a:ext uri="{FF2B5EF4-FFF2-40B4-BE49-F238E27FC236}">
                <a16:creationId xmlns:a16="http://schemas.microsoft.com/office/drawing/2014/main" id="{ACD96090-8DFC-4EAC-A269-BAFCC66D376A}"/>
              </a:ext>
            </a:extLst>
          </p:cNvPr>
          <p:cNvPicPr>
            <a:picLocks noChangeAspect="1"/>
          </p:cNvPicPr>
          <p:nvPr/>
        </p:nvPicPr>
        <p:blipFill rotWithShape="1">
          <a:blip r:embed="rId2"/>
          <a:srcRect l="28832" b="26728"/>
          <a:stretch/>
        </p:blipFill>
        <p:spPr>
          <a:xfrm>
            <a:off x="2258670" y="1221766"/>
            <a:ext cx="3618450" cy="2413794"/>
          </a:xfrm>
          <a:prstGeom prst="rect">
            <a:avLst/>
          </a:prstGeom>
        </p:spPr>
      </p:pic>
      <p:grpSp>
        <p:nvGrpSpPr>
          <p:cNvPr id="5" name="Group 4">
            <a:extLst>
              <a:ext uri="{FF2B5EF4-FFF2-40B4-BE49-F238E27FC236}">
                <a16:creationId xmlns:a16="http://schemas.microsoft.com/office/drawing/2014/main" id="{70B857B3-2A99-4C63-B13E-D4F46F9316E4}"/>
              </a:ext>
            </a:extLst>
          </p:cNvPr>
          <p:cNvGrpSpPr/>
          <p:nvPr/>
        </p:nvGrpSpPr>
        <p:grpSpPr>
          <a:xfrm>
            <a:off x="323913" y="1208941"/>
            <a:ext cx="2419287" cy="954260"/>
            <a:chOff x="560966" y="2501775"/>
            <a:chExt cx="2419287" cy="954260"/>
          </a:xfrm>
        </p:grpSpPr>
        <p:sp>
          <p:nvSpPr>
            <p:cNvPr id="6" name="TextBox 5">
              <a:extLst>
                <a:ext uri="{FF2B5EF4-FFF2-40B4-BE49-F238E27FC236}">
                  <a16:creationId xmlns:a16="http://schemas.microsoft.com/office/drawing/2014/main" id="{30CC434C-EF65-4413-88DF-293BCF73AF40}"/>
                </a:ext>
              </a:extLst>
            </p:cNvPr>
            <p:cNvSpPr txBox="1"/>
            <p:nvPr/>
          </p:nvSpPr>
          <p:spPr>
            <a:xfrm>
              <a:off x="560966" y="2501775"/>
              <a:ext cx="1672752"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Static class defining standalone functions that make up the Students menu</a:t>
              </a:r>
            </a:p>
          </p:txBody>
        </p:sp>
        <p:cxnSp>
          <p:nvCxnSpPr>
            <p:cNvPr id="8" name="Straight Arrow Connector 7">
              <a:extLst>
                <a:ext uri="{FF2B5EF4-FFF2-40B4-BE49-F238E27FC236}">
                  <a16:creationId xmlns:a16="http://schemas.microsoft.com/office/drawing/2014/main" id="{F37ED13D-9ACF-4E0F-A541-6D2E6EAC4A09}"/>
                </a:ext>
              </a:extLst>
            </p:cNvPr>
            <p:cNvCxnSpPr>
              <a:cxnSpLocks/>
              <a:stCxn id="6" idx="3"/>
            </p:cNvCxnSpPr>
            <p:nvPr/>
          </p:nvCxnSpPr>
          <p:spPr>
            <a:xfrm>
              <a:off x="2233718" y="2917274"/>
              <a:ext cx="746535" cy="5387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A20B4745-6578-4FD1-A941-4D3979666A5C}"/>
              </a:ext>
            </a:extLst>
          </p:cNvPr>
          <p:cNvGrpSpPr/>
          <p:nvPr/>
        </p:nvGrpSpPr>
        <p:grpSpPr>
          <a:xfrm>
            <a:off x="323913" y="2197053"/>
            <a:ext cx="2419287" cy="495517"/>
            <a:chOff x="556986" y="2414048"/>
            <a:chExt cx="2336991" cy="495517"/>
          </a:xfrm>
        </p:grpSpPr>
        <p:sp>
          <p:nvSpPr>
            <p:cNvPr id="13" name="TextBox 12">
              <a:extLst>
                <a:ext uri="{FF2B5EF4-FFF2-40B4-BE49-F238E27FC236}">
                  <a16:creationId xmlns:a16="http://schemas.microsoft.com/office/drawing/2014/main" id="{5F995B6E-6323-43FB-86EA-65BB9F63B940}"/>
                </a:ext>
              </a:extLst>
            </p:cNvPr>
            <p:cNvSpPr txBox="1"/>
            <p:nvPr/>
          </p:nvSpPr>
          <p:spPr>
            <a:xfrm>
              <a:off x="556986" y="2414048"/>
              <a:ext cx="1672752" cy="461665"/>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Record defining the Student type</a:t>
              </a:r>
            </a:p>
          </p:txBody>
        </p:sp>
        <p:cxnSp>
          <p:nvCxnSpPr>
            <p:cNvPr id="14" name="Straight Arrow Connector 13">
              <a:extLst>
                <a:ext uri="{FF2B5EF4-FFF2-40B4-BE49-F238E27FC236}">
                  <a16:creationId xmlns:a16="http://schemas.microsoft.com/office/drawing/2014/main" id="{1ED1FA0C-DD01-46DA-AE39-02F993EF825A}"/>
                </a:ext>
              </a:extLst>
            </p:cNvPr>
            <p:cNvCxnSpPr>
              <a:cxnSpLocks/>
              <a:stCxn id="13" idx="3"/>
            </p:cNvCxnSpPr>
            <p:nvPr/>
          </p:nvCxnSpPr>
          <p:spPr>
            <a:xfrm>
              <a:off x="2229738" y="2644881"/>
              <a:ext cx="664239" cy="2646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83658DE-3CB9-4542-B4D0-EB7AF13D0CF4}"/>
              </a:ext>
            </a:extLst>
          </p:cNvPr>
          <p:cNvGrpSpPr/>
          <p:nvPr/>
        </p:nvGrpSpPr>
        <p:grpSpPr>
          <a:xfrm>
            <a:off x="323913" y="2879968"/>
            <a:ext cx="2538159" cy="646331"/>
            <a:chOff x="556986" y="2414048"/>
            <a:chExt cx="2538159" cy="646331"/>
          </a:xfrm>
        </p:grpSpPr>
        <p:sp>
          <p:nvSpPr>
            <p:cNvPr id="20" name="TextBox 19">
              <a:extLst>
                <a:ext uri="{FF2B5EF4-FFF2-40B4-BE49-F238E27FC236}">
                  <a16:creationId xmlns:a16="http://schemas.microsoft.com/office/drawing/2014/main" id="{D18AF7E5-DE34-410D-BA8D-D5C56A5F2E88}"/>
                </a:ext>
              </a:extLst>
            </p:cNvPr>
            <p:cNvSpPr txBox="1"/>
            <p:nvPr/>
          </p:nvSpPr>
          <p:spPr>
            <a:xfrm>
              <a:off x="556986" y="2414048"/>
              <a:ext cx="1672752"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Standard Entity Framework classes to manage persistence</a:t>
              </a:r>
            </a:p>
          </p:txBody>
        </p:sp>
        <p:cxnSp>
          <p:nvCxnSpPr>
            <p:cNvPr id="21" name="Straight Arrow Connector 20">
              <a:extLst>
                <a:ext uri="{FF2B5EF4-FFF2-40B4-BE49-F238E27FC236}">
                  <a16:creationId xmlns:a16="http://schemas.microsoft.com/office/drawing/2014/main" id="{D17ED453-84A0-4885-AABC-C1EA4BB23D18}"/>
                </a:ext>
              </a:extLst>
            </p:cNvPr>
            <p:cNvCxnSpPr>
              <a:cxnSpLocks/>
              <a:stCxn id="20" idx="3"/>
            </p:cNvCxnSpPr>
            <p:nvPr/>
          </p:nvCxnSpPr>
          <p:spPr>
            <a:xfrm flipV="1">
              <a:off x="2229738" y="2522236"/>
              <a:ext cx="761443" cy="2149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EA5BD2-E5D3-4492-AC1C-D5137769EF62}"/>
                </a:ext>
              </a:extLst>
            </p:cNvPr>
            <p:cNvCxnSpPr>
              <a:cxnSpLocks/>
              <a:stCxn id="20" idx="3"/>
            </p:cNvCxnSpPr>
            <p:nvPr/>
          </p:nvCxnSpPr>
          <p:spPr>
            <a:xfrm>
              <a:off x="2229738" y="2737214"/>
              <a:ext cx="865407" cy="275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90C3423-08B3-42C9-B5C5-EB95DE2B8246}"/>
              </a:ext>
            </a:extLst>
          </p:cNvPr>
          <p:cNvGrpSpPr/>
          <p:nvPr/>
        </p:nvGrpSpPr>
        <p:grpSpPr>
          <a:xfrm>
            <a:off x="4553713" y="2082290"/>
            <a:ext cx="7270939" cy="1444009"/>
            <a:chOff x="-851412" y="1631682"/>
            <a:chExt cx="7270939" cy="1444009"/>
          </a:xfrm>
        </p:grpSpPr>
        <p:sp>
          <p:nvSpPr>
            <p:cNvPr id="29" name="TextBox 28">
              <a:extLst>
                <a:ext uri="{FF2B5EF4-FFF2-40B4-BE49-F238E27FC236}">
                  <a16:creationId xmlns:a16="http://schemas.microsoft.com/office/drawing/2014/main" id="{5C8FF11D-0193-47A2-A7CB-4DD7C99057F5}"/>
                </a:ext>
              </a:extLst>
            </p:cNvPr>
            <p:cNvSpPr txBox="1"/>
            <p:nvPr/>
          </p:nvSpPr>
          <p:spPr>
            <a:xfrm>
              <a:off x="2741416" y="1631682"/>
              <a:ext cx="3678111"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a:t>
              </a:r>
              <a:r>
                <a:rPr lang="en-GB" sz="1200" dirty="0" err="1">
                  <a:solidFill>
                    <a:srgbClr val="FF0000"/>
                  </a:solidFill>
                </a:rPr>
                <a:t>ModelConfig</a:t>
              </a:r>
              <a:r>
                <a:rPr lang="en-GB" sz="1200" dirty="0">
                  <a:solidFill>
                    <a:srgbClr val="FF0000"/>
                  </a:solidFill>
                </a:rPr>
                <a:t> is the mechanism by which the Server project finds out about the Types and Functions in the model it needs to work with. You don’t have to do it this way, but it is very convenient. See expanded version below:</a:t>
              </a:r>
            </a:p>
          </p:txBody>
        </p:sp>
        <p:cxnSp>
          <p:nvCxnSpPr>
            <p:cNvPr id="30" name="Straight Arrow Connector 29">
              <a:extLst>
                <a:ext uri="{FF2B5EF4-FFF2-40B4-BE49-F238E27FC236}">
                  <a16:creationId xmlns:a16="http://schemas.microsoft.com/office/drawing/2014/main" id="{978FDBBF-8947-415F-B701-2E5473BFD3D3}"/>
                </a:ext>
              </a:extLst>
            </p:cNvPr>
            <p:cNvCxnSpPr>
              <a:cxnSpLocks/>
              <a:stCxn id="29" idx="1"/>
            </p:cNvCxnSpPr>
            <p:nvPr/>
          </p:nvCxnSpPr>
          <p:spPr>
            <a:xfrm flipH="1">
              <a:off x="-851412" y="2139514"/>
              <a:ext cx="3592828" cy="9361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F45450FC-D061-4CBF-B996-F0E1E912D86C}"/>
              </a:ext>
            </a:extLst>
          </p:cNvPr>
          <p:cNvPicPr>
            <a:picLocks noChangeAspect="1"/>
          </p:cNvPicPr>
          <p:nvPr/>
        </p:nvPicPr>
        <p:blipFill>
          <a:blip r:embed="rId3"/>
          <a:stretch>
            <a:fillRect/>
          </a:stretch>
        </p:blipFill>
        <p:spPr>
          <a:xfrm>
            <a:off x="717042" y="3972423"/>
            <a:ext cx="7429500" cy="2476500"/>
          </a:xfrm>
          <a:prstGeom prst="rect">
            <a:avLst/>
          </a:prstGeom>
        </p:spPr>
      </p:pic>
      <p:grpSp>
        <p:nvGrpSpPr>
          <p:cNvPr id="39" name="Group 38">
            <a:extLst>
              <a:ext uri="{FF2B5EF4-FFF2-40B4-BE49-F238E27FC236}">
                <a16:creationId xmlns:a16="http://schemas.microsoft.com/office/drawing/2014/main" id="{8807BA71-DEE5-40A6-9508-2DD32615E352}"/>
              </a:ext>
            </a:extLst>
          </p:cNvPr>
          <p:cNvGrpSpPr/>
          <p:nvPr/>
        </p:nvGrpSpPr>
        <p:grpSpPr>
          <a:xfrm>
            <a:off x="3054096" y="3461694"/>
            <a:ext cx="8776340" cy="646331"/>
            <a:chOff x="-3565884" y="899574"/>
            <a:chExt cx="8776340" cy="646331"/>
          </a:xfrm>
        </p:grpSpPr>
        <p:sp>
          <p:nvSpPr>
            <p:cNvPr id="40" name="TextBox 39">
              <a:extLst>
                <a:ext uri="{FF2B5EF4-FFF2-40B4-BE49-F238E27FC236}">
                  <a16:creationId xmlns:a16="http://schemas.microsoft.com/office/drawing/2014/main" id="{21F3BA42-B5FE-4D49-8F5A-6518643E1124}"/>
                </a:ext>
              </a:extLst>
            </p:cNvPr>
            <p:cNvSpPr txBox="1"/>
            <p:nvPr/>
          </p:nvSpPr>
          <p:spPr>
            <a:xfrm>
              <a:off x="1532345" y="899574"/>
              <a:ext cx="3678111"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 Returns a list of domain types, using the </a:t>
              </a:r>
              <a:r>
                <a:rPr lang="en-GB" sz="1200" i="1" dirty="0">
                  <a:solidFill>
                    <a:srgbClr val="FF0000"/>
                  </a:solidFill>
                </a:rPr>
                <a:t>convention of all</a:t>
              </a:r>
              <a:r>
                <a:rPr lang="en-GB" sz="1200" dirty="0">
                  <a:solidFill>
                    <a:srgbClr val="FF0000"/>
                  </a:solidFill>
                </a:rPr>
                <a:t> records or </a:t>
              </a:r>
              <a:r>
                <a:rPr lang="en-GB" sz="1200" dirty="0" err="1">
                  <a:solidFill>
                    <a:srgbClr val="FF0000"/>
                  </a:solidFill>
                </a:rPr>
                <a:t>enums</a:t>
              </a:r>
              <a:r>
                <a:rPr lang="en-GB" sz="1200" dirty="0">
                  <a:solidFill>
                    <a:srgbClr val="FF0000"/>
                  </a:solidFill>
                </a:rPr>
                <a:t> found in </a:t>
              </a:r>
              <a:r>
                <a:rPr lang="en-GB" sz="1050" dirty="0" err="1">
                  <a:latin typeface="Consolas" panose="020B0609020204030204" pitchFamily="49" charset="0"/>
                </a:rPr>
                <a:t>Template.Model.Types</a:t>
              </a:r>
              <a:r>
                <a:rPr lang="en-GB" sz="1200" dirty="0">
                  <a:solidFill>
                    <a:srgbClr val="FF0000"/>
                  </a:solidFill>
                </a:rPr>
                <a:t>. (You may edit this to suit).</a:t>
              </a:r>
            </a:p>
          </p:txBody>
        </p:sp>
        <p:cxnSp>
          <p:nvCxnSpPr>
            <p:cNvPr id="41" name="Straight Arrow Connector 40">
              <a:extLst>
                <a:ext uri="{FF2B5EF4-FFF2-40B4-BE49-F238E27FC236}">
                  <a16:creationId xmlns:a16="http://schemas.microsoft.com/office/drawing/2014/main" id="{0D113E6B-C662-4717-A189-8A9B02210E6D}"/>
                </a:ext>
              </a:extLst>
            </p:cNvPr>
            <p:cNvCxnSpPr>
              <a:cxnSpLocks/>
              <a:stCxn id="40" idx="1"/>
            </p:cNvCxnSpPr>
            <p:nvPr/>
          </p:nvCxnSpPr>
          <p:spPr>
            <a:xfrm flipH="1">
              <a:off x="-3565884" y="1222740"/>
              <a:ext cx="5098229" cy="3223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D95BFAB-386A-4685-8EB7-EB9C31CCF8E8}"/>
              </a:ext>
            </a:extLst>
          </p:cNvPr>
          <p:cNvGrpSpPr/>
          <p:nvPr/>
        </p:nvGrpSpPr>
        <p:grpSpPr>
          <a:xfrm>
            <a:off x="3355849" y="4256526"/>
            <a:ext cx="8474587" cy="830997"/>
            <a:chOff x="-3443962" y="899574"/>
            <a:chExt cx="8474587" cy="830997"/>
          </a:xfrm>
        </p:grpSpPr>
        <p:sp>
          <p:nvSpPr>
            <p:cNvPr id="46" name="TextBox 45">
              <a:extLst>
                <a:ext uri="{FF2B5EF4-FFF2-40B4-BE49-F238E27FC236}">
                  <a16:creationId xmlns:a16="http://schemas.microsoft.com/office/drawing/2014/main" id="{A78498D6-2115-4471-87FB-C01070C28A66}"/>
                </a:ext>
              </a:extLst>
            </p:cNvPr>
            <p:cNvSpPr txBox="1"/>
            <p:nvPr/>
          </p:nvSpPr>
          <p:spPr>
            <a:xfrm>
              <a:off x="1346730" y="899574"/>
              <a:ext cx="3683895"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6. Returns a list of static types defining </a:t>
              </a:r>
              <a:r>
                <a:rPr lang="en-GB" sz="1200" i="1" dirty="0">
                  <a:solidFill>
                    <a:srgbClr val="FF0000"/>
                  </a:solidFill>
                </a:rPr>
                <a:t>all </a:t>
              </a:r>
              <a:r>
                <a:rPr lang="en-GB" sz="1200" dirty="0">
                  <a:solidFill>
                    <a:srgbClr val="FF0000"/>
                  </a:solidFill>
                </a:rPr>
                <a:t>domain functions (both main-menu functions and object-contributed functions), using </a:t>
              </a:r>
              <a:r>
                <a:rPr lang="en-GB" sz="1200" i="1" dirty="0">
                  <a:solidFill>
                    <a:srgbClr val="FF0000"/>
                  </a:solidFill>
                </a:rPr>
                <a:t>convention </a:t>
              </a:r>
              <a:r>
                <a:rPr lang="en-GB" sz="1200" dirty="0">
                  <a:solidFill>
                    <a:srgbClr val="FF0000"/>
                  </a:solidFill>
                </a:rPr>
                <a:t> of all static types found in namespace </a:t>
              </a:r>
              <a:r>
                <a:rPr lang="en-GB" sz="1050" dirty="0" err="1">
                  <a:latin typeface="Consolas" panose="020B0609020204030204" pitchFamily="49" charset="0"/>
                </a:rPr>
                <a:t>Template.Model.Types</a:t>
              </a:r>
              <a:endParaRPr lang="en-GB" sz="1200" dirty="0">
                <a:solidFill>
                  <a:srgbClr val="FF0000"/>
                </a:solidFill>
              </a:endParaRPr>
            </a:p>
          </p:txBody>
        </p:sp>
        <p:cxnSp>
          <p:nvCxnSpPr>
            <p:cNvPr id="47" name="Straight Arrow Connector 46">
              <a:extLst>
                <a:ext uri="{FF2B5EF4-FFF2-40B4-BE49-F238E27FC236}">
                  <a16:creationId xmlns:a16="http://schemas.microsoft.com/office/drawing/2014/main" id="{BDBAB5F0-6736-4BBB-8181-00844146CF6C}"/>
                </a:ext>
              </a:extLst>
            </p:cNvPr>
            <p:cNvCxnSpPr>
              <a:cxnSpLocks/>
              <a:stCxn id="46" idx="1"/>
            </p:cNvCxnSpPr>
            <p:nvPr/>
          </p:nvCxnSpPr>
          <p:spPr>
            <a:xfrm flipH="1">
              <a:off x="-3443962" y="1315073"/>
              <a:ext cx="4790692" cy="867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94B606D-5ACB-431F-B993-41A7F675E181}"/>
              </a:ext>
            </a:extLst>
          </p:cNvPr>
          <p:cNvGrpSpPr/>
          <p:nvPr/>
        </p:nvGrpSpPr>
        <p:grpSpPr>
          <a:xfrm>
            <a:off x="3355849" y="5224266"/>
            <a:ext cx="8474587" cy="646331"/>
            <a:chOff x="-3443962" y="632571"/>
            <a:chExt cx="8474587" cy="646331"/>
          </a:xfrm>
        </p:grpSpPr>
        <p:sp>
          <p:nvSpPr>
            <p:cNvPr id="54" name="TextBox 53">
              <a:extLst>
                <a:ext uri="{FF2B5EF4-FFF2-40B4-BE49-F238E27FC236}">
                  <a16:creationId xmlns:a16="http://schemas.microsoft.com/office/drawing/2014/main" id="{1C43C115-841A-4513-9373-ACC9A3E8ACB3}"/>
                </a:ext>
              </a:extLst>
            </p:cNvPr>
            <p:cNvSpPr txBox="1"/>
            <p:nvPr/>
          </p:nvSpPr>
          <p:spPr>
            <a:xfrm>
              <a:off x="1346730" y="632571"/>
              <a:ext cx="3683895"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7. Returns a list of static types defining main menu functions: using convention of any static type where name contains ‘</a:t>
              </a:r>
              <a:r>
                <a:rPr lang="en-GB" sz="1050" dirty="0" err="1">
                  <a:latin typeface="Consolas" panose="020B0609020204030204" pitchFamily="49" charset="0"/>
                </a:rPr>
                <a:t>MenuFunctions</a:t>
              </a:r>
              <a:r>
                <a:rPr lang="en-GB" sz="1200" dirty="0">
                  <a:solidFill>
                    <a:srgbClr val="FF0000"/>
                  </a:solidFill>
                </a:rPr>
                <a:t>’</a:t>
              </a:r>
            </a:p>
          </p:txBody>
        </p:sp>
        <p:cxnSp>
          <p:nvCxnSpPr>
            <p:cNvPr id="55" name="Straight Arrow Connector 54">
              <a:extLst>
                <a:ext uri="{FF2B5EF4-FFF2-40B4-BE49-F238E27FC236}">
                  <a16:creationId xmlns:a16="http://schemas.microsoft.com/office/drawing/2014/main" id="{023ABBDA-E7E0-4389-BD1D-C7A5FD92CD7D}"/>
                </a:ext>
              </a:extLst>
            </p:cNvPr>
            <p:cNvCxnSpPr>
              <a:cxnSpLocks/>
              <a:stCxn id="54" idx="1"/>
            </p:cNvCxnSpPr>
            <p:nvPr/>
          </p:nvCxnSpPr>
          <p:spPr>
            <a:xfrm flipH="1" flipV="1">
              <a:off x="-3443962" y="852046"/>
              <a:ext cx="4790692" cy="1036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997FC38A-AB15-43AD-AF25-E6E7D6A98FAE}"/>
              </a:ext>
            </a:extLst>
          </p:cNvPr>
          <p:cNvGrpSpPr/>
          <p:nvPr/>
        </p:nvGrpSpPr>
        <p:grpSpPr>
          <a:xfrm>
            <a:off x="5614416" y="6022067"/>
            <a:ext cx="6216020" cy="646331"/>
            <a:chOff x="-1185395" y="722248"/>
            <a:chExt cx="6216020" cy="646331"/>
          </a:xfrm>
        </p:grpSpPr>
        <p:sp>
          <p:nvSpPr>
            <p:cNvPr id="59" name="TextBox 58">
              <a:extLst>
                <a:ext uri="{FF2B5EF4-FFF2-40B4-BE49-F238E27FC236}">
                  <a16:creationId xmlns:a16="http://schemas.microsoft.com/office/drawing/2014/main" id="{BBB902A1-C932-4D9F-B8AA-36940D712D9A}"/>
                </a:ext>
              </a:extLst>
            </p:cNvPr>
            <p:cNvSpPr txBox="1"/>
            <p:nvPr/>
          </p:nvSpPr>
          <p:spPr>
            <a:xfrm>
              <a:off x="1346730" y="722248"/>
              <a:ext cx="3683895"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8. Returns a function that, when invoked, will install the </a:t>
              </a:r>
              <a:r>
                <a:rPr lang="en-GB" sz="1200" dirty="0" err="1">
                  <a:solidFill>
                    <a:srgbClr val="FF0000"/>
                  </a:solidFill>
                </a:rPr>
                <a:t>DbContext</a:t>
              </a:r>
              <a:r>
                <a:rPr lang="en-GB" sz="1200" dirty="0">
                  <a:solidFill>
                    <a:srgbClr val="FF0000"/>
                  </a:solidFill>
                </a:rPr>
                <a:t>. Note that the connection string is defined in the Server project’s </a:t>
              </a:r>
              <a:r>
                <a:rPr lang="en-GB" sz="1050" dirty="0" err="1">
                  <a:latin typeface="Consolas" panose="020B0609020204030204" pitchFamily="49" charset="0"/>
                </a:rPr>
                <a:t>appsettings.json</a:t>
              </a:r>
              <a:r>
                <a:rPr lang="en-GB" sz="1050" dirty="0">
                  <a:latin typeface="Consolas" panose="020B0609020204030204" pitchFamily="49" charset="0"/>
                </a:rPr>
                <a:t> </a:t>
              </a:r>
              <a:r>
                <a:rPr lang="en-GB" sz="1200" dirty="0">
                  <a:solidFill>
                    <a:srgbClr val="FF0000"/>
                  </a:solidFill>
                </a:rPr>
                <a:t>as normal.</a:t>
              </a:r>
            </a:p>
          </p:txBody>
        </p:sp>
        <p:cxnSp>
          <p:nvCxnSpPr>
            <p:cNvPr id="60" name="Straight Arrow Connector 59">
              <a:extLst>
                <a:ext uri="{FF2B5EF4-FFF2-40B4-BE49-F238E27FC236}">
                  <a16:creationId xmlns:a16="http://schemas.microsoft.com/office/drawing/2014/main" id="{ECCC1BEA-2C72-48A1-A25F-5AC9B8DC35A9}"/>
                </a:ext>
              </a:extLst>
            </p:cNvPr>
            <p:cNvCxnSpPr>
              <a:cxnSpLocks/>
              <a:stCxn id="59" idx="1"/>
            </p:cNvCxnSpPr>
            <p:nvPr/>
          </p:nvCxnSpPr>
          <p:spPr>
            <a:xfrm flipH="1" flipV="1">
              <a:off x="-1185395" y="836141"/>
              <a:ext cx="2532125" cy="2092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406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0CD2-8904-4513-909A-712129DBD0A2}"/>
              </a:ext>
            </a:extLst>
          </p:cNvPr>
          <p:cNvSpPr>
            <a:spLocks noGrp="1"/>
          </p:cNvSpPr>
          <p:nvPr>
            <p:ph type="title"/>
          </p:nvPr>
        </p:nvSpPr>
        <p:spPr/>
        <p:txBody>
          <a:bodyPr/>
          <a:lstStyle/>
          <a:p>
            <a:r>
              <a:rPr lang="en-GB" dirty="0"/>
              <a:t>Things to try</a:t>
            </a:r>
          </a:p>
        </p:txBody>
      </p:sp>
      <p:sp>
        <p:nvSpPr>
          <p:cNvPr id="3" name="Content Placeholder 2">
            <a:extLst>
              <a:ext uri="{FF2B5EF4-FFF2-40B4-BE49-F238E27FC236}">
                <a16:creationId xmlns:a16="http://schemas.microsoft.com/office/drawing/2014/main" id="{ED8569CB-720F-4CB8-9719-8FCC9AACDE9D}"/>
              </a:ext>
            </a:extLst>
          </p:cNvPr>
          <p:cNvSpPr>
            <a:spLocks noGrp="1"/>
          </p:cNvSpPr>
          <p:nvPr>
            <p:ph idx="1"/>
          </p:nvPr>
        </p:nvSpPr>
        <p:spPr/>
        <p:txBody>
          <a:bodyPr/>
          <a:lstStyle/>
          <a:p>
            <a:r>
              <a:rPr lang="en-GB" dirty="0"/>
              <a:t>Adding new properties to the Student type</a:t>
            </a:r>
          </a:p>
          <a:p>
            <a:pPr lvl="1"/>
            <a:r>
              <a:rPr lang="en-GB" sz="1900" dirty="0" err="1">
                <a:solidFill>
                  <a:srgbClr val="000000"/>
                </a:solidFill>
                <a:latin typeface="Consolas" panose="020B0609020204030204" pitchFamily="49" charset="0"/>
              </a:rPr>
              <a:t>DateOfBirth</a:t>
            </a:r>
            <a:r>
              <a:rPr lang="en-GB" sz="2400" dirty="0"/>
              <a:t>,</a:t>
            </a:r>
            <a:r>
              <a:rPr lang="en-GB" sz="1900" dirty="0">
                <a:solidFill>
                  <a:srgbClr val="000000"/>
                </a:solidFill>
                <a:latin typeface="Consolas" panose="020B0609020204030204" pitchFamily="49" charset="0"/>
              </a:rPr>
              <a:t> Address</a:t>
            </a:r>
            <a:r>
              <a:rPr lang="en-GB" dirty="0"/>
              <a:t>, or splitting the </a:t>
            </a:r>
            <a:r>
              <a:rPr lang="en-GB" sz="1900" dirty="0" err="1">
                <a:solidFill>
                  <a:srgbClr val="000000"/>
                </a:solidFill>
                <a:latin typeface="Consolas" panose="020B0609020204030204" pitchFamily="49" charset="0"/>
              </a:rPr>
              <a:t>FullName</a:t>
            </a:r>
            <a:r>
              <a:rPr lang="en-GB" dirty="0"/>
              <a:t> into </a:t>
            </a:r>
            <a:r>
              <a:rPr lang="en-GB" sz="1900" dirty="0">
                <a:solidFill>
                  <a:srgbClr val="000000"/>
                </a:solidFill>
                <a:latin typeface="Consolas" panose="020B0609020204030204" pitchFamily="49" charset="0"/>
              </a:rPr>
              <a:t>FirstName</a:t>
            </a:r>
            <a:r>
              <a:rPr lang="en-GB" dirty="0"/>
              <a:t> and </a:t>
            </a:r>
            <a:r>
              <a:rPr lang="en-GB" sz="1900" dirty="0" err="1">
                <a:solidFill>
                  <a:srgbClr val="000000"/>
                </a:solidFill>
                <a:latin typeface="Consolas" panose="020B0609020204030204" pitchFamily="49" charset="0"/>
              </a:rPr>
              <a:t>LastName</a:t>
            </a:r>
            <a:endParaRPr lang="en-GB" sz="1900" dirty="0">
              <a:solidFill>
                <a:srgbClr val="000000"/>
              </a:solidFill>
              <a:latin typeface="Consolas" panose="020B0609020204030204" pitchFamily="49" charset="0"/>
            </a:endParaRPr>
          </a:p>
          <a:p>
            <a:pPr lvl="1"/>
            <a:r>
              <a:rPr lang="en-GB" dirty="0"/>
              <a:t>Use </a:t>
            </a:r>
            <a:r>
              <a:rPr lang="en-GB" sz="1900" dirty="0">
                <a:solidFill>
                  <a:srgbClr val="000000"/>
                </a:solidFill>
                <a:latin typeface="Consolas" panose="020B0609020204030204" pitchFamily="49" charset="0"/>
              </a:rPr>
              <a:t>[</a:t>
            </a:r>
            <a:r>
              <a:rPr lang="en-GB" sz="1900" dirty="0" err="1">
                <a:solidFill>
                  <a:srgbClr val="000000"/>
                </a:solidFill>
                <a:latin typeface="Consolas" panose="020B0609020204030204" pitchFamily="49" charset="0"/>
              </a:rPr>
              <a:t>MemberOrder</a:t>
            </a:r>
            <a:r>
              <a:rPr lang="en-GB" sz="1900" dirty="0">
                <a:solidFill>
                  <a:srgbClr val="000000"/>
                </a:solidFill>
                <a:latin typeface="Consolas" panose="020B0609020204030204" pitchFamily="49" charset="0"/>
              </a:rPr>
              <a:t>] </a:t>
            </a:r>
            <a:r>
              <a:rPr lang="en-GB" dirty="0"/>
              <a:t>to control ordering, </a:t>
            </a:r>
            <a:br>
              <a:rPr lang="en-GB" dirty="0"/>
            </a:br>
            <a:r>
              <a:rPr lang="en-GB" sz="1900" dirty="0">
                <a:solidFill>
                  <a:srgbClr val="000000"/>
                </a:solidFill>
                <a:latin typeface="Consolas" panose="020B0609020204030204" pitchFamily="49" charset="0"/>
              </a:rPr>
              <a:t>[Mask("d")] </a:t>
            </a:r>
            <a:r>
              <a:rPr lang="en-GB" dirty="0"/>
              <a:t>to format the </a:t>
            </a:r>
            <a:r>
              <a:rPr lang="en-GB" sz="1900" dirty="0" err="1">
                <a:solidFill>
                  <a:srgbClr val="000000"/>
                </a:solidFill>
                <a:latin typeface="Consolas" panose="020B0609020204030204" pitchFamily="49" charset="0"/>
              </a:rPr>
              <a:t>DateTime</a:t>
            </a:r>
            <a:r>
              <a:rPr lang="en-GB" dirty="0"/>
              <a:t> property nicely</a:t>
            </a:r>
          </a:p>
          <a:p>
            <a:r>
              <a:rPr lang="en-GB" dirty="0"/>
              <a:t>Adding or modifying a menu function, to find students using new properties</a:t>
            </a:r>
          </a:p>
          <a:p>
            <a:r>
              <a:rPr lang="en-GB" dirty="0"/>
              <a:t>Creating a new </a:t>
            </a:r>
            <a:r>
              <a:rPr lang="en-GB" sz="1900" dirty="0" err="1">
                <a:solidFill>
                  <a:srgbClr val="000000"/>
                </a:solidFill>
                <a:latin typeface="Consolas" panose="020B0609020204030204" pitchFamily="49" charset="0"/>
              </a:rPr>
              <a:t>Student_Functions</a:t>
            </a:r>
            <a:r>
              <a:rPr lang="en-GB" sz="1900" dirty="0">
                <a:solidFill>
                  <a:srgbClr val="000000"/>
                </a:solidFill>
                <a:latin typeface="Consolas" panose="020B0609020204030204" pitchFamily="49" charset="0"/>
              </a:rPr>
              <a:t> </a:t>
            </a:r>
            <a:r>
              <a:rPr lang="en-GB" dirty="0"/>
              <a:t>static type, with static functions taking </a:t>
            </a:r>
            <a:r>
              <a:rPr lang="en-GB" sz="1900" dirty="0">
                <a:solidFill>
                  <a:srgbClr val="000000"/>
                </a:solidFill>
                <a:latin typeface="Consolas" panose="020B0609020204030204" pitchFamily="49" charset="0"/>
              </a:rPr>
              <a:t>this Student s </a:t>
            </a:r>
            <a:r>
              <a:rPr lang="en-GB" dirty="0"/>
              <a:t>as the first parameter</a:t>
            </a:r>
          </a:p>
          <a:p>
            <a:pPr lvl="1"/>
            <a:r>
              <a:rPr lang="en-GB" dirty="0"/>
              <a:t>Use this pattern to allow properties of a student to be edited, for example</a:t>
            </a:r>
          </a:p>
        </p:txBody>
      </p:sp>
    </p:spTree>
    <p:extLst>
      <p:ext uri="{BB962C8B-B14F-4D97-AF65-F5344CB8AC3E}">
        <p14:creationId xmlns:p14="http://schemas.microsoft.com/office/powerpoint/2010/main" val="117777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DC9E-6B01-41C9-8F86-6EDBEC3C5CF9}"/>
              </a:ext>
            </a:extLst>
          </p:cNvPr>
          <p:cNvSpPr>
            <a:spLocks noGrp="1"/>
          </p:cNvSpPr>
          <p:nvPr>
            <p:ph type="title"/>
          </p:nvPr>
        </p:nvSpPr>
        <p:spPr>
          <a:xfrm>
            <a:off x="838200" y="365125"/>
            <a:ext cx="10515600" cy="823595"/>
          </a:xfrm>
        </p:spPr>
        <p:txBody>
          <a:bodyPr/>
          <a:lstStyle/>
          <a:p>
            <a:r>
              <a:rPr lang="en-GB" dirty="0"/>
              <a:t>Create a new type e.g. Subject, remembering:</a:t>
            </a:r>
          </a:p>
        </p:txBody>
      </p:sp>
      <p:sp>
        <p:nvSpPr>
          <p:cNvPr id="3" name="Content Placeholder 2">
            <a:extLst>
              <a:ext uri="{FF2B5EF4-FFF2-40B4-BE49-F238E27FC236}">
                <a16:creationId xmlns:a16="http://schemas.microsoft.com/office/drawing/2014/main" id="{DCE4B2EB-62D8-454F-8D29-00B9793552A1}"/>
              </a:ext>
            </a:extLst>
          </p:cNvPr>
          <p:cNvSpPr>
            <a:spLocks noGrp="1"/>
          </p:cNvSpPr>
          <p:nvPr>
            <p:ph idx="1"/>
          </p:nvPr>
        </p:nvSpPr>
        <p:spPr>
          <a:xfrm>
            <a:off x="838200" y="1825625"/>
            <a:ext cx="11039856" cy="4351338"/>
          </a:xfrm>
        </p:spPr>
        <p:txBody>
          <a:bodyPr>
            <a:normAutofit lnSpcReduction="10000"/>
          </a:bodyPr>
          <a:lstStyle/>
          <a:p>
            <a:r>
              <a:rPr lang="en-GB" dirty="0"/>
              <a:t>To work with Entity framework, all records need an </a:t>
            </a:r>
            <a:r>
              <a:rPr lang="en-GB" sz="1900" dirty="0">
                <a:solidFill>
                  <a:srgbClr val="000000"/>
                </a:solidFill>
                <a:latin typeface="Consolas" panose="020B0609020204030204" pitchFamily="49" charset="0"/>
              </a:rPr>
              <a:t>Id</a:t>
            </a:r>
            <a:r>
              <a:rPr lang="en-GB" dirty="0"/>
              <a:t> property</a:t>
            </a:r>
          </a:p>
          <a:p>
            <a:r>
              <a:rPr lang="en-GB" dirty="0"/>
              <a:t>All properties must be marked </a:t>
            </a:r>
            <a:r>
              <a:rPr lang="en-GB" sz="1900" dirty="0">
                <a:solidFill>
                  <a:srgbClr val="000000"/>
                </a:solidFill>
                <a:latin typeface="Consolas" panose="020B0609020204030204" pitchFamily="49" charset="0"/>
              </a:rPr>
              <a:t>virtual</a:t>
            </a:r>
          </a:p>
          <a:p>
            <a:pPr lvl="1"/>
            <a:r>
              <a:rPr lang="en-GB" dirty="0"/>
              <a:t>Needed by Entity Framework to permit ‘lazy loading’ of references	</a:t>
            </a:r>
          </a:p>
          <a:p>
            <a:r>
              <a:rPr lang="en-GB" dirty="0"/>
              <a:t>Record properties should have </a:t>
            </a:r>
            <a:r>
              <a:rPr lang="en-GB" sz="1900" dirty="0">
                <a:solidFill>
                  <a:srgbClr val="000000"/>
                </a:solidFill>
                <a:latin typeface="Consolas" panose="020B0609020204030204" pitchFamily="49" charset="0"/>
              </a:rPr>
              <a:t>{get; </a:t>
            </a:r>
            <a:r>
              <a:rPr lang="en-GB" sz="1900" dirty="0" err="1">
                <a:solidFill>
                  <a:srgbClr val="000000"/>
                </a:solidFill>
                <a:latin typeface="Consolas" panose="020B0609020204030204" pitchFamily="49" charset="0"/>
              </a:rPr>
              <a:t>init</a:t>
            </a:r>
            <a:r>
              <a:rPr lang="en-GB" sz="1900" dirty="0">
                <a:solidFill>
                  <a:srgbClr val="000000"/>
                </a:solidFill>
                <a:latin typeface="Consolas" panose="020B0609020204030204" pitchFamily="49" charset="0"/>
              </a:rPr>
              <a:t>;} </a:t>
            </a:r>
            <a:r>
              <a:rPr lang="en-GB" dirty="0"/>
              <a:t>accessors</a:t>
            </a:r>
          </a:p>
          <a:p>
            <a:r>
              <a:rPr lang="en-GB" dirty="0"/>
              <a:t>Collections must return </a:t>
            </a:r>
            <a:r>
              <a:rPr lang="en-GB" sz="1900" dirty="0" err="1">
                <a:solidFill>
                  <a:srgbClr val="000000"/>
                </a:solidFill>
                <a:latin typeface="Consolas" panose="020B0609020204030204" pitchFamily="49" charset="0"/>
              </a:rPr>
              <a:t>ICollection</a:t>
            </a:r>
            <a:r>
              <a:rPr lang="en-GB" sz="1900" dirty="0">
                <a:solidFill>
                  <a:srgbClr val="000000"/>
                </a:solidFill>
                <a:latin typeface="Consolas" panose="020B0609020204030204" pitchFamily="49" charset="0"/>
              </a:rPr>
              <a:t>&lt;T&gt;</a:t>
            </a:r>
            <a:r>
              <a:rPr lang="en-GB" dirty="0"/>
              <a:t> and should be initialized</a:t>
            </a:r>
          </a:p>
          <a:p>
            <a:r>
              <a:rPr lang="en-GB" dirty="0"/>
              <a:t>Override the </a:t>
            </a:r>
            <a:r>
              <a:rPr lang="en-GB" sz="1900" dirty="0" err="1">
                <a:solidFill>
                  <a:srgbClr val="000000"/>
                </a:solidFill>
                <a:latin typeface="Consolas" panose="020B0609020204030204" pitchFamily="49" charset="0"/>
              </a:rPr>
              <a:t>ToString</a:t>
            </a:r>
            <a:r>
              <a:rPr lang="en-GB" dirty="0"/>
              <a:t> method to define a display title</a:t>
            </a:r>
          </a:p>
          <a:p>
            <a:r>
              <a:rPr lang="en-GB" dirty="0"/>
              <a:t>Add these two lines of boilerplate code:</a:t>
            </a:r>
          </a:p>
          <a:p>
            <a:pPr marL="0" indent="0">
              <a:buNone/>
            </a:pPr>
            <a:r>
              <a:rPr lang="en-US" sz="1900" dirty="0">
                <a:solidFill>
                  <a:srgbClr val="0000FF"/>
                </a:solidFill>
                <a:latin typeface="Consolas" panose="020B0609020204030204" pitchFamily="49" charset="0"/>
              </a:rPr>
              <a:t>public</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override</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GetHashCode</a:t>
            </a:r>
            <a:r>
              <a:rPr lang="en-US" sz="1900" dirty="0">
                <a:solidFill>
                  <a:srgbClr val="000000"/>
                </a:solidFill>
                <a:latin typeface="Consolas" panose="020B0609020204030204" pitchFamily="49" charset="0"/>
              </a:rPr>
              <a:t>() =&gt; </a:t>
            </a:r>
            <a:r>
              <a:rPr lang="en-US" sz="1900" dirty="0" err="1">
                <a:solidFill>
                  <a:srgbClr val="0000FF"/>
                </a:solidFill>
                <a:latin typeface="Consolas" panose="020B0609020204030204" pitchFamily="49" charset="0"/>
              </a:rPr>
              <a:t>base</a:t>
            </a:r>
            <a:r>
              <a:rPr lang="en-US" sz="1900" dirty="0" err="1">
                <a:solidFill>
                  <a:srgbClr val="000000"/>
                </a:solidFill>
                <a:latin typeface="Consolas" panose="020B0609020204030204" pitchFamily="49" charset="0"/>
              </a:rPr>
              <a:t>.GetHashCode</a:t>
            </a:r>
            <a:r>
              <a:rPr lang="en-US" sz="1900" dirty="0">
                <a:solidFill>
                  <a:srgbClr val="000000"/>
                </a:solidFill>
                <a:latin typeface="Consolas" panose="020B0609020204030204" pitchFamily="49" charset="0"/>
              </a:rPr>
              <a:t>();</a:t>
            </a:r>
            <a:endParaRPr lang="en-GB" sz="1900" dirty="0">
              <a:solidFill>
                <a:srgbClr val="000000"/>
              </a:solidFill>
              <a:latin typeface="Consolas" panose="020B0609020204030204" pitchFamily="49" charset="0"/>
            </a:endParaRPr>
          </a:p>
          <a:p>
            <a:pPr marL="0" indent="0">
              <a:buNone/>
            </a:pPr>
            <a:r>
              <a:rPr lang="en-US" sz="1900" dirty="0">
                <a:solidFill>
                  <a:srgbClr val="0000FF"/>
                </a:solidFill>
                <a:latin typeface="Consolas" panose="020B0609020204030204" pitchFamily="49" charset="0"/>
              </a:rPr>
              <a:t>public</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virtual</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Equals([</a:t>
            </a:r>
            <a:r>
              <a:rPr lang="en-US" sz="1900" dirty="0" err="1">
                <a:solidFill>
                  <a:srgbClr val="000000"/>
                </a:solidFill>
                <a:latin typeface="Consolas" panose="020B0609020204030204" pitchFamily="49" charset="0"/>
              </a:rPr>
              <a:t>NewTypeName</a:t>
            </a:r>
            <a:r>
              <a:rPr lang="en-US" sz="1900" dirty="0">
                <a:solidFill>
                  <a:srgbClr val="000000"/>
                </a:solidFill>
                <a:latin typeface="Consolas" panose="020B0609020204030204" pitchFamily="49" charset="0"/>
              </a:rPr>
              <a:t>] other) =&gt; </a:t>
            </a:r>
            <a:r>
              <a:rPr lang="en-US" sz="1900" dirty="0" err="1">
                <a:solidFill>
                  <a:srgbClr val="000000"/>
                </a:solidFill>
                <a:latin typeface="Consolas" panose="020B0609020204030204" pitchFamily="49" charset="0"/>
              </a:rPr>
              <a:t>ReferenceEquals</a:t>
            </a:r>
            <a:r>
              <a:rPr lang="en-US" sz="1900" dirty="0">
                <a:solidFill>
                  <a:srgbClr val="000000"/>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srgbClr val="000000"/>
                </a:solidFill>
                <a:latin typeface="Consolas" panose="020B0609020204030204" pitchFamily="49" charset="0"/>
              </a:rPr>
              <a:t>, other);</a:t>
            </a:r>
            <a:endParaRPr lang="en-GB" sz="3500" dirty="0"/>
          </a:p>
          <a:p>
            <a:pPr marL="457200" lvl="1" indent="0">
              <a:buNone/>
            </a:pPr>
            <a:r>
              <a:rPr lang="en-GB" dirty="0"/>
              <a:t>(Entity Framework currently needs these - to handle records correctly).</a:t>
            </a:r>
          </a:p>
          <a:p>
            <a:pPr marL="457200" lvl="1" indent="0">
              <a:buNone/>
            </a:pPr>
            <a:endParaRPr lang="en-GB" dirty="0"/>
          </a:p>
          <a:p>
            <a:pPr lvl="1"/>
            <a:endParaRPr lang="en-GB" dirty="0"/>
          </a:p>
        </p:txBody>
      </p:sp>
    </p:spTree>
    <p:extLst>
      <p:ext uri="{BB962C8B-B14F-4D97-AF65-F5344CB8AC3E}">
        <p14:creationId xmlns:p14="http://schemas.microsoft.com/office/powerpoint/2010/main" val="215641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659</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Office Theme</vt:lpstr>
      <vt:lpstr>Getting started with  Naked Functions</vt:lpstr>
      <vt:lpstr>Pre-requisites</vt:lpstr>
      <vt:lpstr>A Naked Functions application consists of two solutions: Server and Client</vt:lpstr>
      <vt:lpstr>For the Server…</vt:lpstr>
      <vt:lpstr>With the serve running, click Home (     ) on the Client</vt:lpstr>
      <vt:lpstr>Explore the classes in the Model project:</vt:lpstr>
      <vt:lpstr>Things to try</vt:lpstr>
      <vt:lpstr>Create a new type e.g. Subject, remembering: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Naked Functions</dc:title>
  <dc:creator>Richard Pawson</dc:creator>
  <cp:lastModifiedBy>Richard Pawson</cp:lastModifiedBy>
  <cp:revision>6</cp:revision>
  <dcterms:created xsi:type="dcterms:W3CDTF">2021-02-28T12:24:41Z</dcterms:created>
  <dcterms:modified xsi:type="dcterms:W3CDTF">2021-03-01T13:02:04Z</dcterms:modified>
</cp:coreProperties>
</file>