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5" r:id="rId1"/>
  </p:sldMasterIdLst>
  <p:notesMasterIdLst>
    <p:notesMasterId r:id="rId78"/>
  </p:notesMasterIdLst>
  <p:handoutMasterIdLst>
    <p:handoutMasterId r:id="rId79"/>
  </p:handoutMasterIdLst>
  <p:sldIdLst>
    <p:sldId id="256" r:id="rId2"/>
    <p:sldId id="686" r:id="rId3"/>
    <p:sldId id="868" r:id="rId4"/>
    <p:sldId id="1228" r:id="rId5"/>
    <p:sldId id="699" r:id="rId6"/>
    <p:sldId id="1449" r:id="rId7"/>
    <p:sldId id="1541" r:id="rId8"/>
    <p:sldId id="1349" r:id="rId9"/>
    <p:sldId id="1481" r:id="rId10"/>
    <p:sldId id="1482" r:id="rId11"/>
    <p:sldId id="1484" r:id="rId12"/>
    <p:sldId id="1485" r:id="rId13"/>
    <p:sldId id="1483" r:id="rId14"/>
    <p:sldId id="1486" r:id="rId15"/>
    <p:sldId id="1487" r:id="rId16"/>
    <p:sldId id="1488" r:id="rId17"/>
    <p:sldId id="1489" r:id="rId18"/>
    <p:sldId id="1490" r:id="rId19"/>
    <p:sldId id="1491" r:id="rId20"/>
    <p:sldId id="1492" r:id="rId21"/>
    <p:sldId id="1493" r:id="rId22"/>
    <p:sldId id="1494" r:id="rId23"/>
    <p:sldId id="1495" r:id="rId24"/>
    <p:sldId id="1501" r:id="rId25"/>
    <p:sldId id="1510" r:id="rId26"/>
    <p:sldId id="1496" r:id="rId27"/>
    <p:sldId id="1506" r:id="rId28"/>
    <p:sldId id="1497" r:id="rId29"/>
    <p:sldId id="1498" r:id="rId30"/>
    <p:sldId id="1499" r:id="rId31"/>
    <p:sldId id="1500" r:id="rId32"/>
    <p:sldId id="1508" r:id="rId33"/>
    <p:sldId id="1509" r:id="rId34"/>
    <p:sldId id="1503" r:id="rId35"/>
    <p:sldId id="1504" r:id="rId36"/>
    <p:sldId id="1505" r:id="rId37"/>
    <p:sldId id="1507" r:id="rId38"/>
    <p:sldId id="1512" r:id="rId39"/>
    <p:sldId id="1511" r:id="rId40"/>
    <p:sldId id="1516" r:id="rId41"/>
    <p:sldId id="1513" r:id="rId42"/>
    <p:sldId id="1514" r:id="rId43"/>
    <p:sldId id="1515" r:id="rId44"/>
    <p:sldId id="1352" r:id="rId45"/>
    <p:sldId id="1450" r:id="rId46"/>
    <p:sldId id="1451" r:id="rId47"/>
    <p:sldId id="1410" r:id="rId48"/>
    <p:sldId id="1326" r:id="rId49"/>
    <p:sldId id="1327" r:id="rId50"/>
    <p:sldId id="1518" r:id="rId51"/>
    <p:sldId id="1519" r:id="rId52"/>
    <p:sldId id="1520" r:id="rId53"/>
    <p:sldId id="1521" r:id="rId54"/>
    <p:sldId id="1522" r:id="rId55"/>
    <p:sldId id="1523" r:id="rId56"/>
    <p:sldId id="1524" r:id="rId57"/>
    <p:sldId id="1525" r:id="rId58"/>
    <p:sldId id="1529" r:id="rId59"/>
    <p:sldId id="1526" r:id="rId60"/>
    <p:sldId id="1527" r:id="rId61"/>
    <p:sldId id="1530" r:id="rId62"/>
    <p:sldId id="1531" r:id="rId63"/>
    <p:sldId id="1532" r:id="rId64"/>
    <p:sldId id="1533" r:id="rId65"/>
    <p:sldId id="1534" r:id="rId66"/>
    <p:sldId id="1535" r:id="rId67"/>
    <p:sldId id="1536" r:id="rId68"/>
    <p:sldId id="1537" r:id="rId69"/>
    <p:sldId id="1538" r:id="rId70"/>
    <p:sldId id="1539" r:id="rId71"/>
    <p:sldId id="1540" r:id="rId72"/>
    <p:sldId id="1353" r:id="rId73"/>
    <p:sldId id="1543" r:id="rId74"/>
    <p:sldId id="1354" r:id="rId75"/>
    <p:sldId id="961" r:id="rId76"/>
    <p:sldId id="1542" r:id="rId77"/>
  </p:sldIdLst>
  <p:sldSz cx="9144000" cy="6858000" type="screen4x3"/>
  <p:notesSz cx="6797675" cy="9926638"/>
  <p:custDataLst>
    <p:tags r:id="rId8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2" userDrawn="1">
          <p15:clr>
            <a:srgbClr val="A4A3A4"/>
          </p15:clr>
        </p15:guide>
        <p15:guide id="4" pos="3946" userDrawn="1">
          <p15:clr>
            <a:srgbClr val="A4A3A4"/>
          </p15:clr>
        </p15:guide>
        <p15:guide id="5" pos="249" userDrawn="1">
          <p15:clr>
            <a:srgbClr val="A4A3A4"/>
          </p15:clr>
        </p15:guide>
        <p15:guide id="6" orient="horz" pos="3158" userDrawn="1">
          <p15:clr>
            <a:srgbClr val="A4A3A4"/>
          </p15:clr>
        </p15:guide>
        <p15:guide id="7" orient="horz" pos="1049" userDrawn="1">
          <p15:clr>
            <a:srgbClr val="A4A3A4"/>
          </p15:clr>
        </p15:guide>
        <p15:guide id="8" pos="2835" userDrawn="1">
          <p15:clr>
            <a:srgbClr val="A4A3A4"/>
          </p15:clr>
        </p15:guide>
        <p15:guide id="9" pos="2857" userDrawn="1">
          <p15:clr>
            <a:srgbClr val="A4A3A4"/>
          </p15:clr>
        </p15:guide>
        <p15:guide id="10" orient="horz" pos="1502" userDrawn="1">
          <p15:clr>
            <a:srgbClr val="A4A3A4"/>
          </p15:clr>
        </p15:guide>
        <p15:guide id="11" orient="horz" pos="2704" userDrawn="1">
          <p15:clr>
            <a:srgbClr val="A4A3A4"/>
          </p15:clr>
        </p15:guide>
        <p15:guide id="12" pos="5624" userDrawn="1">
          <p15:clr>
            <a:srgbClr val="A4A3A4"/>
          </p15:clr>
        </p15:guide>
        <p15:guide id="13" orient="horz" pos="709" userDrawn="1">
          <p15:clr>
            <a:srgbClr val="A4A3A4"/>
          </p15:clr>
        </p15:guide>
        <p15:guide id="14" pos="453" userDrawn="1">
          <p15:clr>
            <a:srgbClr val="A4A3A4"/>
          </p15:clr>
        </p15:guide>
        <p15:guide id="15" pos="5261"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66"/>
    <a:srgbClr val="E1F4FC"/>
    <a:srgbClr val="E2FEFD"/>
    <a:srgbClr val="D6FEFC"/>
    <a:srgbClr val="CAFEFD"/>
    <a:srgbClr val="CBF7FD"/>
    <a:srgbClr val="C4F3FC"/>
    <a:srgbClr val="99FFCC"/>
    <a:srgbClr val="FCD2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15" autoAdjust="0"/>
    <p:restoredTop sz="94424" autoAdjust="0"/>
  </p:normalViewPr>
  <p:slideViewPr>
    <p:cSldViewPr snapToObjects="1">
      <p:cViewPr>
        <p:scale>
          <a:sx n="70" d="100"/>
          <a:sy n="70" d="100"/>
        </p:scale>
        <p:origin x="1230" y="78"/>
      </p:cViewPr>
      <p:guideLst>
        <p:guide orient="horz" pos="2682"/>
        <p:guide pos="3946"/>
        <p:guide pos="249"/>
        <p:guide orient="horz" pos="3158"/>
        <p:guide orient="horz" pos="1049"/>
        <p:guide pos="2835"/>
        <p:guide pos="2857"/>
        <p:guide orient="horz" pos="1502"/>
        <p:guide orient="horz" pos="2704"/>
        <p:guide pos="5624"/>
        <p:guide orient="horz" pos="709"/>
        <p:guide pos="453"/>
        <p:guide pos="5261"/>
      </p:guideLst>
    </p:cSldViewPr>
  </p:slideViewPr>
  <p:notesTextViewPr>
    <p:cViewPr>
      <p:scale>
        <a:sx n="100" d="100"/>
        <a:sy n="100" d="100"/>
      </p:scale>
      <p:origin x="0" y="0"/>
    </p:cViewPr>
  </p:notesTextViewPr>
  <p:sorterViewPr>
    <p:cViewPr varScale="1">
      <p:scale>
        <a:sx n="1" d="1"/>
        <a:sy n="1" d="1"/>
      </p:scale>
      <p:origin x="0" y="-23316"/>
    </p:cViewPr>
  </p:sorterViewPr>
  <p:notesViewPr>
    <p:cSldViewPr snapToObjects="1" showGuides="1">
      <p:cViewPr varScale="1">
        <p:scale>
          <a:sx n="52" d="100"/>
          <a:sy n="52" d="100"/>
        </p:scale>
        <p:origin x="-2844" y="-102"/>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5"/>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055"/>
          </a:xfrm>
          <a:prstGeom prst="rect">
            <a:avLst/>
          </a:prstGeom>
        </p:spPr>
        <p:txBody>
          <a:bodyPr vert="horz" lIns="93177" tIns="46589" rIns="93177" bIns="46589" rtlCol="0"/>
          <a:lstStyle>
            <a:lvl1pPr algn="r">
              <a:defRPr sz="1200"/>
            </a:lvl1pPr>
          </a:lstStyle>
          <a:p>
            <a:fld id="{BC8C183C-1E6D-485D-8C06-4376223B7F74}" type="datetimeFigureOut">
              <a:rPr lang="en-US" smtClean="0"/>
              <a:t>9/23/2016</a:t>
            </a:fld>
            <a:endParaRPr lang="en-US"/>
          </a:p>
        </p:txBody>
      </p:sp>
      <p:sp>
        <p:nvSpPr>
          <p:cNvPr id="4" name="Footer Placeholder 3"/>
          <p:cNvSpPr>
            <a:spLocks noGrp="1"/>
          </p:cNvSpPr>
          <p:nvPr>
            <p:ph type="ftr" sz="quarter" idx="2"/>
          </p:nvPr>
        </p:nvSpPr>
        <p:spPr>
          <a:xfrm>
            <a:off x="0" y="9428584"/>
            <a:ext cx="2945659" cy="498054"/>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4"/>
            <a:ext cx="2945659" cy="498054"/>
          </a:xfrm>
          <a:prstGeom prst="rect">
            <a:avLst/>
          </a:prstGeom>
        </p:spPr>
        <p:txBody>
          <a:bodyPr vert="horz" lIns="93177" tIns="46589" rIns="93177" bIns="46589" rtlCol="0" anchor="b"/>
          <a:lstStyle>
            <a:lvl1pPr algn="r">
              <a:defRPr sz="1200"/>
            </a:lvl1pPr>
          </a:lstStyle>
          <a:p>
            <a:fld id="{3C111312-60F1-4322-8138-09BA5B0DCC03}" type="slidenum">
              <a:rPr lang="en-US" smtClean="0"/>
              <a:t>‹#›</a:t>
            </a:fld>
            <a:endParaRPr lang="en-US"/>
          </a:p>
        </p:txBody>
      </p:sp>
    </p:spTree>
    <p:extLst>
      <p:ext uri="{BB962C8B-B14F-4D97-AF65-F5344CB8AC3E}">
        <p14:creationId xmlns:p14="http://schemas.microsoft.com/office/powerpoint/2010/main" val="587885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3177" tIns="46589" rIns="93177" bIns="46589" rtlCol="0"/>
          <a:lstStyle>
            <a:lvl1pPr algn="r">
              <a:defRPr sz="1200"/>
            </a:lvl1pPr>
          </a:lstStyle>
          <a:p>
            <a:fld id="{1FC4293C-3B5E-4717-87A1-645E625C5380}" type="datetimeFigureOut">
              <a:rPr kumimoji="1" lang="ja-JP" altLang="en-US" smtClean="0"/>
              <a:pPr/>
              <a:t>2016/9/23</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3177" tIns="46589" rIns="93177" bIns="4658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6332"/>
          </a:xfrm>
          <a:prstGeom prst="rect">
            <a:avLst/>
          </a:prstGeom>
        </p:spPr>
        <p:txBody>
          <a:bodyPr vert="horz" lIns="93177" tIns="46589" rIns="93177" bIns="4658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6332"/>
          </a:xfrm>
          <a:prstGeom prst="rect">
            <a:avLst/>
          </a:prstGeom>
        </p:spPr>
        <p:txBody>
          <a:bodyPr vert="horz" lIns="93177" tIns="46589" rIns="93177" bIns="46589" rtlCol="0" anchor="b"/>
          <a:lstStyle>
            <a:lvl1pPr algn="r">
              <a:defRPr sz="1200"/>
            </a:lvl1pPr>
          </a:lstStyle>
          <a:p>
            <a:fld id="{672C63C0-3C20-4A97-AF0F-F86E6F3CC0F5}" type="slidenum">
              <a:rPr kumimoji="1" lang="ja-JP" altLang="en-US" smtClean="0"/>
              <a:pPr/>
              <a:t>‹#›</a:t>
            </a:fld>
            <a:endParaRPr kumimoji="1" lang="ja-JP" altLang="en-US"/>
          </a:p>
        </p:txBody>
      </p:sp>
    </p:spTree>
    <p:extLst>
      <p:ext uri="{BB962C8B-B14F-4D97-AF65-F5344CB8AC3E}">
        <p14:creationId xmlns:p14="http://schemas.microsoft.com/office/powerpoint/2010/main" val="4274015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a:t>
            </a:fld>
            <a:endParaRPr kumimoji="1" lang="ja-JP" altLang="en-US"/>
          </a:p>
        </p:txBody>
      </p:sp>
    </p:spTree>
    <p:extLst>
      <p:ext uri="{BB962C8B-B14F-4D97-AF65-F5344CB8AC3E}">
        <p14:creationId xmlns:p14="http://schemas.microsoft.com/office/powerpoint/2010/main" val="476771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11</a:t>
            </a:fld>
            <a:endParaRPr kumimoji="1" lang="ja-JP" altLang="en-US"/>
          </a:p>
        </p:txBody>
      </p:sp>
    </p:spTree>
    <p:extLst>
      <p:ext uri="{BB962C8B-B14F-4D97-AF65-F5344CB8AC3E}">
        <p14:creationId xmlns:p14="http://schemas.microsoft.com/office/powerpoint/2010/main" val="2722233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12</a:t>
            </a:fld>
            <a:endParaRPr kumimoji="1" lang="ja-JP" altLang="en-US"/>
          </a:p>
        </p:txBody>
      </p:sp>
    </p:spTree>
    <p:extLst>
      <p:ext uri="{BB962C8B-B14F-4D97-AF65-F5344CB8AC3E}">
        <p14:creationId xmlns:p14="http://schemas.microsoft.com/office/powerpoint/2010/main" val="18553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13</a:t>
            </a:fld>
            <a:endParaRPr kumimoji="1" lang="ja-JP" altLang="en-US"/>
          </a:p>
        </p:txBody>
      </p:sp>
    </p:spTree>
    <p:extLst>
      <p:ext uri="{BB962C8B-B14F-4D97-AF65-F5344CB8AC3E}">
        <p14:creationId xmlns:p14="http://schemas.microsoft.com/office/powerpoint/2010/main" val="578194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14</a:t>
            </a:fld>
            <a:endParaRPr kumimoji="1" lang="ja-JP" altLang="en-US"/>
          </a:p>
        </p:txBody>
      </p:sp>
    </p:spTree>
    <p:extLst>
      <p:ext uri="{BB962C8B-B14F-4D97-AF65-F5344CB8AC3E}">
        <p14:creationId xmlns:p14="http://schemas.microsoft.com/office/powerpoint/2010/main" val="371545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15</a:t>
            </a:fld>
            <a:endParaRPr kumimoji="1" lang="ja-JP" altLang="en-US"/>
          </a:p>
        </p:txBody>
      </p:sp>
    </p:spTree>
    <p:extLst>
      <p:ext uri="{BB962C8B-B14F-4D97-AF65-F5344CB8AC3E}">
        <p14:creationId xmlns:p14="http://schemas.microsoft.com/office/powerpoint/2010/main" val="1280067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16</a:t>
            </a:fld>
            <a:endParaRPr kumimoji="1" lang="ja-JP" altLang="en-US"/>
          </a:p>
        </p:txBody>
      </p:sp>
    </p:spTree>
    <p:extLst>
      <p:ext uri="{BB962C8B-B14F-4D97-AF65-F5344CB8AC3E}">
        <p14:creationId xmlns:p14="http://schemas.microsoft.com/office/powerpoint/2010/main" val="1126034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17</a:t>
            </a:fld>
            <a:endParaRPr kumimoji="1" lang="ja-JP" altLang="en-US"/>
          </a:p>
        </p:txBody>
      </p:sp>
    </p:spTree>
    <p:extLst>
      <p:ext uri="{BB962C8B-B14F-4D97-AF65-F5344CB8AC3E}">
        <p14:creationId xmlns:p14="http://schemas.microsoft.com/office/powerpoint/2010/main" val="4090068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18</a:t>
            </a:fld>
            <a:endParaRPr kumimoji="1" lang="ja-JP" altLang="en-US"/>
          </a:p>
        </p:txBody>
      </p:sp>
    </p:spTree>
    <p:extLst>
      <p:ext uri="{BB962C8B-B14F-4D97-AF65-F5344CB8AC3E}">
        <p14:creationId xmlns:p14="http://schemas.microsoft.com/office/powerpoint/2010/main" val="1109797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19</a:t>
            </a:fld>
            <a:endParaRPr kumimoji="1" lang="ja-JP" altLang="en-US"/>
          </a:p>
        </p:txBody>
      </p:sp>
    </p:spTree>
    <p:extLst>
      <p:ext uri="{BB962C8B-B14F-4D97-AF65-F5344CB8AC3E}">
        <p14:creationId xmlns:p14="http://schemas.microsoft.com/office/powerpoint/2010/main" val="3973718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20</a:t>
            </a:fld>
            <a:endParaRPr kumimoji="1" lang="ja-JP" altLang="en-US"/>
          </a:p>
        </p:txBody>
      </p:sp>
    </p:spTree>
    <p:extLst>
      <p:ext uri="{BB962C8B-B14F-4D97-AF65-F5344CB8AC3E}">
        <p14:creationId xmlns:p14="http://schemas.microsoft.com/office/powerpoint/2010/main" val="194740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a:t>
            </a:fld>
            <a:endParaRPr kumimoji="1" lang="ja-JP" altLang="en-US"/>
          </a:p>
        </p:txBody>
      </p:sp>
    </p:spTree>
    <p:extLst>
      <p:ext uri="{BB962C8B-B14F-4D97-AF65-F5344CB8AC3E}">
        <p14:creationId xmlns:p14="http://schemas.microsoft.com/office/powerpoint/2010/main" val="3372634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21</a:t>
            </a:fld>
            <a:endParaRPr kumimoji="1" lang="ja-JP" altLang="en-US"/>
          </a:p>
        </p:txBody>
      </p:sp>
    </p:spTree>
    <p:extLst>
      <p:ext uri="{BB962C8B-B14F-4D97-AF65-F5344CB8AC3E}">
        <p14:creationId xmlns:p14="http://schemas.microsoft.com/office/powerpoint/2010/main" val="2113034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22</a:t>
            </a:fld>
            <a:endParaRPr kumimoji="1" lang="ja-JP" altLang="en-US"/>
          </a:p>
        </p:txBody>
      </p:sp>
    </p:spTree>
    <p:extLst>
      <p:ext uri="{BB962C8B-B14F-4D97-AF65-F5344CB8AC3E}">
        <p14:creationId xmlns:p14="http://schemas.microsoft.com/office/powerpoint/2010/main" val="939828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23</a:t>
            </a:fld>
            <a:endParaRPr kumimoji="1" lang="ja-JP" altLang="en-US"/>
          </a:p>
        </p:txBody>
      </p:sp>
    </p:spTree>
    <p:extLst>
      <p:ext uri="{BB962C8B-B14F-4D97-AF65-F5344CB8AC3E}">
        <p14:creationId xmlns:p14="http://schemas.microsoft.com/office/powerpoint/2010/main" val="78215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24</a:t>
            </a:fld>
            <a:endParaRPr kumimoji="1" lang="ja-JP" altLang="en-US"/>
          </a:p>
        </p:txBody>
      </p:sp>
    </p:spTree>
    <p:extLst>
      <p:ext uri="{BB962C8B-B14F-4D97-AF65-F5344CB8AC3E}">
        <p14:creationId xmlns:p14="http://schemas.microsoft.com/office/powerpoint/2010/main" val="708106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25</a:t>
            </a:fld>
            <a:endParaRPr kumimoji="1" lang="ja-JP" altLang="en-US"/>
          </a:p>
        </p:txBody>
      </p:sp>
    </p:spTree>
    <p:extLst>
      <p:ext uri="{BB962C8B-B14F-4D97-AF65-F5344CB8AC3E}">
        <p14:creationId xmlns:p14="http://schemas.microsoft.com/office/powerpoint/2010/main" val="2284053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26</a:t>
            </a:fld>
            <a:endParaRPr kumimoji="1" lang="ja-JP" altLang="en-US"/>
          </a:p>
        </p:txBody>
      </p:sp>
    </p:spTree>
    <p:extLst>
      <p:ext uri="{BB962C8B-B14F-4D97-AF65-F5344CB8AC3E}">
        <p14:creationId xmlns:p14="http://schemas.microsoft.com/office/powerpoint/2010/main" val="649393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27</a:t>
            </a:fld>
            <a:endParaRPr kumimoji="1" lang="ja-JP" altLang="en-US"/>
          </a:p>
        </p:txBody>
      </p:sp>
    </p:spTree>
    <p:extLst>
      <p:ext uri="{BB962C8B-B14F-4D97-AF65-F5344CB8AC3E}">
        <p14:creationId xmlns:p14="http://schemas.microsoft.com/office/powerpoint/2010/main" val="3070748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28</a:t>
            </a:fld>
            <a:endParaRPr kumimoji="1" lang="ja-JP" altLang="en-US"/>
          </a:p>
        </p:txBody>
      </p:sp>
    </p:spTree>
    <p:extLst>
      <p:ext uri="{BB962C8B-B14F-4D97-AF65-F5344CB8AC3E}">
        <p14:creationId xmlns:p14="http://schemas.microsoft.com/office/powerpoint/2010/main" val="4079872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29</a:t>
            </a:fld>
            <a:endParaRPr kumimoji="1" lang="ja-JP" altLang="en-US"/>
          </a:p>
        </p:txBody>
      </p:sp>
    </p:spTree>
    <p:extLst>
      <p:ext uri="{BB962C8B-B14F-4D97-AF65-F5344CB8AC3E}">
        <p14:creationId xmlns:p14="http://schemas.microsoft.com/office/powerpoint/2010/main" val="3623641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30</a:t>
            </a:fld>
            <a:endParaRPr kumimoji="1" lang="ja-JP" altLang="en-US"/>
          </a:p>
        </p:txBody>
      </p:sp>
    </p:spTree>
    <p:extLst>
      <p:ext uri="{BB962C8B-B14F-4D97-AF65-F5344CB8AC3E}">
        <p14:creationId xmlns:p14="http://schemas.microsoft.com/office/powerpoint/2010/main" val="295738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a:t>
            </a:fld>
            <a:endParaRPr kumimoji="1" lang="ja-JP" altLang="en-US"/>
          </a:p>
        </p:txBody>
      </p:sp>
    </p:spTree>
    <p:extLst>
      <p:ext uri="{BB962C8B-B14F-4D97-AF65-F5344CB8AC3E}">
        <p14:creationId xmlns:p14="http://schemas.microsoft.com/office/powerpoint/2010/main" val="1187615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31</a:t>
            </a:fld>
            <a:endParaRPr kumimoji="1" lang="ja-JP" altLang="en-US"/>
          </a:p>
        </p:txBody>
      </p:sp>
    </p:spTree>
    <p:extLst>
      <p:ext uri="{BB962C8B-B14F-4D97-AF65-F5344CB8AC3E}">
        <p14:creationId xmlns:p14="http://schemas.microsoft.com/office/powerpoint/2010/main" val="23957534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32</a:t>
            </a:fld>
            <a:endParaRPr kumimoji="1" lang="ja-JP" altLang="en-US"/>
          </a:p>
        </p:txBody>
      </p:sp>
    </p:spTree>
    <p:extLst>
      <p:ext uri="{BB962C8B-B14F-4D97-AF65-F5344CB8AC3E}">
        <p14:creationId xmlns:p14="http://schemas.microsoft.com/office/powerpoint/2010/main" val="584124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33</a:t>
            </a:fld>
            <a:endParaRPr kumimoji="1" lang="ja-JP" altLang="en-US"/>
          </a:p>
        </p:txBody>
      </p:sp>
    </p:spTree>
    <p:extLst>
      <p:ext uri="{BB962C8B-B14F-4D97-AF65-F5344CB8AC3E}">
        <p14:creationId xmlns:p14="http://schemas.microsoft.com/office/powerpoint/2010/main" val="28125838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34</a:t>
            </a:fld>
            <a:endParaRPr kumimoji="1" lang="ja-JP" altLang="en-US"/>
          </a:p>
        </p:txBody>
      </p:sp>
    </p:spTree>
    <p:extLst>
      <p:ext uri="{BB962C8B-B14F-4D97-AF65-F5344CB8AC3E}">
        <p14:creationId xmlns:p14="http://schemas.microsoft.com/office/powerpoint/2010/main" val="2401203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35</a:t>
            </a:fld>
            <a:endParaRPr kumimoji="1" lang="ja-JP" altLang="en-US"/>
          </a:p>
        </p:txBody>
      </p:sp>
    </p:spTree>
    <p:extLst>
      <p:ext uri="{BB962C8B-B14F-4D97-AF65-F5344CB8AC3E}">
        <p14:creationId xmlns:p14="http://schemas.microsoft.com/office/powerpoint/2010/main" val="637809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36</a:t>
            </a:fld>
            <a:endParaRPr kumimoji="1" lang="ja-JP" altLang="en-US"/>
          </a:p>
        </p:txBody>
      </p:sp>
    </p:spTree>
    <p:extLst>
      <p:ext uri="{BB962C8B-B14F-4D97-AF65-F5344CB8AC3E}">
        <p14:creationId xmlns:p14="http://schemas.microsoft.com/office/powerpoint/2010/main" val="3546137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37</a:t>
            </a:fld>
            <a:endParaRPr kumimoji="1" lang="ja-JP" altLang="en-US"/>
          </a:p>
        </p:txBody>
      </p:sp>
    </p:spTree>
    <p:extLst>
      <p:ext uri="{BB962C8B-B14F-4D97-AF65-F5344CB8AC3E}">
        <p14:creationId xmlns:p14="http://schemas.microsoft.com/office/powerpoint/2010/main" val="2171343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38</a:t>
            </a:fld>
            <a:endParaRPr kumimoji="1" lang="ja-JP" altLang="en-US"/>
          </a:p>
        </p:txBody>
      </p:sp>
    </p:spTree>
    <p:extLst>
      <p:ext uri="{BB962C8B-B14F-4D97-AF65-F5344CB8AC3E}">
        <p14:creationId xmlns:p14="http://schemas.microsoft.com/office/powerpoint/2010/main" val="1070465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39</a:t>
            </a:fld>
            <a:endParaRPr kumimoji="1" lang="ja-JP" altLang="en-US"/>
          </a:p>
        </p:txBody>
      </p:sp>
    </p:spTree>
    <p:extLst>
      <p:ext uri="{BB962C8B-B14F-4D97-AF65-F5344CB8AC3E}">
        <p14:creationId xmlns:p14="http://schemas.microsoft.com/office/powerpoint/2010/main" val="3071370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40</a:t>
            </a:fld>
            <a:endParaRPr kumimoji="1" lang="ja-JP" altLang="en-US"/>
          </a:p>
        </p:txBody>
      </p:sp>
    </p:spTree>
    <p:extLst>
      <p:ext uri="{BB962C8B-B14F-4D97-AF65-F5344CB8AC3E}">
        <p14:creationId xmlns:p14="http://schemas.microsoft.com/office/powerpoint/2010/main" val="362040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a:t>
            </a:fld>
            <a:endParaRPr kumimoji="1" lang="ja-JP" altLang="en-US"/>
          </a:p>
        </p:txBody>
      </p:sp>
    </p:spTree>
    <p:extLst>
      <p:ext uri="{BB962C8B-B14F-4D97-AF65-F5344CB8AC3E}">
        <p14:creationId xmlns:p14="http://schemas.microsoft.com/office/powerpoint/2010/main" val="726446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41</a:t>
            </a:fld>
            <a:endParaRPr kumimoji="1" lang="ja-JP" altLang="en-US"/>
          </a:p>
        </p:txBody>
      </p:sp>
    </p:spTree>
    <p:extLst>
      <p:ext uri="{BB962C8B-B14F-4D97-AF65-F5344CB8AC3E}">
        <p14:creationId xmlns:p14="http://schemas.microsoft.com/office/powerpoint/2010/main" val="1923129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42</a:t>
            </a:fld>
            <a:endParaRPr kumimoji="1" lang="ja-JP" altLang="en-US"/>
          </a:p>
        </p:txBody>
      </p:sp>
    </p:spTree>
    <p:extLst>
      <p:ext uri="{BB962C8B-B14F-4D97-AF65-F5344CB8AC3E}">
        <p14:creationId xmlns:p14="http://schemas.microsoft.com/office/powerpoint/2010/main" val="3133548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43</a:t>
            </a:fld>
            <a:endParaRPr kumimoji="1" lang="ja-JP" altLang="en-US"/>
          </a:p>
        </p:txBody>
      </p:sp>
    </p:spTree>
    <p:extLst>
      <p:ext uri="{BB962C8B-B14F-4D97-AF65-F5344CB8AC3E}">
        <p14:creationId xmlns:p14="http://schemas.microsoft.com/office/powerpoint/2010/main" val="2989331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44</a:t>
            </a:fld>
            <a:endParaRPr kumimoji="1" lang="ja-JP" altLang="en-US"/>
          </a:p>
        </p:txBody>
      </p:sp>
    </p:spTree>
    <p:extLst>
      <p:ext uri="{BB962C8B-B14F-4D97-AF65-F5344CB8AC3E}">
        <p14:creationId xmlns:p14="http://schemas.microsoft.com/office/powerpoint/2010/main" val="9025834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45</a:t>
            </a:fld>
            <a:endParaRPr kumimoji="1" lang="ja-JP" altLang="en-US"/>
          </a:p>
        </p:txBody>
      </p:sp>
    </p:spTree>
    <p:extLst>
      <p:ext uri="{BB962C8B-B14F-4D97-AF65-F5344CB8AC3E}">
        <p14:creationId xmlns:p14="http://schemas.microsoft.com/office/powerpoint/2010/main" val="242741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46</a:t>
            </a:fld>
            <a:endParaRPr kumimoji="1" lang="ja-JP" altLang="en-US"/>
          </a:p>
        </p:txBody>
      </p:sp>
    </p:spTree>
    <p:extLst>
      <p:ext uri="{BB962C8B-B14F-4D97-AF65-F5344CB8AC3E}">
        <p14:creationId xmlns:p14="http://schemas.microsoft.com/office/powerpoint/2010/main" val="112239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47</a:t>
            </a:fld>
            <a:endParaRPr kumimoji="1" lang="ja-JP" altLang="en-US"/>
          </a:p>
        </p:txBody>
      </p:sp>
    </p:spTree>
    <p:extLst>
      <p:ext uri="{BB962C8B-B14F-4D97-AF65-F5344CB8AC3E}">
        <p14:creationId xmlns:p14="http://schemas.microsoft.com/office/powerpoint/2010/main" val="2633235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48</a:t>
            </a:fld>
            <a:endParaRPr kumimoji="1" lang="ja-JP" altLang="en-US"/>
          </a:p>
        </p:txBody>
      </p:sp>
    </p:spTree>
    <p:extLst>
      <p:ext uri="{BB962C8B-B14F-4D97-AF65-F5344CB8AC3E}">
        <p14:creationId xmlns:p14="http://schemas.microsoft.com/office/powerpoint/2010/main" val="8632998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49</a:t>
            </a:fld>
            <a:endParaRPr kumimoji="1" lang="ja-JP" altLang="en-US"/>
          </a:p>
        </p:txBody>
      </p:sp>
    </p:spTree>
    <p:extLst>
      <p:ext uri="{BB962C8B-B14F-4D97-AF65-F5344CB8AC3E}">
        <p14:creationId xmlns:p14="http://schemas.microsoft.com/office/powerpoint/2010/main" val="945857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50</a:t>
            </a:fld>
            <a:endParaRPr kumimoji="1" lang="ja-JP" altLang="en-US"/>
          </a:p>
        </p:txBody>
      </p:sp>
    </p:spTree>
    <p:extLst>
      <p:ext uri="{BB962C8B-B14F-4D97-AF65-F5344CB8AC3E}">
        <p14:creationId xmlns:p14="http://schemas.microsoft.com/office/powerpoint/2010/main" val="1716191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a:t>
            </a:fld>
            <a:endParaRPr kumimoji="1" lang="ja-JP" altLang="en-US"/>
          </a:p>
        </p:txBody>
      </p:sp>
    </p:spTree>
    <p:extLst>
      <p:ext uri="{BB962C8B-B14F-4D97-AF65-F5344CB8AC3E}">
        <p14:creationId xmlns:p14="http://schemas.microsoft.com/office/powerpoint/2010/main" val="7642170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51</a:t>
            </a:fld>
            <a:endParaRPr kumimoji="1" lang="ja-JP" altLang="en-US"/>
          </a:p>
        </p:txBody>
      </p:sp>
    </p:spTree>
    <p:extLst>
      <p:ext uri="{BB962C8B-B14F-4D97-AF65-F5344CB8AC3E}">
        <p14:creationId xmlns:p14="http://schemas.microsoft.com/office/powerpoint/2010/main" val="42523102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52</a:t>
            </a:fld>
            <a:endParaRPr kumimoji="1" lang="ja-JP" altLang="en-US"/>
          </a:p>
        </p:txBody>
      </p:sp>
    </p:spTree>
    <p:extLst>
      <p:ext uri="{BB962C8B-B14F-4D97-AF65-F5344CB8AC3E}">
        <p14:creationId xmlns:p14="http://schemas.microsoft.com/office/powerpoint/2010/main" val="3866274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53</a:t>
            </a:fld>
            <a:endParaRPr kumimoji="1" lang="ja-JP" altLang="en-US"/>
          </a:p>
        </p:txBody>
      </p:sp>
    </p:spTree>
    <p:extLst>
      <p:ext uri="{BB962C8B-B14F-4D97-AF65-F5344CB8AC3E}">
        <p14:creationId xmlns:p14="http://schemas.microsoft.com/office/powerpoint/2010/main" val="2759517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54</a:t>
            </a:fld>
            <a:endParaRPr kumimoji="1" lang="ja-JP" altLang="en-US"/>
          </a:p>
        </p:txBody>
      </p:sp>
    </p:spTree>
    <p:extLst>
      <p:ext uri="{BB962C8B-B14F-4D97-AF65-F5344CB8AC3E}">
        <p14:creationId xmlns:p14="http://schemas.microsoft.com/office/powerpoint/2010/main" val="737441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55</a:t>
            </a:fld>
            <a:endParaRPr kumimoji="1" lang="ja-JP" altLang="en-US"/>
          </a:p>
        </p:txBody>
      </p:sp>
    </p:spTree>
    <p:extLst>
      <p:ext uri="{BB962C8B-B14F-4D97-AF65-F5344CB8AC3E}">
        <p14:creationId xmlns:p14="http://schemas.microsoft.com/office/powerpoint/2010/main" val="24850901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56</a:t>
            </a:fld>
            <a:endParaRPr kumimoji="1" lang="ja-JP" altLang="en-US"/>
          </a:p>
        </p:txBody>
      </p:sp>
    </p:spTree>
    <p:extLst>
      <p:ext uri="{BB962C8B-B14F-4D97-AF65-F5344CB8AC3E}">
        <p14:creationId xmlns:p14="http://schemas.microsoft.com/office/powerpoint/2010/main" val="1721300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57</a:t>
            </a:fld>
            <a:endParaRPr kumimoji="1" lang="ja-JP" altLang="en-US"/>
          </a:p>
        </p:txBody>
      </p:sp>
    </p:spTree>
    <p:extLst>
      <p:ext uri="{BB962C8B-B14F-4D97-AF65-F5344CB8AC3E}">
        <p14:creationId xmlns:p14="http://schemas.microsoft.com/office/powerpoint/2010/main" val="22108856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58</a:t>
            </a:fld>
            <a:endParaRPr kumimoji="1" lang="ja-JP" altLang="en-US"/>
          </a:p>
        </p:txBody>
      </p:sp>
    </p:spTree>
    <p:extLst>
      <p:ext uri="{BB962C8B-B14F-4D97-AF65-F5344CB8AC3E}">
        <p14:creationId xmlns:p14="http://schemas.microsoft.com/office/powerpoint/2010/main" val="12333192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59</a:t>
            </a:fld>
            <a:endParaRPr kumimoji="1" lang="ja-JP" altLang="en-US"/>
          </a:p>
        </p:txBody>
      </p:sp>
    </p:spTree>
    <p:extLst>
      <p:ext uri="{BB962C8B-B14F-4D97-AF65-F5344CB8AC3E}">
        <p14:creationId xmlns:p14="http://schemas.microsoft.com/office/powerpoint/2010/main" val="23203157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60</a:t>
            </a:fld>
            <a:endParaRPr kumimoji="1" lang="ja-JP" altLang="en-US"/>
          </a:p>
        </p:txBody>
      </p:sp>
    </p:spTree>
    <p:extLst>
      <p:ext uri="{BB962C8B-B14F-4D97-AF65-F5344CB8AC3E}">
        <p14:creationId xmlns:p14="http://schemas.microsoft.com/office/powerpoint/2010/main" val="402023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7</a:t>
            </a:fld>
            <a:endParaRPr kumimoji="1" lang="ja-JP" altLang="en-US"/>
          </a:p>
        </p:txBody>
      </p:sp>
    </p:spTree>
    <p:extLst>
      <p:ext uri="{BB962C8B-B14F-4D97-AF65-F5344CB8AC3E}">
        <p14:creationId xmlns:p14="http://schemas.microsoft.com/office/powerpoint/2010/main" val="24698086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61</a:t>
            </a:fld>
            <a:endParaRPr kumimoji="1" lang="ja-JP" altLang="en-US"/>
          </a:p>
        </p:txBody>
      </p:sp>
    </p:spTree>
    <p:extLst>
      <p:ext uri="{BB962C8B-B14F-4D97-AF65-F5344CB8AC3E}">
        <p14:creationId xmlns:p14="http://schemas.microsoft.com/office/powerpoint/2010/main" val="42261807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62</a:t>
            </a:fld>
            <a:endParaRPr kumimoji="1" lang="ja-JP" altLang="en-US"/>
          </a:p>
        </p:txBody>
      </p:sp>
    </p:spTree>
    <p:extLst>
      <p:ext uri="{BB962C8B-B14F-4D97-AF65-F5344CB8AC3E}">
        <p14:creationId xmlns:p14="http://schemas.microsoft.com/office/powerpoint/2010/main" val="29603512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63</a:t>
            </a:fld>
            <a:endParaRPr kumimoji="1" lang="ja-JP" altLang="en-US"/>
          </a:p>
        </p:txBody>
      </p:sp>
    </p:spTree>
    <p:extLst>
      <p:ext uri="{BB962C8B-B14F-4D97-AF65-F5344CB8AC3E}">
        <p14:creationId xmlns:p14="http://schemas.microsoft.com/office/powerpoint/2010/main" val="30256792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64</a:t>
            </a:fld>
            <a:endParaRPr kumimoji="1" lang="ja-JP" altLang="en-US"/>
          </a:p>
        </p:txBody>
      </p:sp>
    </p:spTree>
    <p:extLst>
      <p:ext uri="{BB962C8B-B14F-4D97-AF65-F5344CB8AC3E}">
        <p14:creationId xmlns:p14="http://schemas.microsoft.com/office/powerpoint/2010/main" val="26821979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65</a:t>
            </a:fld>
            <a:endParaRPr kumimoji="1" lang="ja-JP" altLang="en-US"/>
          </a:p>
        </p:txBody>
      </p:sp>
    </p:spTree>
    <p:extLst>
      <p:ext uri="{BB962C8B-B14F-4D97-AF65-F5344CB8AC3E}">
        <p14:creationId xmlns:p14="http://schemas.microsoft.com/office/powerpoint/2010/main" val="36359844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66</a:t>
            </a:fld>
            <a:endParaRPr kumimoji="1" lang="ja-JP" altLang="en-US"/>
          </a:p>
        </p:txBody>
      </p:sp>
    </p:spTree>
    <p:extLst>
      <p:ext uri="{BB962C8B-B14F-4D97-AF65-F5344CB8AC3E}">
        <p14:creationId xmlns:p14="http://schemas.microsoft.com/office/powerpoint/2010/main" val="36535035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67</a:t>
            </a:fld>
            <a:endParaRPr kumimoji="1" lang="ja-JP" altLang="en-US"/>
          </a:p>
        </p:txBody>
      </p:sp>
    </p:spTree>
    <p:extLst>
      <p:ext uri="{BB962C8B-B14F-4D97-AF65-F5344CB8AC3E}">
        <p14:creationId xmlns:p14="http://schemas.microsoft.com/office/powerpoint/2010/main" val="416416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68</a:t>
            </a:fld>
            <a:endParaRPr kumimoji="1" lang="ja-JP" altLang="en-US"/>
          </a:p>
        </p:txBody>
      </p:sp>
    </p:spTree>
    <p:extLst>
      <p:ext uri="{BB962C8B-B14F-4D97-AF65-F5344CB8AC3E}">
        <p14:creationId xmlns:p14="http://schemas.microsoft.com/office/powerpoint/2010/main" val="11396388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69</a:t>
            </a:fld>
            <a:endParaRPr kumimoji="1" lang="ja-JP" altLang="en-US"/>
          </a:p>
        </p:txBody>
      </p:sp>
    </p:spTree>
    <p:extLst>
      <p:ext uri="{BB962C8B-B14F-4D97-AF65-F5344CB8AC3E}">
        <p14:creationId xmlns:p14="http://schemas.microsoft.com/office/powerpoint/2010/main" val="7502543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70</a:t>
            </a:fld>
            <a:endParaRPr kumimoji="1" lang="ja-JP" altLang="en-US"/>
          </a:p>
        </p:txBody>
      </p:sp>
    </p:spTree>
    <p:extLst>
      <p:ext uri="{BB962C8B-B14F-4D97-AF65-F5344CB8AC3E}">
        <p14:creationId xmlns:p14="http://schemas.microsoft.com/office/powerpoint/2010/main" val="103362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8</a:t>
            </a:fld>
            <a:endParaRPr kumimoji="1" lang="ja-JP" altLang="en-US"/>
          </a:p>
        </p:txBody>
      </p:sp>
    </p:spTree>
    <p:extLst>
      <p:ext uri="{BB962C8B-B14F-4D97-AF65-F5344CB8AC3E}">
        <p14:creationId xmlns:p14="http://schemas.microsoft.com/office/powerpoint/2010/main" val="37523043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71</a:t>
            </a:fld>
            <a:endParaRPr kumimoji="1" lang="ja-JP" altLang="en-US"/>
          </a:p>
        </p:txBody>
      </p:sp>
    </p:spTree>
    <p:extLst>
      <p:ext uri="{BB962C8B-B14F-4D97-AF65-F5344CB8AC3E}">
        <p14:creationId xmlns:p14="http://schemas.microsoft.com/office/powerpoint/2010/main" val="8891085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72</a:t>
            </a:fld>
            <a:endParaRPr kumimoji="1" lang="ja-JP" altLang="en-US"/>
          </a:p>
        </p:txBody>
      </p:sp>
    </p:spTree>
    <p:extLst>
      <p:ext uri="{BB962C8B-B14F-4D97-AF65-F5344CB8AC3E}">
        <p14:creationId xmlns:p14="http://schemas.microsoft.com/office/powerpoint/2010/main" val="37958087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73</a:t>
            </a:fld>
            <a:endParaRPr kumimoji="1" lang="ja-JP" altLang="en-US"/>
          </a:p>
        </p:txBody>
      </p:sp>
    </p:spTree>
    <p:extLst>
      <p:ext uri="{BB962C8B-B14F-4D97-AF65-F5344CB8AC3E}">
        <p14:creationId xmlns:p14="http://schemas.microsoft.com/office/powerpoint/2010/main" val="19764448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74</a:t>
            </a:fld>
            <a:endParaRPr kumimoji="1" lang="ja-JP" altLang="en-US"/>
          </a:p>
        </p:txBody>
      </p:sp>
    </p:spTree>
    <p:extLst>
      <p:ext uri="{BB962C8B-B14F-4D97-AF65-F5344CB8AC3E}">
        <p14:creationId xmlns:p14="http://schemas.microsoft.com/office/powerpoint/2010/main" val="31596649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75</a:t>
            </a:fld>
            <a:endParaRPr kumimoji="1" lang="ja-JP" altLang="en-US"/>
          </a:p>
        </p:txBody>
      </p:sp>
    </p:spTree>
    <p:extLst>
      <p:ext uri="{BB962C8B-B14F-4D97-AF65-F5344CB8AC3E}">
        <p14:creationId xmlns:p14="http://schemas.microsoft.com/office/powerpoint/2010/main" val="12851435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76</a:t>
            </a:fld>
            <a:endParaRPr kumimoji="1" lang="ja-JP" altLang="en-US"/>
          </a:p>
        </p:txBody>
      </p:sp>
    </p:spTree>
    <p:extLst>
      <p:ext uri="{BB962C8B-B14F-4D97-AF65-F5344CB8AC3E}">
        <p14:creationId xmlns:p14="http://schemas.microsoft.com/office/powerpoint/2010/main" val="184506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9</a:t>
            </a:fld>
            <a:endParaRPr kumimoji="1" lang="ja-JP" altLang="en-US"/>
          </a:p>
        </p:txBody>
      </p:sp>
    </p:spTree>
    <p:extLst>
      <p:ext uri="{BB962C8B-B14F-4D97-AF65-F5344CB8AC3E}">
        <p14:creationId xmlns:p14="http://schemas.microsoft.com/office/powerpoint/2010/main" val="3807355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2C63C0-3C20-4A97-AF0F-F86E6F3CC0F5}" type="slidenum">
              <a:rPr kumimoji="1" lang="ja-JP" altLang="en-US" smtClean="0"/>
              <a:pPr/>
              <a:t>10</a:t>
            </a:fld>
            <a:endParaRPr kumimoji="1" lang="ja-JP" altLang="en-US"/>
          </a:p>
        </p:txBody>
      </p:sp>
    </p:spTree>
    <p:extLst>
      <p:ext uri="{BB962C8B-B14F-4D97-AF65-F5344CB8AC3E}">
        <p14:creationId xmlns:p14="http://schemas.microsoft.com/office/powerpoint/2010/main" val="1195251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718518"/>
          </a:xfrm>
        </p:spPr>
        <p:txBody>
          <a:bodyPr anchor="b">
            <a:normAutofit/>
          </a:bodyPr>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4149080"/>
            <a:ext cx="6858000" cy="1108720"/>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dirty="0" smtClean="0"/>
              <a:t>Copyright © 2016 Data Science Laboratories All Rights Reserved.</a:t>
            </a:r>
            <a:endParaRPr lang="ja-JP" altLang="en-US" dirty="0"/>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
        <p:nvSpPr>
          <p:cNvPr id="7" name="Rectangle 6"/>
          <p:cNvSpPr/>
          <p:nvPr userDrawn="1"/>
        </p:nvSpPr>
        <p:spPr>
          <a:xfrm>
            <a:off x="-508" y="3987064"/>
            <a:ext cx="9144000" cy="18000"/>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a:off x="-508" y="1"/>
            <a:ext cx="9144000" cy="48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kumimoji="1" lang="el-GR" altLang="ja-JP" sz="800" b="0" i="0" kern="1200" dirty="0" smtClean="0">
                <a:solidFill>
                  <a:schemeClr val="lt1"/>
                </a:solidFill>
                <a:effectLst/>
                <a:latin typeface="+mn-lt"/>
                <a:ea typeface="+mn-ea"/>
                <a:cs typeface="+mn-cs"/>
              </a:rPr>
              <a:t>Η ΑΛΗΘΕΙΑ ΕΛΕΥΘΕΡΩΣΕΙ ΥΜΑΣ</a:t>
            </a:r>
            <a:endParaRPr kumimoji="1" lang="ja-JP" altLang="en-US" sz="800" dirty="0"/>
          </a:p>
        </p:txBody>
      </p:sp>
      <p:pic>
        <p:nvPicPr>
          <p:cNvPr id="12" name="図 1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08" y="13649"/>
            <a:ext cx="1008112" cy="476326"/>
          </a:xfrm>
          <a:prstGeom prst="rect">
            <a:avLst/>
          </a:prstGeom>
        </p:spPr>
      </p:pic>
    </p:spTree>
    <p:extLst>
      <p:ext uri="{BB962C8B-B14F-4D97-AF65-F5344CB8AC3E}">
        <p14:creationId xmlns:p14="http://schemas.microsoft.com/office/powerpoint/2010/main" val="6571956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3845" y="365760"/>
            <a:ext cx="7886700" cy="578964"/>
          </a:xfrm>
        </p:spPr>
        <p:txBody>
          <a:bodyPr>
            <a:normAutofit/>
          </a:bodyPr>
          <a:lstStyle>
            <a:lvl1pPr>
              <a:defRPr sz="2400">
                <a:latin typeface="Meiryo UI" panose="020B0604030504040204" pitchFamily="34" charset="-128"/>
                <a:ea typeface="Meiryo UI" panose="020B0604030504040204" pitchFamily="34" charset="-128"/>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a:latin typeface="Meiryo UI" panose="020B0604030504040204" pitchFamily="34" charset="-128"/>
                <a:ea typeface="Meiryo UI" panose="020B0604030504040204" pitchFamily="34" charset="-128"/>
              </a:defRPr>
            </a:lvl1pPr>
            <a:lvl2pPr>
              <a:defRPr>
                <a:latin typeface="Meiryo UI" panose="020B0604030504040204" pitchFamily="34" charset="-128"/>
                <a:ea typeface="Meiryo UI" panose="020B0604030504040204" pitchFamily="34" charset="-128"/>
              </a:defRPr>
            </a:lvl2pPr>
            <a:lvl3pPr>
              <a:defRPr>
                <a:latin typeface="Meiryo UI" panose="020B0604030504040204" pitchFamily="34" charset="-128"/>
                <a:ea typeface="Meiryo UI" panose="020B0604030504040204" pitchFamily="34" charset="-128"/>
              </a:defRPr>
            </a:lvl3pPr>
            <a:lvl4pPr>
              <a:defRPr>
                <a:latin typeface="Meiryo UI" panose="020B0604030504040204" pitchFamily="34" charset="-128"/>
                <a:ea typeface="Meiryo UI" panose="020B0604030504040204" pitchFamily="34" charset="-128"/>
              </a:defRPr>
            </a:lvl4pPr>
            <a:lvl5pPr>
              <a:defRPr>
                <a:latin typeface="Meiryo UI" panose="020B0604030504040204" pitchFamily="34" charset="-128"/>
                <a:ea typeface="Meiryo UI" panose="020B0604030504040204" pitchFamily="34"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r>
              <a:rPr lang="en-US" altLang="ja-JP" dirty="0" smtClean="0"/>
              <a:t>Copyright © 2016 Data Science Laboratories All Rights Reserved.</a:t>
            </a:r>
            <a:endParaRPr lang="ja-JP" altLang="en-US" dirty="0"/>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
        <p:nvSpPr>
          <p:cNvPr id="8" name="Text Placeholder 7"/>
          <p:cNvSpPr>
            <a:spLocks noGrp="1"/>
          </p:cNvSpPr>
          <p:nvPr>
            <p:ph type="body" sz="quarter" idx="13" hasCustomPrompt="1"/>
          </p:nvPr>
        </p:nvSpPr>
        <p:spPr>
          <a:xfrm>
            <a:off x="628649" y="1042628"/>
            <a:ext cx="7891895" cy="694184"/>
          </a:xfrm>
        </p:spPr>
        <p:txBody>
          <a:bodyPr>
            <a:normAutofit/>
          </a:bodyPr>
          <a:lstStyle>
            <a:lvl1pPr marL="0" indent="0">
              <a:buNone/>
              <a:defRPr sz="1800">
                <a:latin typeface="Meiryo UI" panose="020B0604030504040204" pitchFamily="34" charset="-128"/>
                <a:ea typeface="Meiryo UI" panose="020B0604030504040204" pitchFamily="34" charset="-128"/>
              </a:defRPr>
            </a:lvl1pPr>
          </a:lstStyle>
          <a:p>
            <a:pPr lvl="0"/>
            <a:r>
              <a:rPr lang="ja-JP" altLang="en-US" dirty="0" smtClean="0"/>
              <a:t>Ｘｘ</a:t>
            </a:r>
            <a:endParaRPr lang="en-US" dirty="0"/>
          </a:p>
        </p:txBody>
      </p:sp>
      <p:sp>
        <p:nvSpPr>
          <p:cNvPr id="9" name="Rectangle 8"/>
          <p:cNvSpPr/>
          <p:nvPr userDrawn="1"/>
        </p:nvSpPr>
        <p:spPr>
          <a:xfrm>
            <a:off x="-508" y="944724"/>
            <a:ext cx="9144000" cy="18000"/>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図 9"/>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028384" y="454812"/>
            <a:ext cx="936104" cy="417904"/>
          </a:xfrm>
          <a:prstGeom prst="rect">
            <a:avLst/>
          </a:prstGeom>
        </p:spPr>
      </p:pic>
    </p:spTree>
    <p:extLst>
      <p:ext uri="{BB962C8B-B14F-4D97-AF65-F5344CB8AC3E}">
        <p14:creationId xmlns:p14="http://schemas.microsoft.com/office/powerpoint/2010/main" val="360701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0" y="6661868"/>
            <a:ext cx="5707546" cy="196132"/>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r>
              <a:rPr lang="en-US" altLang="ja-JP" dirty="0" smtClean="0"/>
              <a:t>Copyright © 2016 Data Science Laboratories All Rights Reserved.</a:t>
            </a:r>
            <a:endParaRPr lang="ja-JP" altLang="en-US" dirty="0"/>
          </a:p>
        </p:txBody>
      </p:sp>
      <p:sp>
        <p:nvSpPr>
          <p:cNvPr id="6" name="Slide Number Placeholder 5"/>
          <p:cNvSpPr>
            <a:spLocks noGrp="1"/>
          </p:cNvSpPr>
          <p:nvPr>
            <p:ph type="sldNum" sz="quarter" idx="4"/>
          </p:nvPr>
        </p:nvSpPr>
        <p:spPr>
          <a:xfrm>
            <a:off x="7087108" y="6661868"/>
            <a:ext cx="2057400" cy="196132"/>
          </a:xfrm>
          <a:prstGeom prst="rect">
            <a:avLst/>
          </a:prstGeom>
        </p:spPr>
        <p:txBody>
          <a:bodyPr vert="horz" lIns="91440" tIns="45720" rIns="91440" bIns="45720" rtlCol="0" anchor="ctr"/>
          <a:lstStyle>
            <a:lvl1pPr algn="r">
              <a:defRPr sz="825">
                <a:solidFill>
                  <a:schemeClr val="tx1">
                    <a:tint val="7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3085464629"/>
      </p:ext>
    </p:extLst>
  </p:cSld>
  <p:clrMap bg1="lt1" tx1="dk1" bg2="lt2" tx2="dk2" accent1="accent1" accent2="accent2" accent3="accent3" accent4="accent4" accent5="accent5" accent6="accent6" hlink="hlink" folHlink="folHlink"/>
  <p:sldLayoutIdLst>
    <p:sldLayoutId id="2147484236" r:id="rId1"/>
    <p:sldLayoutId id="2147484237" r:id="rId2"/>
  </p:sldLayoutIdLst>
  <p:timing>
    <p:tnLst>
      <p:par>
        <p:cTn id="1" dur="indefinite" restart="never" nodeType="tmRoot"/>
      </p:par>
    </p:tnLst>
  </p:timing>
  <p:hf hdr="0" ftr="0"/>
  <p:txStyles>
    <p:titleStyle>
      <a:lvl1pPr algn="l" defTabSz="685800" rtl="0" eaLnBrk="1" latinLnBrk="0" hangingPunct="1">
        <a:lnSpc>
          <a:spcPct val="90000"/>
        </a:lnSpc>
        <a:spcBef>
          <a:spcPct val="0"/>
        </a:spcBef>
        <a:buNone/>
        <a:defRPr kumimoji="1" sz="2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hyperlink" Target="https://www.facebook.com/groups/97025503971675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6.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71281" y="2847347"/>
            <a:ext cx="6801440" cy="1013701"/>
          </a:xfrm>
        </p:spPr>
        <p:txBody>
          <a:bodyPr>
            <a:normAutofit/>
          </a:bodyPr>
          <a:lstStyle/>
          <a:p>
            <a:r>
              <a:rPr lang="en-US" altLang="ja-JP" sz="3200" dirty="0" smtClean="0"/>
              <a:t>DSL</a:t>
            </a:r>
            <a:r>
              <a:rPr lang="ja-JP" altLang="en-US" sz="3200" dirty="0" smtClean="0"/>
              <a:t>データ分析教室　初級</a:t>
            </a:r>
            <a:r>
              <a:rPr lang="ja-JP" altLang="en-US" sz="3200" dirty="0"/>
              <a:t>講座</a:t>
            </a:r>
            <a:r>
              <a:rPr lang="en-US" altLang="ja-JP" sz="3200" dirty="0" smtClean="0"/>
              <a:t/>
            </a:r>
            <a:br>
              <a:rPr lang="en-US" altLang="ja-JP" sz="3200" dirty="0" smtClean="0"/>
            </a:br>
            <a:r>
              <a:rPr lang="ja-JP" altLang="en-US" sz="3200" dirty="0" smtClean="0"/>
              <a:t>第</a:t>
            </a:r>
            <a:r>
              <a:rPr lang="en-US" altLang="ja-JP" sz="3200" dirty="0"/>
              <a:t>6</a:t>
            </a:r>
            <a:r>
              <a:rPr lang="ja-JP" altLang="en-US" sz="3200" dirty="0" smtClean="0"/>
              <a:t>回　主成分分析・因子分析</a:t>
            </a:r>
            <a:endParaRPr kumimoji="1" lang="ja-JP" altLang="en-US" sz="3200" dirty="0"/>
          </a:p>
        </p:txBody>
      </p:sp>
      <p:sp>
        <p:nvSpPr>
          <p:cNvPr id="3" name="サブタイトル 2"/>
          <p:cNvSpPr>
            <a:spLocks noGrp="1"/>
          </p:cNvSpPr>
          <p:nvPr>
            <p:ph type="subTitle" idx="1"/>
          </p:nvPr>
        </p:nvSpPr>
        <p:spPr>
          <a:xfrm>
            <a:off x="1143000" y="4570655"/>
            <a:ext cx="6858000" cy="1087102"/>
          </a:xfrm>
        </p:spPr>
        <p:txBody>
          <a:bodyPr>
            <a:noAutofit/>
          </a:bodyPr>
          <a:lstStyle/>
          <a:p>
            <a:r>
              <a:rPr kumimoji="1" lang="en-US" altLang="ja-JP" dirty="0" smtClean="0"/>
              <a:t>2016/09/24</a:t>
            </a:r>
            <a:endParaRPr lang="en-US" altLang="ja-JP" dirty="0" smtClean="0"/>
          </a:p>
          <a:p>
            <a:r>
              <a:rPr lang="en-US" altLang="ja-JP" dirty="0" smtClean="0"/>
              <a:t>Data Science Laboratories</a:t>
            </a:r>
            <a:endParaRPr lang="en-US" altLang="ja-JP" dirty="0"/>
          </a:p>
        </p:txBody>
      </p:sp>
      <p:sp>
        <p:nvSpPr>
          <p:cNvPr id="5"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Tree>
    <p:extLst>
      <p:ext uri="{BB962C8B-B14F-4D97-AF65-F5344CB8AC3E}">
        <p14:creationId xmlns:p14="http://schemas.microsoft.com/office/powerpoint/2010/main" val="2617319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主成分分析の動機</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10</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8" name="Text Placeholder 5"/>
          <p:cNvSpPr>
            <a:spLocks noGrp="1"/>
          </p:cNvSpPr>
          <p:nvPr>
            <p:ph type="body" sz="quarter" idx="13"/>
          </p:nvPr>
        </p:nvSpPr>
        <p:spPr>
          <a:xfrm>
            <a:off x="539751" y="1042628"/>
            <a:ext cx="7980794" cy="694184"/>
          </a:xfrm>
        </p:spPr>
        <p:txBody>
          <a:bodyPr>
            <a:normAutofit/>
          </a:bodyPr>
          <a:lstStyle/>
          <a:p>
            <a:r>
              <a:rPr lang="ja-JP" altLang="en-US" dirty="0" smtClean="0"/>
              <a:t>多次元</a:t>
            </a:r>
            <a:r>
              <a:rPr lang="ja-JP" altLang="en-US" dirty="0"/>
              <a:t>データ</a:t>
            </a:r>
            <a:r>
              <a:rPr lang="ja-JP" altLang="en-US" dirty="0" smtClean="0"/>
              <a:t>を低次元に</a:t>
            </a:r>
            <a:r>
              <a:rPr lang="ja-JP" altLang="en-US" dirty="0"/>
              <a:t>縮約することで</a:t>
            </a:r>
            <a:r>
              <a:rPr lang="ja-JP" altLang="en-US" dirty="0" smtClean="0"/>
              <a:t>、データの全体感を理解する</a:t>
            </a:r>
            <a:endParaRPr lang="en-US" altLang="ja-JP" dirty="0"/>
          </a:p>
        </p:txBody>
      </p:sp>
      <p:sp>
        <p:nvSpPr>
          <p:cNvPr id="19" name="正方形/長方形 18"/>
          <p:cNvSpPr/>
          <p:nvPr/>
        </p:nvSpPr>
        <p:spPr>
          <a:xfrm>
            <a:off x="502755" y="1706268"/>
            <a:ext cx="3313161" cy="468052"/>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400" dirty="0" smtClean="0"/>
              <a:t>主成分分析</a:t>
            </a:r>
            <a:r>
              <a:rPr kumimoji="1" lang="en-US" altLang="ja-JP" sz="2400" dirty="0" smtClean="0"/>
              <a:t>(</a:t>
            </a:r>
            <a:r>
              <a:rPr lang="en-US" altLang="ja-JP" sz="2400" dirty="0" smtClean="0"/>
              <a:t>PCA</a:t>
            </a:r>
            <a:r>
              <a:rPr kumimoji="1" lang="en-US" altLang="ja-JP" sz="2400" dirty="0" smtClean="0"/>
              <a:t>):</a:t>
            </a:r>
            <a:endParaRPr kumimoji="1" lang="ja-JP" altLang="en-US" sz="2400" dirty="0"/>
          </a:p>
        </p:txBody>
      </p:sp>
      <p:sp>
        <p:nvSpPr>
          <p:cNvPr id="20" name="正方形/長方形 19"/>
          <p:cNvSpPr/>
          <p:nvPr/>
        </p:nvSpPr>
        <p:spPr>
          <a:xfrm>
            <a:off x="3200208" y="1762125"/>
            <a:ext cx="5296228" cy="436259"/>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kumimoji="1" lang="ja-JP" altLang="en-US" sz="2000" dirty="0" smtClean="0"/>
              <a:t>多次元データの</a:t>
            </a:r>
            <a:r>
              <a:rPr lang="ja-JP" altLang="en-US" sz="2000" b="1" dirty="0"/>
              <a:t>縮約</a:t>
            </a:r>
            <a:r>
              <a:rPr kumimoji="1" lang="ja-JP" altLang="en-US" sz="2000" dirty="0" smtClean="0"/>
              <a:t>をする</a:t>
            </a:r>
            <a:endParaRPr kumimoji="1" lang="ja-JP" altLang="en-US" sz="2000" dirty="0"/>
          </a:p>
        </p:txBody>
      </p:sp>
      <p:graphicFrame>
        <p:nvGraphicFramePr>
          <p:cNvPr id="21" name="表 20"/>
          <p:cNvGraphicFramePr>
            <a:graphicFrameLocks noGrp="1"/>
          </p:cNvGraphicFramePr>
          <p:nvPr>
            <p:extLst>
              <p:ext uri="{D42A27DB-BD31-4B8C-83A1-F6EECF244321}">
                <p14:modId xmlns:p14="http://schemas.microsoft.com/office/powerpoint/2010/main" val="3820270632"/>
              </p:ext>
            </p:extLst>
          </p:nvPr>
        </p:nvGraphicFramePr>
        <p:xfrm>
          <a:off x="385192" y="2354340"/>
          <a:ext cx="5486400" cy="185420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tblGrid>
              <a:tr h="370840">
                <a:tc>
                  <a:txBody>
                    <a:bodyPr/>
                    <a:lstStyle/>
                    <a:p>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y</a:t>
                      </a:r>
                      <a:endParaRPr kumimoji="1" lang="ja-JP" altLang="en-US" dirty="0"/>
                    </a:p>
                  </a:txBody>
                  <a:tcPr/>
                </a:tc>
                <a:tc>
                  <a:txBody>
                    <a:bodyPr/>
                    <a:lstStyle/>
                    <a:p>
                      <a:r>
                        <a:rPr kumimoji="1" lang="en-US" altLang="ja-JP" dirty="0" smtClean="0"/>
                        <a:t>z</a:t>
                      </a:r>
                      <a:endParaRPr kumimoji="1" lang="ja-JP" altLang="en-US" dirty="0"/>
                    </a:p>
                  </a:txBody>
                  <a:tcPr/>
                </a:tc>
              </a:tr>
              <a:tr h="370840">
                <a:tc>
                  <a:txBody>
                    <a:bodyPr/>
                    <a:lstStyle/>
                    <a:p>
                      <a:r>
                        <a:rPr kumimoji="1" lang="en-US" altLang="ja-JP" dirty="0" smtClean="0"/>
                        <a:t>1</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r>
              <a:tr h="370840">
                <a:tc>
                  <a:txBody>
                    <a:bodyPr/>
                    <a:lstStyle/>
                    <a:p>
                      <a:r>
                        <a:rPr kumimoji="1" lang="en-US" altLang="ja-JP" dirty="0" smtClean="0"/>
                        <a:t>2</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r>
              <a:tr h="370840">
                <a:tc>
                  <a:txBody>
                    <a:bodyPr/>
                    <a:lstStyle/>
                    <a:p>
                      <a:r>
                        <a:rPr kumimoji="1" lang="en-US" altLang="ja-JP" dirty="0" smtClean="0"/>
                        <a:t>3</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dirty="0" smtClean="0"/>
                        <a:t> ・</a:t>
                      </a:r>
                      <a:endParaRPr kumimoji="1" lang="ja-JP" altLang="en-US" dirty="0"/>
                    </a:p>
                  </a:txBody>
                  <a:tcPr/>
                </a:tc>
              </a:tr>
              <a:tr h="370840">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graphicFrame>
        <p:nvGraphicFramePr>
          <p:cNvPr id="22" name="表 21"/>
          <p:cNvGraphicFramePr>
            <a:graphicFrameLocks noGrp="1"/>
          </p:cNvGraphicFramePr>
          <p:nvPr>
            <p:extLst>
              <p:ext uri="{D42A27DB-BD31-4B8C-83A1-F6EECF244321}">
                <p14:modId xmlns:p14="http://schemas.microsoft.com/office/powerpoint/2010/main" val="3799479478"/>
              </p:ext>
            </p:extLst>
          </p:nvPr>
        </p:nvGraphicFramePr>
        <p:xfrm>
          <a:off x="2153080" y="4753515"/>
          <a:ext cx="1828800" cy="1854200"/>
        </p:xfrm>
        <a:graphic>
          <a:graphicData uri="http://schemas.openxmlformats.org/drawingml/2006/table">
            <a:tbl>
              <a:tblPr firstRow="1" bandRow="1">
                <a:tableStyleId>{21E4AEA4-8DFA-4A89-87EB-49C32662AFE0}</a:tableStyleId>
              </a:tblPr>
              <a:tblGrid>
                <a:gridCol w="609600"/>
                <a:gridCol w="609600"/>
                <a:gridCol w="609600"/>
              </a:tblGrid>
              <a:tr h="370840">
                <a:tc>
                  <a:txBody>
                    <a:bodyPr/>
                    <a:lstStyle/>
                    <a:p>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Y</a:t>
                      </a:r>
                      <a:endParaRPr kumimoji="1" lang="ja-JP" altLang="en-US" dirty="0"/>
                    </a:p>
                  </a:txBody>
                  <a:tcPr/>
                </a:tc>
              </a:tr>
              <a:tr h="370840">
                <a:tc>
                  <a:txBody>
                    <a:bodyPr/>
                    <a:lstStyle/>
                    <a:p>
                      <a:r>
                        <a:rPr kumimoji="1" lang="en-US" altLang="ja-JP" dirty="0" smtClean="0"/>
                        <a:t>1</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r>
              <a:tr h="370840">
                <a:tc>
                  <a:txBody>
                    <a:bodyPr/>
                    <a:lstStyle/>
                    <a:p>
                      <a:r>
                        <a:rPr kumimoji="1" lang="en-US" altLang="ja-JP" dirty="0" smtClean="0"/>
                        <a:t>2</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dirty="0" smtClean="0"/>
                        <a:t> ・</a:t>
                      </a:r>
                      <a:endParaRPr kumimoji="1" lang="ja-JP" altLang="en-US" dirty="0"/>
                    </a:p>
                  </a:txBody>
                  <a:tcPr/>
                </a:tc>
              </a:tr>
              <a:tr h="370840">
                <a:tc>
                  <a:txBody>
                    <a:bodyPr/>
                    <a:lstStyle/>
                    <a:p>
                      <a:r>
                        <a:rPr kumimoji="1" lang="en-US" altLang="ja-JP" dirty="0" smtClean="0"/>
                        <a:t>3</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dirty="0" smtClean="0"/>
                        <a:t> ・</a:t>
                      </a:r>
                      <a:endParaRPr kumimoji="1" lang="ja-JP" altLang="en-US" dirty="0"/>
                    </a:p>
                  </a:txBody>
                  <a:tcPr/>
                </a:tc>
              </a:tr>
              <a:tr h="370840">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grpSp>
        <p:nvGrpSpPr>
          <p:cNvPr id="23" name="グループ化 22"/>
          <p:cNvGrpSpPr/>
          <p:nvPr/>
        </p:nvGrpSpPr>
        <p:grpSpPr>
          <a:xfrm>
            <a:off x="5832140" y="4262552"/>
            <a:ext cx="3171085" cy="2465369"/>
            <a:chOff x="5991636" y="3411903"/>
            <a:chExt cx="3171085" cy="2465369"/>
          </a:xfrm>
        </p:grpSpPr>
        <p:grpSp>
          <p:nvGrpSpPr>
            <p:cNvPr id="24" name="グループ化 23"/>
            <p:cNvGrpSpPr/>
            <p:nvPr/>
          </p:nvGrpSpPr>
          <p:grpSpPr>
            <a:xfrm>
              <a:off x="5991636" y="3735028"/>
              <a:ext cx="2912876" cy="2142244"/>
              <a:chOff x="5991636" y="3446996"/>
              <a:chExt cx="2912876" cy="2142244"/>
            </a:xfrm>
          </p:grpSpPr>
          <p:cxnSp>
            <p:nvCxnSpPr>
              <p:cNvPr id="52" name="直線矢印コネクタ 51"/>
              <p:cNvCxnSpPr>
                <a:stCxn id="54" idx="1"/>
                <a:endCxn id="54" idx="3"/>
              </p:cNvCxnSpPr>
              <p:nvPr/>
            </p:nvCxnSpPr>
            <p:spPr>
              <a:xfrm>
                <a:off x="5991636" y="4518118"/>
                <a:ext cx="29128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4" idx="2"/>
                <a:endCxn id="54" idx="0"/>
              </p:cNvCxnSpPr>
              <p:nvPr/>
            </p:nvCxnSpPr>
            <p:spPr>
              <a:xfrm flipV="1">
                <a:off x="7448074" y="3446996"/>
                <a:ext cx="0" cy="2142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5991636" y="3446996"/>
                <a:ext cx="2912876" cy="2142244"/>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5" name="円/楕円 24"/>
            <p:cNvSpPr/>
            <p:nvPr/>
          </p:nvSpPr>
          <p:spPr>
            <a:xfrm>
              <a:off x="8141482" y="4393025"/>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円/楕円 39"/>
            <p:cNvSpPr/>
            <p:nvPr/>
          </p:nvSpPr>
          <p:spPr>
            <a:xfrm>
              <a:off x="6921665" y="5573043"/>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円/楕円 40"/>
            <p:cNvSpPr/>
            <p:nvPr/>
          </p:nvSpPr>
          <p:spPr>
            <a:xfrm>
              <a:off x="6428046" y="5129276"/>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楕円 41"/>
            <p:cNvSpPr/>
            <p:nvPr/>
          </p:nvSpPr>
          <p:spPr>
            <a:xfrm>
              <a:off x="6627745" y="4204342"/>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円/楕円 42"/>
            <p:cNvSpPr/>
            <p:nvPr/>
          </p:nvSpPr>
          <p:spPr>
            <a:xfrm>
              <a:off x="7056371" y="4554588"/>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円/楕円 43"/>
            <p:cNvSpPr/>
            <p:nvPr/>
          </p:nvSpPr>
          <p:spPr>
            <a:xfrm>
              <a:off x="7261435" y="4811433"/>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円/楕円 44"/>
            <p:cNvSpPr/>
            <p:nvPr/>
          </p:nvSpPr>
          <p:spPr>
            <a:xfrm>
              <a:off x="8041293" y="5444434"/>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円/楕円 45"/>
            <p:cNvSpPr/>
            <p:nvPr/>
          </p:nvSpPr>
          <p:spPr>
            <a:xfrm>
              <a:off x="7884484" y="5035292"/>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円/楕円 46"/>
            <p:cNvSpPr/>
            <p:nvPr/>
          </p:nvSpPr>
          <p:spPr>
            <a:xfrm>
              <a:off x="8389186" y="5129276"/>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円/楕円 47"/>
            <p:cNvSpPr/>
            <p:nvPr/>
          </p:nvSpPr>
          <p:spPr>
            <a:xfrm>
              <a:off x="7171435" y="5281676"/>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円/楕円 48"/>
            <p:cNvSpPr/>
            <p:nvPr/>
          </p:nvSpPr>
          <p:spPr>
            <a:xfrm>
              <a:off x="7861739" y="3946971"/>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テキスト ボックス 49"/>
            <p:cNvSpPr txBox="1"/>
            <p:nvPr/>
          </p:nvSpPr>
          <p:spPr>
            <a:xfrm>
              <a:off x="8857829" y="4621484"/>
              <a:ext cx="304892" cy="369332"/>
            </a:xfrm>
            <a:prstGeom prst="rect">
              <a:avLst/>
            </a:prstGeom>
            <a:noFill/>
          </p:spPr>
          <p:txBody>
            <a:bodyPr wrap="none" rtlCol="0">
              <a:spAutoFit/>
            </a:bodyPr>
            <a:lstStyle/>
            <a:p>
              <a:r>
                <a:rPr kumimoji="1" lang="en-US" altLang="ja-JP" dirty="0" smtClean="0"/>
                <a:t>X</a:t>
              </a:r>
              <a:endParaRPr kumimoji="1" lang="ja-JP" altLang="en-US" dirty="0"/>
            </a:p>
          </p:txBody>
        </p:sp>
        <p:sp>
          <p:nvSpPr>
            <p:cNvPr id="51" name="テキスト ボックス 50"/>
            <p:cNvSpPr txBox="1"/>
            <p:nvPr/>
          </p:nvSpPr>
          <p:spPr>
            <a:xfrm>
              <a:off x="7306435" y="3411903"/>
              <a:ext cx="296876" cy="369332"/>
            </a:xfrm>
            <a:prstGeom prst="rect">
              <a:avLst/>
            </a:prstGeom>
            <a:noFill/>
          </p:spPr>
          <p:txBody>
            <a:bodyPr wrap="none" rtlCol="0">
              <a:spAutoFit/>
            </a:bodyPr>
            <a:lstStyle/>
            <a:p>
              <a:r>
                <a:rPr lang="en-US" altLang="ja-JP" dirty="0"/>
                <a:t>Y</a:t>
              </a:r>
              <a:endParaRPr kumimoji="1" lang="ja-JP" altLang="en-US" dirty="0"/>
            </a:p>
          </p:txBody>
        </p:sp>
      </p:grpSp>
      <p:sp>
        <p:nvSpPr>
          <p:cNvPr id="55" name="二等辺三角形 54"/>
          <p:cNvSpPr/>
          <p:nvPr/>
        </p:nvSpPr>
        <p:spPr>
          <a:xfrm flipV="1">
            <a:off x="385192" y="4358112"/>
            <a:ext cx="5463130" cy="184666"/>
          </a:xfrm>
          <a:prstGeom prst="triangle">
            <a:avLst/>
          </a:prstGeom>
          <a:solidFill>
            <a:schemeClr val="bg1">
              <a:lumMod val="7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二等辺三角形 55"/>
          <p:cNvSpPr/>
          <p:nvPr/>
        </p:nvSpPr>
        <p:spPr>
          <a:xfrm rot="16200000" flipV="1">
            <a:off x="4199434" y="5470886"/>
            <a:ext cx="1874511" cy="294180"/>
          </a:xfrm>
          <a:prstGeom prst="triangle">
            <a:avLst>
              <a:gd name="adj" fmla="val 48213"/>
            </a:avLst>
          </a:prstGeom>
          <a:solidFill>
            <a:schemeClr val="bg1">
              <a:lumMod val="7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四角形吹き出し 56"/>
          <p:cNvSpPr/>
          <p:nvPr/>
        </p:nvSpPr>
        <p:spPr>
          <a:xfrm>
            <a:off x="6239079" y="2667206"/>
            <a:ext cx="1832907" cy="675521"/>
          </a:xfrm>
          <a:prstGeom prst="wedgeRectCallout">
            <a:avLst>
              <a:gd name="adj1" fmla="val -62514"/>
              <a:gd name="adj2" fmla="val 28005"/>
            </a:avLst>
          </a:prstGeom>
          <a:solidFill>
            <a:schemeClr val="accent1">
              <a:lumMod val="20000"/>
              <a:lumOff val="8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400" dirty="0" smtClean="0"/>
              <a:t>次元数が多すぎて、</a:t>
            </a:r>
            <a:r>
              <a:rPr kumimoji="1" lang="en-US" altLang="ja-JP" sz="1400" dirty="0" smtClean="0"/>
              <a:t/>
            </a:r>
            <a:br>
              <a:rPr kumimoji="1" lang="en-US" altLang="ja-JP" sz="1400" dirty="0" smtClean="0"/>
            </a:br>
            <a:r>
              <a:rPr kumimoji="1" lang="ja-JP" altLang="en-US" sz="1400" dirty="0" smtClean="0"/>
              <a:t>全体感が理解できない</a:t>
            </a:r>
            <a:endParaRPr kumimoji="1" lang="ja-JP" altLang="en-US" sz="1400" dirty="0"/>
          </a:p>
        </p:txBody>
      </p:sp>
      <p:sp>
        <p:nvSpPr>
          <p:cNvPr id="58" name="四角形吹き出し 57"/>
          <p:cNvSpPr/>
          <p:nvPr/>
        </p:nvSpPr>
        <p:spPr>
          <a:xfrm>
            <a:off x="215516" y="5265786"/>
            <a:ext cx="1648737" cy="675521"/>
          </a:xfrm>
          <a:prstGeom prst="wedgeRectCallout">
            <a:avLst>
              <a:gd name="adj1" fmla="val 64462"/>
              <a:gd name="adj2" fmla="val 35129"/>
            </a:avLst>
          </a:prstGeom>
          <a:solidFill>
            <a:schemeClr val="accent2">
              <a:lumMod val="20000"/>
              <a:lumOff val="8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400" dirty="0" smtClean="0"/>
              <a:t>2</a:t>
            </a:r>
            <a:r>
              <a:rPr kumimoji="1" lang="ja-JP" altLang="en-US" sz="1400" dirty="0" smtClean="0"/>
              <a:t>次元に縮約することで全体感を把握できる</a:t>
            </a:r>
            <a:endParaRPr kumimoji="1" lang="ja-JP" altLang="en-US" sz="1400" dirty="0"/>
          </a:p>
        </p:txBody>
      </p:sp>
    </p:spTree>
    <p:extLst>
      <p:ext uri="{BB962C8B-B14F-4D97-AF65-F5344CB8AC3E}">
        <p14:creationId xmlns:p14="http://schemas.microsoft.com/office/powerpoint/2010/main" val="2449039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t>
            </a:r>
            <a:r>
              <a:rPr kumimoji="1" lang="ja-JP" altLang="en-US" dirty="0" smtClean="0"/>
              <a:t>参考</a:t>
            </a:r>
            <a:r>
              <a:rPr kumimoji="1" lang="en-US" altLang="ja-JP" dirty="0" smtClean="0"/>
              <a:t>) </a:t>
            </a:r>
            <a:r>
              <a:rPr lang="ja-JP" altLang="en-US" dirty="0" smtClean="0"/>
              <a:t>モデルの高度化</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11</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8" name="Text Placeholder 5"/>
          <p:cNvSpPr>
            <a:spLocks noGrp="1"/>
          </p:cNvSpPr>
          <p:nvPr>
            <p:ph type="body" sz="quarter" idx="13"/>
          </p:nvPr>
        </p:nvSpPr>
        <p:spPr>
          <a:xfrm>
            <a:off x="539751" y="1042628"/>
            <a:ext cx="7980794" cy="694184"/>
          </a:xfrm>
        </p:spPr>
        <p:txBody>
          <a:bodyPr>
            <a:normAutofit/>
          </a:bodyPr>
          <a:lstStyle/>
          <a:p>
            <a:r>
              <a:rPr lang="ja-JP" altLang="en-US" dirty="0" smtClean="0"/>
              <a:t>例えば、カーネル</a:t>
            </a:r>
            <a:r>
              <a:rPr lang="ja-JP" altLang="en-US" dirty="0"/>
              <a:t>回帰という”腕力”に頼る方法は、膨大なデータを</a:t>
            </a:r>
            <a:r>
              <a:rPr lang="ja-JP" altLang="en-US" dirty="0" smtClean="0"/>
              <a:t>必要とする。このように、今後モデルを高度化すると、よりたくさんのデータが必要となる</a:t>
            </a:r>
            <a:endParaRPr lang="en-US" altLang="ja-JP" dirty="0" smtClean="0"/>
          </a:p>
        </p:txBody>
      </p:sp>
      <p:sp>
        <p:nvSpPr>
          <p:cNvPr id="35" name="正方形/長方形 34"/>
          <p:cNvSpPr/>
          <p:nvPr/>
        </p:nvSpPr>
        <p:spPr>
          <a:xfrm>
            <a:off x="418256" y="1714255"/>
            <a:ext cx="3913040" cy="32403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カーネル回帰とは</a:t>
            </a:r>
          </a:p>
        </p:txBody>
      </p:sp>
      <p:cxnSp>
        <p:nvCxnSpPr>
          <p:cNvPr id="36" name="直線コネクタ 35"/>
          <p:cNvCxnSpPr/>
          <p:nvPr/>
        </p:nvCxnSpPr>
        <p:spPr>
          <a:xfrm>
            <a:off x="418256" y="2042569"/>
            <a:ext cx="3913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691408" y="1714255"/>
            <a:ext cx="3913040" cy="32403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欠点</a:t>
            </a:r>
          </a:p>
        </p:txBody>
      </p:sp>
      <p:cxnSp>
        <p:nvCxnSpPr>
          <p:cNvPr id="38" name="直線コネクタ 37"/>
          <p:cNvCxnSpPr/>
          <p:nvPr/>
        </p:nvCxnSpPr>
        <p:spPr>
          <a:xfrm>
            <a:off x="4691408" y="2042569"/>
            <a:ext cx="3913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Picture 2" descr="https://www1.doshisha.ac.jp/~mjin/R/31/fig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84" y="2182307"/>
            <a:ext cx="3433664" cy="3143682"/>
          </a:xfrm>
          <a:prstGeom prst="rect">
            <a:avLst/>
          </a:prstGeom>
          <a:noFill/>
          <a:extLst>
            <a:ext uri="{909E8E84-426E-40DD-AFC4-6F175D3DCCD1}">
              <a14:hiddenFill xmlns:a14="http://schemas.microsoft.com/office/drawing/2010/main">
                <a:solidFill>
                  <a:srgbClr val="FFFFFF"/>
                </a:solidFill>
              </a14:hiddenFill>
            </a:ext>
          </a:extLst>
        </p:spPr>
      </p:pic>
      <p:sp>
        <p:nvSpPr>
          <p:cNvPr id="59" name="正方形/長方形 58"/>
          <p:cNvSpPr/>
          <p:nvPr/>
        </p:nvSpPr>
        <p:spPr>
          <a:xfrm>
            <a:off x="418256" y="5398350"/>
            <a:ext cx="3913040" cy="71269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カーネル関数を使用して、局所で回帰することにより、回帰関数を事前に仮定せずに、回帰する方法（</a:t>
            </a:r>
            <a:r>
              <a:rPr lang="en-US" altLang="ja-JP" sz="1400" dirty="0" smtClean="0">
                <a:solidFill>
                  <a:schemeClr val="tx1"/>
                </a:solidFill>
              </a:rPr>
              <a:t>”</a:t>
            </a:r>
            <a:r>
              <a:rPr lang="ja-JP" altLang="en-US" sz="1400" dirty="0" smtClean="0">
                <a:solidFill>
                  <a:schemeClr val="tx1"/>
                </a:solidFill>
              </a:rPr>
              <a:t>滑らかな仕上がり</a:t>
            </a:r>
            <a:r>
              <a:rPr lang="en-US" altLang="ja-JP" sz="1400" dirty="0" smtClean="0">
                <a:solidFill>
                  <a:schemeClr val="tx1"/>
                </a:solidFill>
              </a:rPr>
              <a:t>”</a:t>
            </a:r>
            <a:r>
              <a:rPr lang="ja-JP" altLang="en-US" sz="1400" dirty="0" smtClean="0">
                <a:solidFill>
                  <a:schemeClr val="tx1"/>
                </a:solidFill>
              </a:rPr>
              <a:t>になるイメージ）</a:t>
            </a:r>
            <a:endParaRPr lang="en-US" altLang="ja-JP" sz="1400" dirty="0" smtClean="0">
              <a:solidFill>
                <a:schemeClr val="tx1"/>
              </a:solidFill>
            </a:endParaRPr>
          </a:p>
        </p:txBody>
      </p:sp>
      <p:sp>
        <p:nvSpPr>
          <p:cNvPr id="60" name="正方形/長方形 59"/>
          <p:cNvSpPr/>
          <p:nvPr/>
        </p:nvSpPr>
        <p:spPr>
          <a:xfrm>
            <a:off x="4700373" y="2182742"/>
            <a:ext cx="1113779" cy="224741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Clr>
                <a:schemeClr val="bg2"/>
              </a:buClr>
              <a:buSzPct val="100000"/>
            </a:pPr>
            <a:r>
              <a:rPr lang="ja-JP" altLang="en-US" sz="1400" dirty="0" smtClean="0">
                <a:solidFill>
                  <a:schemeClr val="tx1"/>
                </a:solidFill>
              </a:rPr>
              <a:t>検証法の</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不安定さ</a:t>
            </a:r>
            <a:endParaRPr lang="en-US" altLang="ja-JP" sz="1400" dirty="0" smtClean="0">
              <a:solidFill>
                <a:schemeClr val="tx1"/>
              </a:solidFill>
            </a:endParaRPr>
          </a:p>
        </p:txBody>
      </p:sp>
      <p:sp>
        <p:nvSpPr>
          <p:cNvPr id="61" name="正方形/長方形 60"/>
          <p:cNvSpPr/>
          <p:nvPr/>
        </p:nvSpPr>
        <p:spPr>
          <a:xfrm>
            <a:off x="4691408" y="4497397"/>
            <a:ext cx="1113779" cy="1613645"/>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Clr>
                <a:schemeClr val="bg2"/>
              </a:buClr>
              <a:buSzPct val="100000"/>
            </a:pPr>
            <a:r>
              <a:rPr lang="ja-JP" altLang="en-US" sz="1400" dirty="0" smtClean="0">
                <a:solidFill>
                  <a:schemeClr val="tx1"/>
                </a:solidFill>
              </a:rPr>
              <a:t>次元の呪い</a:t>
            </a:r>
            <a:endParaRPr lang="en-US" altLang="ja-JP" sz="1400" dirty="0" smtClean="0">
              <a:solidFill>
                <a:schemeClr val="tx1"/>
              </a:solidFill>
            </a:endParaRPr>
          </a:p>
        </p:txBody>
      </p:sp>
      <p:sp>
        <p:nvSpPr>
          <p:cNvPr id="62" name="正方形/長方形 61"/>
          <p:cNvSpPr/>
          <p:nvPr/>
        </p:nvSpPr>
        <p:spPr>
          <a:xfrm>
            <a:off x="5943600" y="2182742"/>
            <a:ext cx="2660848" cy="2247419"/>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400" dirty="0" smtClean="0">
                <a:solidFill>
                  <a:schemeClr val="tx1"/>
                </a:solidFill>
              </a:rPr>
              <a:t>カーネル関数のパラメータ（バンド幅）を変えると、回帰関数の形状は大きく変化するため、理論的には完璧にデータにフィットさせることが可能</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ただし、</a:t>
            </a:r>
            <a:r>
              <a:rPr lang="en-US" altLang="ja-JP" sz="1400" dirty="0" smtClean="0">
                <a:solidFill>
                  <a:schemeClr val="tx1"/>
                </a:solidFill>
              </a:rPr>
              <a:t>over fitting</a:t>
            </a:r>
            <a:r>
              <a:rPr lang="ja-JP" altLang="en-US" sz="1400" dirty="0" smtClean="0">
                <a:solidFill>
                  <a:schemeClr val="tx1"/>
                </a:solidFill>
              </a:rPr>
              <a:t>の問題を解決するため、交差検証法等の方法が必要</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検証の方法は研究段階</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endParaRPr lang="en-US" altLang="ja-JP" sz="1400" dirty="0" smtClean="0">
              <a:solidFill>
                <a:schemeClr val="tx1"/>
              </a:solidFill>
            </a:endParaRPr>
          </a:p>
        </p:txBody>
      </p:sp>
      <p:sp>
        <p:nvSpPr>
          <p:cNvPr id="63" name="正方形/長方形 62"/>
          <p:cNvSpPr/>
          <p:nvPr/>
        </p:nvSpPr>
        <p:spPr>
          <a:xfrm>
            <a:off x="5943600" y="4497397"/>
            <a:ext cx="2660848" cy="160934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400" dirty="0" smtClean="0">
                <a:solidFill>
                  <a:schemeClr val="tx1"/>
                </a:solidFill>
              </a:rPr>
              <a:t>説明変数の数が増えるにつれて、推定に必要なデータ量が爆発的に増加する</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smtClean="0">
                <a:solidFill>
                  <a:schemeClr val="tx1"/>
                </a:solidFill>
              </a:rPr>
              <a:t>上記は</a:t>
            </a:r>
            <a:r>
              <a:rPr lang="ja-JP" altLang="en-US" sz="1400" b="1" dirty="0" smtClean="0">
                <a:solidFill>
                  <a:schemeClr val="tx1"/>
                </a:solidFill>
              </a:rPr>
              <a:t>次元</a:t>
            </a:r>
            <a:r>
              <a:rPr lang="ja-JP" altLang="en-US" sz="1400" b="1" dirty="0">
                <a:solidFill>
                  <a:schemeClr val="tx1"/>
                </a:solidFill>
              </a:rPr>
              <a:t>の呪い（</a:t>
            </a:r>
            <a:r>
              <a:rPr lang="en-US" altLang="ja-JP" sz="1400" b="1" dirty="0">
                <a:solidFill>
                  <a:schemeClr val="tx1"/>
                </a:solidFill>
              </a:rPr>
              <a:t>Curse of dimensionality</a:t>
            </a:r>
            <a:r>
              <a:rPr lang="ja-JP" altLang="en-US" sz="1400" b="1" dirty="0" smtClean="0">
                <a:solidFill>
                  <a:schemeClr val="tx1"/>
                </a:solidFill>
              </a:rPr>
              <a:t>）</a:t>
            </a:r>
            <a:r>
              <a:rPr lang="ja-JP" altLang="en-US" sz="1400" dirty="0" smtClean="0">
                <a:solidFill>
                  <a:schemeClr val="tx1"/>
                </a:solidFill>
              </a:rPr>
              <a:t>と呼ばれる</a:t>
            </a:r>
            <a:endParaRPr lang="en-US" altLang="ja-JP" sz="1400" dirty="0" smtClean="0">
              <a:solidFill>
                <a:schemeClr val="tx1"/>
              </a:solidFill>
            </a:endParaRPr>
          </a:p>
        </p:txBody>
      </p:sp>
    </p:spTree>
    <p:extLst>
      <p:ext uri="{BB962C8B-B14F-4D97-AF65-F5344CB8AC3E}">
        <p14:creationId xmlns:p14="http://schemas.microsoft.com/office/powerpoint/2010/main" val="63980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t>
            </a:r>
            <a:r>
              <a:rPr kumimoji="1" lang="ja-JP" altLang="en-US" dirty="0" smtClean="0"/>
              <a:t>参考</a:t>
            </a:r>
            <a:r>
              <a:rPr kumimoji="1" lang="en-US" altLang="ja-JP" dirty="0" smtClean="0"/>
              <a:t>) </a:t>
            </a:r>
            <a:r>
              <a:rPr kumimoji="1" lang="ja-JP" altLang="en-US" dirty="0" smtClean="0"/>
              <a:t>次元の呪い</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12</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8" name="Text Placeholder 5"/>
          <p:cNvSpPr>
            <a:spLocks noGrp="1"/>
          </p:cNvSpPr>
          <p:nvPr>
            <p:ph type="body" sz="quarter" idx="13"/>
          </p:nvPr>
        </p:nvSpPr>
        <p:spPr>
          <a:xfrm>
            <a:off x="539751" y="1042628"/>
            <a:ext cx="7980794" cy="694184"/>
          </a:xfrm>
        </p:spPr>
        <p:txBody>
          <a:bodyPr>
            <a:normAutofit/>
          </a:bodyPr>
          <a:lstStyle/>
          <a:p>
            <a:r>
              <a:rPr lang="ja-JP" altLang="en-US" dirty="0"/>
              <a:t>カーネル回帰という</a:t>
            </a:r>
            <a:r>
              <a:rPr lang="en-US" altLang="ja-JP" dirty="0"/>
              <a:t>”</a:t>
            </a:r>
            <a:r>
              <a:rPr lang="ja-JP" altLang="en-US" dirty="0"/>
              <a:t>腕力</a:t>
            </a:r>
            <a:r>
              <a:rPr lang="en-US" altLang="ja-JP" dirty="0"/>
              <a:t>”</a:t>
            </a:r>
            <a:r>
              <a:rPr lang="ja-JP" altLang="en-US" dirty="0"/>
              <a:t>に頼る方法は、膨大なデータを必要と</a:t>
            </a:r>
            <a:r>
              <a:rPr lang="ja-JP" altLang="en-US" dirty="0" smtClean="0"/>
              <a:t>し、コストの観点で難点がある</a:t>
            </a:r>
            <a:endParaRPr lang="en-US" altLang="ja-JP" dirty="0"/>
          </a:p>
        </p:txBody>
      </p:sp>
      <p:sp>
        <p:nvSpPr>
          <p:cNvPr id="34" name="正方形/長方形 33"/>
          <p:cNvSpPr/>
          <p:nvPr/>
        </p:nvSpPr>
        <p:spPr>
          <a:xfrm>
            <a:off x="2502" y="6516234"/>
            <a:ext cx="8029650" cy="246221"/>
          </a:xfrm>
          <a:prstGeom prst="rect">
            <a:avLst/>
          </a:prstGeom>
        </p:spPr>
        <p:txBody>
          <a:bodyPr wrap="square">
            <a:spAutoFit/>
          </a:bodyPr>
          <a:lstStyle/>
          <a:p>
            <a:r>
              <a:rPr lang="ja-JP" altLang="en-US" sz="1000" dirty="0" smtClean="0"/>
              <a:t>出所：</a:t>
            </a:r>
            <a:r>
              <a:rPr lang="en-US" altLang="ja-JP" sz="1000" dirty="0"/>
              <a:t>http://image.slidesharecdn.com/prml2013-131218023902-phpapp01/95/prmlinatani20131213-36-638.jpg?cb=1398047760</a:t>
            </a:r>
            <a:endParaRPr lang="en-US" altLang="ja-JP" sz="1000" dirty="0" smtClean="0"/>
          </a:p>
        </p:txBody>
      </p:sp>
      <p:pic>
        <p:nvPicPr>
          <p:cNvPr id="17" name="Picture 2" descr="http://image.slidesharecdn.com/prml2013-131218023902-phpapp01/95/prmlinatani20131213-36-638.jpg?cb=1398047760"/>
          <p:cNvPicPr>
            <a:picLocks noChangeAspect="1" noChangeArrowheads="1"/>
          </p:cNvPicPr>
          <p:nvPr/>
        </p:nvPicPr>
        <p:blipFill rotWithShape="1">
          <a:blip r:embed="rId3">
            <a:extLst>
              <a:ext uri="{28A0092B-C50C-407E-A947-70E740481C1C}">
                <a14:useLocalDpi xmlns:a14="http://schemas.microsoft.com/office/drawing/2010/main" val="0"/>
              </a:ext>
            </a:extLst>
          </a:blip>
          <a:srcRect l="8245" t="28866" r="6120" b="6882"/>
          <a:stretch/>
        </p:blipFill>
        <p:spPr bwMode="auto">
          <a:xfrm>
            <a:off x="829218" y="2076238"/>
            <a:ext cx="7091154" cy="3994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67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データの縮約の意義</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13</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8" name="Text Placeholder 5"/>
          <p:cNvSpPr>
            <a:spLocks noGrp="1"/>
          </p:cNvSpPr>
          <p:nvPr>
            <p:ph type="body" sz="quarter" idx="13"/>
          </p:nvPr>
        </p:nvSpPr>
        <p:spPr>
          <a:xfrm>
            <a:off x="539751" y="1042628"/>
            <a:ext cx="7980794" cy="694184"/>
          </a:xfrm>
        </p:spPr>
        <p:txBody>
          <a:bodyPr>
            <a:normAutofit/>
          </a:bodyPr>
          <a:lstStyle/>
          <a:p>
            <a:r>
              <a:rPr lang="ja-JP" altLang="en-US" dirty="0"/>
              <a:t>データを縮約することで、人がデータを理解しやすくなる</a:t>
            </a:r>
            <a:endParaRPr lang="en-US" altLang="ja-JP" dirty="0"/>
          </a:p>
        </p:txBody>
      </p:sp>
      <p:sp>
        <p:nvSpPr>
          <p:cNvPr id="32" name="正方形/長方形 31"/>
          <p:cNvSpPr/>
          <p:nvPr/>
        </p:nvSpPr>
        <p:spPr>
          <a:xfrm>
            <a:off x="574763" y="1652979"/>
            <a:ext cx="3313161" cy="468052"/>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400" dirty="0" smtClean="0"/>
              <a:t>主成分分析</a:t>
            </a:r>
            <a:r>
              <a:rPr kumimoji="1" lang="en-US" altLang="ja-JP" sz="2400" dirty="0" smtClean="0"/>
              <a:t>(</a:t>
            </a:r>
            <a:r>
              <a:rPr lang="en-US" altLang="ja-JP" sz="2400" dirty="0" smtClean="0"/>
              <a:t>PCA</a:t>
            </a:r>
            <a:r>
              <a:rPr kumimoji="1" lang="en-US" altLang="ja-JP" sz="2400" dirty="0" smtClean="0"/>
              <a:t>):</a:t>
            </a:r>
            <a:endParaRPr kumimoji="1" lang="ja-JP" altLang="en-US" sz="2400" dirty="0"/>
          </a:p>
        </p:txBody>
      </p:sp>
      <p:sp>
        <p:nvSpPr>
          <p:cNvPr id="33" name="正方形/長方形 32"/>
          <p:cNvSpPr/>
          <p:nvPr/>
        </p:nvSpPr>
        <p:spPr>
          <a:xfrm>
            <a:off x="3272216" y="1708835"/>
            <a:ext cx="5296228" cy="1888359"/>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000" dirty="0"/>
              <a:t>多次元データのもつ情報をできるだけ損わずに</a:t>
            </a:r>
          </a:p>
          <a:p>
            <a:r>
              <a:rPr lang="ja-JP" altLang="en-US" sz="2000" dirty="0"/>
              <a:t>低次元空間に情報を縮約する</a:t>
            </a:r>
            <a:r>
              <a:rPr lang="ja-JP" altLang="en-US" sz="2000" dirty="0" smtClean="0"/>
              <a:t>方法。</a:t>
            </a:r>
            <a:endParaRPr lang="en-US" altLang="ja-JP" sz="2000" dirty="0" smtClean="0"/>
          </a:p>
          <a:p>
            <a:r>
              <a:rPr lang="en-US" altLang="ja-JP" sz="2000" dirty="0" smtClean="0"/>
              <a:t>1</a:t>
            </a:r>
            <a:r>
              <a:rPr lang="ja-JP" altLang="en-US" sz="2000" dirty="0" smtClean="0"/>
              <a:t>～</a:t>
            </a:r>
            <a:r>
              <a:rPr kumimoji="1" lang="en-US" altLang="ja-JP" sz="2000" dirty="0" smtClean="0"/>
              <a:t>3</a:t>
            </a:r>
            <a:r>
              <a:rPr kumimoji="1" lang="ja-JP" altLang="en-US" sz="2000" dirty="0" smtClean="0"/>
              <a:t>次元の低次元</a:t>
            </a:r>
            <a:r>
              <a:rPr kumimoji="1" lang="ja-JP" altLang="en-US" sz="2000" dirty="0"/>
              <a:t>空間</a:t>
            </a:r>
            <a:r>
              <a:rPr kumimoji="1" lang="ja-JP" altLang="en-US" sz="2000" dirty="0" smtClean="0"/>
              <a:t>に縮約することで、データ全体の散らばりを視覚化し全体感を把握することで、データが持つ情報を解釈しやすくする。</a:t>
            </a:r>
            <a:endParaRPr kumimoji="1" lang="ja-JP" altLang="en-US" sz="2000" dirty="0"/>
          </a:p>
        </p:txBody>
      </p:sp>
      <p:sp>
        <p:nvSpPr>
          <p:cNvPr id="34" name="正方形/長方形 33"/>
          <p:cNvSpPr/>
          <p:nvPr/>
        </p:nvSpPr>
        <p:spPr>
          <a:xfrm>
            <a:off x="581169" y="3417175"/>
            <a:ext cx="3313161" cy="468052"/>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400" dirty="0" smtClean="0"/>
              <a:t>次元</a:t>
            </a:r>
            <a:r>
              <a:rPr lang="ja-JP" altLang="en-US" sz="2400" dirty="0"/>
              <a:t>縮</a:t>
            </a:r>
            <a:r>
              <a:rPr lang="ja-JP" altLang="en-US" sz="2400" dirty="0" smtClean="0"/>
              <a:t>約の例</a:t>
            </a:r>
            <a:r>
              <a:rPr kumimoji="1" lang="en-US" altLang="ja-JP" sz="2400" dirty="0" smtClean="0"/>
              <a:t>:</a:t>
            </a:r>
            <a:endParaRPr kumimoji="1" lang="ja-JP" altLang="en-US" sz="2400" dirty="0"/>
          </a:p>
        </p:txBody>
      </p:sp>
      <p:sp>
        <p:nvSpPr>
          <p:cNvPr id="35" name="正方形/長方形 34"/>
          <p:cNvSpPr/>
          <p:nvPr/>
        </p:nvSpPr>
        <p:spPr>
          <a:xfrm>
            <a:off x="575580" y="3914261"/>
            <a:ext cx="3672383" cy="468052"/>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en-US" altLang="ja-JP" sz="2000" dirty="0" smtClean="0"/>
              <a:t>BMI(</a:t>
            </a:r>
            <a:r>
              <a:rPr lang="ja-JP" altLang="en-US" sz="2000" dirty="0" smtClean="0"/>
              <a:t>体系指数</a:t>
            </a:r>
            <a:r>
              <a:rPr lang="en-US" altLang="ja-JP" sz="2000" dirty="0" smtClean="0"/>
              <a:t>)</a:t>
            </a:r>
            <a:r>
              <a:rPr lang="ja-JP" altLang="en-US" sz="2000" dirty="0" smtClean="0"/>
              <a:t>： </a:t>
            </a:r>
            <a:r>
              <a:rPr lang="en-US" altLang="ja-JP" sz="2000" dirty="0" smtClean="0"/>
              <a:t>(2</a:t>
            </a:r>
            <a:r>
              <a:rPr lang="ja-JP" altLang="en-US" sz="2000" dirty="0" smtClean="0"/>
              <a:t>次元→</a:t>
            </a:r>
            <a:r>
              <a:rPr lang="en-US" altLang="ja-JP" sz="2000" dirty="0" smtClean="0"/>
              <a:t>1</a:t>
            </a:r>
            <a:r>
              <a:rPr lang="ja-JP" altLang="en-US" sz="2000" dirty="0" smtClean="0"/>
              <a:t>次元</a:t>
            </a:r>
            <a:r>
              <a:rPr lang="en-US" altLang="ja-JP" sz="2000" dirty="0" smtClean="0"/>
              <a:t>)</a:t>
            </a:r>
            <a:endParaRPr kumimoji="1" lang="ja-JP" altLang="en-US" sz="2000" dirty="0"/>
          </a:p>
        </p:txBody>
      </p:sp>
      <p:sp>
        <p:nvSpPr>
          <p:cNvPr id="36" name="正方形/長方形 35"/>
          <p:cNvSpPr/>
          <p:nvPr/>
        </p:nvSpPr>
        <p:spPr>
          <a:xfrm>
            <a:off x="4628122" y="3914261"/>
            <a:ext cx="4192350" cy="468052"/>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000" dirty="0"/>
              <a:t>テスト</a:t>
            </a:r>
            <a:r>
              <a:rPr lang="ja-JP" altLang="en-US" sz="2000" dirty="0" smtClean="0"/>
              <a:t>科目の総合点： </a:t>
            </a:r>
            <a:r>
              <a:rPr lang="en-US" altLang="ja-JP" sz="2000" dirty="0" smtClean="0"/>
              <a:t>(5</a:t>
            </a:r>
            <a:r>
              <a:rPr lang="ja-JP" altLang="en-US" sz="2000" dirty="0" smtClean="0"/>
              <a:t>次元→</a:t>
            </a:r>
            <a:r>
              <a:rPr lang="en-US" altLang="ja-JP" sz="2000" dirty="0" smtClean="0"/>
              <a:t>1</a:t>
            </a:r>
            <a:r>
              <a:rPr lang="ja-JP" altLang="en-US" sz="2000" dirty="0" smtClean="0"/>
              <a:t>次元</a:t>
            </a:r>
            <a:r>
              <a:rPr lang="en-US" altLang="ja-JP" sz="2000" dirty="0" smtClean="0"/>
              <a:t>)</a:t>
            </a:r>
            <a:endParaRPr kumimoji="1" lang="ja-JP" altLang="en-US" sz="2000" dirty="0"/>
          </a:p>
        </p:txBody>
      </p:sp>
      <mc:AlternateContent xmlns:mc="http://schemas.openxmlformats.org/markup-compatibility/2006" xmlns:a14="http://schemas.microsoft.com/office/drawing/2010/main">
        <mc:Choice Requires="a14">
          <p:sp>
            <p:nvSpPr>
              <p:cNvPr id="37" name="テキスト ボックス 36"/>
              <p:cNvSpPr txBox="1"/>
              <p:nvPr/>
            </p:nvSpPr>
            <p:spPr>
              <a:xfrm>
                <a:off x="1390561" y="4605017"/>
                <a:ext cx="1880964" cy="6626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BMI</m:t>
                      </m:r>
                      <m:r>
                        <a:rPr kumimoji="1" lang="en-US" altLang="ja-JP" sz="2000" b="0" i="1" smtClean="0">
                          <a:latin typeface="Cambria Math" panose="02040503050406030204" pitchFamily="18" charset="0"/>
                        </a:rPr>
                        <m:t>=</m:t>
                      </m:r>
                      <m:f>
                        <m:fPr>
                          <m:ctrlPr>
                            <a:rPr kumimoji="1" lang="en-US" altLang="ja-JP" sz="2000" i="1" smtClean="0">
                              <a:latin typeface="Cambria Math" panose="02040503050406030204" pitchFamily="18" charset="0"/>
                            </a:rPr>
                          </m:ctrlPr>
                        </m:fPr>
                        <m:num>
                          <m:r>
                            <a:rPr lang="ja-JP" altLang="en-US" sz="2000" i="1">
                              <a:latin typeface="Cambria Math" panose="02040503050406030204" pitchFamily="18" charset="0"/>
                            </a:rPr>
                            <m:t>体重</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𝑘𝑔</m:t>
                          </m:r>
                          <m:r>
                            <a:rPr lang="en-US" altLang="ja-JP" sz="2000" b="0" i="1" smtClean="0">
                              <a:latin typeface="Cambria Math" panose="02040503050406030204" pitchFamily="18" charset="0"/>
                            </a:rPr>
                            <m:t>)</m:t>
                          </m:r>
                        </m:num>
                        <m:den>
                          <m:r>
                            <a:rPr lang="ja-JP" altLang="en-US" sz="2000" i="1">
                              <a:latin typeface="Cambria Math" panose="02040503050406030204" pitchFamily="18" charset="0"/>
                            </a:rPr>
                            <m:t>身長</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𝑚</m:t>
                              </m:r>
                            </m:e>
                          </m:d>
                          <m:r>
                            <a:rPr lang="en-US" altLang="ja-JP" sz="2000" b="0" i="1" baseline="30000" smtClean="0">
                              <a:latin typeface="Cambria Math" panose="02040503050406030204" pitchFamily="18" charset="0"/>
                            </a:rPr>
                            <m:t>2</m:t>
                          </m:r>
                        </m:den>
                      </m:f>
                    </m:oMath>
                  </m:oMathPara>
                </a14:m>
                <a:endParaRPr kumimoji="1" lang="ja-JP" altLang="en-US" sz="20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390561" y="4605017"/>
                <a:ext cx="1880964" cy="662617"/>
              </a:xfrm>
              <a:prstGeom prst="rect">
                <a:avLst/>
              </a:prstGeom>
              <a:blipFill rotWithShape="0">
                <a:blip r:embed="rId3"/>
                <a:stretch>
                  <a:fillRect/>
                </a:stretch>
              </a:blipFill>
            </p:spPr>
            <p:txBody>
              <a:bodyPr/>
              <a:lstStyle/>
              <a:p>
                <a:r>
                  <a:rPr lang="ja-JP" altLang="en-US">
                    <a:noFill/>
                  </a:rPr>
                  <a:t> </a:t>
                </a:r>
              </a:p>
            </p:txBody>
          </p:sp>
        </mc:Fallback>
      </mc:AlternateContent>
      <p:graphicFrame>
        <p:nvGraphicFramePr>
          <p:cNvPr id="38" name="表 37"/>
          <p:cNvGraphicFramePr>
            <a:graphicFrameLocks noGrp="1"/>
          </p:cNvGraphicFramePr>
          <p:nvPr>
            <p:extLst>
              <p:ext uri="{D42A27DB-BD31-4B8C-83A1-F6EECF244321}">
                <p14:modId xmlns:p14="http://schemas.microsoft.com/office/powerpoint/2010/main" val="2251318226"/>
              </p:ext>
            </p:extLst>
          </p:nvPr>
        </p:nvGraphicFramePr>
        <p:xfrm>
          <a:off x="4617542" y="4340534"/>
          <a:ext cx="4267200" cy="185420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tblGrid>
              <a:tr h="370840">
                <a:tc>
                  <a:txBody>
                    <a:bodyPr/>
                    <a:lstStyle/>
                    <a:p>
                      <a:endParaRPr kumimoji="1" lang="ja-JP" altLang="en-US" sz="1600" dirty="0"/>
                    </a:p>
                  </a:txBody>
                  <a:tcPr/>
                </a:tc>
                <a:tc>
                  <a:txBody>
                    <a:bodyPr/>
                    <a:lstStyle/>
                    <a:p>
                      <a:r>
                        <a:rPr kumimoji="1" lang="ja-JP" altLang="en-US" sz="1600" dirty="0" smtClean="0"/>
                        <a:t>国語</a:t>
                      </a:r>
                      <a:endParaRPr kumimoji="1" lang="ja-JP" altLang="en-US" sz="1600" dirty="0"/>
                    </a:p>
                  </a:txBody>
                  <a:tcPr/>
                </a:tc>
                <a:tc>
                  <a:txBody>
                    <a:bodyPr/>
                    <a:lstStyle/>
                    <a:p>
                      <a:r>
                        <a:rPr kumimoji="1" lang="ja-JP" altLang="en-US" sz="1600" dirty="0" smtClean="0"/>
                        <a:t>英語</a:t>
                      </a:r>
                      <a:endParaRPr kumimoji="1" lang="ja-JP" altLang="en-US" sz="1600" dirty="0"/>
                    </a:p>
                  </a:txBody>
                  <a:tcPr/>
                </a:tc>
                <a:tc>
                  <a:txBody>
                    <a:bodyPr/>
                    <a:lstStyle/>
                    <a:p>
                      <a:r>
                        <a:rPr kumimoji="1" lang="ja-JP" altLang="en-US" sz="1600" dirty="0" smtClean="0"/>
                        <a:t>数学</a:t>
                      </a:r>
                      <a:endParaRPr kumimoji="1" lang="ja-JP" altLang="en-US" sz="1600" dirty="0"/>
                    </a:p>
                  </a:txBody>
                  <a:tcPr/>
                </a:tc>
                <a:tc>
                  <a:txBody>
                    <a:bodyPr/>
                    <a:lstStyle/>
                    <a:p>
                      <a:r>
                        <a:rPr kumimoji="1" lang="ja-JP" altLang="en-US" sz="1600" dirty="0" smtClean="0"/>
                        <a:t>理科</a:t>
                      </a:r>
                      <a:endParaRPr kumimoji="1" lang="ja-JP" altLang="en-US" sz="1600" dirty="0"/>
                    </a:p>
                  </a:txBody>
                  <a:tcPr/>
                </a:tc>
                <a:tc>
                  <a:txBody>
                    <a:bodyPr/>
                    <a:lstStyle/>
                    <a:p>
                      <a:r>
                        <a:rPr kumimoji="1" lang="ja-JP" altLang="en-US" sz="1600" dirty="0" smtClean="0"/>
                        <a:t>社会</a:t>
                      </a:r>
                      <a:endParaRPr kumimoji="1" lang="ja-JP" altLang="en-US" sz="1600" dirty="0"/>
                    </a:p>
                  </a:txBody>
                  <a:tcPr/>
                </a:tc>
                <a:tc>
                  <a:txBody>
                    <a:bodyPr/>
                    <a:lstStyle/>
                    <a:p>
                      <a:r>
                        <a:rPr kumimoji="1" lang="ja-JP" altLang="en-US" dirty="0" smtClean="0"/>
                        <a:t>計</a:t>
                      </a:r>
                      <a:endParaRPr kumimoji="1" lang="ja-JP" altLang="en-US" dirty="0"/>
                    </a:p>
                  </a:txBody>
                  <a:tcPr/>
                </a:tc>
              </a:tr>
              <a:tr h="370840">
                <a:tc>
                  <a:txBody>
                    <a:bodyPr/>
                    <a:lstStyle/>
                    <a:p>
                      <a:r>
                        <a:rPr kumimoji="1" lang="en-US" altLang="ja-JP" dirty="0" smtClean="0"/>
                        <a:t>1</a:t>
                      </a:r>
                      <a:endParaRPr kumimoji="1" lang="ja-JP" altLang="en-US" dirty="0"/>
                    </a:p>
                  </a:txBody>
                  <a:tcPr/>
                </a:tc>
                <a:tc>
                  <a:txBody>
                    <a:bodyPr/>
                    <a:lstStyle/>
                    <a:p>
                      <a:r>
                        <a:rPr kumimoji="1" lang="en-US" altLang="ja-JP" dirty="0" smtClean="0"/>
                        <a:t>84</a:t>
                      </a:r>
                      <a:endParaRPr kumimoji="1" lang="ja-JP" altLang="en-US" dirty="0"/>
                    </a:p>
                  </a:txBody>
                  <a:tcPr/>
                </a:tc>
                <a:tc>
                  <a:txBody>
                    <a:bodyPr/>
                    <a:lstStyle/>
                    <a:p>
                      <a:r>
                        <a:rPr kumimoji="1" lang="en-US" altLang="ja-JP" dirty="0" smtClean="0"/>
                        <a:t>92</a:t>
                      </a:r>
                      <a:endParaRPr kumimoji="1" lang="ja-JP" altLang="en-US" dirty="0"/>
                    </a:p>
                  </a:txBody>
                  <a:tcPr/>
                </a:tc>
                <a:tc>
                  <a:txBody>
                    <a:bodyPr/>
                    <a:lstStyle/>
                    <a:p>
                      <a:r>
                        <a:rPr kumimoji="1" lang="en-US" altLang="ja-JP" dirty="0" smtClean="0"/>
                        <a:t>60</a:t>
                      </a:r>
                      <a:endParaRPr kumimoji="1" lang="ja-JP" altLang="en-US" dirty="0"/>
                    </a:p>
                  </a:txBody>
                  <a:tcPr/>
                </a:tc>
                <a:tc>
                  <a:txBody>
                    <a:bodyPr/>
                    <a:lstStyle/>
                    <a:p>
                      <a:r>
                        <a:rPr kumimoji="1" lang="en-US" altLang="ja-JP" dirty="0" smtClean="0"/>
                        <a:t>48</a:t>
                      </a:r>
                      <a:endParaRPr kumimoji="1" lang="ja-JP" altLang="en-US" dirty="0"/>
                    </a:p>
                  </a:txBody>
                  <a:tcPr/>
                </a:tc>
                <a:tc>
                  <a:txBody>
                    <a:bodyPr/>
                    <a:lstStyle/>
                    <a:p>
                      <a:r>
                        <a:rPr kumimoji="1" lang="en-US" altLang="ja-JP" dirty="0" smtClean="0"/>
                        <a:t>78</a:t>
                      </a:r>
                      <a:endParaRPr kumimoji="1" lang="ja-JP" altLang="en-US" dirty="0"/>
                    </a:p>
                  </a:txBody>
                  <a:tcPr/>
                </a:tc>
                <a:tc>
                  <a:txBody>
                    <a:bodyPr/>
                    <a:lstStyle/>
                    <a:p>
                      <a:r>
                        <a:rPr kumimoji="1" lang="en-US" altLang="ja-JP" dirty="0" smtClean="0"/>
                        <a:t>362</a:t>
                      </a:r>
                      <a:endParaRPr kumimoji="1" lang="ja-JP" altLang="en-US" dirty="0"/>
                    </a:p>
                  </a:txBody>
                  <a:tcPr/>
                </a:tc>
              </a:tr>
              <a:tr h="370840">
                <a:tc>
                  <a:txBody>
                    <a:bodyPr/>
                    <a:lstStyle/>
                    <a:p>
                      <a:r>
                        <a:rPr kumimoji="1" lang="en-US" altLang="ja-JP" dirty="0" smtClean="0"/>
                        <a:t>2</a:t>
                      </a:r>
                      <a:endParaRPr kumimoji="1" lang="ja-JP" altLang="en-US" dirty="0"/>
                    </a:p>
                  </a:txBody>
                  <a:tcPr/>
                </a:tc>
                <a:tc>
                  <a:txBody>
                    <a:bodyPr/>
                    <a:lstStyle/>
                    <a:p>
                      <a:r>
                        <a:rPr kumimoji="1" lang="en-US" altLang="ja-JP" dirty="0" smtClean="0"/>
                        <a:t>74</a:t>
                      </a:r>
                      <a:endParaRPr kumimoji="1" lang="ja-JP" altLang="en-US" dirty="0"/>
                    </a:p>
                  </a:txBody>
                  <a:tcPr/>
                </a:tc>
                <a:tc>
                  <a:txBody>
                    <a:bodyPr/>
                    <a:lstStyle/>
                    <a:p>
                      <a:r>
                        <a:rPr kumimoji="1" lang="en-US" altLang="ja-JP" dirty="0" smtClean="0"/>
                        <a:t>98</a:t>
                      </a:r>
                      <a:endParaRPr kumimoji="1" lang="ja-JP" altLang="en-US" dirty="0"/>
                    </a:p>
                  </a:txBody>
                  <a:tcPr/>
                </a:tc>
                <a:tc>
                  <a:txBody>
                    <a:bodyPr/>
                    <a:lstStyle/>
                    <a:p>
                      <a:r>
                        <a:rPr kumimoji="1" lang="en-US" altLang="ja-JP" dirty="0" smtClean="0"/>
                        <a:t>78</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en-US" altLang="ja-JP" dirty="0" smtClean="0"/>
                        <a:t>56</a:t>
                      </a:r>
                      <a:endParaRPr kumimoji="1" lang="ja-JP" altLang="en-US" dirty="0"/>
                    </a:p>
                  </a:txBody>
                  <a:tcPr/>
                </a:tc>
                <a:tc>
                  <a:txBody>
                    <a:bodyPr/>
                    <a:lstStyle/>
                    <a:p>
                      <a:r>
                        <a:rPr kumimoji="1" lang="en-US" altLang="ja-JP" dirty="0" smtClean="0"/>
                        <a:t>406</a:t>
                      </a:r>
                      <a:endParaRPr kumimoji="1" lang="ja-JP" altLang="en-US" dirty="0"/>
                    </a:p>
                  </a:txBody>
                  <a:tcPr/>
                </a:tc>
              </a:tr>
              <a:tr h="370840">
                <a:tc>
                  <a:txBody>
                    <a:bodyPr/>
                    <a:lstStyle/>
                    <a:p>
                      <a:r>
                        <a:rPr kumimoji="1" lang="en-US" altLang="ja-JP" dirty="0" smtClean="0"/>
                        <a:t>3</a:t>
                      </a:r>
                      <a:endParaRPr kumimoji="1" lang="ja-JP" altLang="en-US" dirty="0"/>
                    </a:p>
                  </a:txBody>
                  <a:tcPr/>
                </a:tc>
                <a:tc>
                  <a:txBody>
                    <a:bodyPr/>
                    <a:lstStyle/>
                    <a:p>
                      <a:r>
                        <a:rPr kumimoji="1" lang="en-US" altLang="ja-JP" dirty="0" smtClean="0"/>
                        <a:t>62</a:t>
                      </a:r>
                      <a:endParaRPr kumimoji="1" lang="ja-JP" altLang="en-US" dirty="0"/>
                    </a:p>
                  </a:txBody>
                  <a:tcPr/>
                </a:tc>
                <a:tc>
                  <a:txBody>
                    <a:bodyPr/>
                    <a:lstStyle/>
                    <a:p>
                      <a:r>
                        <a:rPr kumimoji="1" lang="en-US" altLang="ja-JP" dirty="0" smtClean="0"/>
                        <a:t>80</a:t>
                      </a:r>
                      <a:endParaRPr kumimoji="1" lang="ja-JP" altLang="en-US" dirty="0"/>
                    </a:p>
                  </a:txBody>
                  <a:tcPr/>
                </a:tc>
                <a:tc>
                  <a:txBody>
                    <a:bodyPr/>
                    <a:lstStyle/>
                    <a:p>
                      <a:r>
                        <a:rPr kumimoji="1" lang="en-US" altLang="ja-JP" dirty="0" smtClean="0"/>
                        <a:t>90</a:t>
                      </a:r>
                      <a:endParaRPr kumimoji="1" lang="ja-JP" altLang="en-US" dirty="0"/>
                    </a:p>
                  </a:txBody>
                  <a:tcPr/>
                </a:tc>
                <a:tc>
                  <a:txBody>
                    <a:bodyPr/>
                    <a:lstStyle/>
                    <a:p>
                      <a:r>
                        <a:rPr kumimoji="1" lang="en-US" altLang="ja-JP" dirty="0" smtClean="0"/>
                        <a:t>88</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390</a:t>
                      </a:r>
                      <a:endParaRPr kumimoji="1" lang="ja-JP" altLang="en-US" dirty="0"/>
                    </a:p>
                  </a:txBody>
                  <a:tcPr/>
                </a:tc>
              </a:tr>
              <a:tr h="370840">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
        <p:nvSpPr>
          <p:cNvPr id="39" name="正方形/長方形 38"/>
          <p:cNvSpPr/>
          <p:nvPr/>
        </p:nvSpPr>
        <p:spPr>
          <a:xfrm>
            <a:off x="818875" y="5715670"/>
            <a:ext cx="3024336" cy="360040"/>
          </a:xfrm>
          <a:prstGeom prst="rect">
            <a:avLst/>
          </a:prstGeom>
          <a:no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smtClean="0"/>
              <a:t>肥満かどうかが一発でわかる</a:t>
            </a:r>
            <a:endParaRPr kumimoji="1" lang="ja-JP" altLang="en-US" dirty="0"/>
          </a:p>
        </p:txBody>
      </p:sp>
      <p:sp>
        <p:nvSpPr>
          <p:cNvPr id="59" name="正方形/長方形 58"/>
          <p:cNvSpPr/>
          <p:nvPr/>
        </p:nvSpPr>
        <p:spPr>
          <a:xfrm>
            <a:off x="4968044" y="6264206"/>
            <a:ext cx="3672613" cy="360040"/>
          </a:xfrm>
          <a:prstGeom prst="rect">
            <a:avLst/>
          </a:prstGeom>
          <a:no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合否</a:t>
            </a:r>
            <a:r>
              <a:rPr lang="ja-JP" altLang="en-US" dirty="0" smtClean="0"/>
              <a:t>の</a:t>
            </a:r>
            <a:r>
              <a:rPr lang="ja-JP" altLang="en-US" dirty="0"/>
              <a:t>判定</a:t>
            </a:r>
            <a:r>
              <a:rPr lang="ja-JP" altLang="en-US" dirty="0" smtClean="0"/>
              <a:t>、順位づけがしやすい</a:t>
            </a:r>
            <a:endParaRPr kumimoji="1" lang="ja-JP" altLang="en-US" dirty="0"/>
          </a:p>
        </p:txBody>
      </p:sp>
    </p:spTree>
    <p:extLst>
      <p:ext uri="{BB962C8B-B14F-4D97-AF65-F5344CB8AC3E}">
        <p14:creationId xmlns:p14="http://schemas.microsoft.com/office/powerpoint/2010/main" val="955859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主成分分析・因子分析の説明の流れ</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14</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6" name="正方形/長方形 25"/>
          <p:cNvSpPr/>
          <p:nvPr/>
        </p:nvSpPr>
        <p:spPr>
          <a:xfrm>
            <a:off x="439843" y="3849472"/>
            <a:ext cx="6273506" cy="1762325"/>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因子</a:t>
            </a:r>
            <a:r>
              <a:rPr lang="ja-JP" altLang="en-US" dirty="0">
                <a:solidFill>
                  <a:schemeClr val="tx1"/>
                </a:solidFill>
              </a:rPr>
              <a:t>分析</a:t>
            </a:r>
          </a:p>
        </p:txBody>
      </p:sp>
      <p:sp>
        <p:nvSpPr>
          <p:cNvPr id="27" name="正方形/長方形 26"/>
          <p:cNvSpPr/>
          <p:nvPr/>
        </p:nvSpPr>
        <p:spPr>
          <a:xfrm>
            <a:off x="6713350" y="2067630"/>
            <a:ext cx="2179130" cy="352905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kumimoji="1" lang="ja-JP" altLang="en-US" dirty="0" smtClean="0">
                <a:solidFill>
                  <a:schemeClr val="tx1"/>
                </a:solidFill>
              </a:rPr>
              <a:t>まとめ</a:t>
            </a:r>
          </a:p>
        </p:txBody>
      </p:sp>
      <p:sp>
        <p:nvSpPr>
          <p:cNvPr id="29" name="正方形/長方形 28"/>
          <p:cNvSpPr/>
          <p:nvPr/>
        </p:nvSpPr>
        <p:spPr>
          <a:xfrm>
            <a:off x="439843" y="2067630"/>
            <a:ext cx="6274679" cy="1797972"/>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主成分分析</a:t>
            </a:r>
            <a:endParaRPr lang="ja-JP" altLang="en-US" dirty="0">
              <a:solidFill>
                <a:schemeClr val="tx1"/>
              </a:solidFill>
            </a:endParaRPr>
          </a:p>
        </p:txBody>
      </p:sp>
      <p:sp>
        <p:nvSpPr>
          <p:cNvPr id="30" name="正方形/長方形 29"/>
          <p:cNvSpPr/>
          <p:nvPr/>
        </p:nvSpPr>
        <p:spPr>
          <a:xfrm>
            <a:off x="2826550"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主成分分析の</a:t>
            </a:r>
            <a:endParaRPr lang="en-US" altLang="ja-JP" sz="1600" dirty="0" smtClean="0">
              <a:solidFill>
                <a:schemeClr val="tx1"/>
              </a:solidFill>
            </a:endParaRPr>
          </a:p>
          <a:p>
            <a:pPr algn="ctr"/>
            <a:r>
              <a:rPr lang="ja-JP" altLang="en-US" sz="1600" dirty="0" smtClean="0">
                <a:solidFill>
                  <a:schemeClr val="tx1"/>
                </a:solidFill>
              </a:rPr>
              <a:t>理論</a:t>
            </a:r>
            <a:endParaRPr lang="ja-JP" altLang="en-US" sz="1600" dirty="0">
              <a:solidFill>
                <a:schemeClr val="tx1"/>
              </a:solidFill>
            </a:endParaRPr>
          </a:p>
        </p:txBody>
      </p:sp>
      <p:sp>
        <p:nvSpPr>
          <p:cNvPr id="31" name="正方形/長方形 30"/>
          <p:cNvSpPr/>
          <p:nvPr/>
        </p:nvSpPr>
        <p:spPr>
          <a:xfrm>
            <a:off x="498674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主成分回帰</a:t>
            </a:r>
            <a:endParaRPr lang="ja-JP" altLang="en-US" sz="1600" dirty="0">
              <a:solidFill>
                <a:schemeClr val="tx1"/>
              </a:solidFill>
            </a:endParaRPr>
          </a:p>
        </p:txBody>
      </p:sp>
      <p:sp>
        <p:nvSpPr>
          <p:cNvPr id="32" name="正方形/長方形 31"/>
          <p:cNvSpPr/>
          <p:nvPr/>
        </p:nvSpPr>
        <p:spPr>
          <a:xfrm>
            <a:off x="666856" y="2573766"/>
            <a:ext cx="1331503"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概要</a:t>
            </a:r>
            <a:endParaRPr lang="en-US" altLang="ja-JP" sz="1600" dirty="0" smtClean="0">
              <a:solidFill>
                <a:schemeClr val="tx1"/>
              </a:solidFill>
            </a:endParaRPr>
          </a:p>
        </p:txBody>
      </p:sp>
      <p:sp>
        <p:nvSpPr>
          <p:cNvPr id="33" name="正方形/長方形 32"/>
          <p:cNvSpPr/>
          <p:nvPr/>
        </p:nvSpPr>
        <p:spPr>
          <a:xfrm>
            <a:off x="2713239" y="2498718"/>
            <a:ext cx="1542507" cy="94015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smtClean="0">
              <a:solidFill>
                <a:schemeClr val="tx1"/>
              </a:solidFill>
            </a:endParaRPr>
          </a:p>
        </p:txBody>
      </p:sp>
      <p:sp>
        <p:nvSpPr>
          <p:cNvPr id="34" name="正方形/長方形 33"/>
          <p:cNvSpPr/>
          <p:nvPr/>
        </p:nvSpPr>
        <p:spPr>
          <a:xfrm>
            <a:off x="714693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利用場面の</a:t>
            </a:r>
            <a:r>
              <a:rPr lang="en-US" altLang="ja-JP" sz="1600" dirty="0">
                <a:solidFill>
                  <a:schemeClr val="tx1"/>
                </a:solidFill>
              </a:rPr>
              <a:t/>
            </a:r>
            <a:br>
              <a:rPr lang="en-US" altLang="ja-JP" sz="1600" dirty="0">
                <a:solidFill>
                  <a:schemeClr val="tx1"/>
                </a:solidFill>
              </a:rPr>
            </a:br>
            <a:r>
              <a:rPr lang="ja-JP" altLang="en-US" sz="1600" dirty="0">
                <a:solidFill>
                  <a:schemeClr val="tx1"/>
                </a:solidFill>
              </a:rPr>
              <a:t>整理</a:t>
            </a:r>
            <a:endParaRPr lang="en-US" altLang="ja-JP" sz="1600" dirty="0">
              <a:solidFill>
                <a:schemeClr val="tx1"/>
              </a:solidFill>
            </a:endParaRPr>
          </a:p>
        </p:txBody>
      </p:sp>
      <p:cxnSp>
        <p:nvCxnSpPr>
          <p:cNvPr id="35" name="直線矢印コネクタ 34"/>
          <p:cNvCxnSpPr>
            <a:stCxn id="32" idx="3"/>
            <a:endCxn id="30" idx="1"/>
          </p:cNvCxnSpPr>
          <p:nvPr/>
        </p:nvCxnSpPr>
        <p:spPr>
          <a:xfrm>
            <a:off x="1998359"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31" idx="3"/>
            <a:endCxn id="34" idx="1"/>
          </p:cNvCxnSpPr>
          <p:nvPr/>
        </p:nvCxnSpPr>
        <p:spPr>
          <a:xfrm>
            <a:off x="6318741" y="2958552"/>
            <a:ext cx="8281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66211" y="4250387"/>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概要</a:t>
            </a:r>
            <a:endParaRPr lang="ja-JP" altLang="en-US" sz="1600" dirty="0">
              <a:solidFill>
                <a:schemeClr val="tx1"/>
              </a:solidFill>
            </a:endParaRPr>
          </a:p>
        </p:txBody>
      </p:sp>
      <p:cxnSp>
        <p:nvCxnSpPr>
          <p:cNvPr id="38" name="カギ線コネクタ 37"/>
          <p:cNvCxnSpPr>
            <a:stCxn id="37" idx="3"/>
            <a:endCxn id="34" idx="1"/>
          </p:cNvCxnSpPr>
          <p:nvPr/>
        </p:nvCxnSpPr>
        <p:spPr>
          <a:xfrm flipV="1">
            <a:off x="1998211" y="2958552"/>
            <a:ext cx="5148720" cy="1676621"/>
          </a:xfrm>
          <a:prstGeom prst="bentConnector3">
            <a:avLst>
              <a:gd name="adj1" fmla="val 918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0" idx="3"/>
            <a:endCxn id="31" idx="1"/>
          </p:cNvCxnSpPr>
          <p:nvPr/>
        </p:nvCxnSpPr>
        <p:spPr>
          <a:xfrm>
            <a:off x="4158550"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02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説明順序</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15</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6" name="正方形/長方形 15"/>
          <p:cNvSpPr/>
          <p:nvPr/>
        </p:nvSpPr>
        <p:spPr>
          <a:xfrm>
            <a:off x="4292477" y="2069958"/>
            <a:ext cx="1611720" cy="93118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2000" dirty="0">
                <a:solidFill>
                  <a:schemeClr val="tx1"/>
                </a:solidFill>
              </a:rPr>
              <a:t>軸</a:t>
            </a:r>
            <a:r>
              <a:rPr lang="ja-JP" altLang="en-US" sz="2000" dirty="0" smtClean="0">
                <a:solidFill>
                  <a:schemeClr val="tx1"/>
                </a:solidFill>
              </a:rPr>
              <a:t>の決め方</a:t>
            </a:r>
            <a:endParaRPr lang="en-US" altLang="ja-JP" sz="2000" dirty="0" smtClean="0">
              <a:solidFill>
                <a:schemeClr val="tx1"/>
              </a:solidFill>
            </a:endParaRPr>
          </a:p>
          <a:p>
            <a:pPr algn="ctr"/>
            <a:r>
              <a:rPr lang="ja-JP" altLang="en-US" sz="2000" dirty="0" smtClean="0">
                <a:solidFill>
                  <a:schemeClr val="tx1"/>
                </a:solidFill>
              </a:rPr>
              <a:t>と寄与率</a:t>
            </a:r>
            <a:endParaRPr lang="ja-JP" altLang="en-US" sz="2000" dirty="0">
              <a:solidFill>
                <a:schemeClr val="tx1"/>
              </a:solidFill>
            </a:endParaRPr>
          </a:p>
        </p:txBody>
      </p:sp>
      <p:sp>
        <p:nvSpPr>
          <p:cNvPr id="17" name="正方形/長方形 16"/>
          <p:cNvSpPr/>
          <p:nvPr/>
        </p:nvSpPr>
        <p:spPr>
          <a:xfrm>
            <a:off x="6452668" y="2069958"/>
            <a:ext cx="1611720" cy="93118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2000" dirty="0" smtClean="0">
                <a:solidFill>
                  <a:schemeClr val="tx1"/>
                </a:solidFill>
              </a:rPr>
              <a:t>多次元での</a:t>
            </a:r>
            <a:endParaRPr lang="en-US" altLang="ja-JP" sz="2000" dirty="0" smtClean="0">
              <a:solidFill>
                <a:schemeClr val="tx1"/>
              </a:solidFill>
            </a:endParaRPr>
          </a:p>
          <a:p>
            <a:pPr algn="ctr"/>
            <a:r>
              <a:rPr lang="ja-JP" altLang="en-US" sz="2000" dirty="0">
                <a:solidFill>
                  <a:schemeClr val="tx1"/>
                </a:solidFill>
              </a:rPr>
              <a:t>縮約</a:t>
            </a:r>
            <a:r>
              <a:rPr lang="ja-JP" altLang="en-US" sz="2000" dirty="0" smtClean="0">
                <a:solidFill>
                  <a:schemeClr val="tx1"/>
                </a:solidFill>
              </a:rPr>
              <a:t>手法</a:t>
            </a:r>
            <a:endParaRPr lang="ja-JP" altLang="en-US" sz="2000" dirty="0">
              <a:solidFill>
                <a:schemeClr val="tx1"/>
              </a:solidFill>
            </a:endParaRPr>
          </a:p>
        </p:txBody>
      </p:sp>
      <p:sp>
        <p:nvSpPr>
          <p:cNvPr id="19" name="正方形/長方形 18"/>
          <p:cNvSpPr/>
          <p:nvPr/>
        </p:nvSpPr>
        <p:spPr>
          <a:xfrm>
            <a:off x="2132835" y="2069958"/>
            <a:ext cx="1611118" cy="93118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dirty="0" smtClean="0">
                <a:solidFill>
                  <a:schemeClr val="tx1"/>
                </a:solidFill>
              </a:rPr>
              <a:t>2</a:t>
            </a:r>
            <a:r>
              <a:rPr lang="ja-JP" altLang="en-US" sz="2000" dirty="0" smtClean="0">
                <a:solidFill>
                  <a:schemeClr val="tx1"/>
                </a:solidFill>
              </a:rPr>
              <a:t>→</a:t>
            </a:r>
            <a:r>
              <a:rPr lang="en-US" altLang="ja-JP" sz="2000" dirty="0" smtClean="0">
                <a:solidFill>
                  <a:schemeClr val="tx1"/>
                </a:solidFill>
              </a:rPr>
              <a:t>1</a:t>
            </a:r>
            <a:r>
              <a:rPr lang="ja-JP" altLang="en-US" sz="2000" dirty="0" smtClean="0">
                <a:solidFill>
                  <a:schemeClr val="tx1"/>
                </a:solidFill>
              </a:rPr>
              <a:t>次元</a:t>
            </a:r>
            <a:endParaRPr lang="en-US" altLang="ja-JP" sz="2000" dirty="0" smtClean="0">
              <a:solidFill>
                <a:schemeClr val="tx1"/>
              </a:solidFill>
            </a:endParaRPr>
          </a:p>
          <a:p>
            <a:pPr algn="ctr"/>
            <a:r>
              <a:rPr lang="ja-JP" altLang="en-US" sz="2000" dirty="0" smtClean="0">
                <a:solidFill>
                  <a:schemeClr val="tx1"/>
                </a:solidFill>
              </a:rPr>
              <a:t>の縮</a:t>
            </a:r>
            <a:r>
              <a:rPr lang="ja-JP" altLang="en-US" sz="2000" dirty="0">
                <a:solidFill>
                  <a:schemeClr val="tx1"/>
                </a:solidFill>
              </a:rPr>
              <a:t>約</a:t>
            </a:r>
            <a:endParaRPr lang="en-US" altLang="ja-JP" sz="2000" dirty="0" smtClean="0">
              <a:solidFill>
                <a:schemeClr val="tx1"/>
              </a:solidFill>
            </a:endParaRPr>
          </a:p>
        </p:txBody>
      </p:sp>
      <p:cxnSp>
        <p:nvCxnSpPr>
          <p:cNvPr id="20" name="直線矢印コネクタ 19"/>
          <p:cNvCxnSpPr>
            <a:stCxn id="19" idx="3"/>
            <a:endCxn id="16" idx="1"/>
          </p:cNvCxnSpPr>
          <p:nvPr/>
        </p:nvCxnSpPr>
        <p:spPr>
          <a:xfrm>
            <a:off x="3743953" y="2535549"/>
            <a:ext cx="5485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6" idx="3"/>
            <a:endCxn id="17" idx="1"/>
          </p:cNvCxnSpPr>
          <p:nvPr/>
        </p:nvCxnSpPr>
        <p:spPr>
          <a:xfrm>
            <a:off x="5904197" y="2535549"/>
            <a:ext cx="5484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2132835" y="3474114"/>
            <a:ext cx="1611118" cy="10441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b="1" dirty="0" smtClean="0">
                <a:solidFill>
                  <a:schemeClr val="tx1"/>
                </a:solidFill>
              </a:rPr>
              <a:t>最もシンプルな</a:t>
            </a:r>
            <a:endParaRPr kumimoji="1" lang="en-US" altLang="ja-JP" sz="1600" b="1" dirty="0" smtClean="0">
              <a:solidFill>
                <a:schemeClr val="tx1"/>
              </a:solidFill>
            </a:endParaRPr>
          </a:p>
          <a:p>
            <a:r>
              <a:rPr kumimoji="1" lang="ja-JP" altLang="en-US" sz="1600" b="1" dirty="0" smtClean="0">
                <a:solidFill>
                  <a:schemeClr val="tx1"/>
                </a:solidFill>
              </a:rPr>
              <a:t>次元数で次元の</a:t>
            </a:r>
            <a:endParaRPr kumimoji="1" lang="en-US" altLang="ja-JP" sz="1600" b="1" dirty="0" smtClean="0">
              <a:solidFill>
                <a:schemeClr val="tx1"/>
              </a:solidFill>
            </a:endParaRPr>
          </a:p>
          <a:p>
            <a:r>
              <a:rPr kumimoji="1" lang="ja-JP" altLang="en-US" sz="1600" b="1" dirty="0" smtClean="0">
                <a:solidFill>
                  <a:schemeClr val="tx1"/>
                </a:solidFill>
              </a:rPr>
              <a:t>縮約を説明</a:t>
            </a:r>
          </a:p>
        </p:txBody>
      </p:sp>
      <p:sp>
        <p:nvSpPr>
          <p:cNvPr id="23" name="角丸四角形 22"/>
          <p:cNvSpPr/>
          <p:nvPr/>
        </p:nvSpPr>
        <p:spPr>
          <a:xfrm>
            <a:off x="2132835" y="3546122"/>
            <a:ext cx="1611118" cy="9001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24" name="角丸四角形 23"/>
          <p:cNvSpPr/>
          <p:nvPr/>
        </p:nvSpPr>
        <p:spPr>
          <a:xfrm>
            <a:off x="4256228" y="3546122"/>
            <a:ext cx="1611118" cy="9001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b="1" dirty="0" smtClean="0">
                <a:solidFill>
                  <a:schemeClr val="tx1"/>
                </a:solidFill>
              </a:rPr>
              <a:t>軸の決定方法を</a:t>
            </a:r>
            <a:endParaRPr lang="en-US" altLang="ja-JP" sz="1600" b="1" dirty="0" smtClean="0">
              <a:solidFill>
                <a:schemeClr val="tx1"/>
              </a:solidFill>
            </a:endParaRPr>
          </a:p>
          <a:p>
            <a:r>
              <a:rPr lang="ja-JP" altLang="en-US" sz="1600" b="1" dirty="0" smtClean="0">
                <a:solidFill>
                  <a:schemeClr val="tx1"/>
                </a:solidFill>
              </a:rPr>
              <a:t>寄与率を用いて</a:t>
            </a:r>
            <a:endParaRPr lang="en-US" altLang="ja-JP" sz="1600" b="1" dirty="0" smtClean="0">
              <a:solidFill>
                <a:schemeClr val="tx1"/>
              </a:solidFill>
            </a:endParaRPr>
          </a:p>
          <a:p>
            <a:r>
              <a:rPr lang="ja-JP" altLang="en-US" sz="1600" b="1" dirty="0">
                <a:solidFill>
                  <a:schemeClr val="tx1"/>
                </a:solidFill>
              </a:rPr>
              <a:t>説明</a:t>
            </a:r>
            <a:endParaRPr lang="en-US" altLang="ja-JP" sz="1600" b="1" dirty="0">
              <a:solidFill>
                <a:schemeClr val="tx1"/>
              </a:solidFill>
            </a:endParaRPr>
          </a:p>
        </p:txBody>
      </p:sp>
      <p:sp>
        <p:nvSpPr>
          <p:cNvPr id="25" name="正方形/長方形 24"/>
          <p:cNvSpPr/>
          <p:nvPr/>
        </p:nvSpPr>
        <p:spPr>
          <a:xfrm>
            <a:off x="575556" y="2069957"/>
            <a:ext cx="1232641" cy="931181"/>
          </a:xfrm>
          <a:prstGeom prst="rect">
            <a:avLst/>
          </a:prstGeom>
          <a:solidFill>
            <a:schemeClr val="bg1"/>
          </a:solid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2000" dirty="0" smtClean="0">
                <a:solidFill>
                  <a:schemeClr val="tx1"/>
                </a:solidFill>
              </a:rPr>
              <a:t>説明項目</a:t>
            </a:r>
            <a:endParaRPr lang="en-US" altLang="ja-JP" sz="2000" dirty="0" smtClean="0">
              <a:solidFill>
                <a:schemeClr val="tx1"/>
              </a:solidFill>
            </a:endParaRPr>
          </a:p>
        </p:txBody>
      </p:sp>
      <p:sp>
        <p:nvSpPr>
          <p:cNvPr id="26" name="正方形/長方形 25"/>
          <p:cNvSpPr/>
          <p:nvPr/>
        </p:nvSpPr>
        <p:spPr>
          <a:xfrm>
            <a:off x="576158" y="3546122"/>
            <a:ext cx="1232641" cy="931181"/>
          </a:xfrm>
          <a:prstGeom prst="rect">
            <a:avLst/>
          </a:prstGeom>
          <a:solidFill>
            <a:schemeClr val="bg1"/>
          </a:solid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2000" dirty="0" smtClean="0">
                <a:solidFill>
                  <a:schemeClr val="tx1"/>
                </a:solidFill>
              </a:rPr>
              <a:t>説明</a:t>
            </a:r>
            <a:r>
              <a:rPr lang="ja-JP" altLang="en-US" sz="2000" dirty="0">
                <a:solidFill>
                  <a:schemeClr val="tx1"/>
                </a:solidFill>
              </a:rPr>
              <a:t>内容</a:t>
            </a:r>
            <a:endParaRPr lang="en-US" altLang="ja-JP" sz="2000" dirty="0" smtClean="0">
              <a:solidFill>
                <a:schemeClr val="tx1"/>
              </a:solidFill>
            </a:endParaRPr>
          </a:p>
        </p:txBody>
      </p:sp>
      <p:cxnSp>
        <p:nvCxnSpPr>
          <p:cNvPr id="27" name="直線矢印コネクタ 26"/>
          <p:cNvCxnSpPr>
            <a:stCxn id="23" idx="3"/>
            <a:endCxn id="24" idx="1"/>
          </p:cNvCxnSpPr>
          <p:nvPr/>
        </p:nvCxnSpPr>
        <p:spPr>
          <a:xfrm>
            <a:off x="3743953" y="3996172"/>
            <a:ext cx="5122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角丸四角形 28"/>
          <p:cNvSpPr/>
          <p:nvPr/>
        </p:nvSpPr>
        <p:spPr>
          <a:xfrm>
            <a:off x="6452668" y="3548096"/>
            <a:ext cx="1611118" cy="9001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smtClean="0">
                <a:solidFill>
                  <a:schemeClr val="tx1"/>
                </a:solidFill>
              </a:rPr>
              <a:t>3</a:t>
            </a:r>
            <a:r>
              <a:rPr lang="ja-JP" altLang="en-US" sz="1600" b="1" dirty="0" smtClean="0">
                <a:solidFill>
                  <a:schemeClr val="tx1"/>
                </a:solidFill>
              </a:rPr>
              <a:t>次元を例にとり</a:t>
            </a:r>
            <a:endParaRPr lang="en-US" altLang="ja-JP" sz="1600" b="1" dirty="0" smtClean="0">
              <a:solidFill>
                <a:schemeClr val="tx1"/>
              </a:solidFill>
            </a:endParaRPr>
          </a:p>
          <a:p>
            <a:r>
              <a:rPr lang="ja-JP" altLang="en-US" sz="1600" b="1" dirty="0">
                <a:solidFill>
                  <a:schemeClr val="tx1"/>
                </a:solidFill>
              </a:rPr>
              <a:t>多次元</a:t>
            </a:r>
            <a:r>
              <a:rPr lang="ja-JP" altLang="en-US" sz="1600" b="1" dirty="0" smtClean="0">
                <a:solidFill>
                  <a:schemeClr val="tx1"/>
                </a:solidFill>
              </a:rPr>
              <a:t>での縮約</a:t>
            </a:r>
            <a:endParaRPr lang="en-US" altLang="ja-JP" sz="1600" b="1" dirty="0" smtClean="0">
              <a:solidFill>
                <a:schemeClr val="tx1"/>
              </a:solidFill>
            </a:endParaRPr>
          </a:p>
          <a:p>
            <a:r>
              <a:rPr lang="ja-JP" altLang="en-US" sz="1600" b="1" dirty="0">
                <a:solidFill>
                  <a:schemeClr val="tx1"/>
                </a:solidFill>
              </a:rPr>
              <a:t>手法</a:t>
            </a:r>
            <a:r>
              <a:rPr lang="ja-JP" altLang="en-US" sz="1600" b="1" dirty="0" smtClean="0">
                <a:solidFill>
                  <a:schemeClr val="tx1"/>
                </a:solidFill>
              </a:rPr>
              <a:t>を説明</a:t>
            </a:r>
            <a:endParaRPr lang="en-US" altLang="ja-JP" sz="1600" b="1" dirty="0">
              <a:solidFill>
                <a:schemeClr val="tx1"/>
              </a:solidFill>
            </a:endParaRPr>
          </a:p>
        </p:txBody>
      </p:sp>
      <p:cxnSp>
        <p:nvCxnSpPr>
          <p:cNvPr id="30" name="直線矢印コネクタ 29"/>
          <p:cNvCxnSpPr>
            <a:stCxn id="24" idx="3"/>
            <a:endCxn id="29" idx="1"/>
          </p:cNvCxnSpPr>
          <p:nvPr/>
        </p:nvCxnSpPr>
        <p:spPr>
          <a:xfrm>
            <a:off x="5867346" y="3996172"/>
            <a:ext cx="585322" cy="1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63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例の紹介</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16</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4990196"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pic>
        <p:nvPicPr>
          <p:cNvPr id="32" name="図 31"/>
          <p:cNvPicPr>
            <a:picLocks noChangeAspect="1"/>
          </p:cNvPicPr>
          <p:nvPr/>
        </p:nvPicPr>
        <p:blipFill>
          <a:blip r:embed="rId4"/>
          <a:stretch>
            <a:fillRect/>
          </a:stretch>
        </p:blipFill>
        <p:spPr>
          <a:xfrm>
            <a:off x="719572" y="1700213"/>
            <a:ext cx="7613757" cy="4956407"/>
          </a:xfrm>
          <a:prstGeom prst="rect">
            <a:avLst/>
          </a:prstGeom>
        </p:spPr>
      </p:pic>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smtClean="0"/>
              <a:t>企業の資産額と営業利益額で表された</a:t>
            </a:r>
            <a:r>
              <a:rPr lang="en-US" altLang="ja-JP" dirty="0" smtClean="0"/>
              <a:t>“2</a:t>
            </a:r>
            <a:r>
              <a:rPr lang="ja-JP" altLang="en-US" dirty="0" smtClean="0"/>
              <a:t>次元</a:t>
            </a:r>
            <a:r>
              <a:rPr lang="en-US" altLang="ja-JP" dirty="0" smtClean="0"/>
              <a:t>”</a:t>
            </a:r>
            <a:r>
              <a:rPr lang="ja-JP" altLang="en-US" dirty="0" smtClean="0"/>
              <a:t>のデータを</a:t>
            </a:r>
            <a:r>
              <a:rPr lang="en-US" altLang="ja-JP" dirty="0" smtClean="0"/>
              <a:t>”1</a:t>
            </a:r>
            <a:r>
              <a:rPr lang="ja-JP" altLang="en-US" dirty="0" smtClean="0"/>
              <a:t>次元</a:t>
            </a:r>
            <a:r>
              <a:rPr lang="en-US" altLang="ja-JP" dirty="0" smtClean="0"/>
              <a:t>”</a:t>
            </a:r>
            <a:r>
              <a:rPr lang="ja-JP" altLang="en-US" dirty="0" smtClean="0"/>
              <a:t>に縮約することを考える</a:t>
            </a:r>
            <a:endParaRPr lang="en-US" altLang="ja-JP" dirty="0"/>
          </a:p>
        </p:txBody>
      </p:sp>
    </p:spTree>
    <p:extLst>
      <p:ext uri="{BB962C8B-B14F-4D97-AF65-F5344CB8AC3E}">
        <p14:creationId xmlns:p14="http://schemas.microsoft.com/office/powerpoint/2010/main" val="3691994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t>
            </a:r>
            <a:r>
              <a:rPr lang="ja-JP" altLang="en-US" dirty="0" smtClean="0"/>
              <a:t>新しい軸</a:t>
            </a:r>
            <a:r>
              <a:rPr lang="en-US" altLang="ja-JP" dirty="0" smtClean="0"/>
              <a:t>”</a:t>
            </a:r>
            <a:r>
              <a:rPr lang="ja-JP" altLang="en-US" dirty="0" smtClean="0"/>
              <a:t>の導入</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17</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4990196"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a:t>まず、</a:t>
            </a:r>
            <a:r>
              <a:rPr lang="en-US" altLang="ja-JP" dirty="0"/>
              <a:t>2</a:t>
            </a:r>
            <a:r>
              <a:rPr lang="ja-JP" altLang="en-US" dirty="0" err="1"/>
              <a:t>つの</a:t>
            </a:r>
            <a:r>
              <a:rPr lang="ja-JP" altLang="en-US" dirty="0"/>
              <a:t>データを説明できる</a:t>
            </a:r>
            <a:r>
              <a:rPr lang="en-US" altLang="ja-JP" dirty="0"/>
              <a:t>”</a:t>
            </a:r>
            <a:r>
              <a:rPr lang="ja-JP" altLang="en-US" dirty="0"/>
              <a:t>妥当な線</a:t>
            </a:r>
            <a:r>
              <a:rPr lang="en-US" altLang="ja-JP" dirty="0"/>
              <a:t>”</a:t>
            </a:r>
            <a:r>
              <a:rPr lang="ja-JP" altLang="en-US" dirty="0"/>
              <a:t>を引く</a:t>
            </a:r>
            <a:endParaRPr lang="en-US" altLang="ja-JP" dirty="0"/>
          </a:p>
        </p:txBody>
      </p:sp>
      <p:grpSp>
        <p:nvGrpSpPr>
          <p:cNvPr id="4" name="グループ化 3"/>
          <p:cNvGrpSpPr/>
          <p:nvPr/>
        </p:nvGrpSpPr>
        <p:grpSpPr>
          <a:xfrm>
            <a:off x="711154" y="1697811"/>
            <a:ext cx="7625509" cy="4964057"/>
            <a:chOff x="791580" y="848836"/>
            <a:chExt cx="7732082" cy="5033434"/>
          </a:xfrm>
        </p:grpSpPr>
        <p:pic>
          <p:nvPicPr>
            <p:cNvPr id="9" name="図 8"/>
            <p:cNvPicPr>
              <a:picLocks noChangeAspect="1"/>
            </p:cNvPicPr>
            <p:nvPr/>
          </p:nvPicPr>
          <p:blipFill>
            <a:blip r:embed="rId4"/>
            <a:stretch>
              <a:fillRect/>
            </a:stretch>
          </p:blipFill>
          <p:spPr>
            <a:xfrm>
              <a:off x="791580" y="848836"/>
              <a:ext cx="7732082" cy="5033434"/>
            </a:xfrm>
            <a:prstGeom prst="rect">
              <a:avLst/>
            </a:prstGeom>
          </p:spPr>
        </p:pic>
        <p:cxnSp>
          <p:nvCxnSpPr>
            <p:cNvPr id="10" name="直線コネクタ 9"/>
            <p:cNvCxnSpPr/>
            <p:nvPr/>
          </p:nvCxnSpPr>
          <p:spPr>
            <a:xfrm flipV="1">
              <a:off x="2015716" y="2132856"/>
              <a:ext cx="6192688" cy="3060340"/>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2176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t>
            </a:r>
            <a:r>
              <a:rPr lang="ja-JP" altLang="en-US" dirty="0" smtClean="0"/>
              <a:t>新しい軸</a:t>
            </a:r>
            <a:r>
              <a:rPr lang="en-US" altLang="ja-JP" dirty="0" smtClean="0"/>
              <a:t>”</a:t>
            </a:r>
            <a:r>
              <a:rPr lang="ja-JP" altLang="en-US" dirty="0" smtClean="0"/>
              <a:t>の導入</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18</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4990196"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a:t>次に、各データから</a:t>
            </a:r>
            <a:r>
              <a:rPr lang="en-US" altLang="ja-JP" dirty="0"/>
              <a:t>”</a:t>
            </a:r>
            <a:r>
              <a:rPr lang="ja-JP" altLang="en-US" dirty="0"/>
              <a:t>妥当な線</a:t>
            </a:r>
            <a:r>
              <a:rPr lang="en-US" altLang="ja-JP" dirty="0"/>
              <a:t>”</a:t>
            </a:r>
            <a:r>
              <a:rPr lang="ja-JP" altLang="en-US" dirty="0"/>
              <a:t>に対して垂線を引く</a:t>
            </a:r>
            <a:endParaRPr lang="en-US" altLang="ja-JP" dirty="0"/>
          </a:p>
        </p:txBody>
      </p:sp>
      <p:grpSp>
        <p:nvGrpSpPr>
          <p:cNvPr id="11" name="グループ化 10"/>
          <p:cNvGrpSpPr/>
          <p:nvPr/>
        </p:nvGrpSpPr>
        <p:grpSpPr>
          <a:xfrm>
            <a:off x="711154" y="1700213"/>
            <a:ext cx="7605759" cy="4951200"/>
            <a:chOff x="791580" y="848836"/>
            <a:chExt cx="7732082" cy="5033434"/>
          </a:xfrm>
        </p:grpSpPr>
        <p:pic>
          <p:nvPicPr>
            <p:cNvPr id="12" name="図 11"/>
            <p:cNvPicPr>
              <a:picLocks noChangeAspect="1"/>
            </p:cNvPicPr>
            <p:nvPr/>
          </p:nvPicPr>
          <p:blipFill>
            <a:blip r:embed="rId4"/>
            <a:stretch>
              <a:fillRect/>
            </a:stretch>
          </p:blipFill>
          <p:spPr>
            <a:xfrm>
              <a:off x="791580" y="848836"/>
              <a:ext cx="7732082" cy="5033434"/>
            </a:xfrm>
            <a:prstGeom prst="rect">
              <a:avLst/>
            </a:prstGeom>
          </p:spPr>
        </p:pic>
        <p:cxnSp>
          <p:nvCxnSpPr>
            <p:cNvPr id="13" name="直線コネクタ 12"/>
            <p:cNvCxnSpPr/>
            <p:nvPr/>
          </p:nvCxnSpPr>
          <p:spPr>
            <a:xfrm flipV="1">
              <a:off x="2015716" y="2132856"/>
              <a:ext cx="6192688" cy="3060340"/>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flipV="1">
              <a:off x="7128284" y="2648944"/>
              <a:ext cx="648072" cy="1392124"/>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flipV="1">
              <a:off x="6252248" y="3088564"/>
              <a:ext cx="540060" cy="1156588"/>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flipV="1">
              <a:off x="5376212" y="3515034"/>
              <a:ext cx="275908" cy="526034"/>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flipV="1">
              <a:off x="4519667" y="2385927"/>
              <a:ext cx="592393" cy="1277099"/>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flipV="1">
              <a:off x="3299828" y="4281248"/>
              <a:ext cx="108012" cy="227964"/>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flipV="1">
              <a:off x="3203848" y="4571402"/>
              <a:ext cx="149986" cy="333762"/>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0588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t>
            </a:r>
            <a:r>
              <a:rPr kumimoji="1" lang="ja-JP" altLang="en-US" dirty="0" smtClean="0"/>
              <a:t>新しい座標</a:t>
            </a:r>
            <a:r>
              <a:rPr kumimoji="1" lang="en-US" altLang="ja-JP" dirty="0" smtClean="0"/>
              <a:t>”</a:t>
            </a:r>
            <a:r>
              <a:rPr kumimoji="1" lang="ja-JP" altLang="en-US" dirty="0" smtClean="0"/>
              <a:t>の導入</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19</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4990196"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en-US" altLang="ja-JP" dirty="0"/>
              <a:t>2</a:t>
            </a:r>
            <a:r>
              <a:rPr lang="ja-JP" altLang="en-US" dirty="0"/>
              <a:t>次元の情報を</a:t>
            </a:r>
            <a:r>
              <a:rPr lang="en-US" altLang="ja-JP" dirty="0"/>
              <a:t>1</a:t>
            </a:r>
            <a:r>
              <a:rPr lang="ja-JP" altLang="en-US" dirty="0"/>
              <a:t>次元で表現すると、説明できない情報の損失が生じる</a:t>
            </a:r>
            <a:endParaRPr lang="en-US" altLang="ja-JP" dirty="0"/>
          </a:p>
        </p:txBody>
      </p:sp>
      <p:grpSp>
        <p:nvGrpSpPr>
          <p:cNvPr id="21" name="グループ化 20"/>
          <p:cNvGrpSpPr/>
          <p:nvPr/>
        </p:nvGrpSpPr>
        <p:grpSpPr>
          <a:xfrm>
            <a:off x="719138" y="1690999"/>
            <a:ext cx="7597775" cy="4946003"/>
            <a:chOff x="791580" y="848836"/>
            <a:chExt cx="7732082" cy="5033434"/>
          </a:xfrm>
        </p:grpSpPr>
        <p:pic>
          <p:nvPicPr>
            <p:cNvPr id="22" name="図 21"/>
            <p:cNvPicPr>
              <a:picLocks noChangeAspect="1"/>
            </p:cNvPicPr>
            <p:nvPr/>
          </p:nvPicPr>
          <p:blipFill>
            <a:blip r:embed="rId4"/>
            <a:stretch>
              <a:fillRect/>
            </a:stretch>
          </p:blipFill>
          <p:spPr>
            <a:xfrm>
              <a:off x="791580" y="848836"/>
              <a:ext cx="7732082" cy="5033434"/>
            </a:xfrm>
            <a:prstGeom prst="rect">
              <a:avLst/>
            </a:prstGeom>
          </p:spPr>
        </p:pic>
        <p:cxnSp>
          <p:nvCxnSpPr>
            <p:cNvPr id="23" name="直線コネクタ 22"/>
            <p:cNvCxnSpPr/>
            <p:nvPr/>
          </p:nvCxnSpPr>
          <p:spPr>
            <a:xfrm flipV="1">
              <a:off x="2015716" y="2132856"/>
              <a:ext cx="6192688" cy="3060340"/>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flipV="1">
              <a:off x="7128284" y="2648944"/>
              <a:ext cx="648072" cy="1392124"/>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flipV="1">
              <a:off x="6252248" y="3088564"/>
              <a:ext cx="540060" cy="1156588"/>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flipV="1">
              <a:off x="5376212" y="3515034"/>
              <a:ext cx="275908" cy="526034"/>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flipV="1">
              <a:off x="4519667" y="2385927"/>
              <a:ext cx="592393" cy="1277099"/>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flipV="1">
              <a:off x="3299828" y="4281248"/>
              <a:ext cx="108012" cy="227964"/>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flipV="1">
              <a:off x="3203848" y="4571402"/>
              <a:ext cx="149986" cy="333762"/>
            </a:xfrm>
            <a:prstGeom prst="line">
              <a:avLst/>
            </a:prstGeom>
            <a:ln w="19050">
              <a:solidFill>
                <a:schemeClr val="tx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32" name="四角形吹き出し 31"/>
          <p:cNvSpPr/>
          <p:nvPr/>
        </p:nvSpPr>
        <p:spPr>
          <a:xfrm>
            <a:off x="3961024" y="4775219"/>
            <a:ext cx="1382710" cy="492845"/>
          </a:xfrm>
          <a:prstGeom prst="wedgeRectCallout">
            <a:avLst>
              <a:gd name="adj1" fmla="val 33338"/>
              <a:gd name="adj2" fmla="val -110355"/>
            </a:avLst>
          </a:prstGeom>
          <a:solidFill>
            <a:schemeClr val="accent6"/>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t>各サンプル</a:t>
            </a:r>
            <a:endParaRPr lang="en-US" altLang="ja-JP" sz="1600" dirty="0"/>
          </a:p>
          <a:p>
            <a:pPr algn="ctr"/>
            <a:r>
              <a:rPr lang="ja-JP" altLang="en-US" sz="1600" dirty="0"/>
              <a:t>の</a:t>
            </a:r>
            <a:r>
              <a:rPr lang="ja-JP" altLang="en-US" sz="1600" dirty="0" smtClean="0"/>
              <a:t>重心が原点</a:t>
            </a:r>
            <a:endParaRPr lang="ja-JP" altLang="en-US" sz="1600" dirty="0"/>
          </a:p>
        </p:txBody>
      </p:sp>
      <p:cxnSp>
        <p:nvCxnSpPr>
          <p:cNvPr id="34" name="直線矢印コネクタ 33"/>
          <p:cNvCxnSpPr/>
          <p:nvPr/>
        </p:nvCxnSpPr>
        <p:spPr>
          <a:xfrm flipV="1">
            <a:off x="5147630" y="3459839"/>
            <a:ext cx="1939478" cy="955341"/>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55842" y="3491107"/>
            <a:ext cx="636815" cy="1367943"/>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147630" y="4415179"/>
            <a:ext cx="2511881" cy="45992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四角形吹き出し 36"/>
          <p:cNvSpPr/>
          <p:nvPr/>
        </p:nvSpPr>
        <p:spPr>
          <a:xfrm>
            <a:off x="4715582" y="2827028"/>
            <a:ext cx="1559121" cy="786364"/>
          </a:xfrm>
          <a:prstGeom prst="wedgeRectCallout">
            <a:avLst>
              <a:gd name="adj1" fmla="val 75242"/>
              <a:gd name="adj2" fmla="val 55165"/>
            </a:avLst>
          </a:prstGeom>
          <a:solidFill>
            <a:schemeClr val="accent6"/>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1600" dirty="0" smtClean="0"/>
              <a:t>“</a:t>
            </a:r>
            <a:r>
              <a:rPr lang="ja-JP" altLang="en-US" sz="1600" dirty="0" smtClean="0"/>
              <a:t>妥当な線</a:t>
            </a:r>
            <a:r>
              <a:rPr lang="en-US" altLang="ja-JP" sz="1600" dirty="0" smtClean="0"/>
              <a:t>”</a:t>
            </a:r>
            <a:r>
              <a:rPr lang="ja-JP" altLang="en-US" sz="1600" dirty="0" smtClean="0"/>
              <a:t>で</a:t>
            </a:r>
            <a:endParaRPr lang="en-US" altLang="ja-JP" sz="1600" dirty="0" smtClean="0"/>
          </a:p>
          <a:p>
            <a:pPr algn="ctr"/>
            <a:r>
              <a:rPr kumimoji="1" lang="ja-JP" altLang="en-US" sz="1600" dirty="0"/>
              <a:t>説明</a:t>
            </a:r>
            <a:r>
              <a:rPr kumimoji="1" lang="ja-JP" altLang="en-US" sz="1600" dirty="0" smtClean="0"/>
              <a:t>できる成分</a:t>
            </a:r>
            <a:endParaRPr kumimoji="1" lang="en-US" altLang="ja-JP" sz="1600" dirty="0" smtClean="0"/>
          </a:p>
          <a:p>
            <a:pPr algn="ctr"/>
            <a:r>
              <a:rPr kumimoji="1" lang="en-US" altLang="ja-JP" sz="1600" dirty="0" smtClean="0"/>
              <a:t>=</a:t>
            </a:r>
            <a:r>
              <a:rPr kumimoji="1" lang="ja-JP" altLang="en-US" sz="1600" dirty="0" smtClean="0"/>
              <a:t>主成分成分</a:t>
            </a:r>
            <a:endParaRPr kumimoji="1" lang="en-US" altLang="ja-JP" sz="1600" dirty="0" smtClean="0"/>
          </a:p>
        </p:txBody>
      </p:sp>
      <p:sp>
        <p:nvSpPr>
          <p:cNvPr id="38" name="四角形吹き出し 37"/>
          <p:cNvSpPr/>
          <p:nvPr/>
        </p:nvSpPr>
        <p:spPr>
          <a:xfrm>
            <a:off x="7578907" y="3627292"/>
            <a:ext cx="1306343" cy="542935"/>
          </a:xfrm>
          <a:prstGeom prst="wedgeRectCallout">
            <a:avLst>
              <a:gd name="adj1" fmla="val -65133"/>
              <a:gd name="adj2" fmla="val 40650"/>
            </a:avLst>
          </a:prstGeom>
          <a:solidFill>
            <a:schemeClr val="accent1">
              <a:lumMod val="40000"/>
              <a:lumOff val="6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600" dirty="0" smtClean="0"/>
              <a:t>残りの成分</a:t>
            </a:r>
            <a:r>
              <a:rPr kumimoji="1" lang="en-US" altLang="ja-JP" sz="1600" dirty="0" smtClean="0"/>
              <a:t/>
            </a:r>
            <a:br>
              <a:rPr kumimoji="1" lang="en-US" altLang="ja-JP" sz="1600" dirty="0" smtClean="0"/>
            </a:br>
            <a:r>
              <a:rPr kumimoji="1" lang="en-US" altLang="ja-JP" sz="1600" dirty="0" smtClean="0"/>
              <a:t>(</a:t>
            </a:r>
            <a:r>
              <a:rPr kumimoji="1" lang="ja-JP" altLang="en-US" sz="1600" dirty="0" smtClean="0"/>
              <a:t>損失</a:t>
            </a:r>
            <a:r>
              <a:rPr kumimoji="1" lang="en-US" altLang="ja-JP" sz="1600" dirty="0" smtClean="0"/>
              <a:t>)</a:t>
            </a:r>
          </a:p>
        </p:txBody>
      </p:sp>
    </p:spTree>
    <p:extLst>
      <p:ext uri="{BB962C8B-B14F-4D97-AF65-F5344CB8AC3E}">
        <p14:creationId xmlns:p14="http://schemas.microsoft.com/office/powerpoint/2010/main" val="3192207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開始までに済ませて頂きたいこと</a:t>
            </a:r>
            <a:endParaRPr lang="en-US" dirty="0"/>
          </a:p>
        </p:txBody>
      </p:sp>
      <p:sp>
        <p:nvSpPr>
          <p:cNvPr id="5" name="Slide Number Placeholder 4"/>
          <p:cNvSpPr>
            <a:spLocks noGrp="1"/>
          </p:cNvSpPr>
          <p:nvPr>
            <p:ph type="sldNum" sz="quarter" idx="12"/>
          </p:nvPr>
        </p:nvSpPr>
        <p:spPr>
          <a:xfrm>
            <a:off x="8567738" y="3104964"/>
            <a:ext cx="2057400" cy="196132"/>
          </a:xfrm>
        </p:spPr>
        <p:txBody>
          <a:bodyPr/>
          <a:lstStyle/>
          <a:p>
            <a:fld id="{D2D8002D-B5B0-4BAC-B1F6-782DDCCE6D9C}" type="slidenum">
              <a:rPr kumimoji="1" lang="ja-JP" altLang="en-US" smtClean="0"/>
              <a:pPr/>
              <a:t>2</a:t>
            </a:fld>
            <a:endParaRPr kumimoji="1" lang="ja-JP" altLang="en-US"/>
          </a:p>
        </p:txBody>
      </p:sp>
      <p:sp>
        <p:nvSpPr>
          <p:cNvPr id="6" name="Text Placeholder 5"/>
          <p:cNvSpPr>
            <a:spLocks noGrp="1"/>
          </p:cNvSpPr>
          <p:nvPr>
            <p:ph type="body" sz="quarter" idx="13"/>
          </p:nvPr>
        </p:nvSpPr>
        <p:spPr/>
        <p:txBody>
          <a:bodyPr>
            <a:normAutofit/>
          </a:bodyPr>
          <a:lstStyle/>
          <a:p>
            <a:r>
              <a:rPr lang="ja-JP" altLang="en-US" dirty="0" smtClean="0"/>
              <a:t>開始前に以下の作業を済ませるようにして下さい</a:t>
            </a:r>
            <a:endParaRPr lang="en-US" dirty="0"/>
          </a:p>
        </p:txBody>
      </p:sp>
      <p:sp>
        <p:nvSpPr>
          <p:cNvPr id="15"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4" name="テキスト プレースホルダー 3"/>
          <p:cNvSpPr txBox="1">
            <a:spLocks/>
          </p:cNvSpPr>
          <p:nvPr/>
        </p:nvSpPr>
        <p:spPr>
          <a:xfrm>
            <a:off x="539751" y="1844675"/>
            <a:ext cx="7980794" cy="424862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Wingdings 2" pitchFamily="18" charset="2"/>
              <a:buNone/>
              <a:defRPr kumimoji="1" sz="1800" kern="1200">
                <a:solidFill>
                  <a:schemeClr val="tx1"/>
                </a:solidFill>
                <a:latin typeface="Meiryo UI" panose="020B0604030504040204" pitchFamily="34" charset="-128"/>
                <a:ea typeface="Meiryo UI" panose="020B0604030504040204" pitchFamily="34" charset="-128"/>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342900" indent="-342900">
              <a:buFont typeface="Arial" panose="020B0604020202020204" pitchFamily="34" charset="0"/>
              <a:buChar char="•"/>
            </a:pPr>
            <a:r>
              <a:rPr lang="en-US" altLang="ja-JP" dirty="0" smtClean="0"/>
              <a:t>Facebook</a:t>
            </a:r>
            <a:r>
              <a:rPr lang="ja-JP" altLang="en-US" dirty="0" smtClean="0"/>
              <a:t>ページを開いて下さい</a:t>
            </a:r>
            <a:endParaRPr lang="en-US" altLang="ja-JP" dirty="0"/>
          </a:p>
          <a:p>
            <a:pPr marL="857250" lvl="1" indent="-342900">
              <a:buFont typeface="Arial" panose="020B0604020202020204" pitchFamily="34" charset="0"/>
              <a:buChar char="•"/>
            </a:pPr>
            <a:r>
              <a:rPr lang="ja-JP" altLang="en-US" dirty="0" smtClean="0"/>
              <a:t>アドレス：</a:t>
            </a:r>
            <a:r>
              <a:rPr lang="en-US" altLang="ja-JP" dirty="0"/>
              <a:t> </a:t>
            </a:r>
            <a:r>
              <a:rPr lang="en-US" altLang="ja-JP" dirty="0">
                <a:hlinkClick r:id="rId2"/>
              </a:rPr>
              <a:t>https://www.facebook.com/groups/970255039716752</a:t>
            </a:r>
            <a:r>
              <a:rPr lang="en-US" altLang="ja-JP" dirty="0" smtClean="0">
                <a:hlinkClick r:id="rId2"/>
              </a:rPr>
              <a:t>/</a:t>
            </a:r>
            <a:endParaRPr lang="en-US" altLang="ja-JP" dirty="0" smtClean="0"/>
          </a:p>
          <a:p>
            <a:pPr marL="857250" lvl="1" indent="-342900">
              <a:buFont typeface="Arial" panose="020B0604020202020204" pitchFamily="34" charset="0"/>
              <a:buChar char="•"/>
            </a:pPr>
            <a:r>
              <a:rPr lang="ja-JP" altLang="en-US" dirty="0" smtClean="0"/>
              <a:t>ページ名：</a:t>
            </a:r>
            <a:r>
              <a:rPr lang="en-US" altLang="ja-JP" dirty="0" smtClean="0"/>
              <a:t>DSL_16</a:t>
            </a:r>
            <a:r>
              <a:rPr lang="en-US" altLang="ja-JP" dirty="0"/>
              <a:t>' Data Analysis </a:t>
            </a:r>
            <a:r>
              <a:rPr lang="en-US" altLang="ja-JP" dirty="0" err="1"/>
              <a:t>Class_Beginner</a:t>
            </a:r>
            <a:endParaRPr lang="en-US" altLang="ja-JP" dirty="0" smtClean="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dirty="0" smtClean="0"/>
              <a:t>上記</a:t>
            </a:r>
            <a:r>
              <a:rPr lang="en-US" altLang="ja-JP" dirty="0" smtClean="0"/>
              <a:t>Facebook</a:t>
            </a:r>
            <a:r>
              <a:rPr lang="ja-JP" altLang="en-US" dirty="0" smtClean="0"/>
              <a:t>ページにアップロードされているプログラムコードとデータをダウンロードし、事前準備で設定したワーキングディレクトリ（フォルダ）に保存して下さい</a:t>
            </a:r>
            <a:endParaRPr lang="en-US" altLang="ja-JP" dirty="0" smtClean="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en-US" altLang="ja-JP" dirty="0" err="1" smtClean="0"/>
              <a:t>Rstudio</a:t>
            </a:r>
            <a:r>
              <a:rPr lang="ja-JP" altLang="en-US" dirty="0" smtClean="0"/>
              <a:t>で以下を実行してください</a:t>
            </a:r>
            <a:endParaRPr lang="en-US" altLang="ja-JP" dirty="0"/>
          </a:p>
          <a:p>
            <a:pPr marL="857250" lvl="1" indent="-342900">
              <a:buFont typeface="Arial" panose="020B0604020202020204" pitchFamily="34" charset="0"/>
              <a:buChar char="•"/>
            </a:pPr>
            <a:r>
              <a:rPr lang="en-US" altLang="ja-JP" dirty="0" err="1"/>
              <a:t>setwd</a:t>
            </a:r>
            <a:r>
              <a:rPr lang="en-US" altLang="ja-JP" dirty="0" smtClean="0"/>
              <a:t>(“</a:t>
            </a:r>
            <a:r>
              <a:rPr lang="ja-JP" altLang="en-US" dirty="0" smtClean="0"/>
              <a:t>ダウンロードデータを保存してあるワーキングディレクトリ</a:t>
            </a:r>
            <a:r>
              <a:rPr lang="ja-JP" altLang="en-US" dirty="0"/>
              <a:t>”</a:t>
            </a:r>
            <a:r>
              <a:rPr lang="en-US" altLang="ja-JP" dirty="0" smtClean="0"/>
              <a:t>)</a:t>
            </a:r>
          </a:p>
          <a:p>
            <a:pPr marL="857250" lvl="1" indent="-342900">
              <a:buFont typeface="Arial" panose="020B0604020202020204" pitchFamily="34" charset="0"/>
              <a:buChar char="•"/>
            </a:pPr>
            <a:r>
              <a:rPr lang="ja-JP" altLang="en-US" dirty="0" smtClean="0"/>
              <a:t>例：</a:t>
            </a:r>
            <a:r>
              <a:rPr lang="en-US" altLang="ja-JP" dirty="0" err="1" smtClean="0"/>
              <a:t>setwd</a:t>
            </a:r>
            <a:r>
              <a:rPr lang="en-US" altLang="ja-JP" dirty="0" smtClean="0"/>
              <a:t>(“C:/Users/Nakhirot0327/Documents/100_</a:t>
            </a:r>
            <a:r>
              <a:rPr lang="ja-JP" altLang="en-US" dirty="0" smtClean="0"/>
              <a:t>多変量解析</a:t>
            </a:r>
            <a:r>
              <a:rPr lang="en-US" altLang="ja-JP" dirty="0" smtClean="0"/>
              <a:t>/101_R/</a:t>
            </a:r>
            <a:r>
              <a:rPr lang="en-US" altLang="ja-JP" dirty="0" err="1" smtClean="0"/>
              <a:t>Seminer</a:t>
            </a:r>
            <a:r>
              <a:rPr lang="en-US" altLang="ja-JP" dirty="0" smtClean="0"/>
              <a:t> Data“)		“\”</a:t>
            </a:r>
            <a:r>
              <a:rPr lang="ja-JP" altLang="en-US" dirty="0" smtClean="0"/>
              <a:t>ではなく”</a:t>
            </a:r>
            <a:r>
              <a:rPr lang="en-US" altLang="ja-JP" dirty="0" smtClean="0"/>
              <a:t>/”</a:t>
            </a:r>
            <a:r>
              <a:rPr lang="ja-JP" altLang="en-US" dirty="0" smtClean="0"/>
              <a:t>であることに注意</a:t>
            </a:r>
            <a:endParaRPr lang="en-US" altLang="ja-JP" dirty="0"/>
          </a:p>
        </p:txBody>
      </p:sp>
    </p:spTree>
    <p:extLst>
      <p:ext uri="{BB962C8B-B14F-4D97-AF65-F5344CB8AC3E}">
        <p14:creationId xmlns:p14="http://schemas.microsoft.com/office/powerpoint/2010/main" val="3763226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t>
            </a:r>
            <a:r>
              <a:rPr kumimoji="1" lang="ja-JP" altLang="en-US" dirty="0" smtClean="0"/>
              <a:t>妥当な線</a:t>
            </a:r>
            <a:r>
              <a:rPr kumimoji="1" lang="en-US" altLang="ja-JP" dirty="0" smtClean="0"/>
              <a:t>”</a:t>
            </a:r>
            <a:r>
              <a:rPr kumimoji="1" lang="ja-JP" altLang="en-US" dirty="0" smtClean="0"/>
              <a:t>の別候補</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20</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6025355"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en-US" altLang="ja-JP" dirty="0"/>
              <a:t>”</a:t>
            </a:r>
            <a:r>
              <a:rPr lang="ja-JP" altLang="en-US" dirty="0"/>
              <a:t>妥当な線</a:t>
            </a:r>
            <a:r>
              <a:rPr lang="en-US" altLang="ja-JP" dirty="0"/>
              <a:t>”</a:t>
            </a:r>
            <a:r>
              <a:rPr lang="ja-JP" altLang="en-US" dirty="0"/>
              <a:t>の別候補を考える</a:t>
            </a:r>
            <a:endParaRPr lang="en-US" altLang="ja-JP" dirty="0"/>
          </a:p>
        </p:txBody>
      </p:sp>
      <p:pic>
        <p:nvPicPr>
          <p:cNvPr id="39" name="図 38"/>
          <p:cNvPicPr>
            <a:picLocks noChangeAspect="1"/>
          </p:cNvPicPr>
          <p:nvPr/>
        </p:nvPicPr>
        <p:blipFill>
          <a:blip r:embed="rId4"/>
          <a:stretch>
            <a:fillRect/>
          </a:stretch>
        </p:blipFill>
        <p:spPr>
          <a:xfrm>
            <a:off x="716507" y="1700213"/>
            <a:ext cx="7600406" cy="4947716"/>
          </a:xfrm>
          <a:prstGeom prst="rect">
            <a:avLst/>
          </a:prstGeom>
        </p:spPr>
      </p:pic>
    </p:spTree>
    <p:extLst>
      <p:ext uri="{BB962C8B-B14F-4D97-AF65-F5344CB8AC3E}">
        <p14:creationId xmlns:p14="http://schemas.microsoft.com/office/powerpoint/2010/main" val="3870037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t>
            </a:r>
            <a:r>
              <a:rPr kumimoji="1" lang="ja-JP" altLang="en-US" dirty="0" smtClean="0"/>
              <a:t>妥当な線</a:t>
            </a:r>
            <a:r>
              <a:rPr kumimoji="1" lang="en-US" altLang="ja-JP" dirty="0" smtClean="0"/>
              <a:t>”</a:t>
            </a:r>
            <a:r>
              <a:rPr kumimoji="1" lang="ja-JP" altLang="en-US" dirty="0" smtClean="0"/>
              <a:t>の別候補</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21</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6025355"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en-US" altLang="ja-JP" dirty="0"/>
              <a:t>”</a:t>
            </a:r>
            <a:r>
              <a:rPr lang="ja-JP" altLang="en-US" dirty="0"/>
              <a:t>妥当な線</a:t>
            </a:r>
            <a:r>
              <a:rPr lang="en-US" altLang="ja-JP" dirty="0" smtClean="0"/>
              <a:t>”</a:t>
            </a:r>
            <a:r>
              <a:rPr lang="ja-JP" altLang="en-US" dirty="0" smtClean="0"/>
              <a:t>として、どれが適切か？</a:t>
            </a:r>
            <a:endParaRPr lang="en-US" altLang="ja-JP" dirty="0"/>
          </a:p>
        </p:txBody>
      </p:sp>
      <p:pic>
        <p:nvPicPr>
          <p:cNvPr id="9" name="図 8"/>
          <p:cNvPicPr>
            <a:picLocks noChangeAspect="1"/>
          </p:cNvPicPr>
          <p:nvPr/>
        </p:nvPicPr>
        <p:blipFill>
          <a:blip r:embed="rId4"/>
          <a:stretch>
            <a:fillRect/>
          </a:stretch>
        </p:blipFill>
        <p:spPr>
          <a:xfrm>
            <a:off x="4617931" y="4155831"/>
            <a:ext cx="3865199" cy="2517866"/>
          </a:xfrm>
          <a:prstGeom prst="rect">
            <a:avLst/>
          </a:prstGeom>
        </p:spPr>
      </p:pic>
      <p:pic>
        <p:nvPicPr>
          <p:cNvPr id="10" name="図 9"/>
          <p:cNvPicPr>
            <a:picLocks noChangeAspect="1"/>
          </p:cNvPicPr>
          <p:nvPr/>
        </p:nvPicPr>
        <p:blipFill>
          <a:blip r:embed="rId5"/>
          <a:stretch>
            <a:fillRect/>
          </a:stretch>
        </p:blipFill>
        <p:spPr>
          <a:xfrm>
            <a:off x="419037" y="4155831"/>
            <a:ext cx="3865199" cy="2517866"/>
          </a:xfrm>
          <a:prstGeom prst="rect">
            <a:avLst/>
          </a:prstGeom>
        </p:spPr>
      </p:pic>
      <p:pic>
        <p:nvPicPr>
          <p:cNvPr id="11" name="図 10"/>
          <p:cNvPicPr>
            <a:picLocks noChangeAspect="1"/>
          </p:cNvPicPr>
          <p:nvPr/>
        </p:nvPicPr>
        <p:blipFill>
          <a:blip r:embed="rId6"/>
          <a:stretch>
            <a:fillRect/>
          </a:stretch>
        </p:blipFill>
        <p:spPr>
          <a:xfrm>
            <a:off x="2599059" y="1710201"/>
            <a:ext cx="3865199" cy="2517866"/>
          </a:xfrm>
          <a:prstGeom prst="rect">
            <a:avLst/>
          </a:prstGeom>
        </p:spPr>
      </p:pic>
    </p:spTree>
    <p:extLst>
      <p:ext uri="{BB962C8B-B14F-4D97-AF65-F5344CB8AC3E}">
        <p14:creationId xmlns:p14="http://schemas.microsoft.com/office/powerpoint/2010/main" val="1535735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寄与率の定義</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22</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6025355"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a:t>寄与率を定義することで、“妥当な線”を決定する</a:t>
            </a:r>
            <a:endParaRPr lang="en-US" altLang="ja-JP" dirty="0"/>
          </a:p>
        </p:txBody>
      </p:sp>
      <p:grpSp>
        <p:nvGrpSpPr>
          <p:cNvPr id="12" name="グループ化 11"/>
          <p:cNvGrpSpPr/>
          <p:nvPr/>
        </p:nvGrpSpPr>
        <p:grpSpPr>
          <a:xfrm>
            <a:off x="5486317" y="1821802"/>
            <a:ext cx="3036505" cy="2700119"/>
            <a:chOff x="5568593" y="784412"/>
            <a:chExt cx="3036505" cy="2700119"/>
          </a:xfrm>
        </p:grpSpPr>
        <p:cxnSp>
          <p:nvCxnSpPr>
            <p:cNvPr id="13" name="直線矢印コネクタ 12"/>
            <p:cNvCxnSpPr/>
            <p:nvPr/>
          </p:nvCxnSpPr>
          <p:spPr>
            <a:xfrm flipV="1">
              <a:off x="5780664" y="1108267"/>
              <a:ext cx="0" cy="219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5768632" y="3295035"/>
              <a:ext cx="249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6466899" y="209444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円/楕円 15"/>
            <p:cNvSpPr/>
            <p:nvPr/>
          </p:nvSpPr>
          <p:spPr>
            <a:xfrm>
              <a:off x="7703539" y="167136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円/楕円 16"/>
            <p:cNvSpPr/>
            <p:nvPr/>
          </p:nvSpPr>
          <p:spPr>
            <a:xfrm>
              <a:off x="7065956" y="188466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楕円 18"/>
            <p:cNvSpPr/>
            <p:nvPr/>
          </p:nvSpPr>
          <p:spPr>
            <a:xfrm>
              <a:off x="6957944" y="234817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楕円 19"/>
            <p:cNvSpPr/>
            <p:nvPr/>
          </p:nvSpPr>
          <p:spPr>
            <a:xfrm>
              <a:off x="5978686" y="259897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円/楕円 20"/>
            <p:cNvSpPr/>
            <p:nvPr/>
          </p:nvSpPr>
          <p:spPr>
            <a:xfrm>
              <a:off x="7580864" y="212500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円/楕円 21"/>
            <p:cNvSpPr/>
            <p:nvPr/>
          </p:nvSpPr>
          <p:spPr>
            <a:xfrm>
              <a:off x="8000572" y="1275758"/>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円/楕円 22"/>
            <p:cNvSpPr/>
            <p:nvPr/>
          </p:nvSpPr>
          <p:spPr>
            <a:xfrm>
              <a:off x="6446738" y="2675876"/>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楕円 23"/>
            <p:cNvSpPr/>
            <p:nvPr/>
          </p:nvSpPr>
          <p:spPr>
            <a:xfrm>
              <a:off x="7453802" y="141985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p:cNvSpPr txBox="1"/>
            <p:nvPr/>
          </p:nvSpPr>
          <p:spPr>
            <a:xfrm>
              <a:off x="5568593" y="784412"/>
              <a:ext cx="330540" cy="369332"/>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26" name="テキスト ボックス 25"/>
            <p:cNvSpPr txBox="1"/>
            <p:nvPr/>
          </p:nvSpPr>
          <p:spPr>
            <a:xfrm>
              <a:off x="8264940" y="3115199"/>
              <a:ext cx="340158" cy="369332"/>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cxnSp>
          <p:nvCxnSpPr>
            <p:cNvPr id="27" name="直線矢印コネクタ 26"/>
            <p:cNvCxnSpPr/>
            <p:nvPr/>
          </p:nvCxnSpPr>
          <p:spPr>
            <a:xfrm flipV="1">
              <a:off x="5780664" y="1419854"/>
              <a:ext cx="2626302" cy="158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flipV="1">
              <a:off x="6481506" y="1108267"/>
              <a:ext cx="1231756" cy="2191912"/>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263470" y="840623"/>
              <a:ext cx="420308" cy="369332"/>
            </a:xfrm>
            <a:prstGeom prst="rect">
              <a:avLst/>
            </a:prstGeom>
            <a:noFill/>
          </p:spPr>
          <p:txBody>
            <a:bodyPr wrap="none" rtlCol="0">
              <a:spAutoFit/>
            </a:bodyPr>
            <a:lstStyle/>
            <a:p>
              <a:r>
                <a:rPr lang="en-US" altLang="ja-JP" i="1" dirty="0">
                  <a:solidFill>
                    <a:srgbClr val="FF5D5D"/>
                  </a:solidFill>
                  <a:latin typeface="Segoe Script" panose="020B0504020000000003" pitchFamily="34" charset="0"/>
                </a:rPr>
                <a:t>m</a:t>
              </a:r>
              <a:endParaRPr kumimoji="1" lang="ja-JP" altLang="en-US" i="1" dirty="0">
                <a:solidFill>
                  <a:srgbClr val="FF5D5D"/>
                </a:solidFill>
                <a:latin typeface="Segoe Script" panose="020B0504020000000003" pitchFamily="34" charset="0"/>
              </a:endParaRPr>
            </a:p>
          </p:txBody>
        </p:sp>
        <p:sp>
          <p:nvSpPr>
            <p:cNvPr id="32" name="テキスト ボックス 31"/>
            <p:cNvSpPr txBox="1"/>
            <p:nvPr/>
          </p:nvSpPr>
          <p:spPr>
            <a:xfrm>
              <a:off x="8315368" y="1102886"/>
              <a:ext cx="287258" cy="369332"/>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grpSp>
      <p:sp>
        <p:nvSpPr>
          <p:cNvPr id="34" name="正方形/長方形 33"/>
          <p:cNvSpPr/>
          <p:nvPr/>
        </p:nvSpPr>
        <p:spPr>
          <a:xfrm>
            <a:off x="400309" y="1690304"/>
            <a:ext cx="4268595" cy="730925"/>
          </a:xfrm>
          <a:prstGeom prst="rect">
            <a:avLst/>
          </a:prstGeom>
          <a:solidFill>
            <a:schemeClr val="accent6"/>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altLang="ja-JP" sz="1600" dirty="0" smtClean="0">
                <a:solidFill>
                  <a:schemeClr val="bg1"/>
                </a:solidFill>
              </a:rPr>
              <a:t>“</a:t>
            </a:r>
            <a:r>
              <a:rPr kumimoji="1" lang="ja-JP" altLang="en-US" sz="1600" dirty="0" smtClean="0">
                <a:solidFill>
                  <a:schemeClr val="bg1"/>
                </a:solidFill>
              </a:rPr>
              <a:t>妥当な線</a:t>
            </a:r>
            <a:r>
              <a:rPr kumimoji="1" lang="en-US" altLang="ja-JP" sz="1600" dirty="0" smtClean="0">
                <a:solidFill>
                  <a:schemeClr val="bg1"/>
                </a:solidFill>
              </a:rPr>
              <a:t>” </a:t>
            </a:r>
            <a:r>
              <a:rPr kumimoji="1" lang="ja-JP" altLang="en-US" sz="1600" dirty="0" smtClean="0">
                <a:solidFill>
                  <a:schemeClr val="bg1"/>
                </a:solidFill>
              </a:rPr>
              <a:t>を引きデータの写像をとることで、</a:t>
            </a:r>
            <a:r>
              <a:rPr lang="ja-JP" altLang="en-US" sz="1600" dirty="0" smtClean="0">
                <a:solidFill>
                  <a:schemeClr val="bg1"/>
                </a:solidFill>
              </a:rPr>
              <a:t>妥当な線の</a:t>
            </a:r>
            <a:r>
              <a:rPr kumimoji="1" lang="ja-JP" altLang="en-US" sz="1600" dirty="0" smtClean="0">
                <a:solidFill>
                  <a:schemeClr val="bg1"/>
                </a:solidFill>
              </a:rPr>
              <a:t>成分だけでデータ</a:t>
            </a:r>
            <a:r>
              <a:rPr lang="ja-JP" altLang="en-US" sz="1600" dirty="0">
                <a:solidFill>
                  <a:schemeClr val="bg1"/>
                </a:solidFill>
              </a:rPr>
              <a:t>の</a:t>
            </a:r>
            <a:r>
              <a:rPr kumimoji="1" lang="ja-JP" altLang="en-US" sz="1600" dirty="0" smtClean="0">
                <a:solidFill>
                  <a:schemeClr val="bg1"/>
                </a:solidFill>
              </a:rPr>
              <a:t>説明をす</a:t>
            </a:r>
            <a:r>
              <a:rPr lang="ja-JP" altLang="en-US" sz="1600" dirty="0" smtClean="0">
                <a:solidFill>
                  <a:schemeClr val="bg1"/>
                </a:solidFill>
              </a:rPr>
              <a:t>る</a:t>
            </a:r>
            <a:endParaRPr lang="en-US" altLang="ja-JP" sz="1600" dirty="0" smtClean="0">
              <a:solidFill>
                <a:schemeClr val="bg1"/>
              </a:solidFill>
            </a:endParaRPr>
          </a:p>
        </p:txBody>
      </p:sp>
      <p:sp>
        <p:nvSpPr>
          <p:cNvPr id="35" name="正方形/長方形 34"/>
          <p:cNvSpPr/>
          <p:nvPr/>
        </p:nvSpPr>
        <p:spPr>
          <a:xfrm>
            <a:off x="402577" y="2966733"/>
            <a:ext cx="4268595" cy="730925"/>
          </a:xfrm>
          <a:prstGeom prst="rect">
            <a:avLst/>
          </a:prstGeom>
          <a:solidFill>
            <a:schemeClr val="accent6"/>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1600" dirty="0" smtClean="0">
                <a:solidFill>
                  <a:schemeClr val="bg1"/>
                </a:solidFill>
                <a:latin typeface="Segoe Script" panose="020B0504020000000003" pitchFamily="34" charset="0"/>
              </a:rPr>
              <a:t>妥当な線</a:t>
            </a:r>
            <a:r>
              <a:rPr kumimoji="1" lang="en-US" altLang="ja-JP" sz="1600" dirty="0" smtClean="0">
                <a:solidFill>
                  <a:schemeClr val="bg1"/>
                </a:solidFill>
                <a:latin typeface="Segoe Script" panose="020B0504020000000003" pitchFamily="34" charset="0"/>
              </a:rPr>
              <a:t>=</a:t>
            </a:r>
            <a:r>
              <a:rPr kumimoji="1" lang="ja-JP" altLang="en-US" sz="1600" dirty="0" smtClean="0">
                <a:solidFill>
                  <a:schemeClr val="bg1"/>
                </a:solidFill>
                <a:latin typeface="Segoe Script" panose="020B0504020000000003" pitchFamily="34" charset="0"/>
              </a:rPr>
              <a:t>右図の</a:t>
            </a:r>
            <a:r>
              <a:rPr kumimoji="1" lang="en-US" altLang="ja-JP" sz="1600" dirty="0" smtClean="0">
                <a:solidFill>
                  <a:schemeClr val="bg1"/>
                </a:solidFill>
                <a:latin typeface="Segoe Script" panose="020B0504020000000003" pitchFamily="34" charset="0"/>
              </a:rPr>
              <a:t>l</a:t>
            </a:r>
            <a:r>
              <a:rPr lang="ja-JP" altLang="en-US" sz="1600" dirty="0" smtClean="0">
                <a:solidFill>
                  <a:schemeClr val="bg1"/>
                </a:solidFill>
              </a:rPr>
              <a:t>軸、妥当な線に直交する線</a:t>
            </a:r>
            <a:r>
              <a:rPr lang="en-US" altLang="ja-JP" sz="1600" dirty="0" smtClean="0">
                <a:solidFill>
                  <a:schemeClr val="bg1"/>
                </a:solidFill>
                <a:latin typeface="Segoe Script" panose="020B0504020000000003" pitchFamily="34" charset="0"/>
              </a:rPr>
              <a:t>=</a:t>
            </a:r>
            <a:r>
              <a:rPr lang="ja-JP" altLang="en-US" sz="1600" dirty="0" smtClean="0">
                <a:solidFill>
                  <a:schemeClr val="bg1"/>
                </a:solidFill>
                <a:latin typeface="Segoe Script" panose="020B0504020000000003" pitchFamily="34" charset="0"/>
              </a:rPr>
              <a:t>右図の</a:t>
            </a:r>
            <a:r>
              <a:rPr lang="en-US" altLang="ja-JP" sz="1600" dirty="0" smtClean="0">
                <a:solidFill>
                  <a:schemeClr val="bg1"/>
                </a:solidFill>
                <a:latin typeface="Segoe Script" panose="020B0504020000000003" pitchFamily="34" charset="0"/>
              </a:rPr>
              <a:t>m</a:t>
            </a:r>
            <a:r>
              <a:rPr lang="ja-JP" altLang="en-US" sz="1600" dirty="0" smtClean="0">
                <a:solidFill>
                  <a:schemeClr val="bg1"/>
                </a:solidFill>
              </a:rPr>
              <a:t>軸</a:t>
            </a:r>
            <a:r>
              <a:rPr lang="ja-JP" altLang="en-US" sz="1600" dirty="0">
                <a:solidFill>
                  <a:schemeClr val="bg1"/>
                </a:solidFill>
              </a:rPr>
              <a:t>、</a:t>
            </a:r>
            <a:r>
              <a:rPr lang="ja-JP" altLang="en-US" sz="1600" dirty="0" smtClean="0">
                <a:solidFill>
                  <a:schemeClr val="bg1"/>
                </a:solidFill>
              </a:rPr>
              <a:t>とす</a:t>
            </a:r>
            <a:r>
              <a:rPr lang="ja-JP" altLang="en-US" sz="1600" dirty="0">
                <a:solidFill>
                  <a:schemeClr val="bg1"/>
                </a:solidFill>
              </a:rPr>
              <a:t>る</a:t>
            </a:r>
            <a:r>
              <a:rPr lang="ja-JP" altLang="en-US" sz="1600" dirty="0" smtClean="0">
                <a:solidFill>
                  <a:schemeClr val="bg1"/>
                </a:solidFill>
              </a:rPr>
              <a:t>新しい座標を定める</a:t>
            </a:r>
            <a:endParaRPr lang="en-US" altLang="ja-JP" sz="1600" dirty="0" smtClean="0">
              <a:solidFill>
                <a:schemeClr val="bg1"/>
              </a:solidFill>
            </a:endParaRPr>
          </a:p>
        </p:txBody>
      </p:sp>
      <mc:AlternateContent xmlns:mc="http://schemas.openxmlformats.org/markup-compatibility/2006" xmlns:a14="http://schemas.microsoft.com/office/drawing/2010/main">
        <mc:Choice Requires="a14">
          <p:sp>
            <p:nvSpPr>
              <p:cNvPr id="36" name="テキスト ボックス 35"/>
              <p:cNvSpPr txBox="1"/>
              <p:nvPr/>
            </p:nvSpPr>
            <p:spPr>
              <a:xfrm>
                <a:off x="1464786" y="5422117"/>
                <a:ext cx="5894178" cy="657296"/>
              </a:xfrm>
              <a:prstGeom prst="rect">
                <a:avLst/>
              </a:prstGeom>
              <a:noFill/>
            </p:spPr>
            <p:txBody>
              <a:bodyPr wrap="none" lIns="0" tIns="0" rIns="0" bIns="0" rtlCol="0">
                <a:spAutoFit/>
              </a:bodyPr>
              <a:lstStyle/>
              <a:p>
                <a:r>
                  <a:rPr lang="en-US" altLang="ja-JP" sz="2000" dirty="0" smtClean="0">
                    <a:latin typeface="Segoe Script" panose="020B0504020000000003" pitchFamily="34" charset="0"/>
                  </a:rPr>
                  <a:t>l</a:t>
                </a:r>
                <a:r>
                  <a:rPr kumimoji="1" lang="ja-JP" altLang="en-US" sz="2000" dirty="0" smtClean="0"/>
                  <a:t>成分の寄与率 </a:t>
                </a:r>
                <a:r>
                  <a:rPr lang="en-US" altLang="ja-JP" sz="2000" dirty="0" smtClean="0"/>
                  <a:t>=</a:t>
                </a:r>
                <a:r>
                  <a:rPr lang="ja-JP" altLang="en-US" sz="2000" dirty="0" smtClean="0"/>
                  <a:t> </a:t>
                </a:r>
                <a14:m>
                  <m:oMath xmlns:m="http://schemas.openxmlformats.org/officeDocument/2006/math">
                    <m:f>
                      <m:fPr>
                        <m:ctrlPr>
                          <a:rPr lang="en-US" altLang="ja-JP" sz="2000" i="1" smtClean="0">
                            <a:latin typeface="Cambria Math" panose="02040503050406030204" pitchFamily="18" charset="0"/>
                          </a:rPr>
                        </m:ctrlPr>
                      </m:fPr>
                      <m:num>
                        <m:r>
                          <m:rPr>
                            <m:nor/>
                          </m:rPr>
                          <a:rPr lang="en-US" altLang="ja-JP" sz="2000" dirty="0">
                            <a:latin typeface="Segoe Script" panose="020B0504020000000003" pitchFamily="34" charset="0"/>
                          </a:rPr>
                          <m:t>l</m:t>
                        </m:r>
                        <m:r>
                          <a:rPr lang="ja-JP" altLang="en-US" sz="2000" i="1" dirty="0" smtClean="0">
                            <a:latin typeface="Cambria Math" panose="02040503050406030204" pitchFamily="18" charset="0"/>
                          </a:rPr>
                          <m:t>成分</m:t>
                        </m:r>
                        <m:r>
                          <a:rPr lang="ja-JP" altLang="en-US" sz="2000" i="1" dirty="0">
                            <a:latin typeface="Cambria Math" panose="02040503050406030204" pitchFamily="18" charset="0"/>
                          </a:rPr>
                          <m:t>の</m:t>
                        </m:r>
                        <m:r>
                          <a:rPr lang="ja-JP" altLang="en-US" sz="2000" i="1" dirty="0" smtClean="0">
                            <a:latin typeface="Cambria Math" panose="02040503050406030204" pitchFamily="18" charset="0"/>
                          </a:rPr>
                          <m:t>二乗</m:t>
                        </m:r>
                        <m:r>
                          <a:rPr lang="ja-JP" altLang="en-US" sz="2000" i="1" dirty="0">
                            <a:latin typeface="Cambria Math" panose="02040503050406030204" pitchFamily="18" charset="0"/>
                          </a:rPr>
                          <m:t>和</m:t>
                        </m:r>
                      </m:num>
                      <m:den>
                        <m:d>
                          <m:dPr>
                            <m:ctrlPr>
                              <a:rPr lang="en-US" altLang="ja-JP" sz="2000" b="0" i="1" smtClean="0">
                                <a:latin typeface="Cambria Math" panose="02040503050406030204" pitchFamily="18" charset="0"/>
                              </a:rPr>
                            </m:ctrlPr>
                          </m:dPr>
                          <m:e>
                            <m:r>
                              <m:rPr>
                                <m:nor/>
                              </m:rPr>
                              <a:rPr lang="en-US" altLang="ja-JP" sz="2000" dirty="0">
                                <a:latin typeface="Segoe Script" panose="020B0504020000000003" pitchFamily="34" charset="0"/>
                              </a:rPr>
                              <m:t>l</m:t>
                            </m:r>
                            <m:r>
                              <a:rPr lang="ja-JP" altLang="en-US" sz="2000" i="1" dirty="0">
                                <a:latin typeface="Cambria Math" panose="02040503050406030204" pitchFamily="18" charset="0"/>
                              </a:rPr>
                              <m:t>成分の二乗和</m:t>
                            </m:r>
                          </m:e>
                        </m:d>
                        <m:r>
                          <a:rPr lang="en-US" altLang="ja-JP" sz="2000" b="0" i="1" dirty="0" smtClean="0">
                            <a:latin typeface="Cambria Math" panose="02040503050406030204" pitchFamily="18" charset="0"/>
                          </a:rPr>
                          <m:t> +</m:t>
                        </m:r>
                        <m:d>
                          <m:dPr>
                            <m:ctrlPr>
                              <a:rPr lang="en-US" altLang="ja-JP" sz="2000" i="1">
                                <a:latin typeface="Cambria Math" panose="02040503050406030204" pitchFamily="18" charset="0"/>
                              </a:rPr>
                            </m:ctrlPr>
                          </m:dPr>
                          <m:e>
                            <m:r>
                              <m:rPr>
                                <m:nor/>
                              </m:rPr>
                              <a:rPr lang="en-US" altLang="ja-JP" sz="2000" b="0" i="0" dirty="0" smtClean="0">
                                <a:latin typeface="Segoe Script" panose="020B0504020000000003" pitchFamily="34" charset="0"/>
                              </a:rPr>
                              <m:t>m</m:t>
                            </m:r>
                            <m:r>
                              <a:rPr lang="ja-JP" altLang="en-US" sz="2000" i="1" dirty="0">
                                <a:latin typeface="Cambria Math" panose="02040503050406030204" pitchFamily="18" charset="0"/>
                              </a:rPr>
                              <m:t>成分の二乗和</m:t>
                            </m:r>
                          </m:e>
                        </m:d>
                      </m:den>
                    </m:f>
                  </m:oMath>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1464786" y="5422117"/>
                <a:ext cx="5894178" cy="657296"/>
              </a:xfrm>
              <a:prstGeom prst="rect">
                <a:avLst/>
              </a:prstGeom>
              <a:blipFill rotWithShape="0">
                <a:blip r:embed="rId4"/>
                <a:stretch>
                  <a:fillRect l="-2585" b="-926"/>
                </a:stretch>
              </a:blipFill>
            </p:spPr>
            <p:txBody>
              <a:bodyPr/>
              <a:lstStyle/>
              <a:p>
                <a:r>
                  <a:rPr lang="ja-JP" altLang="en-US">
                    <a:noFill/>
                  </a:rPr>
                  <a:t> </a:t>
                </a:r>
              </a:p>
            </p:txBody>
          </p:sp>
        </mc:Fallback>
      </mc:AlternateContent>
      <p:sp>
        <p:nvSpPr>
          <p:cNvPr id="37" name="二等辺三角形 36"/>
          <p:cNvSpPr/>
          <p:nvPr/>
        </p:nvSpPr>
        <p:spPr>
          <a:xfrm flipV="1">
            <a:off x="402577" y="2545549"/>
            <a:ext cx="4149131" cy="259476"/>
          </a:xfrm>
          <a:prstGeom prst="triangle">
            <a:avLst/>
          </a:prstGeom>
          <a:solidFill>
            <a:schemeClr val="bg1">
              <a:lumMod val="7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正方形/長方形 37"/>
          <p:cNvSpPr/>
          <p:nvPr/>
        </p:nvSpPr>
        <p:spPr>
          <a:xfrm>
            <a:off x="421272" y="4259048"/>
            <a:ext cx="4268595" cy="730925"/>
          </a:xfrm>
          <a:prstGeom prst="rect">
            <a:avLst/>
          </a:prstGeom>
          <a:solidFill>
            <a:schemeClr val="accent6"/>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kumimoji="1" lang="en-US" altLang="ja-JP" sz="1600" dirty="0" smtClean="0">
                <a:solidFill>
                  <a:schemeClr val="bg1"/>
                </a:solidFill>
                <a:latin typeface="Segoe Script" panose="020B0504020000000003" pitchFamily="34" charset="0"/>
              </a:rPr>
              <a:t>l</a:t>
            </a:r>
            <a:r>
              <a:rPr lang="ja-JP" altLang="en-US" sz="1600" dirty="0" smtClean="0">
                <a:solidFill>
                  <a:schemeClr val="bg1"/>
                </a:solidFill>
              </a:rPr>
              <a:t>軸</a:t>
            </a:r>
            <a:r>
              <a:rPr lang="en-US" altLang="ja-JP" sz="1600" dirty="0" smtClean="0">
                <a:solidFill>
                  <a:schemeClr val="bg1"/>
                </a:solidFill>
              </a:rPr>
              <a:t>(</a:t>
            </a:r>
            <a:r>
              <a:rPr lang="ja-JP" altLang="en-US" sz="1600" dirty="0" err="1" smtClean="0">
                <a:solidFill>
                  <a:schemeClr val="bg1"/>
                </a:solidFill>
              </a:rPr>
              <a:t>への</a:t>
            </a:r>
            <a:r>
              <a:rPr lang="ja-JP" altLang="en-US" sz="1600" dirty="0" smtClean="0">
                <a:solidFill>
                  <a:schemeClr val="bg1"/>
                </a:solidFill>
              </a:rPr>
              <a:t>データの写像</a:t>
            </a:r>
            <a:r>
              <a:rPr lang="en-US" altLang="ja-JP" sz="1600" dirty="0" smtClean="0">
                <a:solidFill>
                  <a:schemeClr val="bg1"/>
                </a:solidFill>
              </a:rPr>
              <a:t>)</a:t>
            </a:r>
            <a:r>
              <a:rPr lang="ja-JP" altLang="en-US" sz="1600" dirty="0" smtClean="0">
                <a:solidFill>
                  <a:schemeClr val="bg1"/>
                </a:solidFill>
              </a:rPr>
              <a:t>がどの程度データを説明しているかの指標を寄与率として以下のように定める</a:t>
            </a:r>
            <a:endParaRPr kumimoji="1" lang="ja-JP" altLang="en-US" sz="1600" dirty="0">
              <a:solidFill>
                <a:schemeClr val="bg1"/>
              </a:solidFill>
            </a:endParaRPr>
          </a:p>
        </p:txBody>
      </p:sp>
      <p:sp>
        <p:nvSpPr>
          <p:cNvPr id="39" name="二等辺三角形 38"/>
          <p:cNvSpPr/>
          <p:nvPr/>
        </p:nvSpPr>
        <p:spPr>
          <a:xfrm flipV="1">
            <a:off x="421272" y="3837864"/>
            <a:ext cx="4149131" cy="259476"/>
          </a:xfrm>
          <a:prstGeom prst="triangle">
            <a:avLst/>
          </a:prstGeom>
          <a:solidFill>
            <a:schemeClr val="bg1">
              <a:lumMod val="7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916460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寄与率の計算例</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23</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6025355"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mc:AlternateContent xmlns:mc="http://schemas.openxmlformats.org/markup-compatibility/2006" xmlns:a14="http://schemas.microsoft.com/office/drawing/2010/main">
        <mc:Choice Requires="a14">
          <p:sp>
            <p:nvSpPr>
              <p:cNvPr id="33" name="Text Placeholder 5"/>
              <p:cNvSpPr>
                <a:spLocks noGrp="1"/>
              </p:cNvSpPr>
              <p:nvPr>
                <p:ph type="body" sz="quarter" idx="13"/>
              </p:nvPr>
            </p:nvSpPr>
            <p:spPr>
              <a:xfrm>
                <a:off x="539751" y="1042628"/>
                <a:ext cx="7980794" cy="694184"/>
              </a:xfrm>
            </p:spPr>
            <p:txBody>
              <a:bodyPr>
                <a:normAutofit/>
              </a:bodyPr>
              <a:lstStyle/>
              <a:p>
                <a14:m>
                  <m:oMath xmlns:m="http://schemas.openxmlformats.org/officeDocument/2006/math">
                    <m:r>
                      <a:rPr lang="ja-JP" altLang="en-US" i="1" dirty="0" smtClean="0">
                        <a:latin typeface="Cambria Math" panose="02040503050406030204" pitchFamily="18" charset="0"/>
                      </a:rPr>
                      <m:t>下記の例では</m:t>
                    </m:r>
                    <m:r>
                      <a:rPr lang="ja-JP" altLang="en-US" i="1" dirty="0">
                        <a:latin typeface="Cambria Math" panose="02040503050406030204" pitchFamily="18" charset="0"/>
                      </a:rPr>
                      <m:t>、</m:t>
                    </m:r>
                    <m:r>
                      <m:rPr>
                        <m:nor/>
                      </m:rPr>
                      <a:rPr lang="en-US" altLang="ja-JP" dirty="0">
                        <a:latin typeface="Segoe Script" panose="020B0504020000000003" pitchFamily="34" charset="0"/>
                      </a:rPr>
                      <m:t>l</m:t>
                    </m:r>
                    <m:r>
                      <a:rPr lang="ja-JP" altLang="en-US" i="1" dirty="0">
                        <a:latin typeface="Cambria Math" panose="02040503050406030204" pitchFamily="18" charset="0"/>
                      </a:rPr>
                      <m:t>軸で約</m:t>
                    </m:r>
                    <m:r>
                      <m:rPr>
                        <m:nor/>
                      </m:rPr>
                      <a:rPr lang="en-US" altLang="ja-JP" dirty="0">
                        <a:latin typeface="Cambria Math" panose="02040503050406030204" pitchFamily="18" charset="0"/>
                      </a:rPr>
                      <m:t>86%, </m:t>
                    </m:r>
                    <m:r>
                      <m:rPr>
                        <m:nor/>
                      </m:rPr>
                      <a:rPr lang="en-US" altLang="ja-JP" dirty="0">
                        <a:latin typeface="Segoe Script" panose="020B0504020000000003" pitchFamily="34" charset="0"/>
                      </a:rPr>
                      <m:t>m</m:t>
                    </m:r>
                    <m:r>
                      <a:rPr lang="ja-JP" altLang="en-US" i="1" dirty="0">
                        <a:latin typeface="Cambria Math" panose="02040503050406030204" pitchFamily="18" charset="0"/>
                      </a:rPr>
                      <m:t>軸で</m:t>
                    </m:r>
                  </m:oMath>
                </a14:m>
                <a:r>
                  <a:rPr lang="ja-JP" altLang="en-US" dirty="0"/>
                  <a:t>約</a:t>
                </a:r>
                <a:r>
                  <a:rPr lang="en-US" altLang="ja-JP" dirty="0"/>
                  <a:t>14%</a:t>
                </a:r>
                <a:r>
                  <a:rPr lang="ja-JP" altLang="en-US" dirty="0"/>
                  <a:t>が説明されている</a:t>
                </a:r>
                <a:endParaRPr lang="en-US" altLang="ja-JP" dirty="0"/>
              </a:p>
            </p:txBody>
          </p:sp>
        </mc:Choice>
        <mc:Fallback xmlns="">
          <p:sp>
            <p:nvSpPr>
              <p:cNvPr id="33" name="Text Placeholder 5"/>
              <p:cNvSpPr>
                <a:spLocks noGrp="1" noRot="1" noChangeAspect="1" noMove="1" noResize="1" noEditPoints="1" noAdjustHandles="1" noChangeArrowheads="1" noChangeShapeType="1" noTextEdit="1"/>
              </p:cNvSpPr>
              <p:nvPr>
                <p:ph type="body" sz="quarter" idx="13"/>
              </p:nvPr>
            </p:nvSpPr>
            <p:spPr>
              <a:xfrm>
                <a:off x="539751" y="1042628"/>
                <a:ext cx="7980794" cy="694184"/>
              </a:xfrm>
              <a:blipFill rotWithShape="0">
                <a:blip r:embed="rId4"/>
                <a:stretch>
                  <a:fillRect l="-229" t="-87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p:cNvSpPr txBox="1"/>
              <p:nvPr/>
            </p:nvSpPr>
            <p:spPr>
              <a:xfrm>
                <a:off x="408983" y="2420888"/>
                <a:ext cx="5326651" cy="1930913"/>
              </a:xfrm>
              <a:prstGeom prst="rect">
                <a:avLst/>
              </a:prstGeom>
              <a:noFill/>
            </p:spPr>
            <p:txBody>
              <a:bodyPr wrap="none" lIns="0" tIns="0" rIns="0" bIns="0" rtlCol="0">
                <a:spAutoFit/>
              </a:bodyPr>
              <a:lstStyle/>
              <a:p>
                <a:r>
                  <a:rPr lang="en-US" altLang="ja-JP" sz="2000" dirty="0" smtClean="0">
                    <a:latin typeface="Segoe Script" panose="020B0504020000000003" pitchFamily="34" charset="0"/>
                  </a:rPr>
                  <a:t>l</a:t>
                </a:r>
                <a:r>
                  <a:rPr kumimoji="1" lang="ja-JP" altLang="en-US" sz="2000" dirty="0" smtClean="0"/>
                  <a:t>成分の寄与率 </a:t>
                </a:r>
                <a:endParaRPr kumimoji="1" lang="en-US" altLang="ja-JP" sz="2000" dirty="0" smtClean="0"/>
              </a:p>
              <a:p>
                <a:endParaRPr kumimoji="1" lang="en-US" altLang="ja-JP" sz="600" dirty="0" smtClean="0"/>
              </a:p>
              <a:p>
                <a:r>
                  <a:rPr lang="ja-JP" altLang="en-US" sz="2000" dirty="0" smtClean="0"/>
                  <a:t>    </a:t>
                </a:r>
                <a:r>
                  <a:rPr lang="en-US" altLang="ja-JP" sz="2000" dirty="0" smtClean="0"/>
                  <a:t>=</a:t>
                </a:r>
                <a:r>
                  <a:rPr lang="ja-JP" altLang="en-US" sz="2000" dirty="0" smtClean="0"/>
                  <a:t> </a:t>
                </a:r>
                <a14:m>
                  <m:oMath xmlns:m="http://schemas.openxmlformats.org/officeDocument/2006/math">
                    <m:f>
                      <m:fPr>
                        <m:ctrlPr>
                          <a:rPr lang="en-US" altLang="ja-JP" sz="2000" i="1" smtClean="0">
                            <a:latin typeface="Cambria Math" panose="02040503050406030204" pitchFamily="18" charset="0"/>
                          </a:rPr>
                        </m:ctrlPr>
                      </m:fPr>
                      <m:num>
                        <m:r>
                          <m:rPr>
                            <m:nor/>
                          </m:rPr>
                          <a:rPr lang="en-US" altLang="ja-JP" sz="2000" dirty="0">
                            <a:latin typeface="Segoe Script" panose="020B0504020000000003" pitchFamily="34" charset="0"/>
                          </a:rPr>
                          <m:t>l</m:t>
                        </m:r>
                        <m:r>
                          <a:rPr lang="ja-JP" altLang="en-US" sz="2000" i="1" dirty="0" smtClean="0">
                            <a:latin typeface="Cambria Math" panose="02040503050406030204" pitchFamily="18" charset="0"/>
                          </a:rPr>
                          <m:t>成分</m:t>
                        </m:r>
                        <m:r>
                          <a:rPr lang="ja-JP" altLang="en-US" sz="2000" i="1" dirty="0">
                            <a:latin typeface="Cambria Math" panose="02040503050406030204" pitchFamily="18" charset="0"/>
                          </a:rPr>
                          <m:t>の</m:t>
                        </m:r>
                        <m:r>
                          <a:rPr lang="ja-JP" altLang="en-US" sz="2000" i="1" dirty="0" smtClean="0">
                            <a:latin typeface="Cambria Math" panose="02040503050406030204" pitchFamily="18" charset="0"/>
                          </a:rPr>
                          <m:t>二乗</m:t>
                        </m:r>
                        <m:r>
                          <a:rPr lang="ja-JP" altLang="en-US" sz="2000" i="1" dirty="0">
                            <a:latin typeface="Cambria Math" panose="02040503050406030204" pitchFamily="18" charset="0"/>
                          </a:rPr>
                          <m:t>和</m:t>
                        </m:r>
                      </m:num>
                      <m:den>
                        <m:d>
                          <m:dPr>
                            <m:ctrlPr>
                              <a:rPr lang="en-US" altLang="ja-JP" sz="2000" b="0" i="1" smtClean="0">
                                <a:latin typeface="Cambria Math" panose="02040503050406030204" pitchFamily="18" charset="0"/>
                              </a:rPr>
                            </m:ctrlPr>
                          </m:dPr>
                          <m:e>
                            <m:r>
                              <m:rPr>
                                <m:nor/>
                              </m:rPr>
                              <a:rPr lang="en-US" altLang="ja-JP" sz="2000" dirty="0">
                                <a:latin typeface="Segoe Script" panose="020B0504020000000003" pitchFamily="34" charset="0"/>
                              </a:rPr>
                              <m:t>l</m:t>
                            </m:r>
                            <m:r>
                              <a:rPr lang="ja-JP" altLang="en-US" sz="2000" i="1" dirty="0">
                                <a:latin typeface="Cambria Math" panose="02040503050406030204" pitchFamily="18" charset="0"/>
                              </a:rPr>
                              <m:t>成分の二乗和</m:t>
                            </m:r>
                          </m:e>
                        </m:d>
                        <m:r>
                          <a:rPr lang="en-US" altLang="ja-JP" sz="2000" b="0" i="1" dirty="0" smtClean="0">
                            <a:latin typeface="Cambria Math" panose="02040503050406030204" pitchFamily="18" charset="0"/>
                          </a:rPr>
                          <m:t> +</m:t>
                        </m:r>
                        <m:d>
                          <m:dPr>
                            <m:ctrlPr>
                              <a:rPr lang="en-US" altLang="ja-JP" sz="2000" i="1">
                                <a:latin typeface="Cambria Math" panose="02040503050406030204" pitchFamily="18" charset="0"/>
                              </a:rPr>
                            </m:ctrlPr>
                          </m:dPr>
                          <m:e>
                            <m:r>
                              <m:rPr>
                                <m:nor/>
                              </m:rPr>
                              <a:rPr lang="en-US" altLang="ja-JP" sz="2000" b="0" i="0" dirty="0" smtClean="0">
                                <a:latin typeface="Segoe Script" panose="020B0504020000000003" pitchFamily="34" charset="0"/>
                              </a:rPr>
                              <m:t>m</m:t>
                            </m:r>
                            <m:r>
                              <a:rPr lang="ja-JP" altLang="en-US" sz="2000" i="1" dirty="0">
                                <a:latin typeface="Cambria Math" panose="02040503050406030204" pitchFamily="18" charset="0"/>
                              </a:rPr>
                              <m:t>成分の二乗和</m:t>
                            </m:r>
                          </m:e>
                        </m:d>
                      </m:den>
                    </m:f>
                  </m:oMath>
                </a14:m>
                <a:endParaRPr lang="en-US" altLang="ja-JP" sz="2000" dirty="0" smtClean="0"/>
              </a:p>
              <a:p>
                <a:endParaRPr kumimoji="1" lang="en-US" altLang="ja-JP" sz="2000" dirty="0" smtClean="0"/>
              </a:p>
              <a:p>
                <a:r>
                  <a:rPr kumimoji="1" lang="ja-JP" altLang="en-US" sz="2000" dirty="0" smtClean="0"/>
                  <a:t>    </a:t>
                </a:r>
                <a:r>
                  <a:rPr kumimoji="1" lang="en-US" altLang="ja-JP" sz="2000" dirty="0" smtClean="0"/>
                  <a:t>=</a:t>
                </a:r>
                <a:r>
                  <a:rPr lang="ja-JP" altLang="en-US" sz="2000" dirty="0" smtClean="0"/>
                  <a:t> </a:t>
                </a:r>
                <a14:m>
                  <m:oMath xmlns:m="http://schemas.openxmlformats.org/officeDocument/2006/math">
                    <m:f>
                      <m:fPr>
                        <m:ctrlPr>
                          <a:rPr lang="en-US" altLang="ja-JP" sz="2000" i="1">
                            <a:latin typeface="Cambria Math" panose="02040503050406030204" pitchFamily="18" charset="0"/>
                          </a:rPr>
                        </m:ctrlPr>
                      </m:fPr>
                      <m:num>
                        <m:r>
                          <m:rPr>
                            <m:nor/>
                          </m:rPr>
                          <a:rPr lang="en-US" altLang="ja-JP" sz="2000" b="0" i="0" smtClean="0">
                            <a:latin typeface="Cambria Math" panose="02040503050406030204" pitchFamily="18" charset="0"/>
                          </a:rPr>
                          <m:t>3</m:t>
                        </m:r>
                        <m:r>
                          <m:rPr>
                            <m:nor/>
                          </m:rPr>
                          <a:rPr lang="en-US" altLang="ja-JP" sz="2000" b="0" i="0" baseline="30000" smtClean="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2</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(−5)</m:t>
                        </m:r>
                        <m:r>
                          <m:rPr>
                            <m:nor/>
                          </m:rPr>
                          <a:rPr lang="en-US" altLang="ja-JP" sz="2000" baseline="30000">
                            <a:latin typeface="Cambria Math" panose="02040503050406030204" pitchFamily="18" charset="0"/>
                          </a:rPr>
                          <m:t>2</m:t>
                        </m:r>
                      </m:num>
                      <m:den>
                        <m:d>
                          <m:dPr>
                            <m:ctrlPr>
                              <a:rPr lang="en-US" altLang="ja-JP" sz="2000" i="1">
                                <a:latin typeface="Cambria Math" panose="02040503050406030204" pitchFamily="18" charset="0"/>
                              </a:rPr>
                            </m:ctrlPr>
                          </m:dPr>
                          <m:e>
                            <m:r>
                              <m:rPr>
                                <m:nor/>
                              </m:rPr>
                              <a:rPr lang="en-US" altLang="ja-JP" sz="2000">
                                <a:latin typeface="Cambria Math" panose="02040503050406030204" pitchFamily="18" charset="0"/>
                              </a:rPr>
                              <m:t>3</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+2</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+(−5)</m:t>
                            </m:r>
                            <m:r>
                              <m:rPr>
                                <m:nor/>
                              </m:rPr>
                              <a:rPr lang="en-US" altLang="ja-JP" sz="2000" baseline="30000">
                                <a:latin typeface="Cambria Math" panose="02040503050406030204" pitchFamily="18" charset="0"/>
                              </a:rPr>
                              <m:t>2</m:t>
                            </m:r>
                          </m:e>
                        </m:d>
                        <m:r>
                          <a:rPr lang="en-US" altLang="ja-JP" sz="2000" i="1" dirty="0">
                            <a:latin typeface="Cambria Math" panose="02040503050406030204" pitchFamily="18" charset="0"/>
                          </a:rPr>
                          <m:t> +</m:t>
                        </m:r>
                        <m:d>
                          <m:dPr>
                            <m:ctrlPr>
                              <a:rPr lang="en-US" altLang="ja-JP" sz="2000" i="1">
                                <a:latin typeface="Cambria Math" panose="02040503050406030204" pitchFamily="18" charset="0"/>
                              </a:rPr>
                            </m:ctrlPr>
                          </m:dPr>
                          <m:e>
                            <m:r>
                              <m:rPr>
                                <m:nor/>
                              </m:rPr>
                              <a:rPr lang="en-US" altLang="ja-JP" sz="2000" b="0" i="0" smtClean="0">
                                <a:latin typeface="Cambria Math" panose="02040503050406030204" pitchFamily="18" charset="0"/>
                              </a:rPr>
                              <m:t>2</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(−1)</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1</m:t>
                            </m:r>
                            <m:r>
                              <m:rPr>
                                <m:nor/>
                              </m:rPr>
                              <a:rPr lang="en-US" altLang="ja-JP" sz="2000" baseline="30000">
                                <a:latin typeface="Cambria Math" panose="02040503050406030204" pitchFamily="18" charset="0"/>
                              </a:rPr>
                              <m:t>2</m:t>
                            </m:r>
                          </m:e>
                        </m:d>
                      </m:den>
                    </m:f>
                    <m:r>
                      <a:rPr lang="en-US" altLang="ja-JP" sz="2000" b="0" i="0" dirty="0" smtClean="0">
                        <a:latin typeface="Cambria Math" panose="02040503050406030204" pitchFamily="18" charset="0"/>
                      </a:rPr>
                      <m:t> </m:t>
                    </m:r>
                  </m:oMath>
                </a14:m>
                <a:r>
                  <a:rPr lang="en-US" altLang="ja-JP" sz="2000" dirty="0" smtClean="0"/>
                  <a:t>=</a:t>
                </a:r>
                <a:r>
                  <a:rPr lang="ja-JP" altLang="en-US" sz="2000" dirty="0" smtClean="0"/>
                  <a:t> </a:t>
                </a:r>
                <a14:m>
                  <m:oMath xmlns:m="http://schemas.openxmlformats.org/officeDocument/2006/math">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 </m:t>
                        </m:r>
                        <m:r>
                          <m:rPr>
                            <m:nor/>
                          </m:rPr>
                          <a:rPr lang="en-US" altLang="ja-JP" sz="2000" b="0" i="0" smtClean="0">
                            <a:latin typeface="Cambria Math" panose="02040503050406030204" pitchFamily="18" charset="0"/>
                          </a:rPr>
                          <m:t>38</m:t>
                        </m:r>
                      </m:num>
                      <m:den>
                        <m:r>
                          <a:rPr lang="en-US" altLang="ja-JP" sz="2000" i="1" dirty="0">
                            <a:latin typeface="Cambria Math" panose="02040503050406030204" pitchFamily="18" charset="0"/>
                          </a:rPr>
                          <m:t> </m:t>
                        </m:r>
                        <m:r>
                          <m:rPr>
                            <m:nor/>
                          </m:rPr>
                          <a:rPr lang="en-US" altLang="ja-JP" sz="2000">
                            <a:latin typeface="Cambria Math" panose="02040503050406030204" pitchFamily="18" charset="0"/>
                          </a:rPr>
                          <m:t>44</m:t>
                        </m:r>
                      </m:den>
                    </m:f>
                  </m:oMath>
                </a14:m>
                <a:r>
                  <a:rPr kumimoji="1" lang="ja-JP" altLang="en-US" sz="2000" dirty="0" smtClean="0"/>
                  <a:t> </a:t>
                </a:r>
                <a:r>
                  <a:rPr lang="ja-JP" altLang="en-US" sz="2000" dirty="0" smtClean="0"/>
                  <a:t>≒ </a:t>
                </a:r>
                <a:r>
                  <a:rPr lang="en-US" altLang="ja-JP" sz="2000" dirty="0" smtClean="0"/>
                  <a:t>0.86</a:t>
                </a:r>
                <a:endParaRPr kumimoji="1" lang="ja-JP" altLang="en-US" sz="2000"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408983" y="2420888"/>
                <a:ext cx="5326651" cy="1930913"/>
              </a:xfrm>
              <a:prstGeom prst="rect">
                <a:avLst/>
              </a:prstGeom>
              <a:blipFill rotWithShape="0">
                <a:blip r:embed="rId5"/>
                <a:stretch>
                  <a:fillRect l="-2860" t="-5994" r="-1945" b="-1262"/>
                </a:stretch>
              </a:blipFill>
            </p:spPr>
            <p:txBody>
              <a:bodyPr/>
              <a:lstStyle/>
              <a:p>
                <a:r>
                  <a:rPr lang="ja-JP" altLang="en-US">
                    <a:noFill/>
                  </a:rPr>
                  <a:t> </a:t>
                </a:r>
              </a:p>
            </p:txBody>
          </p:sp>
        </mc:Fallback>
      </mc:AlternateContent>
      <p:grpSp>
        <p:nvGrpSpPr>
          <p:cNvPr id="41" name="グループ化 40"/>
          <p:cNvGrpSpPr/>
          <p:nvPr/>
        </p:nvGrpSpPr>
        <p:grpSpPr>
          <a:xfrm>
            <a:off x="5760952" y="2587786"/>
            <a:ext cx="3036505" cy="2700119"/>
            <a:chOff x="5568593" y="1340949"/>
            <a:chExt cx="3036505" cy="2700119"/>
          </a:xfrm>
        </p:grpSpPr>
        <p:cxnSp>
          <p:nvCxnSpPr>
            <p:cNvPr id="42" name="直線矢印コネクタ 41"/>
            <p:cNvCxnSpPr/>
            <p:nvPr/>
          </p:nvCxnSpPr>
          <p:spPr>
            <a:xfrm flipV="1">
              <a:off x="5780664" y="1664804"/>
              <a:ext cx="0" cy="219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768632" y="3851572"/>
              <a:ext cx="249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5978686" y="3155508"/>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円/楕円 44"/>
            <p:cNvSpPr/>
            <p:nvPr/>
          </p:nvSpPr>
          <p:spPr>
            <a:xfrm>
              <a:off x="7580864" y="2681546"/>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円/楕円 45"/>
            <p:cNvSpPr/>
            <p:nvPr/>
          </p:nvSpPr>
          <p:spPr>
            <a:xfrm>
              <a:off x="7453802" y="197639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テキスト ボックス 46"/>
            <p:cNvSpPr txBox="1"/>
            <p:nvPr/>
          </p:nvSpPr>
          <p:spPr>
            <a:xfrm>
              <a:off x="5568593" y="1340949"/>
              <a:ext cx="330540" cy="369332"/>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48" name="テキスト ボックス 47"/>
            <p:cNvSpPr txBox="1"/>
            <p:nvPr/>
          </p:nvSpPr>
          <p:spPr>
            <a:xfrm>
              <a:off x="8264940" y="3671736"/>
              <a:ext cx="340158" cy="369332"/>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cxnSp>
          <p:nvCxnSpPr>
            <p:cNvPr id="49" name="直線矢印コネクタ 48"/>
            <p:cNvCxnSpPr/>
            <p:nvPr/>
          </p:nvCxnSpPr>
          <p:spPr>
            <a:xfrm flipV="1">
              <a:off x="5780664" y="1976391"/>
              <a:ext cx="2626302" cy="158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flipV="1">
              <a:off x="6481506" y="1664804"/>
              <a:ext cx="1231756" cy="21919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6263470" y="1397160"/>
              <a:ext cx="420308" cy="369332"/>
            </a:xfrm>
            <a:prstGeom prst="rect">
              <a:avLst/>
            </a:prstGeom>
            <a:noFill/>
          </p:spPr>
          <p:txBody>
            <a:bodyPr wrap="none" rtlCol="0">
              <a:spAutoFit/>
            </a:bodyPr>
            <a:lstStyle/>
            <a:p>
              <a:r>
                <a:rPr lang="en-US" altLang="ja-JP" i="1" dirty="0">
                  <a:solidFill>
                    <a:srgbClr val="FF0000"/>
                  </a:solidFill>
                  <a:latin typeface="Segoe Script" panose="020B0504020000000003" pitchFamily="34" charset="0"/>
                </a:rPr>
                <a:t>m</a:t>
              </a:r>
              <a:endParaRPr kumimoji="1" lang="ja-JP" altLang="en-US" i="1" dirty="0">
                <a:solidFill>
                  <a:srgbClr val="FF0000"/>
                </a:solidFill>
                <a:latin typeface="Segoe Script" panose="020B0504020000000003" pitchFamily="34" charset="0"/>
              </a:endParaRPr>
            </a:p>
          </p:txBody>
        </p:sp>
        <p:sp>
          <p:nvSpPr>
            <p:cNvPr id="52" name="テキスト ボックス 51"/>
            <p:cNvSpPr txBox="1"/>
            <p:nvPr/>
          </p:nvSpPr>
          <p:spPr>
            <a:xfrm>
              <a:off x="8315368" y="1659423"/>
              <a:ext cx="287258" cy="369332"/>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sp>
          <p:nvSpPr>
            <p:cNvPr id="53" name="テキスト ボックス 52"/>
            <p:cNvSpPr txBox="1"/>
            <p:nvPr/>
          </p:nvSpPr>
          <p:spPr>
            <a:xfrm>
              <a:off x="7224959" y="1691516"/>
              <a:ext cx="803425" cy="369332"/>
            </a:xfrm>
            <a:prstGeom prst="rect">
              <a:avLst/>
            </a:prstGeom>
            <a:noFill/>
          </p:spPr>
          <p:txBody>
            <a:bodyPr wrap="none" rtlCol="0">
              <a:spAutoFit/>
            </a:bodyPr>
            <a:lstStyle/>
            <a:p>
              <a:r>
                <a:rPr kumimoji="1" lang="en-US" altLang="ja-JP" dirty="0" smtClean="0"/>
                <a:t>A (3,2)</a:t>
              </a:r>
              <a:endParaRPr kumimoji="1" lang="ja-JP" altLang="en-US" dirty="0"/>
            </a:p>
          </p:txBody>
        </p:sp>
        <p:sp>
          <p:nvSpPr>
            <p:cNvPr id="54" name="テキスト ボックス 53"/>
            <p:cNvSpPr txBox="1"/>
            <p:nvPr/>
          </p:nvSpPr>
          <p:spPr>
            <a:xfrm>
              <a:off x="7634519" y="2528900"/>
              <a:ext cx="865943" cy="369332"/>
            </a:xfrm>
            <a:prstGeom prst="rect">
              <a:avLst/>
            </a:prstGeom>
            <a:noFill/>
          </p:spPr>
          <p:txBody>
            <a:bodyPr wrap="none" rtlCol="0">
              <a:spAutoFit/>
            </a:bodyPr>
            <a:lstStyle/>
            <a:p>
              <a:r>
                <a:rPr kumimoji="1" lang="en-US" altLang="ja-JP" dirty="0" smtClean="0"/>
                <a:t>B (2,-1)</a:t>
              </a:r>
              <a:endParaRPr kumimoji="1" lang="ja-JP" altLang="en-US" dirty="0"/>
            </a:p>
          </p:txBody>
        </p:sp>
        <p:sp>
          <p:nvSpPr>
            <p:cNvPr id="55" name="テキスト ボックス 54"/>
            <p:cNvSpPr txBox="1"/>
            <p:nvPr/>
          </p:nvSpPr>
          <p:spPr>
            <a:xfrm>
              <a:off x="5724128" y="2843644"/>
              <a:ext cx="864339" cy="369332"/>
            </a:xfrm>
            <a:prstGeom prst="rect">
              <a:avLst/>
            </a:prstGeom>
            <a:noFill/>
          </p:spPr>
          <p:txBody>
            <a:bodyPr wrap="none" rtlCol="0">
              <a:spAutoFit/>
            </a:bodyPr>
            <a:lstStyle/>
            <a:p>
              <a:r>
                <a:rPr kumimoji="1" lang="en-US" altLang="ja-JP" dirty="0" smtClean="0"/>
                <a:t>C (-5,1)</a:t>
              </a:r>
              <a:endParaRPr kumimoji="1" lang="ja-JP" altLang="en-US" dirty="0"/>
            </a:p>
          </p:txBody>
        </p:sp>
        <p:sp>
          <p:nvSpPr>
            <p:cNvPr id="56" name="テキスト ボックス 55"/>
            <p:cNvSpPr txBox="1"/>
            <p:nvPr/>
          </p:nvSpPr>
          <p:spPr>
            <a:xfrm>
              <a:off x="6869639" y="2722312"/>
              <a:ext cx="822661" cy="369332"/>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57" name="円/楕円 56"/>
            <p:cNvSpPr/>
            <p:nvPr/>
          </p:nvSpPr>
          <p:spPr>
            <a:xfrm>
              <a:off x="7080340" y="2732900"/>
              <a:ext cx="72000" cy="72000"/>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8" name="テキスト ボックス 57"/>
              <p:cNvSpPr txBox="1"/>
              <p:nvPr/>
            </p:nvSpPr>
            <p:spPr>
              <a:xfrm>
                <a:off x="409816" y="4516558"/>
                <a:ext cx="5326651" cy="1933927"/>
              </a:xfrm>
              <a:prstGeom prst="rect">
                <a:avLst/>
              </a:prstGeom>
              <a:noFill/>
            </p:spPr>
            <p:txBody>
              <a:bodyPr wrap="none" lIns="0" tIns="0" rIns="0" bIns="0" rtlCol="0">
                <a:spAutoFit/>
              </a:bodyPr>
              <a:lstStyle/>
              <a:p>
                <a:r>
                  <a:rPr lang="en-US" altLang="ja-JP" sz="2000" dirty="0" smtClean="0">
                    <a:latin typeface="Segoe Script" panose="020B0504020000000003" pitchFamily="34" charset="0"/>
                  </a:rPr>
                  <a:t>m</a:t>
                </a:r>
                <a:r>
                  <a:rPr kumimoji="1" lang="ja-JP" altLang="en-US" sz="2000" dirty="0" smtClean="0"/>
                  <a:t>成分の寄与率 </a:t>
                </a:r>
                <a:endParaRPr kumimoji="1" lang="en-US" altLang="ja-JP" sz="2000" dirty="0" smtClean="0"/>
              </a:p>
              <a:p>
                <a:endParaRPr kumimoji="1" lang="en-US" altLang="ja-JP" sz="600" dirty="0" smtClean="0"/>
              </a:p>
              <a:p>
                <a:r>
                  <a:rPr lang="ja-JP" altLang="en-US" sz="2000" dirty="0" smtClean="0"/>
                  <a:t>    </a:t>
                </a:r>
                <a:r>
                  <a:rPr lang="en-US" altLang="ja-JP" sz="2000" dirty="0" smtClean="0"/>
                  <a:t>=</a:t>
                </a:r>
                <a:r>
                  <a:rPr lang="ja-JP" altLang="en-US" sz="2000" dirty="0" smtClean="0"/>
                  <a:t> </a:t>
                </a:r>
                <a14:m>
                  <m:oMath xmlns:m="http://schemas.openxmlformats.org/officeDocument/2006/math">
                    <m:f>
                      <m:fPr>
                        <m:ctrlPr>
                          <a:rPr lang="en-US" altLang="ja-JP" sz="2000" i="1" smtClean="0">
                            <a:latin typeface="Cambria Math" panose="02040503050406030204" pitchFamily="18" charset="0"/>
                          </a:rPr>
                        </m:ctrlPr>
                      </m:fPr>
                      <m:num>
                        <m:r>
                          <m:rPr>
                            <m:nor/>
                          </m:rPr>
                          <a:rPr lang="en-US" altLang="ja-JP" sz="2000" dirty="0">
                            <a:latin typeface="Segoe Script" panose="020B0504020000000003" pitchFamily="34" charset="0"/>
                          </a:rPr>
                          <m:t>l</m:t>
                        </m:r>
                        <m:r>
                          <a:rPr lang="ja-JP" altLang="en-US" sz="2000" i="1" dirty="0" smtClean="0">
                            <a:latin typeface="Cambria Math" panose="02040503050406030204" pitchFamily="18" charset="0"/>
                          </a:rPr>
                          <m:t>成分</m:t>
                        </m:r>
                        <m:r>
                          <a:rPr lang="ja-JP" altLang="en-US" sz="2000" i="1" dirty="0">
                            <a:latin typeface="Cambria Math" panose="02040503050406030204" pitchFamily="18" charset="0"/>
                          </a:rPr>
                          <m:t>の</m:t>
                        </m:r>
                        <m:r>
                          <a:rPr lang="ja-JP" altLang="en-US" sz="2000" i="1" dirty="0" smtClean="0">
                            <a:latin typeface="Cambria Math" panose="02040503050406030204" pitchFamily="18" charset="0"/>
                          </a:rPr>
                          <m:t>二乗</m:t>
                        </m:r>
                        <m:r>
                          <a:rPr lang="ja-JP" altLang="en-US" sz="2000" i="1" dirty="0">
                            <a:latin typeface="Cambria Math" panose="02040503050406030204" pitchFamily="18" charset="0"/>
                          </a:rPr>
                          <m:t>和</m:t>
                        </m:r>
                      </m:num>
                      <m:den>
                        <m:d>
                          <m:dPr>
                            <m:ctrlPr>
                              <a:rPr lang="en-US" altLang="ja-JP" sz="2000" b="0" i="1" smtClean="0">
                                <a:latin typeface="Cambria Math" panose="02040503050406030204" pitchFamily="18" charset="0"/>
                              </a:rPr>
                            </m:ctrlPr>
                          </m:dPr>
                          <m:e>
                            <m:r>
                              <m:rPr>
                                <m:nor/>
                              </m:rPr>
                              <a:rPr lang="en-US" altLang="ja-JP" sz="2000" dirty="0">
                                <a:latin typeface="Segoe Script" panose="020B0504020000000003" pitchFamily="34" charset="0"/>
                              </a:rPr>
                              <m:t>l</m:t>
                            </m:r>
                            <m:r>
                              <a:rPr lang="ja-JP" altLang="en-US" sz="2000" i="1" dirty="0">
                                <a:latin typeface="Cambria Math" panose="02040503050406030204" pitchFamily="18" charset="0"/>
                              </a:rPr>
                              <m:t>成分の二乗和</m:t>
                            </m:r>
                          </m:e>
                        </m:d>
                        <m:r>
                          <a:rPr lang="en-US" altLang="ja-JP" sz="2000" b="0" i="1" dirty="0" smtClean="0">
                            <a:latin typeface="Cambria Math" panose="02040503050406030204" pitchFamily="18" charset="0"/>
                          </a:rPr>
                          <m:t> +</m:t>
                        </m:r>
                        <m:d>
                          <m:dPr>
                            <m:ctrlPr>
                              <a:rPr lang="en-US" altLang="ja-JP" sz="2000" i="1">
                                <a:latin typeface="Cambria Math" panose="02040503050406030204" pitchFamily="18" charset="0"/>
                              </a:rPr>
                            </m:ctrlPr>
                          </m:dPr>
                          <m:e>
                            <m:r>
                              <m:rPr>
                                <m:nor/>
                              </m:rPr>
                              <a:rPr lang="en-US" altLang="ja-JP" sz="2000" b="0" i="0" dirty="0" smtClean="0">
                                <a:latin typeface="Segoe Script" panose="020B0504020000000003" pitchFamily="34" charset="0"/>
                              </a:rPr>
                              <m:t>m</m:t>
                            </m:r>
                            <m:r>
                              <a:rPr lang="ja-JP" altLang="en-US" sz="2000" i="1" dirty="0">
                                <a:latin typeface="Cambria Math" panose="02040503050406030204" pitchFamily="18" charset="0"/>
                              </a:rPr>
                              <m:t>成分の二乗和</m:t>
                            </m:r>
                          </m:e>
                        </m:d>
                      </m:den>
                    </m:f>
                  </m:oMath>
                </a14:m>
                <a:endParaRPr lang="en-US" altLang="ja-JP" sz="2000" dirty="0" smtClean="0"/>
              </a:p>
              <a:p>
                <a:r>
                  <a:rPr kumimoji="1" lang="ja-JP" altLang="en-US" sz="2000" dirty="0" smtClean="0"/>
                  <a:t> </a:t>
                </a:r>
                <a:endParaRPr kumimoji="1" lang="en-US" altLang="ja-JP" sz="2000" dirty="0" smtClean="0"/>
              </a:p>
              <a:p>
                <a:r>
                  <a:rPr kumimoji="1" lang="ja-JP" altLang="en-US" sz="2000" dirty="0" smtClean="0"/>
                  <a:t>    </a:t>
                </a:r>
                <a:r>
                  <a:rPr kumimoji="1" lang="en-US" altLang="ja-JP" sz="2000" dirty="0" smtClean="0"/>
                  <a:t>=</a:t>
                </a:r>
                <a:r>
                  <a:rPr lang="ja-JP" altLang="en-US" sz="2000" dirty="0" smtClean="0"/>
                  <a:t> </a:t>
                </a:r>
                <a14:m>
                  <m:oMath xmlns:m="http://schemas.openxmlformats.org/officeDocument/2006/math">
                    <m:f>
                      <m:fPr>
                        <m:ctrlPr>
                          <a:rPr lang="en-US" altLang="ja-JP" sz="2000" i="1">
                            <a:latin typeface="Cambria Math" panose="02040503050406030204" pitchFamily="18" charset="0"/>
                          </a:rPr>
                        </m:ctrlPr>
                      </m:fPr>
                      <m:num>
                        <m:d>
                          <m:dPr>
                            <m:ctrlPr>
                              <a:rPr lang="en-US" altLang="ja-JP" sz="2000" i="1">
                                <a:latin typeface="Cambria Math" panose="02040503050406030204" pitchFamily="18" charset="0"/>
                              </a:rPr>
                            </m:ctrlPr>
                          </m:dPr>
                          <m:e>
                            <m:r>
                              <m:rPr>
                                <m:nor/>
                              </m:rPr>
                              <a:rPr lang="en-US" altLang="ja-JP" sz="2000">
                                <a:latin typeface="Cambria Math" panose="02040503050406030204" pitchFamily="18" charset="0"/>
                              </a:rPr>
                              <m:t>2</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+(−1)</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+1</m:t>
                            </m:r>
                            <m:r>
                              <m:rPr>
                                <m:nor/>
                              </m:rPr>
                              <a:rPr lang="en-US" altLang="ja-JP" sz="2000" baseline="30000">
                                <a:latin typeface="Cambria Math" panose="02040503050406030204" pitchFamily="18" charset="0"/>
                              </a:rPr>
                              <m:t>2</m:t>
                            </m:r>
                          </m:e>
                        </m:d>
                      </m:num>
                      <m:den>
                        <m:d>
                          <m:dPr>
                            <m:ctrlPr>
                              <a:rPr lang="en-US" altLang="ja-JP" sz="2000" i="1">
                                <a:latin typeface="Cambria Math" panose="02040503050406030204" pitchFamily="18" charset="0"/>
                              </a:rPr>
                            </m:ctrlPr>
                          </m:dPr>
                          <m:e>
                            <m:r>
                              <m:rPr>
                                <m:nor/>
                              </m:rPr>
                              <a:rPr lang="en-US" altLang="ja-JP" sz="2000">
                                <a:latin typeface="Cambria Math" panose="02040503050406030204" pitchFamily="18" charset="0"/>
                              </a:rPr>
                              <m:t>3</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+2</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+(−5)</m:t>
                            </m:r>
                            <m:r>
                              <m:rPr>
                                <m:nor/>
                              </m:rPr>
                              <a:rPr lang="en-US" altLang="ja-JP" sz="2000" baseline="30000">
                                <a:latin typeface="Cambria Math" panose="02040503050406030204" pitchFamily="18" charset="0"/>
                              </a:rPr>
                              <m:t>2</m:t>
                            </m:r>
                          </m:e>
                        </m:d>
                        <m:r>
                          <a:rPr lang="en-US" altLang="ja-JP" sz="2000" i="1" dirty="0">
                            <a:latin typeface="Cambria Math" panose="02040503050406030204" pitchFamily="18" charset="0"/>
                          </a:rPr>
                          <m:t> +</m:t>
                        </m:r>
                        <m:d>
                          <m:dPr>
                            <m:ctrlPr>
                              <a:rPr lang="en-US" altLang="ja-JP" sz="2000" i="1">
                                <a:latin typeface="Cambria Math" panose="02040503050406030204" pitchFamily="18" charset="0"/>
                              </a:rPr>
                            </m:ctrlPr>
                          </m:dPr>
                          <m:e>
                            <m:r>
                              <m:rPr>
                                <m:nor/>
                              </m:rPr>
                              <a:rPr lang="en-US" altLang="ja-JP" sz="2000" b="0" i="0" smtClean="0">
                                <a:latin typeface="Cambria Math" panose="02040503050406030204" pitchFamily="18" charset="0"/>
                              </a:rPr>
                              <m:t>2</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(−1)</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1</m:t>
                            </m:r>
                            <m:r>
                              <m:rPr>
                                <m:nor/>
                              </m:rPr>
                              <a:rPr lang="en-US" altLang="ja-JP" sz="2000" baseline="30000">
                                <a:latin typeface="Cambria Math" panose="02040503050406030204" pitchFamily="18" charset="0"/>
                              </a:rPr>
                              <m:t>2</m:t>
                            </m:r>
                          </m:e>
                        </m:d>
                      </m:den>
                    </m:f>
                    <m:r>
                      <a:rPr lang="en-US" altLang="ja-JP" sz="2000" b="0" i="0" dirty="0" smtClean="0">
                        <a:latin typeface="Cambria Math" panose="02040503050406030204" pitchFamily="18" charset="0"/>
                      </a:rPr>
                      <m:t> </m:t>
                    </m:r>
                  </m:oMath>
                </a14:m>
                <a:r>
                  <a:rPr lang="en-US" altLang="ja-JP" sz="2000" dirty="0" smtClean="0"/>
                  <a:t>=</a:t>
                </a:r>
                <a:r>
                  <a:rPr lang="ja-JP" altLang="en-US" sz="2000" dirty="0" smtClean="0"/>
                  <a:t> </a:t>
                </a:r>
                <a14:m>
                  <m:oMath xmlns:m="http://schemas.openxmlformats.org/officeDocument/2006/math">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 </m:t>
                        </m:r>
                        <m:r>
                          <m:rPr>
                            <m:nor/>
                          </m:rPr>
                          <a:rPr lang="en-US" altLang="ja-JP" sz="2000" b="0" i="0" smtClean="0">
                            <a:latin typeface="Cambria Math" panose="02040503050406030204" pitchFamily="18" charset="0"/>
                          </a:rPr>
                          <m:t>6</m:t>
                        </m:r>
                      </m:num>
                      <m:den>
                        <m:r>
                          <a:rPr lang="en-US" altLang="ja-JP" sz="2000" i="1" dirty="0">
                            <a:latin typeface="Cambria Math" panose="02040503050406030204" pitchFamily="18" charset="0"/>
                          </a:rPr>
                          <m:t> </m:t>
                        </m:r>
                        <m:r>
                          <m:rPr>
                            <m:nor/>
                          </m:rPr>
                          <a:rPr lang="en-US" altLang="ja-JP" sz="2000">
                            <a:latin typeface="Cambria Math" panose="02040503050406030204" pitchFamily="18" charset="0"/>
                          </a:rPr>
                          <m:t>44</m:t>
                        </m:r>
                      </m:den>
                    </m:f>
                  </m:oMath>
                </a14:m>
                <a:r>
                  <a:rPr lang="ja-JP" altLang="en-US" sz="2000" dirty="0"/>
                  <a:t> ≒ </a:t>
                </a:r>
                <a:r>
                  <a:rPr lang="en-US" altLang="ja-JP" sz="2000" dirty="0" smtClean="0"/>
                  <a:t>0.14</a:t>
                </a:r>
                <a:endParaRPr kumimoji="1" lang="ja-JP" altLang="en-US" sz="2000" dirty="0"/>
              </a:p>
            </p:txBody>
          </p:sp>
        </mc:Choice>
        <mc:Fallback xmlns="">
          <p:sp>
            <p:nvSpPr>
              <p:cNvPr id="58" name="テキスト ボックス 57"/>
              <p:cNvSpPr txBox="1">
                <a:spLocks noRot="1" noChangeAspect="1" noMove="1" noResize="1" noEditPoints="1" noAdjustHandles="1" noChangeArrowheads="1" noChangeShapeType="1" noTextEdit="1"/>
              </p:cNvSpPr>
              <p:nvPr/>
            </p:nvSpPr>
            <p:spPr>
              <a:xfrm>
                <a:off x="409816" y="4516558"/>
                <a:ext cx="5326651" cy="1933927"/>
              </a:xfrm>
              <a:prstGeom prst="rect">
                <a:avLst/>
              </a:prstGeom>
              <a:blipFill rotWithShape="0">
                <a:blip r:embed="rId6"/>
                <a:stretch>
                  <a:fillRect l="-2860" t="-5994" r="-1945" b="-9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p:cNvSpPr/>
              <p:nvPr/>
            </p:nvSpPr>
            <p:spPr>
              <a:xfrm>
                <a:off x="5882305" y="5287905"/>
                <a:ext cx="2986510" cy="864096"/>
              </a:xfrm>
              <a:prstGeom prst="rect">
                <a:avLst/>
              </a:prstGeom>
              <a:solidFill>
                <a:schemeClr val="accent6"/>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kumimoji="1" lang="en-US" altLang="ja-JP" sz="1400" dirty="0" smtClean="0"/>
                  <a:t>3</a:t>
                </a:r>
                <a:r>
                  <a:rPr lang="ja-JP" altLang="en-US" sz="1400" dirty="0" smtClean="0"/>
                  <a:t>サンプルのデータについて、</a:t>
                </a:r>
                <a:endParaRPr lang="en-US" altLang="ja-JP" sz="1400" dirty="0" smtClean="0"/>
              </a:p>
              <a:p>
                <a:r>
                  <a:rPr lang="ja-JP" altLang="en-US" sz="1400" dirty="0" smtClean="0"/>
                  <a:t>原点</a:t>
                </a:r>
                <a:r>
                  <a:rPr lang="en-US" altLang="ja-JP" sz="1400" dirty="0"/>
                  <a:t>O</a:t>
                </a:r>
                <a:r>
                  <a:rPr lang="ja-JP" altLang="en-US" sz="1400" dirty="0" smtClean="0"/>
                  <a:t>をサンプルの重心、</a:t>
                </a:r>
                <a14:m>
                  <m:oMath xmlns:m="http://schemas.openxmlformats.org/officeDocument/2006/math">
                    <m:r>
                      <m:rPr>
                        <m:nor/>
                      </m:rPr>
                      <a:rPr lang="en-US" altLang="ja-JP" sz="1400" dirty="0">
                        <a:latin typeface="Segoe Script" panose="020B0504020000000003" pitchFamily="34" charset="0"/>
                      </a:rPr>
                      <m:t>l</m:t>
                    </m:r>
                    <m:r>
                      <a:rPr lang="ja-JP" altLang="en-US" sz="1400" i="1" dirty="0" smtClean="0">
                        <a:latin typeface="Cambria Math" panose="02040503050406030204" pitchFamily="18" charset="0"/>
                      </a:rPr>
                      <m:t>軸</m:t>
                    </m:r>
                  </m:oMath>
                </a14:m>
                <a:r>
                  <a:rPr lang="ja-JP" altLang="en-US" sz="1400" dirty="0" smtClean="0"/>
                  <a:t>と、</a:t>
                </a:r>
                <a:endParaRPr lang="en-US" altLang="ja-JP" sz="1400" dirty="0" smtClean="0"/>
              </a:p>
              <a:p>
                <a:r>
                  <a:rPr lang="ja-JP" altLang="en-US" sz="1400" dirty="0" smtClean="0"/>
                  <a:t>それに直交する</a:t>
                </a:r>
                <a14:m>
                  <m:oMath xmlns:m="http://schemas.openxmlformats.org/officeDocument/2006/math">
                    <m:r>
                      <m:rPr>
                        <m:nor/>
                      </m:rPr>
                      <a:rPr lang="en-US" altLang="ja-JP" sz="1400" b="0" i="0" dirty="0" smtClean="0">
                        <a:latin typeface="Segoe Script" panose="020B0504020000000003" pitchFamily="34" charset="0"/>
                      </a:rPr>
                      <m:t>m</m:t>
                    </m:r>
                    <m:r>
                      <a:rPr lang="ja-JP" altLang="en-US" sz="1400" i="1" dirty="0" smtClean="0">
                        <a:latin typeface="Cambria Math" panose="02040503050406030204" pitchFamily="18" charset="0"/>
                      </a:rPr>
                      <m:t>軸</m:t>
                    </m:r>
                    <m:r>
                      <a:rPr lang="ja-JP" altLang="en-US" sz="1400" i="1" dirty="0">
                        <a:latin typeface="Cambria Math" panose="02040503050406030204" pitchFamily="18" charset="0"/>
                      </a:rPr>
                      <m:t>を</m:t>
                    </m:r>
                  </m:oMath>
                </a14:m>
                <a:r>
                  <a:rPr lang="ja-JP" altLang="en-US" sz="1400" dirty="0" smtClean="0"/>
                  <a:t>設定する。</a:t>
                </a:r>
                <a:endParaRPr lang="en-US" altLang="ja-JP" sz="1400" dirty="0" smtClean="0"/>
              </a:p>
              <a:p>
                <a:r>
                  <a:rPr lang="ja-JP" altLang="en-US" sz="1400" dirty="0"/>
                  <a:t>図中</a:t>
                </a:r>
                <a:r>
                  <a:rPr lang="ja-JP" altLang="en-US" sz="1400" dirty="0" smtClean="0"/>
                  <a:t>の座標は</a:t>
                </a:r>
                <a14:m>
                  <m:oMath xmlns:m="http://schemas.openxmlformats.org/officeDocument/2006/math">
                    <m:r>
                      <m:rPr>
                        <m:nor/>
                      </m:rPr>
                      <a:rPr lang="en-US" altLang="ja-JP" sz="1400" dirty="0" smtClean="0">
                        <a:latin typeface="Segoe Script" panose="020B0504020000000003" pitchFamily="34" charset="0"/>
                      </a:rPr>
                      <m:t>l</m:t>
                    </m:r>
                    <m:r>
                      <m:rPr>
                        <m:nor/>
                      </m:rPr>
                      <a:rPr lang="en-US" altLang="ja-JP" sz="1400" b="0" i="0" dirty="0" smtClean="0">
                        <a:latin typeface="Segoe Script" panose="020B0504020000000003" pitchFamily="34" charset="0"/>
                      </a:rPr>
                      <m:t>,</m:t>
                    </m:r>
                    <m:r>
                      <m:rPr>
                        <m:nor/>
                      </m:rPr>
                      <a:rPr lang="en-US" altLang="ja-JP" sz="1400" b="0" i="0" dirty="0" smtClean="0">
                        <a:latin typeface="Segoe Script" panose="020B0504020000000003" pitchFamily="34" charset="0"/>
                      </a:rPr>
                      <m:t>m</m:t>
                    </m:r>
                    <m:r>
                      <a:rPr lang="ja-JP" altLang="en-US" sz="1400" i="1" dirty="0">
                        <a:latin typeface="Cambria Math" panose="02040503050406030204" pitchFamily="18" charset="0"/>
                      </a:rPr>
                      <m:t>軸</m:t>
                    </m:r>
                  </m:oMath>
                </a14:m>
                <a:r>
                  <a:rPr lang="ja-JP" altLang="en-US" sz="1400" dirty="0" smtClean="0"/>
                  <a:t>に対してのもの。</a:t>
                </a:r>
                <a:endParaRPr lang="en-US" altLang="ja-JP" sz="1400" dirty="0" smtClean="0"/>
              </a:p>
            </p:txBody>
          </p:sp>
        </mc:Choice>
        <mc:Fallback xmlns="">
          <p:sp>
            <p:nvSpPr>
              <p:cNvPr id="59" name="正方形/長方形 58"/>
              <p:cNvSpPr>
                <a:spLocks noRot="1" noChangeAspect="1" noMove="1" noResize="1" noEditPoints="1" noAdjustHandles="1" noChangeArrowheads="1" noChangeShapeType="1" noTextEdit="1"/>
              </p:cNvSpPr>
              <p:nvPr/>
            </p:nvSpPr>
            <p:spPr>
              <a:xfrm>
                <a:off x="5882305" y="5287905"/>
                <a:ext cx="2986510" cy="864096"/>
              </a:xfrm>
              <a:prstGeom prst="rect">
                <a:avLst/>
              </a:prstGeom>
              <a:blipFill rotWithShape="0">
                <a:blip r:embed="rId7"/>
                <a:stretch>
                  <a:fillRect l="-612" t="-6338" b="-11268"/>
                </a:stretch>
              </a:blipFill>
              <a:ln>
                <a:noFill/>
                <a:tailEnd type="none"/>
              </a:ln>
            </p:spPr>
            <p:txBody>
              <a:bodyPr/>
              <a:lstStyle/>
              <a:p>
                <a:r>
                  <a:rPr lang="ja-JP" altLang="en-US">
                    <a:noFill/>
                  </a:rPr>
                  <a:t> </a:t>
                </a:r>
              </a:p>
            </p:txBody>
          </p:sp>
        </mc:Fallback>
      </mc:AlternateContent>
      <p:sp>
        <p:nvSpPr>
          <p:cNvPr id="60" name="正方形/長方形 59"/>
          <p:cNvSpPr/>
          <p:nvPr/>
        </p:nvSpPr>
        <p:spPr>
          <a:xfrm>
            <a:off x="574763" y="1714255"/>
            <a:ext cx="3313161" cy="386064"/>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400" dirty="0"/>
              <a:t>寄与率</a:t>
            </a:r>
            <a:r>
              <a:rPr kumimoji="1" lang="en-US" altLang="ja-JP" sz="2400" dirty="0" smtClean="0"/>
              <a:t>:</a:t>
            </a:r>
            <a:endParaRPr kumimoji="1" lang="ja-JP" altLang="en-US" sz="2400" dirty="0"/>
          </a:p>
        </p:txBody>
      </p:sp>
      <p:sp>
        <p:nvSpPr>
          <p:cNvPr id="61" name="正方形/長方形 60"/>
          <p:cNvSpPr/>
          <p:nvPr/>
        </p:nvSpPr>
        <p:spPr>
          <a:xfrm>
            <a:off x="2200764" y="1714346"/>
            <a:ext cx="6799727" cy="994465"/>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000" dirty="0" smtClean="0"/>
              <a:t>主成分</a:t>
            </a:r>
            <a:r>
              <a:rPr lang="ja-JP" altLang="en-US" sz="2000" dirty="0"/>
              <a:t>分析</a:t>
            </a:r>
            <a:r>
              <a:rPr lang="ja-JP" altLang="en-US" sz="2000" dirty="0" smtClean="0"/>
              <a:t>で定めた軸において、各データの成分をどの程度説明できているかを数値化したもの</a:t>
            </a:r>
            <a:endParaRPr kumimoji="1" lang="ja-JP" altLang="en-US" sz="2000" dirty="0"/>
          </a:p>
        </p:txBody>
      </p:sp>
      <p:sp>
        <p:nvSpPr>
          <p:cNvPr id="4" name="円/楕円 3"/>
          <p:cNvSpPr/>
          <p:nvPr/>
        </p:nvSpPr>
        <p:spPr>
          <a:xfrm>
            <a:off x="7732263" y="3021865"/>
            <a:ext cx="150944" cy="200835"/>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62" name="円/楕円 61"/>
          <p:cNvSpPr/>
          <p:nvPr/>
        </p:nvSpPr>
        <p:spPr>
          <a:xfrm>
            <a:off x="6231413" y="4178313"/>
            <a:ext cx="239851" cy="206497"/>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63" name="円/楕円 62"/>
          <p:cNvSpPr/>
          <p:nvPr/>
        </p:nvSpPr>
        <p:spPr>
          <a:xfrm>
            <a:off x="8138215" y="3859939"/>
            <a:ext cx="150944" cy="200835"/>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5" name="正方形/長方形 4"/>
          <p:cNvSpPr/>
          <p:nvPr/>
        </p:nvSpPr>
        <p:spPr>
          <a:xfrm>
            <a:off x="6498159" y="4178313"/>
            <a:ext cx="121023" cy="188259"/>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64" name="正方形/長方形 63"/>
          <p:cNvSpPr/>
          <p:nvPr/>
        </p:nvSpPr>
        <p:spPr>
          <a:xfrm>
            <a:off x="7919700" y="3036923"/>
            <a:ext cx="121023" cy="188259"/>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65" name="正方形/長方形 64"/>
          <p:cNvSpPr/>
          <p:nvPr/>
        </p:nvSpPr>
        <p:spPr>
          <a:xfrm>
            <a:off x="8340406" y="3869031"/>
            <a:ext cx="181347" cy="186535"/>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66" name="円/楕円 65"/>
          <p:cNvSpPr/>
          <p:nvPr/>
        </p:nvSpPr>
        <p:spPr>
          <a:xfrm>
            <a:off x="1789473" y="3786189"/>
            <a:ext cx="163579" cy="244207"/>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67" name="円/楕円 66"/>
          <p:cNvSpPr/>
          <p:nvPr/>
        </p:nvSpPr>
        <p:spPr>
          <a:xfrm>
            <a:off x="2218114" y="3786189"/>
            <a:ext cx="163579" cy="244207"/>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68" name="円/楕円 67"/>
          <p:cNvSpPr/>
          <p:nvPr/>
        </p:nvSpPr>
        <p:spPr>
          <a:xfrm>
            <a:off x="2715159" y="3801796"/>
            <a:ext cx="407788" cy="228600"/>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73" name="正方形/長方形 72"/>
          <p:cNvSpPr/>
          <p:nvPr/>
        </p:nvSpPr>
        <p:spPr>
          <a:xfrm>
            <a:off x="2728239" y="4097631"/>
            <a:ext cx="121024" cy="215153"/>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74" name="正方形/長方形 73"/>
          <p:cNvSpPr/>
          <p:nvPr/>
        </p:nvSpPr>
        <p:spPr>
          <a:xfrm>
            <a:off x="3236193" y="4097631"/>
            <a:ext cx="345887" cy="215153"/>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75" name="正方形/長方形 74"/>
          <p:cNvSpPr/>
          <p:nvPr/>
        </p:nvSpPr>
        <p:spPr>
          <a:xfrm>
            <a:off x="3978870" y="4097631"/>
            <a:ext cx="121024" cy="215153"/>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1" name="正方形/長方形 90"/>
          <p:cNvSpPr/>
          <p:nvPr/>
        </p:nvSpPr>
        <p:spPr>
          <a:xfrm>
            <a:off x="2728239" y="6214393"/>
            <a:ext cx="121024" cy="215153"/>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2" name="正方形/長方形 91"/>
          <p:cNvSpPr/>
          <p:nvPr/>
        </p:nvSpPr>
        <p:spPr>
          <a:xfrm>
            <a:off x="3236193" y="6214393"/>
            <a:ext cx="345887" cy="215153"/>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3" name="正方形/長方形 92"/>
          <p:cNvSpPr/>
          <p:nvPr/>
        </p:nvSpPr>
        <p:spPr>
          <a:xfrm>
            <a:off x="3978870" y="6214393"/>
            <a:ext cx="121024" cy="215153"/>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4" name="円/楕円 93"/>
          <p:cNvSpPr/>
          <p:nvPr/>
        </p:nvSpPr>
        <p:spPr>
          <a:xfrm>
            <a:off x="8538099" y="2932645"/>
            <a:ext cx="246060" cy="210245"/>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5" name="正方形/長方形 94"/>
          <p:cNvSpPr/>
          <p:nvPr/>
        </p:nvSpPr>
        <p:spPr>
          <a:xfrm>
            <a:off x="6552357" y="2702275"/>
            <a:ext cx="308872" cy="198568"/>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6" name="円/楕円 95"/>
          <p:cNvSpPr/>
          <p:nvPr/>
        </p:nvSpPr>
        <p:spPr>
          <a:xfrm>
            <a:off x="894727" y="4086707"/>
            <a:ext cx="163579" cy="244207"/>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7" name="円/楕円 96"/>
          <p:cNvSpPr/>
          <p:nvPr/>
        </p:nvSpPr>
        <p:spPr>
          <a:xfrm>
            <a:off x="1323368" y="4086707"/>
            <a:ext cx="163579" cy="244207"/>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8" name="円/楕円 97"/>
          <p:cNvSpPr/>
          <p:nvPr/>
        </p:nvSpPr>
        <p:spPr>
          <a:xfrm>
            <a:off x="1820413" y="4102314"/>
            <a:ext cx="407788" cy="228600"/>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9" name="円/楕円 98"/>
          <p:cNvSpPr/>
          <p:nvPr/>
        </p:nvSpPr>
        <p:spPr>
          <a:xfrm>
            <a:off x="894727" y="6185339"/>
            <a:ext cx="163579" cy="244207"/>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00" name="円/楕円 99"/>
          <p:cNvSpPr/>
          <p:nvPr/>
        </p:nvSpPr>
        <p:spPr>
          <a:xfrm>
            <a:off x="1323368" y="6185339"/>
            <a:ext cx="163579" cy="244207"/>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01" name="円/楕円 100"/>
          <p:cNvSpPr/>
          <p:nvPr/>
        </p:nvSpPr>
        <p:spPr>
          <a:xfrm>
            <a:off x="1820413" y="6200946"/>
            <a:ext cx="407788" cy="228600"/>
          </a:xfrm>
          <a:prstGeom prst="ellipse">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02" name="正方形/長方形 101"/>
          <p:cNvSpPr/>
          <p:nvPr/>
        </p:nvSpPr>
        <p:spPr>
          <a:xfrm>
            <a:off x="1816977" y="5916489"/>
            <a:ext cx="121024" cy="215153"/>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03" name="正方形/長方形 102"/>
          <p:cNvSpPr/>
          <p:nvPr/>
        </p:nvSpPr>
        <p:spPr>
          <a:xfrm>
            <a:off x="2324931" y="5916489"/>
            <a:ext cx="345887" cy="215153"/>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04" name="正方形/長方形 103"/>
          <p:cNvSpPr/>
          <p:nvPr/>
        </p:nvSpPr>
        <p:spPr>
          <a:xfrm>
            <a:off x="3067608" y="5916489"/>
            <a:ext cx="121024" cy="215153"/>
          </a:xfrm>
          <a:prstGeom prst="rect">
            <a:avLst/>
          </a:prstGeom>
          <a:solidFill>
            <a:schemeClr val="accent4">
              <a:alpha val="2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Tree>
    <p:extLst>
      <p:ext uri="{BB962C8B-B14F-4D97-AF65-F5344CB8AC3E}">
        <p14:creationId xmlns:p14="http://schemas.microsoft.com/office/powerpoint/2010/main" val="4015395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寄与率の感覚的理解</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24</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6025355"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smtClean="0"/>
              <a:t>各軸の寄与率とは、全情報量のうち、各軸で表せる情報量の割合である</a:t>
            </a:r>
            <a:endParaRPr lang="en-US" altLang="ja-JP" dirty="0"/>
          </a:p>
        </p:txBody>
      </p:sp>
      <mc:AlternateContent xmlns:mc="http://schemas.openxmlformats.org/markup-compatibility/2006" xmlns:a14="http://schemas.microsoft.com/office/drawing/2010/main">
        <mc:Choice Requires="a14">
          <p:sp>
            <p:nvSpPr>
              <p:cNvPr id="111" name="テキスト ボックス 110"/>
              <p:cNvSpPr txBox="1"/>
              <p:nvPr/>
            </p:nvSpPr>
            <p:spPr>
              <a:xfrm>
                <a:off x="4549443" y="2345263"/>
                <a:ext cx="4321632" cy="1065228"/>
              </a:xfrm>
              <a:prstGeom prst="rect">
                <a:avLst/>
              </a:prstGeom>
              <a:noFill/>
            </p:spPr>
            <p:txBody>
              <a:bodyPr wrap="none" lIns="0" tIns="0" rIns="0" bIns="0" rtlCol="0">
                <a:spAutoFit/>
              </a:bodyPr>
              <a:lstStyle/>
              <a:p>
                <a:r>
                  <a:rPr lang="en-US" altLang="ja-JP" sz="2000" dirty="0" smtClean="0">
                    <a:latin typeface="Segoe Script" panose="020B0504020000000003" pitchFamily="34" charset="0"/>
                  </a:rPr>
                  <a:t>l</a:t>
                </a:r>
                <a:r>
                  <a:rPr kumimoji="1" lang="ja-JP" altLang="en-US" sz="2000" dirty="0" smtClean="0"/>
                  <a:t>成分の寄与率 </a:t>
                </a:r>
                <a:endParaRPr kumimoji="1" lang="en-US" altLang="ja-JP" sz="2000" dirty="0" smtClean="0"/>
              </a:p>
              <a:p>
                <a:endParaRPr kumimoji="1" lang="en-US" altLang="ja-JP" sz="600" dirty="0" smtClean="0"/>
              </a:p>
              <a:p>
                <a:r>
                  <a:rPr lang="ja-JP" altLang="en-US" sz="2000" dirty="0" smtClean="0"/>
                  <a:t>    </a:t>
                </a:r>
                <a:r>
                  <a:rPr lang="en-US" altLang="ja-JP" sz="2000" dirty="0" smtClean="0"/>
                  <a:t>=</a:t>
                </a:r>
                <a:r>
                  <a:rPr lang="ja-JP" altLang="en-US" sz="2000" dirty="0" smtClean="0"/>
                  <a:t> </a:t>
                </a:r>
                <a14:m>
                  <m:oMath xmlns:m="http://schemas.openxmlformats.org/officeDocument/2006/math">
                    <m:f>
                      <m:fPr>
                        <m:ctrlPr>
                          <a:rPr lang="en-US" altLang="ja-JP" sz="2000" i="1" smtClean="0">
                            <a:latin typeface="Cambria Math" panose="02040503050406030204" pitchFamily="18" charset="0"/>
                          </a:rPr>
                        </m:ctrlPr>
                      </m:fPr>
                      <m:num>
                        <m:r>
                          <m:rPr>
                            <m:nor/>
                          </m:rPr>
                          <a:rPr lang="en-US" altLang="ja-JP" sz="2000" dirty="0">
                            <a:latin typeface="Segoe Script" panose="020B0504020000000003" pitchFamily="34" charset="0"/>
                          </a:rPr>
                          <m:t>l</m:t>
                        </m:r>
                        <m:r>
                          <a:rPr lang="ja-JP" altLang="en-US" sz="2000" i="1" dirty="0" smtClean="0">
                            <a:latin typeface="Cambria Math" panose="02040503050406030204" pitchFamily="18" charset="0"/>
                          </a:rPr>
                          <m:t>成分</m:t>
                        </m:r>
                        <m:r>
                          <a:rPr lang="ja-JP" altLang="en-US" sz="2000" i="1" dirty="0">
                            <a:latin typeface="Cambria Math" panose="02040503050406030204" pitchFamily="18" charset="0"/>
                          </a:rPr>
                          <m:t>の</m:t>
                        </m:r>
                        <m:r>
                          <a:rPr lang="ja-JP" altLang="en-US" sz="2000" i="1" dirty="0" smtClean="0">
                            <a:latin typeface="Cambria Math" panose="02040503050406030204" pitchFamily="18" charset="0"/>
                          </a:rPr>
                          <m:t>二乗</m:t>
                        </m:r>
                        <m:r>
                          <a:rPr lang="ja-JP" altLang="en-US" sz="2000" i="1" dirty="0">
                            <a:latin typeface="Cambria Math" panose="02040503050406030204" pitchFamily="18" charset="0"/>
                          </a:rPr>
                          <m:t>和</m:t>
                        </m:r>
                      </m:num>
                      <m:den>
                        <m:d>
                          <m:dPr>
                            <m:ctrlPr>
                              <a:rPr lang="en-US" altLang="ja-JP" sz="2000" b="0" i="1" smtClean="0">
                                <a:latin typeface="Cambria Math" panose="02040503050406030204" pitchFamily="18" charset="0"/>
                              </a:rPr>
                            </m:ctrlPr>
                          </m:dPr>
                          <m:e>
                            <m:r>
                              <m:rPr>
                                <m:nor/>
                              </m:rPr>
                              <a:rPr lang="en-US" altLang="ja-JP" sz="2000" dirty="0">
                                <a:latin typeface="Segoe Script" panose="020B0504020000000003" pitchFamily="34" charset="0"/>
                              </a:rPr>
                              <m:t>l</m:t>
                            </m:r>
                            <m:r>
                              <a:rPr lang="ja-JP" altLang="en-US" sz="2000" i="1" dirty="0">
                                <a:latin typeface="Cambria Math" panose="02040503050406030204" pitchFamily="18" charset="0"/>
                              </a:rPr>
                              <m:t>成分の二乗和</m:t>
                            </m:r>
                          </m:e>
                        </m:d>
                        <m:r>
                          <a:rPr lang="en-US" altLang="ja-JP" sz="2000" b="0" i="1" dirty="0" smtClean="0">
                            <a:latin typeface="Cambria Math" panose="02040503050406030204" pitchFamily="18" charset="0"/>
                          </a:rPr>
                          <m:t> +</m:t>
                        </m:r>
                        <m:d>
                          <m:dPr>
                            <m:ctrlPr>
                              <a:rPr lang="en-US" altLang="ja-JP" sz="2000" i="1">
                                <a:latin typeface="Cambria Math" panose="02040503050406030204" pitchFamily="18" charset="0"/>
                              </a:rPr>
                            </m:ctrlPr>
                          </m:dPr>
                          <m:e>
                            <m:r>
                              <m:rPr>
                                <m:nor/>
                              </m:rPr>
                              <a:rPr lang="en-US" altLang="ja-JP" sz="2000" b="0" i="0" dirty="0" smtClean="0">
                                <a:latin typeface="Segoe Script" panose="020B0504020000000003" pitchFamily="34" charset="0"/>
                              </a:rPr>
                              <m:t>m</m:t>
                            </m:r>
                            <m:r>
                              <a:rPr lang="ja-JP" altLang="en-US" sz="2000" i="1" dirty="0">
                                <a:latin typeface="Cambria Math" panose="02040503050406030204" pitchFamily="18" charset="0"/>
                              </a:rPr>
                              <m:t>成分の二乗和</m:t>
                            </m:r>
                          </m:e>
                        </m:d>
                      </m:den>
                    </m:f>
                  </m:oMath>
                </a14:m>
                <a:endParaRPr lang="en-US" altLang="ja-JP" sz="2000" dirty="0" smtClean="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4549443" y="2345263"/>
                <a:ext cx="4321632" cy="1065228"/>
              </a:xfrm>
              <a:prstGeom prst="rect">
                <a:avLst/>
              </a:prstGeom>
              <a:blipFill rotWithShape="0">
                <a:blip r:embed="rId4"/>
                <a:stretch>
                  <a:fillRect l="-3526" t="-10920"/>
                </a:stretch>
              </a:blipFill>
            </p:spPr>
            <p:txBody>
              <a:bodyPr/>
              <a:lstStyle/>
              <a:p>
                <a:r>
                  <a:rPr lang="ja-JP" altLang="en-US">
                    <a:noFill/>
                  </a:rPr>
                  <a:t> </a:t>
                </a:r>
              </a:p>
            </p:txBody>
          </p:sp>
        </mc:Fallback>
      </mc:AlternateContent>
      <p:cxnSp>
        <p:nvCxnSpPr>
          <p:cNvPr id="70" name="直線矢印コネクタ 69"/>
          <p:cNvCxnSpPr/>
          <p:nvPr/>
        </p:nvCxnSpPr>
        <p:spPr>
          <a:xfrm flipV="1">
            <a:off x="409623" y="2557453"/>
            <a:ext cx="0" cy="3173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392236" y="5717470"/>
            <a:ext cx="3607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695777" y="4711613"/>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円/楕円 75"/>
          <p:cNvSpPr/>
          <p:nvPr/>
        </p:nvSpPr>
        <p:spPr>
          <a:xfrm>
            <a:off x="3011025" y="4026709"/>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円/楕円 76"/>
          <p:cNvSpPr/>
          <p:nvPr/>
        </p:nvSpPr>
        <p:spPr>
          <a:xfrm>
            <a:off x="2827412" y="3007716"/>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テキスト ボックス 77"/>
          <p:cNvSpPr txBox="1"/>
          <p:nvPr/>
        </p:nvSpPr>
        <p:spPr>
          <a:xfrm>
            <a:off x="103167" y="2089462"/>
            <a:ext cx="477651" cy="533708"/>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79" name="テキスト ボックス 78"/>
          <p:cNvSpPr txBox="1"/>
          <p:nvPr/>
        </p:nvSpPr>
        <p:spPr>
          <a:xfrm>
            <a:off x="3999557" y="5457595"/>
            <a:ext cx="491550" cy="533708"/>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cxnSp>
        <p:nvCxnSpPr>
          <p:cNvPr id="80" name="直線矢印コネクタ 79"/>
          <p:cNvCxnSpPr/>
          <p:nvPr/>
        </p:nvCxnSpPr>
        <p:spPr>
          <a:xfrm flipV="1">
            <a:off x="409623" y="3007716"/>
            <a:ext cx="3795171" cy="22937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flipH="1" flipV="1">
            <a:off x="1422383" y="2557453"/>
            <a:ext cx="1779965" cy="31674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1107308" y="2170691"/>
            <a:ext cx="607372" cy="533708"/>
          </a:xfrm>
          <a:prstGeom prst="rect">
            <a:avLst/>
          </a:prstGeom>
          <a:noFill/>
        </p:spPr>
        <p:txBody>
          <a:bodyPr wrap="none" rtlCol="0">
            <a:spAutoFit/>
          </a:bodyPr>
          <a:lstStyle/>
          <a:p>
            <a:r>
              <a:rPr lang="en-US" altLang="ja-JP" i="1" dirty="0">
                <a:solidFill>
                  <a:srgbClr val="FF0000"/>
                </a:solidFill>
                <a:latin typeface="Segoe Script" panose="020B0504020000000003" pitchFamily="34" charset="0"/>
              </a:rPr>
              <a:t>m</a:t>
            </a:r>
            <a:endParaRPr kumimoji="1" lang="ja-JP" altLang="en-US" i="1" dirty="0">
              <a:solidFill>
                <a:srgbClr val="FF0000"/>
              </a:solidFill>
              <a:latin typeface="Segoe Script" panose="020B0504020000000003" pitchFamily="34" charset="0"/>
            </a:endParaRPr>
          </a:p>
        </p:txBody>
      </p:sp>
      <p:sp>
        <p:nvSpPr>
          <p:cNvPr id="83" name="テキスト ボックス 82"/>
          <p:cNvSpPr txBox="1"/>
          <p:nvPr/>
        </p:nvSpPr>
        <p:spPr>
          <a:xfrm>
            <a:off x="4072429" y="2693693"/>
            <a:ext cx="415106" cy="533708"/>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sp>
        <p:nvSpPr>
          <p:cNvPr id="84" name="テキスト ボックス 83"/>
          <p:cNvSpPr txBox="1"/>
          <p:nvPr/>
        </p:nvSpPr>
        <p:spPr>
          <a:xfrm>
            <a:off x="2496720" y="2596054"/>
            <a:ext cx="1161000" cy="533708"/>
          </a:xfrm>
          <a:prstGeom prst="rect">
            <a:avLst/>
          </a:prstGeom>
          <a:noFill/>
        </p:spPr>
        <p:txBody>
          <a:bodyPr wrap="none" rtlCol="0">
            <a:spAutoFit/>
          </a:bodyPr>
          <a:lstStyle/>
          <a:p>
            <a:r>
              <a:rPr kumimoji="1" lang="en-US" altLang="ja-JP" dirty="0" smtClean="0"/>
              <a:t>A (3,2)</a:t>
            </a:r>
            <a:endParaRPr kumimoji="1" lang="ja-JP" altLang="en-US" dirty="0"/>
          </a:p>
        </p:txBody>
      </p:sp>
      <p:sp>
        <p:nvSpPr>
          <p:cNvPr id="85" name="テキスト ボックス 84"/>
          <p:cNvSpPr txBox="1"/>
          <p:nvPr/>
        </p:nvSpPr>
        <p:spPr>
          <a:xfrm>
            <a:off x="3088559" y="3806126"/>
            <a:ext cx="1251341" cy="533708"/>
          </a:xfrm>
          <a:prstGeom prst="rect">
            <a:avLst/>
          </a:prstGeom>
          <a:noFill/>
        </p:spPr>
        <p:txBody>
          <a:bodyPr wrap="none" rtlCol="0">
            <a:spAutoFit/>
          </a:bodyPr>
          <a:lstStyle/>
          <a:p>
            <a:r>
              <a:rPr kumimoji="1" lang="en-US" altLang="ja-JP" dirty="0" smtClean="0"/>
              <a:t>B (2,-1)</a:t>
            </a:r>
            <a:endParaRPr kumimoji="1" lang="ja-JP" altLang="en-US" dirty="0"/>
          </a:p>
        </p:txBody>
      </p:sp>
      <p:sp>
        <p:nvSpPr>
          <p:cNvPr id="86" name="テキスト ボックス 85"/>
          <p:cNvSpPr txBox="1"/>
          <p:nvPr/>
        </p:nvSpPr>
        <p:spPr>
          <a:xfrm>
            <a:off x="327925" y="4260951"/>
            <a:ext cx="1249024" cy="533708"/>
          </a:xfrm>
          <a:prstGeom prst="rect">
            <a:avLst/>
          </a:prstGeom>
          <a:noFill/>
        </p:spPr>
        <p:txBody>
          <a:bodyPr wrap="none" rtlCol="0">
            <a:spAutoFit/>
          </a:bodyPr>
          <a:lstStyle/>
          <a:p>
            <a:r>
              <a:rPr kumimoji="1" lang="en-US" altLang="ja-JP" dirty="0" smtClean="0"/>
              <a:t>C (-5,1)</a:t>
            </a:r>
            <a:endParaRPr kumimoji="1" lang="ja-JP" altLang="en-US" dirty="0"/>
          </a:p>
        </p:txBody>
      </p:sp>
      <p:sp>
        <p:nvSpPr>
          <p:cNvPr id="87" name="テキスト ボックス 86"/>
          <p:cNvSpPr txBox="1"/>
          <p:nvPr/>
        </p:nvSpPr>
        <p:spPr>
          <a:xfrm>
            <a:off x="1983260" y="4085618"/>
            <a:ext cx="1188796" cy="533708"/>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88" name="円/楕円 87"/>
          <p:cNvSpPr/>
          <p:nvPr/>
        </p:nvSpPr>
        <p:spPr>
          <a:xfrm>
            <a:off x="2287736" y="4100919"/>
            <a:ext cx="104044" cy="104044"/>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 name="直線コネクタ 7"/>
          <p:cNvCxnSpPr/>
          <p:nvPr/>
        </p:nvCxnSpPr>
        <p:spPr>
          <a:xfrm flipV="1">
            <a:off x="851862" y="3966882"/>
            <a:ext cx="1353456" cy="777091"/>
          </a:xfrm>
          <a:prstGeom prst="line">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V="1">
            <a:off x="2005464" y="3116849"/>
            <a:ext cx="854844" cy="504972"/>
          </a:xfrm>
          <a:prstGeom prst="line">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flipV="1">
            <a:off x="2484825" y="4139643"/>
            <a:ext cx="529591" cy="322625"/>
          </a:xfrm>
          <a:prstGeom prst="line">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802110" y="4858272"/>
            <a:ext cx="85396" cy="157481"/>
          </a:xfrm>
          <a:prstGeom prst="line">
            <a:avLst/>
          </a:prstGeom>
          <a:ln w="25400">
            <a:solidFill>
              <a:srgbClr val="0000CC"/>
            </a:solidFill>
            <a:tailEnd type="none"/>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a:stCxn id="76" idx="0"/>
          </p:cNvCxnSpPr>
          <p:nvPr/>
        </p:nvCxnSpPr>
        <p:spPr>
          <a:xfrm flipH="1" flipV="1">
            <a:off x="2961071" y="3792434"/>
            <a:ext cx="127997" cy="234275"/>
          </a:xfrm>
          <a:prstGeom prst="line">
            <a:avLst/>
          </a:prstGeom>
          <a:ln w="25400">
            <a:solidFill>
              <a:srgbClr val="0000CC"/>
            </a:solidFill>
            <a:tailEnd type="none"/>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endCxn id="77" idx="5"/>
          </p:cNvCxnSpPr>
          <p:nvPr/>
        </p:nvCxnSpPr>
        <p:spPr>
          <a:xfrm flipH="1" flipV="1">
            <a:off x="2960639" y="3140928"/>
            <a:ext cx="285560" cy="480893"/>
          </a:xfrm>
          <a:prstGeom prst="line">
            <a:avLst/>
          </a:prstGeom>
          <a:ln w="25400">
            <a:solidFill>
              <a:srgbClr val="0000CC"/>
            </a:solidFill>
            <a:tailEnd type="none"/>
          </a:ln>
        </p:spPr>
        <p:style>
          <a:lnRef idx="1">
            <a:schemeClr val="accent1"/>
          </a:lnRef>
          <a:fillRef idx="0">
            <a:schemeClr val="accent1"/>
          </a:fillRef>
          <a:effectRef idx="0">
            <a:schemeClr val="accent1"/>
          </a:effectRef>
          <a:fontRef idx="minor">
            <a:schemeClr val="tx1"/>
          </a:fontRef>
        </p:style>
      </p:cxnSp>
      <p:sp>
        <p:nvSpPr>
          <p:cNvPr id="21" name="四角形吹き出し 20"/>
          <p:cNvSpPr/>
          <p:nvPr/>
        </p:nvSpPr>
        <p:spPr>
          <a:xfrm>
            <a:off x="4947413" y="3740309"/>
            <a:ext cx="1722505" cy="739959"/>
          </a:xfrm>
          <a:prstGeom prst="wedgeRectCallout">
            <a:avLst>
              <a:gd name="adj1" fmla="val -20833"/>
              <a:gd name="adj2" fmla="val -95603"/>
            </a:avLst>
          </a:prstGeom>
          <a:solidFill>
            <a:schemeClr val="bg1">
              <a:lumMod val="9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smtClean="0">
                <a:solidFill>
                  <a:schemeClr val="tx1"/>
                </a:solidFill>
              </a:rPr>
              <a:t>　　　の長さ</a:t>
            </a:r>
            <a:r>
              <a:rPr lang="en-US" altLang="ja-JP" sz="1600" dirty="0" smtClean="0">
                <a:solidFill>
                  <a:schemeClr val="tx1"/>
                </a:solidFill>
              </a:rPr>
              <a:t>(</a:t>
            </a:r>
            <a:r>
              <a:rPr lang="ja-JP" altLang="en-US" sz="1600" dirty="0" smtClean="0">
                <a:solidFill>
                  <a:schemeClr val="tx1"/>
                </a:solidFill>
              </a:rPr>
              <a:t>の二乗</a:t>
            </a:r>
            <a:r>
              <a:rPr lang="en-US" altLang="ja-JP" sz="1600" dirty="0" smtClean="0">
                <a:solidFill>
                  <a:schemeClr val="tx1"/>
                </a:solidFill>
              </a:rPr>
              <a:t>)</a:t>
            </a:r>
            <a:br>
              <a:rPr lang="en-US" altLang="ja-JP" sz="1600" dirty="0" smtClean="0">
                <a:solidFill>
                  <a:schemeClr val="tx1"/>
                </a:solidFill>
              </a:rPr>
            </a:br>
            <a:r>
              <a:rPr lang="ja-JP" altLang="en-US" sz="1600" dirty="0" smtClean="0">
                <a:solidFill>
                  <a:schemeClr val="tx1"/>
                </a:solidFill>
              </a:rPr>
              <a:t>の合計</a:t>
            </a:r>
            <a:endParaRPr kumimoji="1" lang="ja-JP" altLang="en-US" sz="1600" dirty="0" smtClean="0">
              <a:solidFill>
                <a:schemeClr val="tx1"/>
              </a:solidFill>
            </a:endParaRPr>
          </a:p>
        </p:txBody>
      </p:sp>
      <p:sp>
        <p:nvSpPr>
          <p:cNvPr id="117" name="四角形吹き出し 116"/>
          <p:cNvSpPr/>
          <p:nvPr/>
        </p:nvSpPr>
        <p:spPr>
          <a:xfrm>
            <a:off x="6996898" y="3740309"/>
            <a:ext cx="1722505" cy="739959"/>
          </a:xfrm>
          <a:prstGeom prst="wedgeRectCallout">
            <a:avLst>
              <a:gd name="adj1" fmla="val -20833"/>
              <a:gd name="adj2" fmla="val -95603"/>
            </a:avLst>
          </a:prstGeom>
          <a:solidFill>
            <a:schemeClr val="bg1">
              <a:lumMod val="9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smtClean="0">
                <a:solidFill>
                  <a:schemeClr val="tx1"/>
                </a:solidFill>
              </a:rPr>
              <a:t>　　　の長さ</a:t>
            </a:r>
            <a:r>
              <a:rPr lang="en-US" altLang="ja-JP" sz="1600" dirty="0" smtClean="0">
                <a:solidFill>
                  <a:schemeClr val="tx1"/>
                </a:solidFill>
              </a:rPr>
              <a:t>(</a:t>
            </a:r>
            <a:r>
              <a:rPr lang="ja-JP" altLang="en-US" sz="1600" dirty="0" smtClean="0">
                <a:solidFill>
                  <a:schemeClr val="tx1"/>
                </a:solidFill>
              </a:rPr>
              <a:t>の二乗</a:t>
            </a:r>
            <a:r>
              <a:rPr lang="en-US" altLang="ja-JP" sz="1600" dirty="0" smtClean="0">
                <a:solidFill>
                  <a:schemeClr val="tx1"/>
                </a:solidFill>
              </a:rPr>
              <a:t>)</a:t>
            </a:r>
            <a:br>
              <a:rPr lang="en-US" altLang="ja-JP" sz="1600" dirty="0" smtClean="0">
                <a:solidFill>
                  <a:schemeClr val="tx1"/>
                </a:solidFill>
              </a:rPr>
            </a:br>
            <a:r>
              <a:rPr lang="ja-JP" altLang="en-US" sz="1600" dirty="0" smtClean="0">
                <a:solidFill>
                  <a:schemeClr val="tx1"/>
                </a:solidFill>
              </a:rPr>
              <a:t>の合計</a:t>
            </a:r>
            <a:endParaRPr kumimoji="1" lang="ja-JP" altLang="en-US" sz="1600" dirty="0" smtClean="0">
              <a:solidFill>
                <a:schemeClr val="tx1"/>
              </a:solidFill>
            </a:endParaRPr>
          </a:p>
        </p:txBody>
      </p:sp>
      <p:cxnSp>
        <p:nvCxnSpPr>
          <p:cNvPr id="118" name="直線コネクタ 117"/>
          <p:cNvCxnSpPr/>
          <p:nvPr/>
        </p:nvCxnSpPr>
        <p:spPr>
          <a:xfrm flipV="1">
            <a:off x="5078911" y="3862377"/>
            <a:ext cx="328436" cy="205362"/>
          </a:xfrm>
          <a:prstGeom prst="line">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V="1">
            <a:off x="7135697" y="3862377"/>
            <a:ext cx="328436" cy="205362"/>
          </a:xfrm>
          <a:prstGeom prst="line">
            <a:avLst/>
          </a:prstGeom>
          <a:ln w="25400">
            <a:solidFill>
              <a:srgbClr val="0000CC"/>
            </a:solidFill>
            <a:tailEnd type="none"/>
          </a:ln>
        </p:spPr>
        <p:style>
          <a:lnRef idx="1">
            <a:schemeClr val="accent1"/>
          </a:lnRef>
          <a:fillRef idx="0">
            <a:schemeClr val="accent1"/>
          </a:fillRef>
          <a:effectRef idx="0">
            <a:schemeClr val="accent1"/>
          </a:effectRef>
          <a:fontRef idx="minor">
            <a:schemeClr val="tx1"/>
          </a:fontRef>
        </p:style>
      </p:cxnSp>
      <p:sp>
        <p:nvSpPr>
          <p:cNvPr id="25" name="左中かっこ 24"/>
          <p:cNvSpPr/>
          <p:nvPr/>
        </p:nvSpPr>
        <p:spPr>
          <a:xfrm rot="16200000">
            <a:off x="6740632" y="2738459"/>
            <a:ext cx="175070" cy="3761508"/>
          </a:xfrm>
          <a:prstGeom prst="lef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0" name="正方形/長方形 119"/>
          <p:cNvSpPr/>
          <p:nvPr/>
        </p:nvSpPr>
        <p:spPr>
          <a:xfrm>
            <a:off x="4947414" y="4725144"/>
            <a:ext cx="3771990" cy="274771"/>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b="1" dirty="0" smtClean="0">
                <a:latin typeface="Segoe Script" panose="020B0504020000000003" pitchFamily="34" charset="0"/>
              </a:rPr>
              <a:t>データの持つ全情報量</a:t>
            </a:r>
            <a:endParaRPr kumimoji="1" lang="ja-JP" altLang="en-US" sz="1600" b="1" dirty="0"/>
          </a:p>
        </p:txBody>
      </p:sp>
      <p:sp>
        <p:nvSpPr>
          <p:cNvPr id="121" name="四角形吹き出し 120"/>
          <p:cNvSpPr/>
          <p:nvPr/>
        </p:nvSpPr>
        <p:spPr>
          <a:xfrm>
            <a:off x="6233871" y="1714255"/>
            <a:ext cx="1722505" cy="739959"/>
          </a:xfrm>
          <a:prstGeom prst="wedgeRectCallout">
            <a:avLst>
              <a:gd name="adj1" fmla="val -21614"/>
              <a:gd name="adj2" fmla="val 78855"/>
            </a:avLst>
          </a:prstGeom>
          <a:solidFill>
            <a:schemeClr val="bg1">
              <a:lumMod val="9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smtClean="0">
                <a:solidFill>
                  <a:schemeClr val="tx1"/>
                </a:solidFill>
              </a:rPr>
              <a:t>　　　の長さ</a:t>
            </a:r>
            <a:r>
              <a:rPr lang="en-US" altLang="ja-JP" sz="1600" dirty="0" smtClean="0">
                <a:solidFill>
                  <a:schemeClr val="tx1"/>
                </a:solidFill>
              </a:rPr>
              <a:t>(</a:t>
            </a:r>
            <a:r>
              <a:rPr lang="ja-JP" altLang="en-US" sz="1600" dirty="0" smtClean="0">
                <a:solidFill>
                  <a:schemeClr val="tx1"/>
                </a:solidFill>
              </a:rPr>
              <a:t>の二乗</a:t>
            </a:r>
            <a:r>
              <a:rPr lang="en-US" altLang="ja-JP" sz="1600" dirty="0" smtClean="0">
                <a:solidFill>
                  <a:schemeClr val="tx1"/>
                </a:solidFill>
              </a:rPr>
              <a:t>)</a:t>
            </a:r>
            <a:br>
              <a:rPr lang="en-US" altLang="ja-JP" sz="1600" dirty="0" smtClean="0">
                <a:solidFill>
                  <a:schemeClr val="tx1"/>
                </a:solidFill>
              </a:rPr>
            </a:br>
            <a:r>
              <a:rPr lang="ja-JP" altLang="en-US" sz="1600" dirty="0" smtClean="0">
                <a:solidFill>
                  <a:schemeClr val="tx1"/>
                </a:solidFill>
              </a:rPr>
              <a:t>の合計</a:t>
            </a:r>
            <a:endParaRPr kumimoji="1" lang="ja-JP" altLang="en-US" sz="1600" dirty="0" smtClean="0">
              <a:solidFill>
                <a:schemeClr val="tx1"/>
              </a:solidFill>
            </a:endParaRPr>
          </a:p>
        </p:txBody>
      </p:sp>
      <p:cxnSp>
        <p:nvCxnSpPr>
          <p:cNvPr id="122" name="直線コネクタ 121"/>
          <p:cNvCxnSpPr/>
          <p:nvPr/>
        </p:nvCxnSpPr>
        <p:spPr>
          <a:xfrm flipV="1">
            <a:off x="6345498" y="1860416"/>
            <a:ext cx="328436" cy="205362"/>
          </a:xfrm>
          <a:prstGeom prst="line">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26" name="二等辺三角形 25"/>
          <p:cNvSpPr/>
          <p:nvPr/>
        </p:nvSpPr>
        <p:spPr>
          <a:xfrm flipV="1">
            <a:off x="5046315" y="5071737"/>
            <a:ext cx="3550024" cy="173461"/>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23" name="正方形/長方形 122"/>
          <p:cNvSpPr/>
          <p:nvPr/>
        </p:nvSpPr>
        <p:spPr>
          <a:xfrm>
            <a:off x="4947414" y="5385247"/>
            <a:ext cx="3771990" cy="598694"/>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1600" dirty="0" smtClean="0"/>
              <a:t>各軸の寄与率とは、</a:t>
            </a:r>
            <a:r>
              <a:rPr lang="ja-JP" altLang="en-US" sz="1600" b="1" u="sng" dirty="0" smtClean="0"/>
              <a:t>全情報量のうち、</a:t>
            </a:r>
            <a:r>
              <a:rPr lang="en-US" altLang="ja-JP" sz="1600" b="1" u="sng" dirty="0" smtClean="0"/>
              <a:t/>
            </a:r>
            <a:br>
              <a:rPr lang="en-US" altLang="ja-JP" sz="1600" b="1" u="sng" dirty="0" smtClean="0"/>
            </a:br>
            <a:r>
              <a:rPr lang="ja-JP" altLang="en-US" sz="1600" b="1" u="sng" dirty="0" smtClean="0"/>
              <a:t>各軸で表せる情報量の割合</a:t>
            </a:r>
            <a:endParaRPr kumimoji="1" lang="ja-JP" altLang="en-US" sz="1600" b="1" u="sng" dirty="0"/>
          </a:p>
        </p:txBody>
      </p:sp>
    </p:spTree>
    <p:extLst>
      <p:ext uri="{BB962C8B-B14F-4D97-AF65-F5344CB8AC3E}">
        <p14:creationId xmlns:p14="http://schemas.microsoft.com/office/powerpoint/2010/main" val="92023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寄与率を踏まえた軸の決め方</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25</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6025355"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smtClean="0"/>
              <a:t>第</a:t>
            </a:r>
            <a:r>
              <a:rPr lang="en-US" altLang="ja-JP" dirty="0" smtClean="0"/>
              <a:t>1</a:t>
            </a:r>
            <a:r>
              <a:rPr lang="ja-JP" altLang="en-US" dirty="0" smtClean="0"/>
              <a:t>軸方向のデータの分散（前ページの　　の合計）が最も大きくなるように、軸の位置を決めることで、第</a:t>
            </a:r>
            <a:r>
              <a:rPr lang="en-US" altLang="ja-JP" dirty="0" smtClean="0"/>
              <a:t>1</a:t>
            </a:r>
            <a:r>
              <a:rPr lang="ja-JP" altLang="en-US" dirty="0" smtClean="0"/>
              <a:t>軸にできる限り情報量を縮約することができる</a:t>
            </a:r>
            <a:endParaRPr lang="en-US" altLang="ja-JP" dirty="0"/>
          </a:p>
        </p:txBody>
      </p:sp>
      <p:cxnSp>
        <p:nvCxnSpPr>
          <p:cNvPr id="70" name="直線矢印コネクタ 69"/>
          <p:cNvCxnSpPr/>
          <p:nvPr/>
        </p:nvCxnSpPr>
        <p:spPr>
          <a:xfrm flipV="1">
            <a:off x="409623" y="2323700"/>
            <a:ext cx="0" cy="3173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392236" y="5483717"/>
            <a:ext cx="3607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695777" y="4477860"/>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円/楕円 75"/>
          <p:cNvSpPr/>
          <p:nvPr/>
        </p:nvSpPr>
        <p:spPr>
          <a:xfrm>
            <a:off x="3011025" y="3792956"/>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円/楕円 76"/>
          <p:cNvSpPr/>
          <p:nvPr/>
        </p:nvSpPr>
        <p:spPr>
          <a:xfrm>
            <a:off x="2827412" y="2773963"/>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テキスト ボックス 77"/>
          <p:cNvSpPr txBox="1"/>
          <p:nvPr/>
        </p:nvSpPr>
        <p:spPr>
          <a:xfrm>
            <a:off x="103167" y="1855709"/>
            <a:ext cx="477651" cy="533708"/>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79" name="テキスト ボックス 78"/>
          <p:cNvSpPr txBox="1"/>
          <p:nvPr/>
        </p:nvSpPr>
        <p:spPr>
          <a:xfrm>
            <a:off x="3999557" y="5223842"/>
            <a:ext cx="491550" cy="533708"/>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cxnSp>
        <p:nvCxnSpPr>
          <p:cNvPr id="42" name="直線矢印コネクタ 41"/>
          <p:cNvCxnSpPr/>
          <p:nvPr/>
        </p:nvCxnSpPr>
        <p:spPr>
          <a:xfrm flipV="1">
            <a:off x="5049858" y="2323700"/>
            <a:ext cx="0" cy="3173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032471" y="5483717"/>
            <a:ext cx="3607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5336012" y="4477860"/>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円/楕円 44"/>
          <p:cNvSpPr/>
          <p:nvPr/>
        </p:nvSpPr>
        <p:spPr>
          <a:xfrm>
            <a:off x="7651260" y="3792956"/>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円/楕円 45"/>
          <p:cNvSpPr/>
          <p:nvPr/>
        </p:nvSpPr>
        <p:spPr>
          <a:xfrm>
            <a:off x="7467647" y="2773963"/>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テキスト ボックス 46"/>
          <p:cNvSpPr txBox="1"/>
          <p:nvPr/>
        </p:nvSpPr>
        <p:spPr>
          <a:xfrm>
            <a:off x="4743402" y="1855709"/>
            <a:ext cx="477651" cy="533708"/>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48" name="テキスト ボックス 47"/>
          <p:cNvSpPr txBox="1"/>
          <p:nvPr/>
        </p:nvSpPr>
        <p:spPr>
          <a:xfrm>
            <a:off x="8639792" y="5223842"/>
            <a:ext cx="491550" cy="533708"/>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cxnSp>
        <p:nvCxnSpPr>
          <p:cNvPr id="49" name="直線矢印コネクタ 48"/>
          <p:cNvCxnSpPr/>
          <p:nvPr/>
        </p:nvCxnSpPr>
        <p:spPr>
          <a:xfrm flipV="1">
            <a:off x="5049858" y="2773963"/>
            <a:ext cx="3795171" cy="22937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flipV="1">
            <a:off x="6062618" y="2323700"/>
            <a:ext cx="1779965" cy="31674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5747543" y="1936938"/>
            <a:ext cx="607372" cy="533708"/>
          </a:xfrm>
          <a:prstGeom prst="rect">
            <a:avLst/>
          </a:prstGeom>
          <a:noFill/>
        </p:spPr>
        <p:txBody>
          <a:bodyPr wrap="none" rtlCol="0">
            <a:spAutoFit/>
          </a:bodyPr>
          <a:lstStyle/>
          <a:p>
            <a:r>
              <a:rPr lang="en-US" altLang="ja-JP" i="1" dirty="0">
                <a:solidFill>
                  <a:srgbClr val="FF0000"/>
                </a:solidFill>
                <a:latin typeface="Segoe Script" panose="020B0504020000000003" pitchFamily="34" charset="0"/>
              </a:rPr>
              <a:t>m</a:t>
            </a:r>
            <a:endParaRPr kumimoji="1" lang="ja-JP" altLang="en-US" i="1" dirty="0">
              <a:solidFill>
                <a:srgbClr val="FF0000"/>
              </a:solidFill>
              <a:latin typeface="Segoe Script" panose="020B0504020000000003" pitchFamily="34" charset="0"/>
            </a:endParaRPr>
          </a:p>
        </p:txBody>
      </p:sp>
      <p:sp>
        <p:nvSpPr>
          <p:cNvPr id="52" name="テキスト ボックス 51"/>
          <p:cNvSpPr txBox="1"/>
          <p:nvPr/>
        </p:nvSpPr>
        <p:spPr>
          <a:xfrm>
            <a:off x="8712664" y="2459940"/>
            <a:ext cx="415106" cy="533708"/>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sp>
        <p:nvSpPr>
          <p:cNvPr id="53" name="テキスト ボックス 52"/>
          <p:cNvSpPr txBox="1"/>
          <p:nvPr/>
        </p:nvSpPr>
        <p:spPr>
          <a:xfrm>
            <a:off x="7136955" y="2362301"/>
            <a:ext cx="1161000" cy="533708"/>
          </a:xfrm>
          <a:prstGeom prst="rect">
            <a:avLst/>
          </a:prstGeom>
          <a:noFill/>
        </p:spPr>
        <p:txBody>
          <a:bodyPr wrap="none" rtlCol="0">
            <a:spAutoFit/>
          </a:bodyPr>
          <a:lstStyle/>
          <a:p>
            <a:r>
              <a:rPr kumimoji="1" lang="en-US" altLang="ja-JP" dirty="0" smtClean="0"/>
              <a:t>A (3,2)</a:t>
            </a:r>
            <a:endParaRPr kumimoji="1" lang="ja-JP" altLang="en-US" dirty="0"/>
          </a:p>
        </p:txBody>
      </p:sp>
      <p:sp>
        <p:nvSpPr>
          <p:cNvPr id="54" name="テキスト ボックス 53"/>
          <p:cNvSpPr txBox="1"/>
          <p:nvPr/>
        </p:nvSpPr>
        <p:spPr>
          <a:xfrm>
            <a:off x="7728794" y="3572373"/>
            <a:ext cx="1251341" cy="533708"/>
          </a:xfrm>
          <a:prstGeom prst="rect">
            <a:avLst/>
          </a:prstGeom>
          <a:noFill/>
        </p:spPr>
        <p:txBody>
          <a:bodyPr wrap="none" rtlCol="0">
            <a:spAutoFit/>
          </a:bodyPr>
          <a:lstStyle/>
          <a:p>
            <a:r>
              <a:rPr kumimoji="1" lang="en-US" altLang="ja-JP" dirty="0" smtClean="0"/>
              <a:t>B (2,-1)</a:t>
            </a:r>
            <a:endParaRPr kumimoji="1" lang="ja-JP" altLang="en-US" dirty="0"/>
          </a:p>
        </p:txBody>
      </p:sp>
      <p:sp>
        <p:nvSpPr>
          <p:cNvPr id="55" name="テキスト ボックス 54"/>
          <p:cNvSpPr txBox="1"/>
          <p:nvPr/>
        </p:nvSpPr>
        <p:spPr>
          <a:xfrm>
            <a:off x="4968160" y="4027198"/>
            <a:ext cx="1249024" cy="533708"/>
          </a:xfrm>
          <a:prstGeom prst="rect">
            <a:avLst/>
          </a:prstGeom>
          <a:noFill/>
        </p:spPr>
        <p:txBody>
          <a:bodyPr wrap="none" rtlCol="0">
            <a:spAutoFit/>
          </a:bodyPr>
          <a:lstStyle/>
          <a:p>
            <a:r>
              <a:rPr kumimoji="1" lang="en-US" altLang="ja-JP" dirty="0" smtClean="0"/>
              <a:t>C (-5,1)</a:t>
            </a:r>
            <a:endParaRPr kumimoji="1" lang="ja-JP" altLang="en-US" dirty="0"/>
          </a:p>
        </p:txBody>
      </p:sp>
      <p:sp>
        <p:nvSpPr>
          <p:cNvPr id="56" name="テキスト ボックス 55"/>
          <p:cNvSpPr txBox="1"/>
          <p:nvPr/>
        </p:nvSpPr>
        <p:spPr>
          <a:xfrm>
            <a:off x="6623495" y="3851865"/>
            <a:ext cx="1188796" cy="533708"/>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57" name="円/楕円 56"/>
          <p:cNvSpPr/>
          <p:nvPr/>
        </p:nvSpPr>
        <p:spPr>
          <a:xfrm>
            <a:off x="6927971" y="3867166"/>
            <a:ext cx="104044" cy="104044"/>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上下矢印 63"/>
          <p:cNvSpPr/>
          <p:nvPr/>
        </p:nvSpPr>
        <p:spPr>
          <a:xfrm rot="3535218">
            <a:off x="6682702" y="1624744"/>
            <a:ext cx="551329" cy="4600592"/>
          </a:xfrm>
          <a:prstGeom prst="upDownArrow">
            <a:avLst/>
          </a:prstGeom>
          <a:solidFill>
            <a:schemeClr val="accent4">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rPr>
              <a:t>最もデータが散らばっている方向に第</a:t>
            </a:r>
            <a:r>
              <a:rPr kumimoji="1" lang="en-US" altLang="ja-JP" sz="1400" b="1" dirty="0" smtClean="0">
                <a:solidFill>
                  <a:schemeClr val="bg1"/>
                </a:solidFill>
              </a:rPr>
              <a:t>1</a:t>
            </a:r>
            <a:r>
              <a:rPr kumimoji="1" lang="ja-JP" altLang="en-US" sz="1400" b="1" dirty="0" smtClean="0">
                <a:solidFill>
                  <a:schemeClr val="bg1"/>
                </a:solidFill>
              </a:rPr>
              <a:t>軸を配置</a:t>
            </a:r>
          </a:p>
        </p:txBody>
      </p:sp>
      <p:sp>
        <p:nvSpPr>
          <p:cNvPr id="65" name="二等辺三角形 64"/>
          <p:cNvSpPr/>
          <p:nvPr/>
        </p:nvSpPr>
        <p:spPr>
          <a:xfrm rot="16200000" flipV="1">
            <a:off x="2853891" y="3706225"/>
            <a:ext cx="3550024" cy="173461"/>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66" name="四角形吹き出し 65"/>
          <p:cNvSpPr/>
          <p:nvPr/>
        </p:nvSpPr>
        <p:spPr>
          <a:xfrm>
            <a:off x="5457134" y="5148067"/>
            <a:ext cx="1964375" cy="482067"/>
          </a:xfrm>
          <a:prstGeom prst="wedgeRectCallout">
            <a:avLst>
              <a:gd name="adj1" fmla="val -24256"/>
              <a:gd name="adj2" fmla="val -134655"/>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smtClean="0">
                <a:solidFill>
                  <a:schemeClr val="bg1"/>
                </a:solidFill>
              </a:rPr>
              <a:t>第一軸に最も情報</a:t>
            </a:r>
            <a:r>
              <a:rPr kumimoji="1" lang="en-US" altLang="ja-JP" sz="1600" dirty="0" smtClean="0">
                <a:solidFill>
                  <a:schemeClr val="bg1"/>
                </a:solidFill>
              </a:rPr>
              <a:t/>
            </a:r>
            <a:br>
              <a:rPr kumimoji="1" lang="en-US" altLang="ja-JP" sz="1600" dirty="0" smtClean="0">
                <a:solidFill>
                  <a:schemeClr val="bg1"/>
                </a:solidFill>
              </a:rPr>
            </a:br>
            <a:r>
              <a:rPr kumimoji="1" lang="ja-JP" altLang="en-US" sz="1600" dirty="0" smtClean="0">
                <a:solidFill>
                  <a:schemeClr val="bg1"/>
                </a:solidFill>
              </a:rPr>
              <a:t>が縮約されている状態</a:t>
            </a:r>
          </a:p>
        </p:txBody>
      </p:sp>
      <p:sp>
        <p:nvSpPr>
          <p:cNvPr id="67" name="二等辺三角形 66"/>
          <p:cNvSpPr/>
          <p:nvPr/>
        </p:nvSpPr>
        <p:spPr>
          <a:xfrm flipV="1">
            <a:off x="5430111" y="5692970"/>
            <a:ext cx="2006113" cy="13507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68" name="正方形/長方形 67"/>
          <p:cNvSpPr/>
          <p:nvPr/>
        </p:nvSpPr>
        <p:spPr>
          <a:xfrm>
            <a:off x="5430111" y="5862367"/>
            <a:ext cx="1979218" cy="734985"/>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1600" dirty="0" smtClean="0"/>
              <a:t>第一軸でデータの概要を</a:t>
            </a:r>
            <a:r>
              <a:rPr kumimoji="1" lang="en-US" altLang="ja-JP" sz="1600" dirty="0" smtClean="0"/>
              <a:t>(</a:t>
            </a:r>
            <a:r>
              <a:rPr kumimoji="1" lang="ja-JP" altLang="en-US" sz="1600" dirty="0" smtClean="0"/>
              <a:t>ある程度</a:t>
            </a:r>
            <a:r>
              <a:rPr kumimoji="1" lang="en-US" altLang="ja-JP" sz="1600" dirty="0" smtClean="0"/>
              <a:t>)</a:t>
            </a:r>
            <a:r>
              <a:rPr kumimoji="1" lang="ja-JP" altLang="en-US" sz="1600" dirty="0" smtClean="0"/>
              <a:t>つかむことが可能</a:t>
            </a:r>
            <a:endParaRPr kumimoji="1" lang="ja-JP" altLang="en-US" sz="1600" dirty="0"/>
          </a:p>
        </p:txBody>
      </p:sp>
      <p:cxnSp>
        <p:nvCxnSpPr>
          <p:cNvPr id="69" name="直線コネクタ 68"/>
          <p:cNvCxnSpPr/>
          <p:nvPr/>
        </p:nvCxnSpPr>
        <p:spPr>
          <a:xfrm flipV="1">
            <a:off x="4262206" y="1093611"/>
            <a:ext cx="328436" cy="205362"/>
          </a:xfrm>
          <a:prstGeom prst="line">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125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軸の決め方のまとめ</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26</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6025355"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mc:AlternateContent xmlns:mc="http://schemas.openxmlformats.org/markup-compatibility/2006" xmlns:a14="http://schemas.microsoft.com/office/drawing/2010/main">
        <mc:Choice Requires="a14">
          <p:sp>
            <p:nvSpPr>
              <p:cNvPr id="33" name="Text Placeholder 5"/>
              <p:cNvSpPr>
                <a:spLocks noGrp="1"/>
              </p:cNvSpPr>
              <p:nvPr>
                <p:ph type="body" sz="quarter" idx="13"/>
              </p:nvPr>
            </p:nvSpPr>
            <p:spPr>
              <a:xfrm>
                <a:off x="539751" y="1042628"/>
                <a:ext cx="7980794" cy="694184"/>
              </a:xfrm>
            </p:spPr>
            <p:txBody>
              <a:bodyPr>
                <a:normAutofit/>
              </a:bodyPr>
              <a:lstStyle/>
              <a:p>
                <a14:m>
                  <m:oMath xmlns:m="http://schemas.openxmlformats.org/officeDocument/2006/math">
                    <m:r>
                      <m:rPr>
                        <m:nor/>
                      </m:rPr>
                      <a:rPr lang="en-US" altLang="ja-JP" dirty="0">
                        <a:latin typeface="Segoe Script" panose="020B0504020000000003" pitchFamily="34" charset="0"/>
                      </a:rPr>
                      <m:t>l</m:t>
                    </m:r>
                    <m:r>
                      <a:rPr lang="en-US" altLang="ja-JP" i="1" dirty="0">
                        <a:latin typeface="Cambria Math" panose="02040503050406030204" pitchFamily="18" charset="0"/>
                      </a:rPr>
                      <m:t> </m:t>
                    </m:r>
                    <m:r>
                      <a:rPr lang="ja-JP" altLang="en-US" i="1" dirty="0">
                        <a:latin typeface="Cambria Math" panose="02040503050406030204" pitchFamily="18" charset="0"/>
                      </a:rPr>
                      <m:t>軸を</m:t>
                    </m:r>
                  </m:oMath>
                </a14:m>
                <a:r>
                  <a:rPr lang="ja-JP" altLang="en-US" dirty="0"/>
                  <a:t>第</a:t>
                </a:r>
                <a:r>
                  <a:rPr lang="en-US" altLang="ja-JP" dirty="0"/>
                  <a:t>1</a:t>
                </a:r>
                <a:r>
                  <a:rPr lang="ja-JP" altLang="en-US" dirty="0"/>
                  <a:t>主成分、</a:t>
                </a:r>
                <a14:m>
                  <m:oMath xmlns:m="http://schemas.openxmlformats.org/officeDocument/2006/math">
                    <m:r>
                      <m:rPr>
                        <m:nor/>
                      </m:rPr>
                      <a:rPr lang="en-US" altLang="ja-JP" dirty="0">
                        <a:latin typeface="Segoe Script" panose="020B0504020000000003" pitchFamily="34" charset="0"/>
                      </a:rPr>
                      <m:t>m</m:t>
                    </m:r>
                    <m:r>
                      <a:rPr lang="ja-JP" altLang="en-US" i="1" dirty="0">
                        <a:latin typeface="Cambria Math" panose="02040503050406030204" pitchFamily="18" charset="0"/>
                      </a:rPr>
                      <m:t>軸を</m:t>
                    </m:r>
                  </m:oMath>
                </a14:m>
                <a:r>
                  <a:rPr lang="ja-JP" altLang="en-US" dirty="0"/>
                  <a:t>第</a:t>
                </a:r>
                <a:r>
                  <a:rPr lang="en-US" altLang="ja-JP" dirty="0"/>
                  <a:t>2</a:t>
                </a:r>
                <a:r>
                  <a:rPr lang="ja-JP" altLang="en-US" dirty="0"/>
                  <a:t>主成分と呼ぶ</a:t>
                </a:r>
                <a:endParaRPr lang="en-US" altLang="ja-JP" dirty="0"/>
              </a:p>
              <a:p>
                <a:endParaRPr lang="en-US" altLang="ja-JP" dirty="0"/>
              </a:p>
            </p:txBody>
          </p:sp>
        </mc:Choice>
        <mc:Fallback xmlns="">
          <p:sp>
            <p:nvSpPr>
              <p:cNvPr id="33" name="Text Placeholder 5"/>
              <p:cNvSpPr>
                <a:spLocks noGrp="1" noRot="1" noChangeAspect="1" noMove="1" noResize="1" noEditPoints="1" noAdjustHandles="1" noChangeArrowheads="1" noChangeShapeType="1" noTextEdit="1"/>
              </p:cNvSpPr>
              <p:nvPr>
                <p:ph type="body" sz="quarter" idx="13"/>
              </p:nvPr>
            </p:nvSpPr>
            <p:spPr>
              <a:xfrm>
                <a:off x="539751" y="1042628"/>
                <a:ext cx="7980794" cy="694184"/>
              </a:xfrm>
              <a:blipFill rotWithShape="0">
                <a:blip r:embed="rId4"/>
                <a:stretch>
                  <a:fillRect t="-8772"/>
                </a:stretch>
              </a:blipFill>
            </p:spPr>
            <p:txBody>
              <a:bodyPr/>
              <a:lstStyle/>
              <a:p>
                <a:r>
                  <a:rPr lang="ja-JP" altLang="en-US">
                    <a:noFill/>
                  </a:rPr>
                  <a:t> </a:t>
                </a:r>
              </a:p>
            </p:txBody>
          </p:sp>
        </mc:Fallback>
      </mc:AlternateContent>
      <p:grpSp>
        <p:nvGrpSpPr>
          <p:cNvPr id="69" name="グループ化 68"/>
          <p:cNvGrpSpPr/>
          <p:nvPr/>
        </p:nvGrpSpPr>
        <p:grpSpPr>
          <a:xfrm>
            <a:off x="35496" y="3269138"/>
            <a:ext cx="3036505" cy="2700119"/>
            <a:chOff x="35496" y="3012708"/>
            <a:chExt cx="3036505" cy="2700119"/>
          </a:xfrm>
        </p:grpSpPr>
        <p:cxnSp>
          <p:nvCxnSpPr>
            <p:cNvPr id="70" name="直線矢印コネクタ 69"/>
            <p:cNvCxnSpPr/>
            <p:nvPr/>
          </p:nvCxnSpPr>
          <p:spPr>
            <a:xfrm flipV="1">
              <a:off x="247567" y="3336563"/>
              <a:ext cx="0" cy="219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235535" y="5523331"/>
              <a:ext cx="249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933802" y="4322740"/>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円/楕円 75"/>
            <p:cNvSpPr/>
            <p:nvPr/>
          </p:nvSpPr>
          <p:spPr>
            <a:xfrm>
              <a:off x="2170442" y="389965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円/楕円 76"/>
            <p:cNvSpPr/>
            <p:nvPr/>
          </p:nvSpPr>
          <p:spPr>
            <a:xfrm>
              <a:off x="1532859" y="4112965"/>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円/楕円 77"/>
            <p:cNvSpPr/>
            <p:nvPr/>
          </p:nvSpPr>
          <p:spPr>
            <a:xfrm>
              <a:off x="1424847" y="457646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円/楕円 78"/>
            <p:cNvSpPr/>
            <p:nvPr/>
          </p:nvSpPr>
          <p:spPr>
            <a:xfrm>
              <a:off x="445589" y="482726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円/楕円 79"/>
            <p:cNvSpPr/>
            <p:nvPr/>
          </p:nvSpPr>
          <p:spPr>
            <a:xfrm>
              <a:off x="2047767" y="4353305"/>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1" name="円/楕円 80"/>
            <p:cNvSpPr/>
            <p:nvPr/>
          </p:nvSpPr>
          <p:spPr>
            <a:xfrm>
              <a:off x="2467475" y="350405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円/楕円 81"/>
            <p:cNvSpPr/>
            <p:nvPr/>
          </p:nvSpPr>
          <p:spPr>
            <a:xfrm>
              <a:off x="913641" y="4904172"/>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円/楕円 82"/>
            <p:cNvSpPr/>
            <p:nvPr/>
          </p:nvSpPr>
          <p:spPr>
            <a:xfrm>
              <a:off x="1920705" y="3648150"/>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テキスト ボックス 83"/>
            <p:cNvSpPr txBox="1"/>
            <p:nvPr/>
          </p:nvSpPr>
          <p:spPr>
            <a:xfrm>
              <a:off x="35496" y="3012708"/>
              <a:ext cx="330540" cy="369332"/>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85" name="テキスト ボックス 84"/>
            <p:cNvSpPr txBox="1"/>
            <p:nvPr/>
          </p:nvSpPr>
          <p:spPr>
            <a:xfrm>
              <a:off x="2731843" y="5343495"/>
              <a:ext cx="340158" cy="369332"/>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sp>
          <p:nvSpPr>
            <p:cNvPr id="86" name="テキスト ボックス 85"/>
            <p:cNvSpPr txBox="1"/>
            <p:nvPr/>
          </p:nvSpPr>
          <p:spPr>
            <a:xfrm>
              <a:off x="1496812" y="4379821"/>
              <a:ext cx="822661" cy="369332"/>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87" name="円/楕円 86"/>
            <p:cNvSpPr/>
            <p:nvPr/>
          </p:nvSpPr>
          <p:spPr>
            <a:xfrm>
              <a:off x="1547243" y="4404659"/>
              <a:ext cx="72000" cy="72000"/>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8" name="正方形/長方形 87"/>
          <p:cNvSpPr/>
          <p:nvPr/>
        </p:nvSpPr>
        <p:spPr>
          <a:xfrm>
            <a:off x="107504" y="1714255"/>
            <a:ext cx="2624339" cy="1199968"/>
          </a:xfrm>
          <a:prstGeom prst="rect">
            <a:avLst/>
          </a:prstGeom>
          <a:solidFill>
            <a:schemeClr val="bg1">
              <a:lumMod val="9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r>
              <a:rPr lang="en-US" altLang="ja-JP" dirty="0" smtClean="0"/>
              <a:t>1. </a:t>
            </a:r>
            <a:r>
              <a:rPr lang="ja-JP" altLang="en-US" dirty="0" smtClean="0"/>
              <a:t>サンプルの座標の平均から新しい原点</a:t>
            </a:r>
            <a:r>
              <a:rPr lang="en-US" altLang="ja-JP" dirty="0" smtClean="0"/>
              <a:t>O</a:t>
            </a:r>
            <a:r>
              <a:rPr lang="ja-JP" altLang="en-US" dirty="0" smtClean="0"/>
              <a:t>を求める</a:t>
            </a:r>
            <a:endParaRPr lang="en-US" altLang="ja-JP" dirty="0" smtClean="0"/>
          </a:p>
        </p:txBody>
      </p:sp>
      <p:grpSp>
        <p:nvGrpSpPr>
          <p:cNvPr id="89" name="グループ化 88"/>
          <p:cNvGrpSpPr/>
          <p:nvPr/>
        </p:nvGrpSpPr>
        <p:grpSpPr>
          <a:xfrm>
            <a:off x="2879812" y="3279735"/>
            <a:ext cx="3204356" cy="2700119"/>
            <a:chOff x="3119671" y="3023305"/>
            <a:chExt cx="3204356" cy="2700119"/>
          </a:xfrm>
        </p:grpSpPr>
        <p:cxnSp>
          <p:nvCxnSpPr>
            <p:cNvPr id="90" name="直線矢印コネクタ 89"/>
            <p:cNvCxnSpPr/>
            <p:nvPr/>
          </p:nvCxnSpPr>
          <p:spPr>
            <a:xfrm flipV="1">
              <a:off x="3331742" y="3347160"/>
              <a:ext cx="0" cy="219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3319710" y="5533928"/>
              <a:ext cx="249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円/楕円 105"/>
            <p:cNvSpPr/>
            <p:nvPr/>
          </p:nvSpPr>
          <p:spPr>
            <a:xfrm>
              <a:off x="4017977" y="433333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円/楕円 106"/>
            <p:cNvSpPr/>
            <p:nvPr/>
          </p:nvSpPr>
          <p:spPr>
            <a:xfrm>
              <a:off x="5254617" y="391025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 name="円/楕円 107"/>
            <p:cNvSpPr/>
            <p:nvPr/>
          </p:nvSpPr>
          <p:spPr>
            <a:xfrm>
              <a:off x="4617034" y="4123562"/>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楕円 108"/>
            <p:cNvSpPr/>
            <p:nvPr/>
          </p:nvSpPr>
          <p:spPr>
            <a:xfrm>
              <a:off x="4509022" y="458706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 name="円/楕円 109"/>
            <p:cNvSpPr/>
            <p:nvPr/>
          </p:nvSpPr>
          <p:spPr>
            <a:xfrm>
              <a:off x="3529764" y="483786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円/楕円 110"/>
            <p:cNvSpPr/>
            <p:nvPr/>
          </p:nvSpPr>
          <p:spPr>
            <a:xfrm>
              <a:off x="5131942" y="4363902"/>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2" name="円/楕円 111"/>
            <p:cNvSpPr/>
            <p:nvPr/>
          </p:nvSpPr>
          <p:spPr>
            <a:xfrm>
              <a:off x="5551650" y="351465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3" name="円/楕円 112"/>
            <p:cNvSpPr/>
            <p:nvPr/>
          </p:nvSpPr>
          <p:spPr>
            <a:xfrm>
              <a:off x="3997816" y="491476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円/楕円 113"/>
            <p:cNvSpPr/>
            <p:nvPr/>
          </p:nvSpPr>
          <p:spPr>
            <a:xfrm>
              <a:off x="5004880" y="365874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5" name="テキスト ボックス 114"/>
            <p:cNvSpPr txBox="1"/>
            <p:nvPr/>
          </p:nvSpPr>
          <p:spPr>
            <a:xfrm>
              <a:off x="3119671" y="3023305"/>
              <a:ext cx="330540" cy="369332"/>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116" name="テキスト ボックス 115"/>
            <p:cNvSpPr txBox="1"/>
            <p:nvPr/>
          </p:nvSpPr>
          <p:spPr>
            <a:xfrm>
              <a:off x="5816018" y="5354092"/>
              <a:ext cx="340158" cy="369332"/>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cxnSp>
          <p:nvCxnSpPr>
            <p:cNvPr id="117" name="直線矢印コネクタ 116"/>
            <p:cNvCxnSpPr/>
            <p:nvPr/>
          </p:nvCxnSpPr>
          <p:spPr>
            <a:xfrm flipV="1">
              <a:off x="3445697" y="3726077"/>
              <a:ext cx="2626302" cy="158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p:cNvSpPr txBox="1"/>
            <p:nvPr/>
          </p:nvSpPr>
          <p:spPr>
            <a:xfrm>
              <a:off x="6036769" y="3500761"/>
              <a:ext cx="287258" cy="369332"/>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grpSp>
      <p:sp>
        <p:nvSpPr>
          <p:cNvPr id="119" name="テキスト ボックス 118"/>
          <p:cNvSpPr txBox="1"/>
          <p:nvPr/>
        </p:nvSpPr>
        <p:spPr>
          <a:xfrm>
            <a:off x="4580987" y="4646848"/>
            <a:ext cx="822661" cy="369332"/>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120" name="円/楕円 119"/>
          <p:cNvSpPr/>
          <p:nvPr/>
        </p:nvSpPr>
        <p:spPr>
          <a:xfrm>
            <a:off x="4631418" y="4671686"/>
            <a:ext cx="72000" cy="72000"/>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21" name="グループ化 120"/>
          <p:cNvGrpSpPr/>
          <p:nvPr/>
        </p:nvGrpSpPr>
        <p:grpSpPr>
          <a:xfrm>
            <a:off x="6084168" y="3289386"/>
            <a:ext cx="3036505" cy="2700119"/>
            <a:chOff x="5568593" y="784412"/>
            <a:chExt cx="3036505" cy="2700119"/>
          </a:xfrm>
        </p:grpSpPr>
        <p:cxnSp>
          <p:nvCxnSpPr>
            <p:cNvPr id="122" name="直線矢印コネクタ 121"/>
            <p:cNvCxnSpPr/>
            <p:nvPr/>
          </p:nvCxnSpPr>
          <p:spPr>
            <a:xfrm flipV="1">
              <a:off x="5780664" y="1108267"/>
              <a:ext cx="0" cy="219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5768632" y="3295035"/>
              <a:ext cx="249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円/楕円 123"/>
            <p:cNvSpPr/>
            <p:nvPr/>
          </p:nvSpPr>
          <p:spPr>
            <a:xfrm>
              <a:off x="6466899" y="209444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円/楕円 124"/>
            <p:cNvSpPr/>
            <p:nvPr/>
          </p:nvSpPr>
          <p:spPr>
            <a:xfrm>
              <a:off x="7703539" y="167136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6" name="円/楕円 125"/>
            <p:cNvSpPr/>
            <p:nvPr/>
          </p:nvSpPr>
          <p:spPr>
            <a:xfrm>
              <a:off x="7065956" y="188466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円/楕円 126"/>
            <p:cNvSpPr/>
            <p:nvPr/>
          </p:nvSpPr>
          <p:spPr>
            <a:xfrm>
              <a:off x="6957944" y="234817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円/楕円 127"/>
            <p:cNvSpPr/>
            <p:nvPr/>
          </p:nvSpPr>
          <p:spPr>
            <a:xfrm>
              <a:off x="5978686" y="259897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円/楕円 128"/>
            <p:cNvSpPr/>
            <p:nvPr/>
          </p:nvSpPr>
          <p:spPr>
            <a:xfrm>
              <a:off x="7580864" y="212500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円/楕円 129"/>
            <p:cNvSpPr/>
            <p:nvPr/>
          </p:nvSpPr>
          <p:spPr>
            <a:xfrm>
              <a:off x="8000572" y="1275758"/>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楕円 130"/>
            <p:cNvSpPr/>
            <p:nvPr/>
          </p:nvSpPr>
          <p:spPr>
            <a:xfrm>
              <a:off x="6446738" y="2675876"/>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円/楕円 131"/>
            <p:cNvSpPr/>
            <p:nvPr/>
          </p:nvSpPr>
          <p:spPr>
            <a:xfrm>
              <a:off x="7453802" y="141985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テキスト ボックス 132"/>
            <p:cNvSpPr txBox="1"/>
            <p:nvPr/>
          </p:nvSpPr>
          <p:spPr>
            <a:xfrm>
              <a:off x="5568593" y="784412"/>
              <a:ext cx="330540" cy="369332"/>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134" name="テキスト ボックス 133"/>
            <p:cNvSpPr txBox="1"/>
            <p:nvPr/>
          </p:nvSpPr>
          <p:spPr>
            <a:xfrm>
              <a:off x="8264940" y="3115199"/>
              <a:ext cx="340158" cy="369332"/>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cxnSp>
          <p:nvCxnSpPr>
            <p:cNvPr id="135" name="直線矢印コネクタ 134"/>
            <p:cNvCxnSpPr/>
            <p:nvPr/>
          </p:nvCxnSpPr>
          <p:spPr>
            <a:xfrm flipV="1">
              <a:off x="5780664" y="1419854"/>
              <a:ext cx="2626302" cy="158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flipH="1" flipV="1">
              <a:off x="6481506" y="1108267"/>
              <a:ext cx="1231756" cy="21919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p:cNvSpPr txBox="1"/>
            <p:nvPr/>
          </p:nvSpPr>
          <p:spPr>
            <a:xfrm>
              <a:off x="6263470" y="840623"/>
              <a:ext cx="420308" cy="369332"/>
            </a:xfrm>
            <a:prstGeom prst="rect">
              <a:avLst/>
            </a:prstGeom>
            <a:noFill/>
          </p:spPr>
          <p:txBody>
            <a:bodyPr wrap="none" rtlCol="0">
              <a:spAutoFit/>
            </a:bodyPr>
            <a:lstStyle/>
            <a:p>
              <a:r>
                <a:rPr lang="en-US" altLang="ja-JP" i="1" dirty="0">
                  <a:solidFill>
                    <a:srgbClr val="FF0000"/>
                  </a:solidFill>
                  <a:latin typeface="Segoe Script" panose="020B0504020000000003" pitchFamily="34" charset="0"/>
                </a:rPr>
                <a:t>m</a:t>
              </a:r>
              <a:endParaRPr kumimoji="1" lang="ja-JP" altLang="en-US" i="1" dirty="0">
                <a:solidFill>
                  <a:srgbClr val="FF0000"/>
                </a:solidFill>
                <a:latin typeface="Segoe Script" panose="020B0504020000000003" pitchFamily="34" charset="0"/>
              </a:endParaRPr>
            </a:p>
          </p:txBody>
        </p:sp>
        <p:sp>
          <p:nvSpPr>
            <p:cNvPr id="138" name="テキスト ボックス 137"/>
            <p:cNvSpPr txBox="1"/>
            <p:nvPr/>
          </p:nvSpPr>
          <p:spPr>
            <a:xfrm>
              <a:off x="8315368" y="1102886"/>
              <a:ext cx="287258" cy="369332"/>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grpSp>
      <p:sp>
        <p:nvSpPr>
          <p:cNvPr id="139" name="テキスト ボックス 138"/>
          <p:cNvSpPr txBox="1"/>
          <p:nvPr/>
        </p:nvSpPr>
        <p:spPr>
          <a:xfrm>
            <a:off x="7574291" y="4656499"/>
            <a:ext cx="822661" cy="369332"/>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140" name="円/楕円 139"/>
          <p:cNvSpPr/>
          <p:nvPr/>
        </p:nvSpPr>
        <p:spPr>
          <a:xfrm>
            <a:off x="7624722" y="4681337"/>
            <a:ext cx="72000" cy="72000"/>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矢印コネクタ 140"/>
          <p:cNvCxnSpPr/>
          <p:nvPr/>
        </p:nvCxnSpPr>
        <p:spPr>
          <a:xfrm>
            <a:off x="3319710" y="4430837"/>
            <a:ext cx="2638334" cy="510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flipV="1">
            <a:off x="4453202" y="3426593"/>
            <a:ext cx="441375" cy="2363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円弧 142"/>
          <p:cNvSpPr/>
          <p:nvPr/>
        </p:nvSpPr>
        <p:spPr>
          <a:xfrm rot="20135658">
            <a:off x="4889314" y="3407083"/>
            <a:ext cx="989490" cy="1208013"/>
          </a:xfrm>
          <a:prstGeom prst="arc">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4" name="円弧 143"/>
          <p:cNvSpPr/>
          <p:nvPr/>
        </p:nvSpPr>
        <p:spPr>
          <a:xfrm rot="2429411">
            <a:off x="5100474" y="3921142"/>
            <a:ext cx="989490" cy="1208013"/>
          </a:xfrm>
          <a:prstGeom prst="arc">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5" name="テキスト ボックス 144"/>
          <p:cNvSpPr txBox="1"/>
          <p:nvPr/>
        </p:nvSpPr>
        <p:spPr>
          <a:xfrm>
            <a:off x="5958044" y="4844899"/>
            <a:ext cx="287258" cy="369332"/>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sp>
        <p:nvSpPr>
          <p:cNvPr id="146" name="テキスト ボックス 145"/>
          <p:cNvSpPr txBox="1"/>
          <p:nvPr/>
        </p:nvSpPr>
        <p:spPr>
          <a:xfrm>
            <a:off x="4858632" y="3228877"/>
            <a:ext cx="287258" cy="369332"/>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mc:AlternateContent xmlns:mc="http://schemas.openxmlformats.org/markup-compatibility/2006" xmlns:a14="http://schemas.microsoft.com/office/drawing/2010/main">
        <mc:Choice Requires="a14">
          <p:sp>
            <p:nvSpPr>
              <p:cNvPr id="147" name="正方形/長方形 146"/>
              <p:cNvSpPr/>
              <p:nvPr/>
            </p:nvSpPr>
            <p:spPr>
              <a:xfrm>
                <a:off x="3116626" y="1714255"/>
                <a:ext cx="2699392" cy="1199967"/>
              </a:xfrm>
              <a:prstGeom prst="rect">
                <a:avLst/>
              </a:prstGeom>
              <a:solidFill>
                <a:schemeClr val="bg1">
                  <a:lumMod val="9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r>
                  <a:rPr lang="en-US" altLang="ja-JP" dirty="0" smtClean="0"/>
                  <a:t>2. </a:t>
                </a:r>
                <a:r>
                  <a:rPr lang="ja-JP" altLang="en-US" dirty="0" smtClean="0"/>
                  <a:t>原点</a:t>
                </a:r>
                <a:r>
                  <a:rPr lang="en-US" altLang="ja-JP" dirty="0" smtClean="0"/>
                  <a:t>O</a:t>
                </a:r>
                <a:r>
                  <a:rPr lang="ja-JP" altLang="en-US" dirty="0" smtClean="0"/>
                  <a:t>を通り、</a:t>
                </a:r>
                <a:r>
                  <a:rPr lang="ja-JP" altLang="en-US" dirty="0"/>
                  <a:t>分散</a:t>
                </a:r>
                <a:r>
                  <a:rPr lang="ja-JP" altLang="en-US" dirty="0" smtClean="0"/>
                  <a:t>が</a:t>
                </a:r>
                <a:r>
                  <a:rPr lang="en-US" altLang="ja-JP" dirty="0"/>
                  <a:t/>
                </a:r>
                <a:br>
                  <a:rPr lang="en-US" altLang="ja-JP" dirty="0"/>
                </a:br>
                <a:r>
                  <a:rPr lang="ja-JP" altLang="en-US" dirty="0" smtClean="0"/>
                  <a:t>最大になるような</a:t>
                </a:r>
                <a14:m>
                  <m:oMath xmlns:m="http://schemas.openxmlformats.org/officeDocument/2006/math">
                    <m:r>
                      <m:rPr>
                        <m:nor/>
                      </m:rPr>
                      <a:rPr lang="en-US" altLang="ja-JP" dirty="0">
                        <a:latin typeface="Segoe Script" panose="020B0504020000000003" pitchFamily="34" charset="0"/>
                      </a:rPr>
                      <m:t>l</m:t>
                    </m:r>
                    <m:r>
                      <a:rPr lang="ja-JP" altLang="en-US" i="1" dirty="0" smtClean="0">
                        <a:latin typeface="Cambria Math" panose="02040503050406030204" pitchFamily="18" charset="0"/>
                      </a:rPr>
                      <m:t>軸</m:t>
                    </m:r>
                  </m:oMath>
                </a14:m>
                <a:r>
                  <a:rPr lang="ja-JP" altLang="en-US" dirty="0" err="1" smtClean="0"/>
                  <a:t>を算</a:t>
                </a:r>
                <a:r>
                  <a:rPr lang="ja-JP" altLang="en-US" dirty="0" smtClean="0"/>
                  <a:t>出</a:t>
                </a:r>
                <a:endParaRPr lang="en-US" altLang="ja-JP" dirty="0" smtClean="0"/>
              </a:p>
            </p:txBody>
          </p:sp>
        </mc:Choice>
        <mc:Fallback xmlns="">
          <p:sp>
            <p:nvSpPr>
              <p:cNvPr id="147" name="正方形/長方形 146"/>
              <p:cNvSpPr>
                <a:spLocks noRot="1" noChangeAspect="1" noMove="1" noResize="1" noEditPoints="1" noAdjustHandles="1" noChangeArrowheads="1" noChangeShapeType="1" noTextEdit="1"/>
              </p:cNvSpPr>
              <p:nvPr/>
            </p:nvSpPr>
            <p:spPr>
              <a:xfrm>
                <a:off x="3116626" y="1714255"/>
                <a:ext cx="2699392" cy="1199967"/>
              </a:xfrm>
              <a:prstGeom prst="rect">
                <a:avLst/>
              </a:prstGeom>
              <a:blipFill rotWithShape="0">
                <a:blip r:embed="rId5"/>
                <a:stretch>
                  <a:fillRect l="-1806" t="-3046" r="-1354"/>
                </a:stretch>
              </a:blipFill>
              <a:ln>
                <a:noFill/>
                <a:tailEnd type="non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6156176" y="1714255"/>
                <a:ext cx="2962025" cy="1199967"/>
              </a:xfrm>
              <a:prstGeom prst="rect">
                <a:avLst/>
              </a:prstGeom>
              <a:solidFill>
                <a:schemeClr val="bg1">
                  <a:lumMod val="9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r>
                  <a:rPr lang="en-US" altLang="ja-JP" dirty="0" smtClean="0"/>
                  <a:t>3. "</a:t>
                </a:r>
                <a14:m>
                  <m:oMath xmlns:m="http://schemas.openxmlformats.org/officeDocument/2006/math">
                    <m:r>
                      <m:rPr>
                        <m:nor/>
                      </m:rPr>
                      <a:rPr lang="en-US" altLang="ja-JP" dirty="0">
                        <a:latin typeface="Segoe Script" panose="020B0504020000000003" pitchFamily="34" charset="0"/>
                      </a:rPr>
                      <m:t>l</m:t>
                    </m:r>
                    <m:r>
                      <a:rPr lang="ja-JP" altLang="en-US" i="1" dirty="0">
                        <a:latin typeface="Cambria Math" panose="02040503050406030204" pitchFamily="18" charset="0"/>
                      </a:rPr>
                      <m:t>軸</m:t>
                    </m:r>
                  </m:oMath>
                </a14:m>
                <a:r>
                  <a:rPr lang="ja-JP" altLang="en-US" dirty="0" smtClean="0"/>
                  <a:t>に</a:t>
                </a:r>
                <a:r>
                  <a:rPr lang="ja-JP" altLang="en-US" dirty="0"/>
                  <a:t>直交かつ原点</a:t>
                </a:r>
                <a:r>
                  <a:rPr lang="en-US" altLang="ja-JP" dirty="0"/>
                  <a:t>O</a:t>
                </a:r>
                <a:r>
                  <a:rPr lang="ja-JP" altLang="en-US" dirty="0"/>
                  <a:t>を通る</a:t>
                </a:r>
                <a:r>
                  <a:rPr lang="ja-JP" altLang="en-US" dirty="0" smtClean="0"/>
                  <a:t>直線</a:t>
                </a:r>
                <a14:m>
                  <m:oMath xmlns:m="http://schemas.openxmlformats.org/officeDocument/2006/math">
                    <m:r>
                      <m:rPr>
                        <m:nor/>
                      </m:rPr>
                      <a:rPr lang="en-US" altLang="ja-JP" b="0" i="0" dirty="0" smtClean="0">
                        <a:latin typeface="Segoe Script" panose="020B0504020000000003" pitchFamily="34" charset="0"/>
                      </a:rPr>
                      <m:t>m</m:t>
                    </m:r>
                  </m:oMath>
                </a14:m>
                <a:r>
                  <a:rPr lang="ja-JP" altLang="en-US" dirty="0" smtClean="0"/>
                  <a:t>軸</a:t>
                </a:r>
                <a:r>
                  <a:rPr lang="ja-JP" altLang="en-US" dirty="0"/>
                  <a:t>とし、サンプルを</a:t>
                </a:r>
                <a:r>
                  <a:rPr lang="en-US" altLang="ja-JP" dirty="0" smtClean="0"/>
                  <a:t>"</a:t>
                </a:r>
                <a14:m>
                  <m:oMath xmlns:m="http://schemas.openxmlformats.org/officeDocument/2006/math">
                    <m:r>
                      <m:rPr>
                        <m:nor/>
                      </m:rPr>
                      <a:rPr lang="en-US" altLang="ja-JP" dirty="0">
                        <a:latin typeface="Segoe Script" panose="020B0504020000000003" pitchFamily="34" charset="0"/>
                      </a:rPr>
                      <m:t>l</m:t>
                    </m:r>
                    <m:r>
                      <a:rPr lang="ja-JP" altLang="en-US" i="1" dirty="0">
                        <a:latin typeface="Cambria Math" panose="02040503050406030204" pitchFamily="18" charset="0"/>
                      </a:rPr>
                      <m:t>軸</m:t>
                    </m:r>
                  </m:oMath>
                </a14:m>
                <a:r>
                  <a:rPr lang="ja-JP" altLang="en-US" dirty="0"/>
                  <a:t>もしくは</a:t>
                </a:r>
                <a14:m>
                  <m:oMath xmlns:m="http://schemas.openxmlformats.org/officeDocument/2006/math">
                    <m:r>
                      <m:rPr>
                        <m:nor/>
                      </m:rPr>
                      <a:rPr lang="en-US" altLang="ja-JP" dirty="0">
                        <a:latin typeface="Segoe Script" panose="020B0504020000000003" pitchFamily="34" charset="0"/>
                      </a:rPr>
                      <m:t>l</m:t>
                    </m:r>
                    <m:r>
                      <m:rPr>
                        <m:nor/>
                      </m:rPr>
                      <a:rPr lang="en-US" altLang="ja-JP" b="0" i="0" dirty="0" smtClean="0">
                        <a:latin typeface="Segoe Script" panose="020B0504020000000003" pitchFamily="34" charset="0"/>
                      </a:rPr>
                      <m:t>,</m:t>
                    </m:r>
                    <m:r>
                      <m:rPr>
                        <m:nor/>
                      </m:rPr>
                      <a:rPr lang="en-US" altLang="ja-JP" b="0" i="0" dirty="0" smtClean="0">
                        <a:latin typeface="Segoe Script" panose="020B0504020000000003" pitchFamily="34" charset="0"/>
                      </a:rPr>
                      <m:t>m</m:t>
                    </m:r>
                    <m:r>
                      <a:rPr lang="ja-JP" altLang="en-US" i="1" dirty="0">
                        <a:latin typeface="Cambria Math" panose="02040503050406030204" pitchFamily="18" charset="0"/>
                      </a:rPr>
                      <m:t>軸</m:t>
                    </m:r>
                  </m:oMath>
                </a14:m>
                <a:r>
                  <a:rPr lang="ja-JP" altLang="en-US" dirty="0"/>
                  <a:t>の座標で取り直す</a:t>
                </a:r>
              </a:p>
            </p:txBody>
          </p:sp>
        </mc:Choice>
        <mc:Fallback xmlns="">
          <p:sp>
            <p:nvSpPr>
              <p:cNvPr id="148" name="正方形/長方形 147"/>
              <p:cNvSpPr>
                <a:spLocks noRot="1" noChangeAspect="1" noMove="1" noResize="1" noEditPoints="1" noAdjustHandles="1" noChangeArrowheads="1" noChangeShapeType="1" noTextEdit="1"/>
              </p:cNvSpPr>
              <p:nvPr/>
            </p:nvSpPr>
            <p:spPr>
              <a:xfrm>
                <a:off x="6156176" y="1714255"/>
                <a:ext cx="2962025" cy="1199967"/>
              </a:xfrm>
              <a:prstGeom prst="rect">
                <a:avLst/>
              </a:prstGeom>
              <a:blipFill rotWithShape="0">
                <a:blip r:embed="rId6"/>
                <a:stretch>
                  <a:fillRect l="-1852" t="-3046" r="-1646" b="-6599"/>
                </a:stretch>
              </a:blipFill>
              <a:ln>
                <a:noFill/>
                <a:tailEnd type="none"/>
              </a:ln>
            </p:spPr>
            <p:txBody>
              <a:bodyPr/>
              <a:lstStyle/>
              <a:p>
                <a:r>
                  <a:rPr lang="ja-JP" altLang="en-US">
                    <a:noFill/>
                  </a:rPr>
                  <a:t> </a:t>
                </a:r>
              </a:p>
            </p:txBody>
          </p:sp>
        </mc:Fallback>
      </mc:AlternateContent>
      <p:sp>
        <p:nvSpPr>
          <p:cNvPr id="150" name="二等辺三角形 149"/>
          <p:cNvSpPr/>
          <p:nvPr/>
        </p:nvSpPr>
        <p:spPr>
          <a:xfrm rot="16200000" flipV="1">
            <a:off x="2346931" y="2230372"/>
            <a:ext cx="1198087" cy="13233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51" name="二等辺三角形 150"/>
          <p:cNvSpPr/>
          <p:nvPr/>
        </p:nvSpPr>
        <p:spPr>
          <a:xfrm rot="16200000" flipV="1">
            <a:off x="5396355" y="2230373"/>
            <a:ext cx="1198087" cy="13233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52" name="上下矢印 151"/>
          <p:cNvSpPr/>
          <p:nvPr/>
        </p:nvSpPr>
        <p:spPr>
          <a:xfrm rot="3535218">
            <a:off x="7256158" y="3156072"/>
            <a:ext cx="551329" cy="3240203"/>
          </a:xfrm>
          <a:prstGeom prst="upDownArrow">
            <a:avLst/>
          </a:prstGeom>
          <a:solidFill>
            <a:schemeClr val="accent4">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rPr>
              <a:t>最も分散が大きい方向に第</a:t>
            </a:r>
            <a:r>
              <a:rPr kumimoji="1" lang="en-US" altLang="ja-JP" sz="1400" b="1" dirty="0" smtClean="0">
                <a:solidFill>
                  <a:schemeClr val="bg1"/>
                </a:solidFill>
              </a:rPr>
              <a:t>1</a:t>
            </a:r>
            <a:r>
              <a:rPr kumimoji="1" lang="ja-JP" altLang="en-US" sz="1400" b="1" dirty="0" smtClean="0">
                <a:solidFill>
                  <a:schemeClr val="bg1"/>
                </a:solidFill>
              </a:rPr>
              <a:t>軸を配置</a:t>
            </a:r>
          </a:p>
        </p:txBody>
      </p:sp>
      <p:sp>
        <p:nvSpPr>
          <p:cNvPr id="153" name="四角形吹き出し 152"/>
          <p:cNvSpPr/>
          <p:nvPr/>
        </p:nvSpPr>
        <p:spPr>
          <a:xfrm>
            <a:off x="7167251" y="2984276"/>
            <a:ext cx="1964375" cy="482067"/>
          </a:xfrm>
          <a:prstGeom prst="wedgeRectCallout">
            <a:avLst>
              <a:gd name="adj1" fmla="val -44108"/>
              <a:gd name="adj2" fmla="val 155449"/>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smtClean="0">
                <a:solidFill>
                  <a:schemeClr val="bg1"/>
                </a:solidFill>
              </a:rPr>
              <a:t>第</a:t>
            </a:r>
            <a:r>
              <a:rPr lang="en-US" altLang="ja-JP" sz="1600" dirty="0" smtClean="0">
                <a:solidFill>
                  <a:schemeClr val="bg1"/>
                </a:solidFill>
              </a:rPr>
              <a:t>1</a:t>
            </a:r>
            <a:r>
              <a:rPr lang="ja-JP" altLang="en-US" sz="1600" dirty="0" smtClean="0">
                <a:solidFill>
                  <a:schemeClr val="bg1"/>
                </a:solidFill>
              </a:rPr>
              <a:t>軸の垂直方向に</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第</a:t>
            </a:r>
            <a:r>
              <a:rPr lang="en-US" altLang="ja-JP" sz="1600" dirty="0" smtClean="0">
                <a:solidFill>
                  <a:schemeClr val="bg1"/>
                </a:solidFill>
              </a:rPr>
              <a:t>2</a:t>
            </a:r>
            <a:r>
              <a:rPr lang="ja-JP" altLang="en-US" sz="1600" dirty="0" smtClean="0">
                <a:solidFill>
                  <a:schemeClr val="bg1"/>
                </a:solidFill>
              </a:rPr>
              <a:t>軸を配置</a:t>
            </a:r>
            <a:endParaRPr kumimoji="1" lang="ja-JP" altLang="en-US" sz="1600" dirty="0" smtClean="0">
              <a:solidFill>
                <a:schemeClr val="bg1"/>
              </a:solidFill>
            </a:endParaRPr>
          </a:p>
        </p:txBody>
      </p:sp>
      <p:sp>
        <p:nvSpPr>
          <p:cNvPr id="154" name="正方形/長方形 153"/>
          <p:cNvSpPr/>
          <p:nvPr/>
        </p:nvSpPr>
        <p:spPr>
          <a:xfrm>
            <a:off x="6296238" y="5827821"/>
            <a:ext cx="2596937" cy="766482"/>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ja-JP" altLang="en-US" sz="1600" b="1" dirty="0" smtClean="0"/>
              <a:t>第</a:t>
            </a:r>
            <a:r>
              <a:rPr lang="en-US" altLang="ja-JP" sz="1600" b="1" dirty="0" smtClean="0"/>
              <a:t>1</a:t>
            </a:r>
            <a:r>
              <a:rPr lang="ja-JP" altLang="en-US" sz="1600" b="1" dirty="0" smtClean="0"/>
              <a:t>軸を</a:t>
            </a:r>
            <a:r>
              <a:rPr lang="en-US" altLang="ja-JP" sz="1600" b="1" dirty="0" smtClean="0"/>
              <a:t>”</a:t>
            </a:r>
            <a:r>
              <a:rPr lang="ja-JP" altLang="en-US" sz="1600" b="1" dirty="0" smtClean="0"/>
              <a:t>第</a:t>
            </a:r>
            <a:r>
              <a:rPr lang="en-US" altLang="ja-JP" sz="1600" b="1" dirty="0" smtClean="0"/>
              <a:t>1</a:t>
            </a:r>
            <a:r>
              <a:rPr lang="ja-JP" altLang="en-US" sz="1600" b="1" dirty="0" smtClean="0"/>
              <a:t>主成分</a:t>
            </a:r>
            <a:r>
              <a:rPr lang="en-US" altLang="ja-JP" sz="1600" b="1" dirty="0" smtClean="0"/>
              <a:t>”</a:t>
            </a:r>
            <a:br>
              <a:rPr lang="en-US" altLang="ja-JP" sz="1600" b="1" dirty="0" smtClean="0"/>
            </a:br>
            <a:r>
              <a:rPr lang="ja-JP" altLang="en-US" sz="1600" b="1" dirty="0" smtClean="0"/>
              <a:t>第</a:t>
            </a:r>
            <a:r>
              <a:rPr lang="en-US" altLang="ja-JP" sz="1600" b="1" dirty="0" smtClean="0"/>
              <a:t>2</a:t>
            </a:r>
            <a:r>
              <a:rPr lang="ja-JP" altLang="en-US" sz="1600" b="1" dirty="0" smtClean="0"/>
              <a:t>軸を</a:t>
            </a:r>
            <a:r>
              <a:rPr lang="en-US" altLang="ja-JP" sz="1600" b="1" dirty="0"/>
              <a:t>”</a:t>
            </a:r>
            <a:r>
              <a:rPr lang="ja-JP" altLang="en-US" sz="1600" b="1" dirty="0" smtClean="0"/>
              <a:t>第</a:t>
            </a:r>
            <a:r>
              <a:rPr lang="en-US" altLang="ja-JP" sz="1600" b="1" dirty="0" smtClean="0"/>
              <a:t>2</a:t>
            </a:r>
            <a:r>
              <a:rPr lang="ja-JP" altLang="en-US" sz="1600" b="1" dirty="0" smtClean="0"/>
              <a:t>主成分</a:t>
            </a:r>
            <a:r>
              <a:rPr lang="en-US" altLang="ja-JP" sz="1600" b="1" dirty="0" smtClean="0"/>
              <a:t>”</a:t>
            </a:r>
            <a:br>
              <a:rPr lang="en-US" altLang="ja-JP" sz="1600" b="1" dirty="0" smtClean="0"/>
            </a:br>
            <a:r>
              <a:rPr lang="ja-JP" altLang="en-US" sz="1600" b="1" dirty="0" smtClean="0"/>
              <a:t>という</a:t>
            </a:r>
            <a:endParaRPr lang="en-US" altLang="ja-JP" sz="1600" b="1" dirty="0" smtClean="0"/>
          </a:p>
        </p:txBody>
      </p:sp>
    </p:spTree>
    <p:extLst>
      <p:ext uri="{BB962C8B-B14F-4D97-AF65-F5344CB8AC3E}">
        <p14:creationId xmlns:p14="http://schemas.microsoft.com/office/powerpoint/2010/main" val="3622568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因子負荷量の定義</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27</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6012160"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smtClean="0"/>
              <a:t>因子負荷量は元の座標を主成分の座標</a:t>
            </a:r>
            <a:r>
              <a:rPr lang="en-US" altLang="ja-JP" dirty="0" smtClean="0"/>
              <a:t>(</a:t>
            </a:r>
            <a:r>
              <a:rPr lang="ja-JP" altLang="en-US" dirty="0" smtClean="0"/>
              <a:t>主成分得点</a:t>
            </a:r>
            <a:r>
              <a:rPr lang="en-US" altLang="ja-JP" dirty="0" smtClean="0"/>
              <a:t>)</a:t>
            </a:r>
            <a:r>
              <a:rPr lang="ja-JP" altLang="en-US" dirty="0" smtClean="0"/>
              <a:t>に変換する際の変換係数</a:t>
            </a:r>
            <a:endParaRPr lang="en-US" altLang="ja-JP" dirty="0"/>
          </a:p>
        </p:txBody>
      </p:sp>
      <p:cxnSp>
        <p:nvCxnSpPr>
          <p:cNvPr id="115" name="直線矢印コネクタ 114"/>
          <p:cNvCxnSpPr/>
          <p:nvPr/>
        </p:nvCxnSpPr>
        <p:spPr>
          <a:xfrm flipV="1">
            <a:off x="409623" y="2155352"/>
            <a:ext cx="0" cy="3173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392236" y="5315369"/>
            <a:ext cx="3607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円/楕円 116"/>
          <p:cNvSpPr/>
          <p:nvPr/>
        </p:nvSpPr>
        <p:spPr>
          <a:xfrm>
            <a:off x="695777" y="4309512"/>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8" name="円/楕円 117"/>
          <p:cNvSpPr/>
          <p:nvPr/>
        </p:nvSpPr>
        <p:spPr>
          <a:xfrm>
            <a:off x="3011025" y="3624608"/>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9" name="円/楕円 118"/>
          <p:cNvSpPr/>
          <p:nvPr/>
        </p:nvSpPr>
        <p:spPr>
          <a:xfrm>
            <a:off x="2827412" y="2605615"/>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0" name="テキスト ボックス 119"/>
          <p:cNvSpPr txBox="1"/>
          <p:nvPr/>
        </p:nvSpPr>
        <p:spPr>
          <a:xfrm>
            <a:off x="103167" y="1687361"/>
            <a:ext cx="477651" cy="533708"/>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121" name="テキスト ボックス 120"/>
          <p:cNvSpPr txBox="1"/>
          <p:nvPr/>
        </p:nvSpPr>
        <p:spPr>
          <a:xfrm>
            <a:off x="3999557" y="5055494"/>
            <a:ext cx="491550" cy="533708"/>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cxnSp>
        <p:nvCxnSpPr>
          <p:cNvPr id="122" name="直線矢印コネクタ 121"/>
          <p:cNvCxnSpPr/>
          <p:nvPr/>
        </p:nvCxnSpPr>
        <p:spPr>
          <a:xfrm flipV="1">
            <a:off x="5049858" y="2155352"/>
            <a:ext cx="0" cy="3173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5032471" y="5315369"/>
            <a:ext cx="3607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円/楕円 123"/>
          <p:cNvSpPr/>
          <p:nvPr/>
        </p:nvSpPr>
        <p:spPr>
          <a:xfrm>
            <a:off x="5336012" y="4309512"/>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円/楕円 124"/>
          <p:cNvSpPr/>
          <p:nvPr/>
        </p:nvSpPr>
        <p:spPr>
          <a:xfrm>
            <a:off x="7651260" y="3624608"/>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6" name="円/楕円 125"/>
          <p:cNvSpPr/>
          <p:nvPr/>
        </p:nvSpPr>
        <p:spPr>
          <a:xfrm>
            <a:off x="7467647" y="2605615"/>
            <a:ext cx="156085" cy="156067"/>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テキスト ボックス 126"/>
          <p:cNvSpPr txBox="1"/>
          <p:nvPr/>
        </p:nvSpPr>
        <p:spPr>
          <a:xfrm>
            <a:off x="4743402" y="1687361"/>
            <a:ext cx="477651" cy="533708"/>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128" name="テキスト ボックス 127"/>
          <p:cNvSpPr txBox="1"/>
          <p:nvPr/>
        </p:nvSpPr>
        <p:spPr>
          <a:xfrm>
            <a:off x="8639792" y="5055494"/>
            <a:ext cx="491550" cy="533708"/>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cxnSp>
        <p:nvCxnSpPr>
          <p:cNvPr id="129" name="直線矢印コネクタ 128"/>
          <p:cNvCxnSpPr/>
          <p:nvPr/>
        </p:nvCxnSpPr>
        <p:spPr>
          <a:xfrm flipV="1">
            <a:off x="5049858" y="2605615"/>
            <a:ext cx="3795171" cy="22937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flipH="1" flipV="1">
            <a:off x="6062618" y="2155352"/>
            <a:ext cx="1779965" cy="31674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1" name="テキスト ボックス 130"/>
          <p:cNvSpPr txBox="1"/>
          <p:nvPr/>
        </p:nvSpPr>
        <p:spPr>
          <a:xfrm>
            <a:off x="5747543" y="1768590"/>
            <a:ext cx="607372" cy="533708"/>
          </a:xfrm>
          <a:prstGeom prst="rect">
            <a:avLst/>
          </a:prstGeom>
          <a:noFill/>
        </p:spPr>
        <p:txBody>
          <a:bodyPr wrap="none" rtlCol="0">
            <a:spAutoFit/>
          </a:bodyPr>
          <a:lstStyle/>
          <a:p>
            <a:r>
              <a:rPr lang="en-US" altLang="ja-JP" i="1" dirty="0">
                <a:solidFill>
                  <a:srgbClr val="FF0000"/>
                </a:solidFill>
                <a:latin typeface="Segoe Script" panose="020B0504020000000003" pitchFamily="34" charset="0"/>
              </a:rPr>
              <a:t>m</a:t>
            </a:r>
            <a:endParaRPr kumimoji="1" lang="ja-JP" altLang="en-US" i="1" dirty="0">
              <a:solidFill>
                <a:srgbClr val="FF0000"/>
              </a:solidFill>
              <a:latin typeface="Segoe Script" panose="020B0504020000000003" pitchFamily="34" charset="0"/>
            </a:endParaRPr>
          </a:p>
        </p:txBody>
      </p:sp>
      <p:sp>
        <p:nvSpPr>
          <p:cNvPr id="132" name="テキスト ボックス 131"/>
          <p:cNvSpPr txBox="1"/>
          <p:nvPr/>
        </p:nvSpPr>
        <p:spPr>
          <a:xfrm>
            <a:off x="8712664" y="2291592"/>
            <a:ext cx="415106" cy="533708"/>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sp>
        <p:nvSpPr>
          <p:cNvPr id="133" name="テキスト ボックス 132"/>
          <p:cNvSpPr txBox="1"/>
          <p:nvPr/>
        </p:nvSpPr>
        <p:spPr>
          <a:xfrm>
            <a:off x="7136955" y="2247741"/>
            <a:ext cx="1161000" cy="533708"/>
          </a:xfrm>
          <a:prstGeom prst="rect">
            <a:avLst/>
          </a:prstGeom>
          <a:noFill/>
        </p:spPr>
        <p:txBody>
          <a:bodyPr wrap="none" rtlCol="0">
            <a:spAutoFit/>
          </a:bodyPr>
          <a:lstStyle/>
          <a:p>
            <a:r>
              <a:rPr kumimoji="1" lang="en-US" altLang="ja-JP" dirty="0" smtClean="0"/>
              <a:t>A (3,2)</a:t>
            </a:r>
            <a:endParaRPr kumimoji="1" lang="ja-JP" altLang="en-US" dirty="0"/>
          </a:p>
        </p:txBody>
      </p:sp>
      <p:sp>
        <p:nvSpPr>
          <p:cNvPr id="134" name="テキスト ボックス 133"/>
          <p:cNvSpPr txBox="1"/>
          <p:nvPr/>
        </p:nvSpPr>
        <p:spPr>
          <a:xfrm>
            <a:off x="7728794" y="3404025"/>
            <a:ext cx="1251341" cy="533708"/>
          </a:xfrm>
          <a:prstGeom prst="rect">
            <a:avLst/>
          </a:prstGeom>
          <a:noFill/>
        </p:spPr>
        <p:txBody>
          <a:bodyPr wrap="none" rtlCol="0">
            <a:spAutoFit/>
          </a:bodyPr>
          <a:lstStyle/>
          <a:p>
            <a:r>
              <a:rPr kumimoji="1" lang="en-US" altLang="ja-JP" dirty="0" smtClean="0"/>
              <a:t>B (2,-1)</a:t>
            </a:r>
            <a:endParaRPr kumimoji="1" lang="ja-JP" altLang="en-US" dirty="0"/>
          </a:p>
        </p:txBody>
      </p:sp>
      <p:sp>
        <p:nvSpPr>
          <p:cNvPr id="135" name="テキスト ボックス 134"/>
          <p:cNvSpPr txBox="1"/>
          <p:nvPr/>
        </p:nvSpPr>
        <p:spPr>
          <a:xfrm>
            <a:off x="4968160" y="3951080"/>
            <a:ext cx="1249024" cy="533708"/>
          </a:xfrm>
          <a:prstGeom prst="rect">
            <a:avLst/>
          </a:prstGeom>
          <a:noFill/>
        </p:spPr>
        <p:txBody>
          <a:bodyPr wrap="none" rtlCol="0">
            <a:spAutoFit/>
          </a:bodyPr>
          <a:lstStyle/>
          <a:p>
            <a:r>
              <a:rPr kumimoji="1" lang="en-US" altLang="ja-JP" dirty="0" smtClean="0"/>
              <a:t>C (-5,1)</a:t>
            </a:r>
            <a:endParaRPr kumimoji="1" lang="ja-JP" altLang="en-US" dirty="0"/>
          </a:p>
        </p:txBody>
      </p:sp>
      <p:sp>
        <p:nvSpPr>
          <p:cNvPr id="136" name="テキスト ボックス 135"/>
          <p:cNvSpPr txBox="1"/>
          <p:nvPr/>
        </p:nvSpPr>
        <p:spPr>
          <a:xfrm>
            <a:off x="6623495" y="3683517"/>
            <a:ext cx="1188796" cy="533708"/>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137" name="円/楕円 136"/>
          <p:cNvSpPr/>
          <p:nvPr/>
        </p:nvSpPr>
        <p:spPr>
          <a:xfrm>
            <a:off x="6927971" y="3698818"/>
            <a:ext cx="104044" cy="104044"/>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2" name="テキスト ボックス 141"/>
          <p:cNvSpPr txBox="1"/>
          <p:nvPr/>
        </p:nvSpPr>
        <p:spPr>
          <a:xfrm>
            <a:off x="2869471" y="2291592"/>
            <a:ext cx="1031051" cy="369332"/>
          </a:xfrm>
          <a:prstGeom prst="rect">
            <a:avLst/>
          </a:prstGeom>
          <a:noFill/>
        </p:spPr>
        <p:txBody>
          <a:bodyPr wrap="none" rtlCol="0">
            <a:spAutoFit/>
          </a:bodyPr>
          <a:lstStyle/>
          <a:p>
            <a:r>
              <a:rPr kumimoji="1" lang="en-US" altLang="ja-JP" dirty="0" smtClean="0"/>
              <a:t>A (</a:t>
            </a:r>
            <a:r>
              <a:rPr kumimoji="1" lang="ja-JP" altLang="en-US" dirty="0" smtClean="0"/>
              <a:t>●</a:t>
            </a:r>
            <a:r>
              <a:rPr kumimoji="1" lang="en-US" altLang="ja-JP" dirty="0" smtClean="0"/>
              <a:t>,</a:t>
            </a:r>
            <a:r>
              <a:rPr kumimoji="1" lang="ja-JP" altLang="en-US" dirty="0" smtClean="0"/>
              <a:t>▲</a:t>
            </a:r>
            <a:r>
              <a:rPr kumimoji="1" lang="en-US" altLang="ja-JP" dirty="0" smtClean="0"/>
              <a:t>)</a:t>
            </a:r>
            <a:endParaRPr kumimoji="1" lang="ja-JP" altLang="en-US" dirty="0"/>
          </a:p>
        </p:txBody>
      </p:sp>
      <p:sp>
        <p:nvSpPr>
          <p:cNvPr id="143" name="テキスト ボックス 142"/>
          <p:cNvSpPr txBox="1"/>
          <p:nvPr/>
        </p:nvSpPr>
        <p:spPr>
          <a:xfrm>
            <a:off x="2339752" y="3717032"/>
            <a:ext cx="1023037" cy="369332"/>
          </a:xfrm>
          <a:prstGeom prst="rect">
            <a:avLst/>
          </a:prstGeom>
          <a:noFill/>
        </p:spPr>
        <p:txBody>
          <a:bodyPr wrap="none" rtlCol="0">
            <a:spAutoFit/>
          </a:bodyPr>
          <a:lstStyle/>
          <a:p>
            <a:r>
              <a:rPr lang="en-US" altLang="ja-JP" dirty="0"/>
              <a:t>B</a:t>
            </a:r>
            <a:r>
              <a:rPr kumimoji="1" lang="en-US" altLang="ja-JP" dirty="0" smtClean="0"/>
              <a:t> (</a:t>
            </a:r>
            <a:r>
              <a:rPr lang="ja-JP" altLang="en-US" dirty="0"/>
              <a:t>◎</a:t>
            </a:r>
            <a:r>
              <a:rPr kumimoji="1" lang="en-US" altLang="ja-JP" dirty="0" smtClean="0"/>
              <a:t>,</a:t>
            </a:r>
            <a:r>
              <a:rPr lang="ja-JP" altLang="en-US" dirty="0"/>
              <a:t>■</a:t>
            </a:r>
            <a:r>
              <a:rPr kumimoji="1" lang="en-US" altLang="ja-JP" dirty="0" smtClean="0"/>
              <a:t>)</a:t>
            </a:r>
            <a:endParaRPr kumimoji="1" lang="ja-JP" altLang="en-US" dirty="0"/>
          </a:p>
        </p:txBody>
      </p:sp>
      <p:sp>
        <p:nvSpPr>
          <p:cNvPr id="144" name="テキスト ボックス 143"/>
          <p:cNvSpPr txBox="1"/>
          <p:nvPr/>
        </p:nvSpPr>
        <p:spPr>
          <a:xfrm>
            <a:off x="355190" y="3963394"/>
            <a:ext cx="1021433" cy="369332"/>
          </a:xfrm>
          <a:prstGeom prst="rect">
            <a:avLst/>
          </a:prstGeom>
          <a:noFill/>
        </p:spPr>
        <p:txBody>
          <a:bodyPr wrap="none" rtlCol="0">
            <a:spAutoFit/>
          </a:bodyPr>
          <a:lstStyle/>
          <a:p>
            <a:r>
              <a:rPr lang="en-US" altLang="ja-JP" dirty="0" smtClean="0"/>
              <a:t>C</a:t>
            </a:r>
            <a:r>
              <a:rPr kumimoji="1" lang="en-US" altLang="ja-JP" dirty="0" smtClean="0"/>
              <a:t> (</a:t>
            </a:r>
            <a:r>
              <a:rPr kumimoji="1" lang="ja-JP" altLang="en-US" dirty="0" smtClean="0"/>
              <a:t>○</a:t>
            </a:r>
            <a:r>
              <a:rPr kumimoji="1" lang="en-US" altLang="ja-JP" dirty="0" smtClean="0"/>
              <a:t>,</a:t>
            </a:r>
            <a:r>
              <a:rPr lang="ja-JP" altLang="en-US" dirty="0"/>
              <a:t>△</a:t>
            </a:r>
            <a:r>
              <a:rPr kumimoji="1" lang="en-US" altLang="ja-JP" dirty="0" smtClean="0"/>
              <a:t>)</a:t>
            </a:r>
            <a:endParaRPr kumimoji="1" lang="ja-JP" altLang="en-US" dirty="0"/>
          </a:p>
        </p:txBody>
      </p:sp>
      <p:sp>
        <p:nvSpPr>
          <p:cNvPr id="7" name="円弧 6"/>
          <p:cNvSpPr/>
          <p:nvPr/>
        </p:nvSpPr>
        <p:spPr>
          <a:xfrm>
            <a:off x="796447" y="3951967"/>
            <a:ext cx="4633664" cy="914400"/>
          </a:xfrm>
          <a:prstGeom prst="arc">
            <a:avLst>
              <a:gd name="adj1" fmla="val 167697"/>
              <a:gd name="adj2" fmla="val 10683089"/>
            </a:avLst>
          </a:prstGeom>
          <a:ln>
            <a:prstDash val="dash"/>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5" name="円弧 144"/>
          <p:cNvSpPr/>
          <p:nvPr/>
        </p:nvSpPr>
        <p:spPr>
          <a:xfrm>
            <a:off x="3203848" y="3198676"/>
            <a:ext cx="4562701" cy="914400"/>
          </a:xfrm>
          <a:prstGeom prst="arc">
            <a:avLst>
              <a:gd name="adj1" fmla="val 167697"/>
              <a:gd name="adj2" fmla="val 10683089"/>
            </a:avLst>
          </a:prstGeom>
          <a:ln>
            <a:prstDash val="dash"/>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6" name="円弧 145"/>
          <p:cNvSpPr/>
          <p:nvPr/>
        </p:nvSpPr>
        <p:spPr>
          <a:xfrm>
            <a:off x="2963997" y="2221069"/>
            <a:ext cx="4562701" cy="914400"/>
          </a:xfrm>
          <a:prstGeom prst="arc">
            <a:avLst>
              <a:gd name="adj1" fmla="val 167697"/>
              <a:gd name="adj2" fmla="val 10683089"/>
            </a:avLst>
          </a:prstGeom>
          <a:ln>
            <a:prstDash val="dash"/>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7" name="正方形/長方形 146"/>
              <p:cNvSpPr/>
              <p:nvPr/>
            </p:nvSpPr>
            <p:spPr>
              <a:xfrm>
                <a:off x="1511660" y="5694787"/>
                <a:ext cx="4333532" cy="559782"/>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r>
                  <a:rPr lang="ja-JP" altLang="en-US" sz="1600" b="1" dirty="0" smtClean="0"/>
                  <a:t>第</a:t>
                </a:r>
                <a:r>
                  <a:rPr lang="en-US" altLang="ja-JP" sz="1600" b="1" dirty="0" smtClean="0"/>
                  <a:t>1</a:t>
                </a:r>
                <a:r>
                  <a:rPr lang="ja-JP" altLang="en-US" sz="1600" b="1" dirty="0" smtClean="0"/>
                  <a:t>主成分の座標</a:t>
                </a:r>
                <a:r>
                  <a:rPr lang="en-US" altLang="ja-JP" sz="1600" b="1" dirty="0" smtClean="0"/>
                  <a:t>(</a:t>
                </a:r>
                <a:r>
                  <a:rPr lang="ja-JP" altLang="en-US" sz="1600" b="1" dirty="0" smtClean="0"/>
                  <a:t>第</a:t>
                </a:r>
                <a:r>
                  <a:rPr lang="en-US" altLang="ja-JP" sz="1600" b="1" dirty="0" smtClean="0"/>
                  <a:t>1</a:t>
                </a:r>
                <a:r>
                  <a:rPr lang="ja-JP" altLang="en-US" sz="1600" b="1" dirty="0" smtClean="0"/>
                  <a:t>主成分得点</a:t>
                </a:r>
                <a:r>
                  <a:rPr lang="en-US" altLang="ja-JP" sz="1600" b="1" dirty="0" smtClean="0"/>
                  <a:t>)</a:t>
                </a:r>
                <a:r>
                  <a:rPr lang="ja-JP" altLang="en-US" sz="1600" b="1" dirty="0" smtClean="0"/>
                  <a:t>＝</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i="1" smtClean="0">
                            <a:latin typeface="Cambria Math" panose="02040503050406030204" pitchFamily="18" charset="0"/>
                          </a:rPr>
                          <m:t>𝒂</m:t>
                        </m:r>
                      </m:e>
                      <m:sub>
                        <m:r>
                          <a:rPr lang="en-US" altLang="ja-JP" sz="1600" b="1" i="1" smtClean="0">
                            <a:latin typeface="Cambria Math" panose="02040503050406030204" pitchFamily="18" charset="0"/>
                          </a:rPr>
                          <m:t>𝟏</m:t>
                        </m:r>
                      </m:sub>
                    </m:sSub>
                    <m:r>
                      <a:rPr lang="en-US" altLang="ja-JP" sz="1600" b="1" i="1" smtClean="0">
                        <a:latin typeface="Cambria Math" panose="02040503050406030204" pitchFamily="18" charset="0"/>
                      </a:rPr>
                      <m:t>𝒙</m:t>
                    </m:r>
                    <m:r>
                      <a:rPr lang="en-US" altLang="ja-JP" sz="1600" b="1" i="1" smtClean="0">
                        <a:latin typeface="Cambria Math" panose="02040503050406030204" pitchFamily="18" charset="0"/>
                      </a:rPr>
                      <m:t>+</m:t>
                    </m:r>
                    <m:sSub>
                      <m:sSubPr>
                        <m:ctrlPr>
                          <a:rPr lang="en-US" altLang="ja-JP" sz="1600" b="1" i="1" smtClean="0">
                            <a:latin typeface="Cambria Math" panose="02040503050406030204" pitchFamily="18" charset="0"/>
                          </a:rPr>
                        </m:ctrlPr>
                      </m:sSubPr>
                      <m:e>
                        <m:r>
                          <a:rPr lang="en-US" altLang="ja-JP" sz="1600" b="1" i="1" smtClean="0">
                            <a:latin typeface="Cambria Math" panose="02040503050406030204" pitchFamily="18" charset="0"/>
                          </a:rPr>
                          <m:t>𝒂</m:t>
                        </m:r>
                      </m:e>
                      <m:sub>
                        <m:r>
                          <a:rPr lang="en-US" altLang="ja-JP" sz="1600" b="1" i="1" smtClean="0">
                            <a:latin typeface="Cambria Math" panose="02040503050406030204" pitchFamily="18" charset="0"/>
                          </a:rPr>
                          <m:t>𝟐</m:t>
                        </m:r>
                      </m:sub>
                    </m:sSub>
                    <m:r>
                      <a:rPr lang="en-US" altLang="ja-JP" sz="1600" b="1" i="1" smtClean="0">
                        <a:latin typeface="Cambria Math" panose="02040503050406030204" pitchFamily="18" charset="0"/>
                      </a:rPr>
                      <m:t>𝒚</m:t>
                    </m:r>
                  </m:oMath>
                </a14:m>
                <a:endParaRPr lang="en-US" altLang="ja-JP" sz="1600" b="1" dirty="0" smtClean="0"/>
              </a:p>
              <a:p>
                <a:r>
                  <a:rPr lang="ja-JP" altLang="en-US" sz="1600" b="1" dirty="0" smtClean="0"/>
                  <a:t>第</a:t>
                </a:r>
                <a:r>
                  <a:rPr lang="en-US" altLang="ja-JP" sz="1600" b="1" dirty="0" smtClean="0"/>
                  <a:t>2</a:t>
                </a:r>
                <a:r>
                  <a:rPr lang="ja-JP" altLang="en-US" sz="1600" b="1" dirty="0" smtClean="0"/>
                  <a:t>主成分</a:t>
                </a:r>
                <a:r>
                  <a:rPr lang="ja-JP" altLang="en-US" sz="1600" b="1" dirty="0"/>
                  <a:t>の座標</a:t>
                </a:r>
                <a:r>
                  <a:rPr lang="en-US" altLang="ja-JP" sz="1600" b="1" dirty="0"/>
                  <a:t>(</a:t>
                </a:r>
                <a:r>
                  <a:rPr lang="ja-JP" altLang="en-US" sz="1600" b="1" dirty="0" smtClean="0"/>
                  <a:t>第</a:t>
                </a:r>
                <a:r>
                  <a:rPr lang="en-US" altLang="ja-JP" sz="1600" b="1" dirty="0" smtClean="0"/>
                  <a:t>2</a:t>
                </a:r>
                <a:r>
                  <a:rPr lang="ja-JP" altLang="en-US" sz="1600" b="1" dirty="0" smtClean="0"/>
                  <a:t>主成分</a:t>
                </a:r>
                <a:r>
                  <a:rPr lang="ja-JP" altLang="en-US" sz="1600" b="1" dirty="0"/>
                  <a:t>得点</a:t>
                </a:r>
                <a:r>
                  <a:rPr lang="en-US" altLang="ja-JP" sz="1600" b="1" dirty="0"/>
                  <a:t>)</a:t>
                </a:r>
                <a:r>
                  <a:rPr lang="ja-JP" altLang="en-US" sz="1600" b="1" dirty="0"/>
                  <a:t>＝</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i="1" smtClean="0">
                            <a:latin typeface="Cambria Math" panose="02040503050406030204" pitchFamily="18" charset="0"/>
                          </a:rPr>
                          <m:t>𝒃</m:t>
                        </m:r>
                      </m:e>
                      <m:sub>
                        <m:r>
                          <a:rPr lang="en-US" altLang="ja-JP" sz="1600" b="1" i="1">
                            <a:latin typeface="Cambria Math" panose="02040503050406030204" pitchFamily="18" charset="0"/>
                          </a:rPr>
                          <m:t>𝟏</m:t>
                        </m:r>
                      </m:sub>
                    </m:sSub>
                    <m:r>
                      <a:rPr lang="en-US" altLang="ja-JP" sz="1600" b="1" i="1">
                        <a:latin typeface="Cambria Math" panose="02040503050406030204" pitchFamily="18" charset="0"/>
                      </a:rPr>
                      <m:t>𝒙</m:t>
                    </m:r>
                    <m:r>
                      <a:rPr lang="en-US" altLang="ja-JP" sz="1600" b="1" i="1">
                        <a:latin typeface="Cambria Math" panose="02040503050406030204" pitchFamily="18" charset="0"/>
                      </a:rPr>
                      <m:t>+</m:t>
                    </m:r>
                    <m:sSub>
                      <m:sSubPr>
                        <m:ctrlPr>
                          <a:rPr lang="en-US" altLang="ja-JP" sz="1600" b="1" i="1" smtClean="0">
                            <a:latin typeface="Cambria Math" panose="02040503050406030204" pitchFamily="18" charset="0"/>
                          </a:rPr>
                        </m:ctrlPr>
                      </m:sSubPr>
                      <m:e>
                        <m:r>
                          <a:rPr lang="en-US" altLang="ja-JP" sz="1600" b="1" i="1" smtClean="0">
                            <a:latin typeface="Cambria Math" panose="02040503050406030204" pitchFamily="18" charset="0"/>
                          </a:rPr>
                          <m:t>𝒃</m:t>
                        </m:r>
                      </m:e>
                      <m:sub>
                        <m:r>
                          <a:rPr lang="en-US" altLang="ja-JP" sz="1600" b="1" i="1" smtClean="0">
                            <a:latin typeface="Cambria Math" panose="02040503050406030204" pitchFamily="18" charset="0"/>
                          </a:rPr>
                          <m:t>𝟐</m:t>
                        </m:r>
                      </m:sub>
                    </m:sSub>
                    <m:r>
                      <a:rPr lang="en-US" altLang="ja-JP" sz="1600" b="1" i="1">
                        <a:latin typeface="Cambria Math" panose="02040503050406030204" pitchFamily="18" charset="0"/>
                      </a:rPr>
                      <m:t>𝒚</m:t>
                    </m:r>
                  </m:oMath>
                </a14:m>
                <a:endParaRPr lang="en-US" altLang="ja-JP" sz="1600" b="1" dirty="0" smtClean="0"/>
              </a:p>
            </p:txBody>
          </p:sp>
        </mc:Choice>
        <mc:Fallback xmlns="">
          <p:sp>
            <p:nvSpPr>
              <p:cNvPr id="147" name="正方形/長方形 146"/>
              <p:cNvSpPr>
                <a:spLocks noRot="1" noChangeAspect="1" noMove="1" noResize="1" noEditPoints="1" noAdjustHandles="1" noChangeArrowheads="1" noChangeShapeType="1" noTextEdit="1"/>
              </p:cNvSpPr>
              <p:nvPr/>
            </p:nvSpPr>
            <p:spPr>
              <a:xfrm>
                <a:off x="1511660" y="5694787"/>
                <a:ext cx="4333532" cy="559782"/>
              </a:xfrm>
              <a:prstGeom prst="rect">
                <a:avLst/>
              </a:prstGeom>
              <a:blipFill rotWithShape="0">
                <a:blip r:embed="rId4"/>
                <a:stretch>
                  <a:fillRect l="-844" t="-4348" b="-18478"/>
                </a:stretch>
              </a:blipFill>
              <a:ln>
                <a:noFill/>
                <a:tailEnd type="none"/>
              </a:ln>
            </p:spPr>
            <p:txBody>
              <a:bodyPr/>
              <a:lstStyle/>
              <a:p>
                <a:r>
                  <a:rPr lang="ja-JP" altLang="en-US">
                    <a:noFill/>
                  </a:rPr>
                  <a:t> </a:t>
                </a:r>
              </a:p>
            </p:txBody>
          </p:sp>
        </mc:Fallback>
      </mc:AlternateContent>
      <p:sp>
        <p:nvSpPr>
          <p:cNvPr id="148" name="二等辺三角形 147"/>
          <p:cNvSpPr/>
          <p:nvPr/>
        </p:nvSpPr>
        <p:spPr>
          <a:xfrm rot="10800000" flipV="1">
            <a:off x="3041670" y="5471878"/>
            <a:ext cx="3550024" cy="173461"/>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49" name="正方形/長方形 148"/>
          <p:cNvSpPr/>
          <p:nvPr/>
        </p:nvSpPr>
        <p:spPr>
          <a:xfrm>
            <a:off x="3831526" y="2400576"/>
            <a:ext cx="2338097" cy="546085"/>
          </a:xfrm>
          <a:prstGeom prst="rect">
            <a:avLst/>
          </a:prstGeom>
          <a:solidFill>
            <a:schemeClr val="bg1"/>
          </a:solidFill>
          <a:ln>
            <a:noFill/>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ja-JP" altLang="en-US" sz="1600" dirty="0" smtClean="0"/>
              <a:t>元の座標を主成分の座標</a:t>
            </a:r>
            <a:r>
              <a:rPr lang="en-US" altLang="ja-JP" sz="1600" dirty="0" smtClean="0"/>
              <a:t/>
            </a:r>
            <a:br>
              <a:rPr lang="en-US" altLang="ja-JP" sz="1600" dirty="0" smtClean="0"/>
            </a:br>
            <a:r>
              <a:rPr lang="en-US" altLang="ja-JP" sz="1600" dirty="0" smtClean="0"/>
              <a:t>(</a:t>
            </a:r>
            <a:r>
              <a:rPr lang="ja-JP" altLang="en-US" sz="1600" dirty="0" smtClean="0"/>
              <a:t>主成分得点</a:t>
            </a:r>
            <a:r>
              <a:rPr lang="en-US" altLang="ja-JP" sz="1600" dirty="0" smtClean="0"/>
              <a:t>)</a:t>
            </a:r>
            <a:r>
              <a:rPr lang="ja-JP" altLang="en-US" sz="1600" dirty="0" smtClean="0"/>
              <a:t>に変換</a:t>
            </a:r>
            <a:endParaRPr lang="en-US" altLang="ja-JP" sz="1600" dirty="0" smtClean="0"/>
          </a:p>
        </p:txBody>
      </p:sp>
      <p:sp>
        <p:nvSpPr>
          <p:cNvPr id="150" name="正方形/長方形 149"/>
          <p:cNvSpPr/>
          <p:nvPr/>
        </p:nvSpPr>
        <p:spPr>
          <a:xfrm>
            <a:off x="4970581" y="5775433"/>
            <a:ext cx="147917" cy="41685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51" name="正方形/長方形 150"/>
          <p:cNvSpPr/>
          <p:nvPr/>
        </p:nvSpPr>
        <p:spPr>
          <a:xfrm>
            <a:off x="5567278" y="5775433"/>
            <a:ext cx="147917" cy="41685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mc:AlternateContent xmlns:mc="http://schemas.openxmlformats.org/markup-compatibility/2006" xmlns:a14="http://schemas.microsoft.com/office/drawing/2010/main">
        <mc:Choice Requires="a14">
          <p:sp>
            <p:nvSpPr>
              <p:cNvPr id="152" name="正方形/長方形 151"/>
              <p:cNvSpPr/>
              <p:nvPr/>
            </p:nvSpPr>
            <p:spPr>
              <a:xfrm>
                <a:off x="3707904" y="6321611"/>
                <a:ext cx="1241126" cy="311745"/>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wrap="none" rtlCol="0" anchor="t" anchorCtr="0"/>
              <a:lstStyle/>
              <a:p>
                <a:pPr algn="ctr"/>
                <a:r>
                  <a:rPr lang="ja-JP" altLang="en-US" sz="1600" dirty="0" smtClean="0"/>
                  <a:t>元の</a:t>
                </a:r>
                <a14:m>
                  <m:oMath xmlns:m="http://schemas.openxmlformats.org/officeDocument/2006/math">
                    <m:r>
                      <a:rPr lang="en-US" altLang="ja-JP" sz="1600" b="0" i="1" smtClean="0">
                        <a:latin typeface="Cambria Math" panose="02040503050406030204" pitchFamily="18" charset="0"/>
                      </a:rPr>
                      <m:t>𝑥</m:t>
                    </m:r>
                  </m:oMath>
                </a14:m>
                <a:r>
                  <a:rPr lang="ja-JP" altLang="en-US" sz="1600" dirty="0" smtClean="0"/>
                  <a:t>座標</a:t>
                </a:r>
                <a:endParaRPr lang="en-US" altLang="ja-JP" sz="1600" dirty="0" smtClean="0"/>
              </a:p>
            </p:txBody>
          </p:sp>
        </mc:Choice>
        <mc:Fallback xmlns="">
          <p:sp>
            <p:nvSpPr>
              <p:cNvPr id="152" name="正方形/長方形 151"/>
              <p:cNvSpPr>
                <a:spLocks noRot="1" noChangeAspect="1" noMove="1" noResize="1" noEditPoints="1" noAdjustHandles="1" noChangeArrowheads="1" noChangeShapeType="1" noTextEdit="1"/>
              </p:cNvSpPr>
              <p:nvPr/>
            </p:nvSpPr>
            <p:spPr>
              <a:xfrm>
                <a:off x="3707904" y="6321611"/>
                <a:ext cx="1241126" cy="311745"/>
              </a:xfrm>
              <a:prstGeom prst="rect">
                <a:avLst/>
              </a:prstGeom>
              <a:blipFill rotWithShape="0">
                <a:blip r:embed="rId5"/>
                <a:stretch>
                  <a:fillRect t="-7843" b="-31373"/>
                </a:stretch>
              </a:blipFill>
              <a:ln>
                <a:noFill/>
                <a:tailEnd type="non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正方形/長方形 152"/>
              <p:cNvSpPr/>
              <p:nvPr/>
            </p:nvSpPr>
            <p:spPr>
              <a:xfrm>
                <a:off x="4716016" y="6321611"/>
                <a:ext cx="1241126" cy="311745"/>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wrap="none" rtlCol="0" anchor="t" anchorCtr="0"/>
              <a:lstStyle/>
              <a:p>
                <a:pPr algn="ctr"/>
                <a:r>
                  <a:rPr lang="ja-JP" altLang="en-US" sz="1600" dirty="0" smtClean="0"/>
                  <a:t>元の</a:t>
                </a:r>
                <a14:m>
                  <m:oMath xmlns:m="http://schemas.openxmlformats.org/officeDocument/2006/math">
                    <m:r>
                      <a:rPr lang="en-US" altLang="ja-JP" sz="1600" b="0" i="1" smtClean="0">
                        <a:latin typeface="Cambria Math" panose="02040503050406030204" pitchFamily="18" charset="0"/>
                      </a:rPr>
                      <m:t>𝑦</m:t>
                    </m:r>
                  </m:oMath>
                </a14:m>
                <a:r>
                  <a:rPr lang="ja-JP" altLang="en-US" sz="1600" dirty="0" smtClean="0"/>
                  <a:t>座標</a:t>
                </a:r>
                <a:endParaRPr lang="en-US" altLang="ja-JP" sz="1600" dirty="0" smtClean="0"/>
              </a:p>
            </p:txBody>
          </p:sp>
        </mc:Choice>
        <mc:Fallback xmlns="">
          <p:sp>
            <p:nvSpPr>
              <p:cNvPr id="153" name="正方形/長方形 152"/>
              <p:cNvSpPr>
                <a:spLocks noRot="1" noChangeAspect="1" noMove="1" noResize="1" noEditPoints="1" noAdjustHandles="1" noChangeArrowheads="1" noChangeShapeType="1" noTextEdit="1"/>
              </p:cNvSpPr>
              <p:nvPr/>
            </p:nvSpPr>
            <p:spPr>
              <a:xfrm>
                <a:off x="4716016" y="6321611"/>
                <a:ext cx="1241126" cy="311745"/>
              </a:xfrm>
              <a:prstGeom prst="rect">
                <a:avLst/>
              </a:prstGeom>
              <a:blipFill rotWithShape="0">
                <a:blip r:embed="rId6"/>
                <a:stretch>
                  <a:fillRect t="-7843" b="-31373"/>
                </a:stretch>
              </a:blipFill>
              <a:ln>
                <a:noFill/>
                <a:tailEnd type="none"/>
              </a:ln>
            </p:spPr>
            <p:txBody>
              <a:bodyPr/>
              <a:lstStyle/>
              <a:p>
                <a:r>
                  <a:rPr lang="ja-JP" altLang="en-US">
                    <a:noFill/>
                  </a:rPr>
                  <a:t> </a:t>
                </a:r>
              </a:p>
            </p:txBody>
          </p:sp>
        </mc:Fallback>
      </mc:AlternateContent>
      <p:cxnSp>
        <p:nvCxnSpPr>
          <p:cNvPr id="155" name="直線コネクタ 154"/>
          <p:cNvCxnSpPr>
            <a:stCxn id="152" idx="0"/>
            <a:endCxn id="150" idx="2"/>
          </p:cNvCxnSpPr>
          <p:nvPr/>
        </p:nvCxnSpPr>
        <p:spPr>
          <a:xfrm flipV="1">
            <a:off x="4328467" y="6192292"/>
            <a:ext cx="716073" cy="129319"/>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stCxn id="153" idx="0"/>
            <a:endCxn id="151" idx="2"/>
          </p:cNvCxnSpPr>
          <p:nvPr/>
        </p:nvCxnSpPr>
        <p:spPr>
          <a:xfrm flipV="1">
            <a:off x="5336579" y="6192292"/>
            <a:ext cx="304658" cy="129319"/>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9" name="四角形吹き出し 158"/>
              <p:cNvSpPr/>
              <p:nvPr/>
            </p:nvSpPr>
            <p:spPr>
              <a:xfrm>
                <a:off x="5951456" y="5697252"/>
                <a:ext cx="2937155" cy="812733"/>
              </a:xfrm>
              <a:prstGeom prst="wedgeRectCallout">
                <a:avLst>
                  <a:gd name="adj1" fmla="val -55304"/>
                  <a:gd name="adj2" fmla="val -29091"/>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14:m>
                  <m:oMath xmlns:m="http://schemas.openxmlformats.org/officeDocument/2006/math">
                    <m:sSub>
                      <m:sSubPr>
                        <m:ctrlPr>
                          <a:rPr kumimoji="1" lang="en-US" altLang="ja-JP" sz="1600" i="1" smtClean="0">
                            <a:solidFill>
                              <a:schemeClr val="bg1"/>
                            </a:solidFill>
                            <a:latin typeface="Cambria Math" panose="02040503050406030204" pitchFamily="18" charset="0"/>
                          </a:rPr>
                        </m:ctrlPr>
                      </m:sSubPr>
                      <m:e>
                        <m:r>
                          <a:rPr kumimoji="1" lang="en-US" altLang="ja-JP" sz="1600" b="0" i="1" smtClean="0">
                            <a:solidFill>
                              <a:schemeClr val="bg1"/>
                            </a:solidFill>
                            <a:latin typeface="Cambria Math" panose="02040503050406030204" pitchFamily="18" charset="0"/>
                          </a:rPr>
                          <m:t>𝑎</m:t>
                        </m:r>
                      </m:e>
                      <m:sub>
                        <m:r>
                          <a:rPr kumimoji="1" lang="en-US" altLang="ja-JP" sz="1600" b="0" i="1" smtClean="0">
                            <a:solidFill>
                              <a:schemeClr val="bg1"/>
                            </a:solidFill>
                            <a:latin typeface="Cambria Math" panose="02040503050406030204" pitchFamily="18" charset="0"/>
                          </a:rPr>
                          <m:t>1</m:t>
                        </m:r>
                      </m:sub>
                    </m:sSub>
                    <m:r>
                      <a:rPr kumimoji="1" lang="en-US" altLang="ja-JP" sz="1600" b="0" i="1" smtClean="0">
                        <a:solidFill>
                          <a:schemeClr val="bg1"/>
                        </a:solidFill>
                        <a:latin typeface="Cambria Math" panose="02040503050406030204" pitchFamily="18" charset="0"/>
                      </a:rPr>
                      <m:t>,</m:t>
                    </m:r>
                    <m:sSub>
                      <m:sSubPr>
                        <m:ctrlPr>
                          <a:rPr kumimoji="1" lang="en-US" altLang="ja-JP" sz="1600" b="0" i="1" smtClean="0">
                            <a:solidFill>
                              <a:schemeClr val="bg1"/>
                            </a:solidFill>
                            <a:latin typeface="Cambria Math" panose="02040503050406030204" pitchFamily="18" charset="0"/>
                          </a:rPr>
                        </m:ctrlPr>
                      </m:sSubPr>
                      <m:e>
                        <m:r>
                          <a:rPr kumimoji="1" lang="en-US" altLang="ja-JP" sz="1600" b="0" i="1" smtClean="0">
                            <a:solidFill>
                              <a:schemeClr val="bg1"/>
                            </a:solidFill>
                            <a:latin typeface="Cambria Math" panose="02040503050406030204" pitchFamily="18" charset="0"/>
                          </a:rPr>
                          <m:t>𝑎</m:t>
                        </m:r>
                      </m:e>
                      <m:sub>
                        <m:r>
                          <a:rPr kumimoji="1" lang="en-US" altLang="ja-JP" sz="1600" b="0" i="1" smtClean="0">
                            <a:solidFill>
                              <a:schemeClr val="bg1"/>
                            </a:solidFill>
                            <a:latin typeface="Cambria Math" panose="02040503050406030204" pitchFamily="18" charset="0"/>
                          </a:rPr>
                          <m:t>2</m:t>
                        </m:r>
                      </m:sub>
                    </m:sSub>
                  </m:oMath>
                </a14:m>
                <a:r>
                  <a:rPr kumimoji="1" lang="ja-JP" altLang="en-US" sz="1600" dirty="0" err="1" smtClean="0">
                    <a:solidFill>
                      <a:schemeClr val="bg1"/>
                    </a:solidFill>
                  </a:rPr>
                  <a:t>を第</a:t>
                </a:r>
                <a:r>
                  <a:rPr kumimoji="1" lang="en-US" altLang="ja-JP" sz="1600" dirty="0" smtClean="0">
                    <a:solidFill>
                      <a:schemeClr val="bg1"/>
                    </a:solidFill>
                  </a:rPr>
                  <a:t>1</a:t>
                </a:r>
                <a:r>
                  <a:rPr kumimoji="1" lang="ja-JP" altLang="en-US" sz="1600" dirty="0" smtClean="0">
                    <a:solidFill>
                      <a:schemeClr val="bg1"/>
                    </a:solidFill>
                  </a:rPr>
                  <a:t>主成分の因子負荷量</a:t>
                </a:r>
                <a:endParaRPr kumimoji="1" lang="en-US" altLang="ja-JP" sz="1600" dirty="0" smtClean="0">
                  <a:solidFill>
                    <a:schemeClr val="bg1"/>
                  </a:solidFill>
                </a:endParaRPr>
              </a:p>
              <a:p>
                <a14:m>
                  <m:oMath xmlns:m="http://schemas.openxmlformats.org/officeDocument/2006/math">
                    <m:sSub>
                      <m:sSubPr>
                        <m:ctrlPr>
                          <a:rPr kumimoji="1" lang="en-US" altLang="ja-JP" sz="1600" i="1" smtClean="0">
                            <a:solidFill>
                              <a:schemeClr val="bg1"/>
                            </a:solidFill>
                            <a:latin typeface="Cambria Math" panose="02040503050406030204" pitchFamily="18" charset="0"/>
                          </a:rPr>
                        </m:ctrlPr>
                      </m:sSubPr>
                      <m:e>
                        <m:r>
                          <a:rPr kumimoji="1" lang="en-US" altLang="ja-JP" sz="1600" b="0" i="1" smtClean="0">
                            <a:solidFill>
                              <a:schemeClr val="bg1"/>
                            </a:solidFill>
                            <a:latin typeface="Cambria Math" panose="02040503050406030204" pitchFamily="18" charset="0"/>
                          </a:rPr>
                          <m:t>𝑏</m:t>
                        </m:r>
                      </m:e>
                      <m:sub>
                        <m:r>
                          <a:rPr kumimoji="1" lang="en-US" altLang="ja-JP" sz="1600" b="0" i="1" smtClean="0">
                            <a:solidFill>
                              <a:schemeClr val="bg1"/>
                            </a:solidFill>
                            <a:latin typeface="Cambria Math" panose="02040503050406030204" pitchFamily="18" charset="0"/>
                          </a:rPr>
                          <m:t>1</m:t>
                        </m:r>
                      </m:sub>
                    </m:sSub>
                    <m:r>
                      <a:rPr kumimoji="1" lang="en-US" altLang="ja-JP" sz="1600" b="0" i="1" smtClean="0">
                        <a:solidFill>
                          <a:schemeClr val="bg1"/>
                        </a:solidFill>
                        <a:latin typeface="Cambria Math" panose="02040503050406030204" pitchFamily="18" charset="0"/>
                      </a:rPr>
                      <m:t>,</m:t>
                    </m:r>
                    <m:sSub>
                      <m:sSubPr>
                        <m:ctrlPr>
                          <a:rPr kumimoji="1" lang="en-US" altLang="ja-JP" sz="1600" b="0" i="1" smtClean="0">
                            <a:solidFill>
                              <a:schemeClr val="bg1"/>
                            </a:solidFill>
                            <a:latin typeface="Cambria Math" panose="02040503050406030204" pitchFamily="18" charset="0"/>
                          </a:rPr>
                        </m:ctrlPr>
                      </m:sSubPr>
                      <m:e>
                        <m:r>
                          <a:rPr kumimoji="1" lang="en-US" altLang="ja-JP" sz="1600" b="0" i="1" smtClean="0">
                            <a:solidFill>
                              <a:schemeClr val="bg1"/>
                            </a:solidFill>
                            <a:latin typeface="Cambria Math" panose="02040503050406030204" pitchFamily="18" charset="0"/>
                          </a:rPr>
                          <m:t>𝑏</m:t>
                        </m:r>
                      </m:e>
                      <m:sub>
                        <m:r>
                          <a:rPr kumimoji="1" lang="en-US" altLang="ja-JP" sz="1600" b="0" i="1" smtClean="0">
                            <a:solidFill>
                              <a:schemeClr val="bg1"/>
                            </a:solidFill>
                            <a:latin typeface="Cambria Math" panose="02040503050406030204" pitchFamily="18" charset="0"/>
                          </a:rPr>
                          <m:t>2</m:t>
                        </m:r>
                      </m:sub>
                    </m:sSub>
                  </m:oMath>
                </a14:m>
                <a:r>
                  <a:rPr kumimoji="1" lang="ja-JP" altLang="en-US" sz="1600" dirty="0" err="1" smtClean="0">
                    <a:solidFill>
                      <a:schemeClr val="bg1"/>
                    </a:solidFill>
                  </a:rPr>
                  <a:t>を第</a:t>
                </a:r>
                <a:r>
                  <a:rPr kumimoji="1" lang="en-US" altLang="ja-JP" sz="1600" dirty="0" smtClean="0">
                    <a:solidFill>
                      <a:schemeClr val="bg1"/>
                    </a:solidFill>
                  </a:rPr>
                  <a:t>2</a:t>
                </a:r>
                <a:r>
                  <a:rPr kumimoji="1" lang="ja-JP" altLang="en-US" sz="1600" dirty="0" smtClean="0">
                    <a:solidFill>
                      <a:schemeClr val="bg1"/>
                    </a:solidFill>
                  </a:rPr>
                  <a:t>主成分の因子負荷量</a:t>
                </a:r>
                <a:r>
                  <a:rPr kumimoji="1" lang="en-US" altLang="ja-JP" sz="1600" dirty="0" smtClean="0">
                    <a:solidFill>
                      <a:schemeClr val="bg1"/>
                    </a:solidFill>
                  </a:rPr>
                  <a:t/>
                </a:r>
                <a:br>
                  <a:rPr kumimoji="1" lang="en-US" altLang="ja-JP" sz="1600" dirty="0" smtClean="0">
                    <a:solidFill>
                      <a:schemeClr val="bg1"/>
                    </a:solidFill>
                  </a:rPr>
                </a:br>
                <a:r>
                  <a:rPr kumimoji="1" lang="ja-JP" altLang="en-US" sz="1600" dirty="0" smtClean="0">
                    <a:solidFill>
                      <a:schemeClr val="bg1"/>
                    </a:solidFill>
                  </a:rPr>
                  <a:t>という</a:t>
                </a:r>
              </a:p>
            </p:txBody>
          </p:sp>
        </mc:Choice>
        <mc:Fallback xmlns="">
          <p:sp>
            <p:nvSpPr>
              <p:cNvPr id="159" name="四角形吹き出し 158"/>
              <p:cNvSpPr>
                <a:spLocks noRot="1" noChangeAspect="1" noMove="1" noResize="1" noEditPoints="1" noAdjustHandles="1" noChangeArrowheads="1" noChangeShapeType="1" noTextEdit="1"/>
              </p:cNvSpPr>
              <p:nvPr/>
            </p:nvSpPr>
            <p:spPr>
              <a:xfrm>
                <a:off x="5951456" y="5697252"/>
                <a:ext cx="2937155" cy="812733"/>
              </a:xfrm>
              <a:prstGeom prst="wedgeRectCallout">
                <a:avLst>
                  <a:gd name="adj1" fmla="val -55304"/>
                  <a:gd name="adj2" fmla="val -29091"/>
                </a:avLst>
              </a:prstGeom>
              <a:blipFill rotWithShape="0">
                <a:blip r:embed="rId7"/>
                <a:stretch>
                  <a:fillRect t="-3759" b="-9774"/>
                </a:stretch>
              </a:blipFill>
              <a:ln w="9525">
                <a:noFill/>
              </a:ln>
            </p:spPr>
            <p:txBody>
              <a:bodyPr/>
              <a:lstStyle/>
              <a:p>
                <a:r>
                  <a:rPr lang="ja-JP" altLang="en-US">
                    <a:noFill/>
                  </a:rPr>
                  <a:t> </a:t>
                </a:r>
              </a:p>
            </p:txBody>
          </p:sp>
        </mc:Fallback>
      </mc:AlternateContent>
    </p:spTree>
    <p:extLst>
      <p:ext uri="{BB962C8B-B14F-4D97-AF65-F5344CB8AC3E}">
        <p14:creationId xmlns:p14="http://schemas.microsoft.com/office/powerpoint/2010/main" val="2282690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多次元</a:t>
            </a:r>
            <a:r>
              <a:rPr kumimoji="1" lang="en-US" altLang="ja-JP" dirty="0" smtClean="0"/>
              <a:t>(3</a:t>
            </a:r>
            <a:r>
              <a:rPr kumimoji="1" lang="ja-JP" altLang="en-US" dirty="0" smtClean="0"/>
              <a:t>次元以上</a:t>
            </a:r>
            <a:r>
              <a:rPr kumimoji="1" lang="en-US" altLang="ja-JP" dirty="0" smtClean="0"/>
              <a:t>)</a:t>
            </a:r>
            <a:r>
              <a:rPr kumimoji="1" lang="ja-JP" altLang="en-US" dirty="0" smtClean="0"/>
              <a:t>の課題</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28</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7051251"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a:t>多次元</a:t>
            </a:r>
            <a:r>
              <a:rPr lang="en-US" altLang="ja-JP" dirty="0"/>
              <a:t>(3</a:t>
            </a:r>
            <a:r>
              <a:rPr lang="ja-JP" altLang="en-US" dirty="0"/>
              <a:t>次元以上</a:t>
            </a:r>
            <a:r>
              <a:rPr lang="en-US" altLang="ja-JP" dirty="0"/>
              <a:t>)</a:t>
            </a:r>
            <a:r>
              <a:rPr lang="ja-JP" altLang="en-US" dirty="0"/>
              <a:t>データを低次元に縮約するにはどうしたらよいか</a:t>
            </a:r>
            <a:r>
              <a:rPr lang="en-US" altLang="ja-JP" dirty="0"/>
              <a:t>?</a:t>
            </a:r>
          </a:p>
        </p:txBody>
      </p:sp>
      <p:sp>
        <p:nvSpPr>
          <p:cNvPr id="73" name="正方形/長方形 72"/>
          <p:cNvSpPr/>
          <p:nvPr/>
        </p:nvSpPr>
        <p:spPr>
          <a:xfrm>
            <a:off x="574763" y="1647707"/>
            <a:ext cx="3313161" cy="468052"/>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400" dirty="0" smtClean="0"/>
              <a:t>主成分分析</a:t>
            </a:r>
            <a:r>
              <a:rPr kumimoji="1" lang="en-US" altLang="ja-JP" sz="2400" dirty="0" smtClean="0"/>
              <a:t>(</a:t>
            </a:r>
            <a:r>
              <a:rPr lang="en-US" altLang="ja-JP" sz="2400" dirty="0" smtClean="0"/>
              <a:t>PCA</a:t>
            </a:r>
            <a:r>
              <a:rPr kumimoji="1" lang="en-US" altLang="ja-JP" sz="2400" dirty="0" smtClean="0"/>
              <a:t>):</a:t>
            </a:r>
            <a:endParaRPr kumimoji="1" lang="ja-JP" altLang="en-US" sz="2400" dirty="0"/>
          </a:p>
        </p:txBody>
      </p:sp>
      <p:sp>
        <p:nvSpPr>
          <p:cNvPr id="74" name="正方形/長方形 73"/>
          <p:cNvSpPr/>
          <p:nvPr/>
        </p:nvSpPr>
        <p:spPr>
          <a:xfrm>
            <a:off x="3272216" y="1703564"/>
            <a:ext cx="5296228" cy="436259"/>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kumimoji="1" lang="ja-JP" altLang="en-US" sz="2000" dirty="0" smtClean="0"/>
              <a:t>多次元データの</a:t>
            </a:r>
            <a:r>
              <a:rPr lang="ja-JP" altLang="en-US" sz="2000" b="1" dirty="0"/>
              <a:t>縮約</a:t>
            </a:r>
            <a:r>
              <a:rPr kumimoji="1" lang="ja-JP" altLang="en-US" sz="2000" dirty="0" smtClean="0"/>
              <a:t>をする</a:t>
            </a:r>
            <a:endParaRPr kumimoji="1" lang="ja-JP" altLang="en-US" sz="2000" dirty="0"/>
          </a:p>
        </p:txBody>
      </p:sp>
      <p:graphicFrame>
        <p:nvGraphicFramePr>
          <p:cNvPr id="75" name="表 74"/>
          <p:cNvGraphicFramePr>
            <a:graphicFrameLocks noGrp="1"/>
          </p:cNvGraphicFramePr>
          <p:nvPr>
            <p:extLst>
              <p:ext uri="{D42A27DB-BD31-4B8C-83A1-F6EECF244321}">
                <p14:modId xmlns:p14="http://schemas.microsoft.com/office/powerpoint/2010/main" val="2710210222"/>
              </p:ext>
            </p:extLst>
          </p:nvPr>
        </p:nvGraphicFramePr>
        <p:xfrm>
          <a:off x="457200" y="2295779"/>
          <a:ext cx="5486400" cy="185420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tblGrid>
              <a:tr h="370840">
                <a:tc>
                  <a:txBody>
                    <a:bodyPr/>
                    <a:lstStyle/>
                    <a:p>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y</a:t>
                      </a:r>
                      <a:endParaRPr kumimoji="1" lang="ja-JP" altLang="en-US" dirty="0"/>
                    </a:p>
                  </a:txBody>
                  <a:tcPr/>
                </a:tc>
                <a:tc>
                  <a:txBody>
                    <a:bodyPr/>
                    <a:lstStyle/>
                    <a:p>
                      <a:r>
                        <a:rPr kumimoji="1" lang="en-US" altLang="ja-JP" dirty="0" smtClean="0"/>
                        <a:t>z</a:t>
                      </a:r>
                      <a:endParaRPr kumimoji="1" lang="ja-JP" altLang="en-US" dirty="0"/>
                    </a:p>
                  </a:txBody>
                  <a:tcPr/>
                </a:tc>
              </a:tr>
              <a:tr h="370840">
                <a:tc>
                  <a:txBody>
                    <a:bodyPr/>
                    <a:lstStyle/>
                    <a:p>
                      <a:r>
                        <a:rPr kumimoji="1" lang="en-US" altLang="ja-JP" dirty="0" smtClean="0"/>
                        <a:t>1</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r>
              <a:tr h="370840">
                <a:tc>
                  <a:txBody>
                    <a:bodyPr/>
                    <a:lstStyle/>
                    <a:p>
                      <a:r>
                        <a:rPr kumimoji="1" lang="en-US" altLang="ja-JP" dirty="0" smtClean="0"/>
                        <a:t>2</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r>
              <a:tr h="370840">
                <a:tc>
                  <a:txBody>
                    <a:bodyPr/>
                    <a:lstStyle/>
                    <a:p>
                      <a:r>
                        <a:rPr kumimoji="1" lang="en-US" altLang="ja-JP" dirty="0" smtClean="0"/>
                        <a:t>3</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dirty="0" smtClean="0"/>
                        <a:t> ・</a:t>
                      </a:r>
                      <a:endParaRPr kumimoji="1" lang="ja-JP" altLang="en-US" dirty="0"/>
                    </a:p>
                  </a:txBody>
                  <a:tcPr/>
                </a:tc>
              </a:tr>
              <a:tr h="370840">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graphicFrame>
        <p:nvGraphicFramePr>
          <p:cNvPr id="91" name="表 90"/>
          <p:cNvGraphicFramePr>
            <a:graphicFrameLocks noGrp="1"/>
          </p:cNvGraphicFramePr>
          <p:nvPr>
            <p:extLst>
              <p:ext uri="{D42A27DB-BD31-4B8C-83A1-F6EECF244321}">
                <p14:modId xmlns:p14="http://schemas.microsoft.com/office/powerpoint/2010/main" val="596965267"/>
              </p:ext>
            </p:extLst>
          </p:nvPr>
        </p:nvGraphicFramePr>
        <p:xfrm>
          <a:off x="2225088" y="4694954"/>
          <a:ext cx="1828800" cy="1854200"/>
        </p:xfrm>
        <a:graphic>
          <a:graphicData uri="http://schemas.openxmlformats.org/drawingml/2006/table">
            <a:tbl>
              <a:tblPr firstRow="1" bandRow="1">
                <a:tableStyleId>{21E4AEA4-8DFA-4A89-87EB-49C32662AFE0}</a:tableStyleId>
              </a:tblPr>
              <a:tblGrid>
                <a:gridCol w="609600"/>
                <a:gridCol w="609600"/>
                <a:gridCol w="609600"/>
              </a:tblGrid>
              <a:tr h="370840">
                <a:tc>
                  <a:txBody>
                    <a:bodyPr/>
                    <a:lstStyle/>
                    <a:p>
                      <a:endParaRPr kumimoji="1" lang="ja-JP" altLang="en-US" dirty="0"/>
                    </a:p>
                  </a:txBody>
                  <a:tcPr/>
                </a:tc>
                <a:tc>
                  <a:txBody>
                    <a:bodyPr/>
                    <a:lstStyle/>
                    <a:p>
                      <a:r>
                        <a:rPr kumimoji="1" lang="en-US" altLang="ja-JP" dirty="0" smtClean="0"/>
                        <a:t>X</a:t>
                      </a:r>
                      <a:endParaRPr kumimoji="1" lang="ja-JP" altLang="en-US" dirty="0"/>
                    </a:p>
                  </a:txBody>
                  <a:tcPr/>
                </a:tc>
                <a:tc>
                  <a:txBody>
                    <a:bodyPr/>
                    <a:lstStyle/>
                    <a:p>
                      <a:r>
                        <a:rPr kumimoji="1" lang="en-US" altLang="ja-JP" dirty="0" smtClean="0"/>
                        <a:t>Y</a:t>
                      </a:r>
                      <a:endParaRPr kumimoji="1" lang="ja-JP" altLang="en-US" dirty="0"/>
                    </a:p>
                  </a:txBody>
                  <a:tcPr/>
                </a:tc>
              </a:tr>
              <a:tr h="370840">
                <a:tc>
                  <a:txBody>
                    <a:bodyPr/>
                    <a:lstStyle/>
                    <a:p>
                      <a:r>
                        <a:rPr kumimoji="1" lang="en-US" altLang="ja-JP" dirty="0" smtClean="0"/>
                        <a:t>1</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smtClean="0"/>
                        <a:t> ・</a:t>
                      </a:r>
                      <a:endParaRPr kumimoji="1" lang="ja-JP" altLang="en-US" dirty="0"/>
                    </a:p>
                  </a:txBody>
                  <a:tcPr/>
                </a:tc>
              </a:tr>
              <a:tr h="370840">
                <a:tc>
                  <a:txBody>
                    <a:bodyPr/>
                    <a:lstStyle/>
                    <a:p>
                      <a:r>
                        <a:rPr kumimoji="1" lang="en-US" altLang="ja-JP" dirty="0" smtClean="0"/>
                        <a:t>2</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dirty="0" smtClean="0"/>
                        <a:t> ・</a:t>
                      </a:r>
                      <a:endParaRPr kumimoji="1" lang="ja-JP" altLang="en-US" dirty="0"/>
                    </a:p>
                  </a:txBody>
                  <a:tcPr/>
                </a:tc>
              </a:tr>
              <a:tr h="370840">
                <a:tc>
                  <a:txBody>
                    <a:bodyPr/>
                    <a:lstStyle/>
                    <a:p>
                      <a:r>
                        <a:rPr kumimoji="1" lang="en-US" altLang="ja-JP" dirty="0" smtClean="0"/>
                        <a:t>3</a:t>
                      </a:r>
                      <a:endParaRPr kumimoji="1" lang="ja-JP" altLang="en-US" dirty="0"/>
                    </a:p>
                  </a:txBody>
                  <a:tcPr/>
                </a:tc>
                <a:tc>
                  <a:txBody>
                    <a:bodyPr/>
                    <a:lstStyle/>
                    <a:p>
                      <a:r>
                        <a:rPr kumimoji="1" lang="ja-JP" altLang="en-US" smtClean="0"/>
                        <a:t> ・</a:t>
                      </a:r>
                      <a:endParaRPr kumimoji="1" lang="ja-JP" altLang="en-US" dirty="0"/>
                    </a:p>
                  </a:txBody>
                  <a:tcPr/>
                </a:tc>
                <a:tc>
                  <a:txBody>
                    <a:bodyPr/>
                    <a:lstStyle/>
                    <a:p>
                      <a:r>
                        <a:rPr kumimoji="1" lang="ja-JP" altLang="en-US" dirty="0" smtClean="0"/>
                        <a:t> ・</a:t>
                      </a:r>
                      <a:endParaRPr kumimoji="1" lang="ja-JP" altLang="en-US" dirty="0"/>
                    </a:p>
                  </a:txBody>
                  <a:tcPr/>
                </a:tc>
              </a:tr>
              <a:tr h="370840">
                <a:tc>
                  <a:txBody>
                    <a:bodyPr/>
                    <a:lstStyle/>
                    <a:p>
                      <a:r>
                        <a:rPr kumimoji="1" lang="en-US" altLang="ja-JP" smtClean="0"/>
                        <a:t>:</a:t>
                      </a:r>
                      <a:endParaRPr kumimoji="1" lang="ja-JP" altLang="en-US" dirty="0"/>
                    </a:p>
                  </a:txBody>
                  <a:tcPr/>
                </a:tc>
                <a:tc>
                  <a:txBody>
                    <a:bodyPr/>
                    <a:lstStyle/>
                    <a:p>
                      <a:r>
                        <a:rPr kumimoji="1" lang="en-US" altLang="ja-JP" smtClean="0"/>
                        <a:t>:</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grpSp>
        <p:nvGrpSpPr>
          <p:cNvPr id="92" name="グループ化 91"/>
          <p:cNvGrpSpPr/>
          <p:nvPr/>
        </p:nvGrpSpPr>
        <p:grpSpPr>
          <a:xfrm>
            <a:off x="5904148" y="4203991"/>
            <a:ext cx="3171085" cy="2465369"/>
            <a:chOff x="5991636" y="3411903"/>
            <a:chExt cx="3171085" cy="2465369"/>
          </a:xfrm>
        </p:grpSpPr>
        <p:grpSp>
          <p:nvGrpSpPr>
            <p:cNvPr id="93" name="グループ化 92"/>
            <p:cNvGrpSpPr/>
            <p:nvPr/>
          </p:nvGrpSpPr>
          <p:grpSpPr>
            <a:xfrm>
              <a:off x="5991636" y="3735028"/>
              <a:ext cx="2912876" cy="2142244"/>
              <a:chOff x="5991636" y="3446996"/>
              <a:chExt cx="2912876" cy="2142244"/>
            </a:xfrm>
          </p:grpSpPr>
          <p:cxnSp>
            <p:nvCxnSpPr>
              <p:cNvPr id="152" name="直線矢印コネクタ 151"/>
              <p:cNvCxnSpPr>
                <a:stCxn id="154" idx="1"/>
                <a:endCxn id="154" idx="3"/>
              </p:cNvCxnSpPr>
              <p:nvPr/>
            </p:nvCxnSpPr>
            <p:spPr>
              <a:xfrm>
                <a:off x="5991636" y="4518118"/>
                <a:ext cx="29128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a:stCxn id="154" idx="2"/>
                <a:endCxn id="154" idx="0"/>
              </p:cNvCxnSpPr>
              <p:nvPr/>
            </p:nvCxnSpPr>
            <p:spPr>
              <a:xfrm flipV="1">
                <a:off x="7448074" y="3446996"/>
                <a:ext cx="0" cy="2142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正方形/長方形 153"/>
              <p:cNvSpPr/>
              <p:nvPr/>
            </p:nvSpPr>
            <p:spPr>
              <a:xfrm>
                <a:off x="5991636" y="3446996"/>
                <a:ext cx="2912876" cy="2142244"/>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94" name="円/楕円 93"/>
            <p:cNvSpPr/>
            <p:nvPr/>
          </p:nvSpPr>
          <p:spPr>
            <a:xfrm>
              <a:off x="8141482" y="4393025"/>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5" name="円/楕円 94"/>
            <p:cNvSpPr/>
            <p:nvPr/>
          </p:nvSpPr>
          <p:spPr>
            <a:xfrm>
              <a:off x="6921665" y="5573043"/>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6" name="円/楕円 95"/>
            <p:cNvSpPr/>
            <p:nvPr/>
          </p:nvSpPr>
          <p:spPr>
            <a:xfrm>
              <a:off x="6428046" y="5129276"/>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7" name="円/楕円 96"/>
            <p:cNvSpPr/>
            <p:nvPr/>
          </p:nvSpPr>
          <p:spPr>
            <a:xfrm>
              <a:off x="6627745" y="4204342"/>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8" name="円/楕円 97"/>
            <p:cNvSpPr/>
            <p:nvPr/>
          </p:nvSpPr>
          <p:spPr>
            <a:xfrm>
              <a:off x="7056371" y="4554588"/>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9" name="円/楕円 98"/>
            <p:cNvSpPr/>
            <p:nvPr/>
          </p:nvSpPr>
          <p:spPr>
            <a:xfrm>
              <a:off x="7261435" y="4811433"/>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円/楕円 99"/>
            <p:cNvSpPr/>
            <p:nvPr/>
          </p:nvSpPr>
          <p:spPr>
            <a:xfrm>
              <a:off x="8041293" y="5444434"/>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1" name="円/楕円 100"/>
            <p:cNvSpPr/>
            <p:nvPr/>
          </p:nvSpPr>
          <p:spPr>
            <a:xfrm>
              <a:off x="7884484" y="5035292"/>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2" name="円/楕円 101"/>
            <p:cNvSpPr/>
            <p:nvPr/>
          </p:nvSpPr>
          <p:spPr>
            <a:xfrm>
              <a:off x="8389186" y="5129276"/>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円/楕円 102"/>
            <p:cNvSpPr/>
            <p:nvPr/>
          </p:nvSpPr>
          <p:spPr>
            <a:xfrm>
              <a:off x="7171435" y="5281676"/>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円/楕円 103"/>
            <p:cNvSpPr/>
            <p:nvPr/>
          </p:nvSpPr>
          <p:spPr>
            <a:xfrm>
              <a:off x="7861739" y="3946971"/>
              <a:ext cx="90000" cy="90000"/>
            </a:xfrm>
            <a:prstGeom prst="ellipse">
              <a:avLst/>
            </a:prstGeom>
            <a:solidFill>
              <a:schemeClr val="tx1"/>
            </a:solidFill>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テキスト ボックス 149"/>
            <p:cNvSpPr txBox="1"/>
            <p:nvPr/>
          </p:nvSpPr>
          <p:spPr>
            <a:xfrm>
              <a:off x="8857829" y="4621484"/>
              <a:ext cx="304892" cy="369332"/>
            </a:xfrm>
            <a:prstGeom prst="rect">
              <a:avLst/>
            </a:prstGeom>
            <a:noFill/>
          </p:spPr>
          <p:txBody>
            <a:bodyPr wrap="none" rtlCol="0">
              <a:spAutoFit/>
            </a:bodyPr>
            <a:lstStyle/>
            <a:p>
              <a:r>
                <a:rPr kumimoji="1" lang="en-US" altLang="ja-JP" dirty="0" smtClean="0"/>
                <a:t>X</a:t>
              </a:r>
              <a:endParaRPr kumimoji="1" lang="ja-JP" altLang="en-US" dirty="0"/>
            </a:p>
          </p:txBody>
        </p:sp>
        <p:sp>
          <p:nvSpPr>
            <p:cNvPr id="151" name="テキスト ボックス 150"/>
            <p:cNvSpPr txBox="1"/>
            <p:nvPr/>
          </p:nvSpPr>
          <p:spPr>
            <a:xfrm>
              <a:off x="7306435" y="3411903"/>
              <a:ext cx="296876" cy="369332"/>
            </a:xfrm>
            <a:prstGeom prst="rect">
              <a:avLst/>
            </a:prstGeom>
            <a:noFill/>
          </p:spPr>
          <p:txBody>
            <a:bodyPr wrap="none" rtlCol="0">
              <a:spAutoFit/>
            </a:bodyPr>
            <a:lstStyle/>
            <a:p>
              <a:r>
                <a:rPr lang="en-US" altLang="ja-JP" dirty="0"/>
                <a:t>Y</a:t>
              </a:r>
              <a:endParaRPr kumimoji="1" lang="ja-JP" altLang="en-US" dirty="0"/>
            </a:p>
          </p:txBody>
        </p:sp>
      </p:grpSp>
      <p:sp>
        <p:nvSpPr>
          <p:cNvPr id="155" name="二等辺三角形 154"/>
          <p:cNvSpPr/>
          <p:nvPr/>
        </p:nvSpPr>
        <p:spPr>
          <a:xfrm flipV="1">
            <a:off x="457200" y="4299551"/>
            <a:ext cx="5463130" cy="184666"/>
          </a:xfrm>
          <a:prstGeom prst="triangle">
            <a:avLst/>
          </a:prstGeom>
          <a:solidFill>
            <a:schemeClr val="bg1">
              <a:lumMod val="7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6" name="二等辺三角形 155"/>
          <p:cNvSpPr/>
          <p:nvPr/>
        </p:nvSpPr>
        <p:spPr>
          <a:xfrm rot="16200000" flipV="1">
            <a:off x="4271442" y="5412325"/>
            <a:ext cx="1874511" cy="294180"/>
          </a:xfrm>
          <a:prstGeom prst="triangle">
            <a:avLst>
              <a:gd name="adj" fmla="val 48213"/>
            </a:avLst>
          </a:prstGeom>
          <a:solidFill>
            <a:schemeClr val="bg1">
              <a:lumMod val="7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7" name="四角形吹き出し 156"/>
          <p:cNvSpPr/>
          <p:nvPr/>
        </p:nvSpPr>
        <p:spPr>
          <a:xfrm>
            <a:off x="6311087" y="2608645"/>
            <a:ext cx="1648737" cy="675521"/>
          </a:xfrm>
          <a:prstGeom prst="wedgeRectCallout">
            <a:avLst>
              <a:gd name="adj1" fmla="val -62514"/>
              <a:gd name="adj2" fmla="val 28005"/>
            </a:avLst>
          </a:prstGeom>
          <a:solidFill>
            <a:schemeClr val="accent1">
              <a:lumMod val="20000"/>
              <a:lumOff val="8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400" dirty="0" smtClean="0"/>
              <a:t>次元数が多すぎて、全体感が理解できない</a:t>
            </a:r>
            <a:endParaRPr kumimoji="1" lang="ja-JP" altLang="en-US" sz="1400" dirty="0"/>
          </a:p>
        </p:txBody>
      </p:sp>
      <p:sp>
        <p:nvSpPr>
          <p:cNvPr id="158" name="四角形吹き出し 157"/>
          <p:cNvSpPr/>
          <p:nvPr/>
        </p:nvSpPr>
        <p:spPr>
          <a:xfrm>
            <a:off x="287524" y="5207225"/>
            <a:ext cx="1648737" cy="675521"/>
          </a:xfrm>
          <a:prstGeom prst="wedgeRectCallout">
            <a:avLst>
              <a:gd name="adj1" fmla="val 64462"/>
              <a:gd name="adj2" fmla="val 35129"/>
            </a:avLst>
          </a:prstGeom>
          <a:solidFill>
            <a:schemeClr val="accent2">
              <a:lumMod val="20000"/>
              <a:lumOff val="8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400" dirty="0" smtClean="0"/>
              <a:t>2</a:t>
            </a:r>
            <a:r>
              <a:rPr kumimoji="1" lang="ja-JP" altLang="en-US" sz="1400" dirty="0" smtClean="0"/>
              <a:t>次元に縮約することで全体感を把握できる</a:t>
            </a:r>
            <a:endParaRPr kumimoji="1" lang="ja-JP" altLang="en-US" sz="1400" dirty="0"/>
          </a:p>
        </p:txBody>
      </p:sp>
    </p:spTree>
    <p:extLst>
      <p:ext uri="{BB962C8B-B14F-4D97-AF65-F5344CB8AC3E}">
        <p14:creationId xmlns:p14="http://schemas.microsoft.com/office/powerpoint/2010/main" val="2096173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3</a:t>
            </a:r>
            <a:r>
              <a:rPr kumimoji="1" lang="ja-JP" altLang="en-US" dirty="0" smtClean="0"/>
              <a:t>次元の主成分分析の手順</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29</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7051251"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en-US" altLang="ja-JP" dirty="0" smtClean="0"/>
              <a:t>2</a:t>
            </a:r>
            <a:r>
              <a:rPr lang="ja-JP" altLang="en-US" dirty="0" smtClean="0"/>
              <a:t>次元の時と同様、分散が最大となるよう第</a:t>
            </a:r>
            <a:r>
              <a:rPr lang="en-US" altLang="ja-JP" dirty="0" smtClean="0"/>
              <a:t>1</a:t>
            </a:r>
            <a:r>
              <a:rPr lang="ja-JP" altLang="en-US" dirty="0" smtClean="0"/>
              <a:t>軸を決定</a:t>
            </a:r>
            <a:endParaRPr lang="en-US" altLang="ja-JP" dirty="0"/>
          </a:p>
        </p:txBody>
      </p:sp>
      <p:grpSp>
        <p:nvGrpSpPr>
          <p:cNvPr id="34" name="グループ化 33"/>
          <p:cNvGrpSpPr/>
          <p:nvPr/>
        </p:nvGrpSpPr>
        <p:grpSpPr>
          <a:xfrm>
            <a:off x="215516" y="2450505"/>
            <a:ext cx="4398992" cy="3537684"/>
            <a:chOff x="215516" y="1907540"/>
            <a:chExt cx="4398992" cy="3537684"/>
          </a:xfrm>
        </p:grpSpPr>
        <p:cxnSp>
          <p:nvCxnSpPr>
            <p:cNvPr id="35" name="直線矢印コネクタ 34"/>
            <p:cNvCxnSpPr/>
            <p:nvPr/>
          </p:nvCxnSpPr>
          <p:spPr>
            <a:xfrm flipV="1">
              <a:off x="1790074" y="2192170"/>
              <a:ext cx="0" cy="219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1778042" y="4378938"/>
              <a:ext cx="249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円/楕円 36"/>
            <p:cNvSpPr/>
            <p:nvPr/>
          </p:nvSpPr>
          <p:spPr>
            <a:xfrm>
              <a:off x="1538325" y="373516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円/楕円 37"/>
            <p:cNvSpPr/>
            <p:nvPr/>
          </p:nvSpPr>
          <p:spPr>
            <a:xfrm>
              <a:off x="2512665" y="4710470"/>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円/楕円 38"/>
            <p:cNvSpPr/>
            <p:nvPr/>
          </p:nvSpPr>
          <p:spPr>
            <a:xfrm>
              <a:off x="2137382" y="3525392"/>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円/楕円 39"/>
            <p:cNvSpPr/>
            <p:nvPr/>
          </p:nvSpPr>
          <p:spPr>
            <a:xfrm>
              <a:off x="2029370" y="398889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円/楕円 40"/>
            <p:cNvSpPr/>
            <p:nvPr/>
          </p:nvSpPr>
          <p:spPr>
            <a:xfrm>
              <a:off x="1050112" y="423969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楕円 41"/>
            <p:cNvSpPr/>
            <p:nvPr/>
          </p:nvSpPr>
          <p:spPr>
            <a:xfrm>
              <a:off x="2652290" y="3765732"/>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円/楕円 42"/>
            <p:cNvSpPr/>
            <p:nvPr/>
          </p:nvSpPr>
          <p:spPr>
            <a:xfrm>
              <a:off x="3071998" y="291648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円/楕円 43"/>
            <p:cNvSpPr/>
            <p:nvPr/>
          </p:nvSpPr>
          <p:spPr>
            <a:xfrm>
              <a:off x="1518164" y="431659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円/楕円 44"/>
            <p:cNvSpPr/>
            <p:nvPr/>
          </p:nvSpPr>
          <p:spPr>
            <a:xfrm>
              <a:off x="2525228" y="306057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p:cNvSpPr txBox="1"/>
            <p:nvPr/>
          </p:nvSpPr>
          <p:spPr>
            <a:xfrm>
              <a:off x="1626176" y="1907540"/>
              <a:ext cx="324128" cy="369332"/>
            </a:xfrm>
            <a:prstGeom prst="rect">
              <a:avLst/>
            </a:prstGeom>
            <a:noFill/>
          </p:spPr>
          <p:txBody>
            <a:bodyPr wrap="none" rtlCol="0">
              <a:spAutoFit/>
            </a:bodyPr>
            <a:lstStyle/>
            <a:p>
              <a:r>
                <a:rPr kumimoji="1" lang="en-US" altLang="ja-JP" dirty="0" smtClean="0">
                  <a:latin typeface="Segoe Script" panose="020B0504020000000003" pitchFamily="34" charset="0"/>
                </a:rPr>
                <a:t>z</a:t>
              </a:r>
              <a:endParaRPr kumimoji="1" lang="ja-JP" altLang="en-US" dirty="0">
                <a:latin typeface="Segoe Script" panose="020B0504020000000003" pitchFamily="34" charset="0"/>
              </a:endParaRPr>
            </a:p>
          </p:txBody>
        </p:sp>
        <p:sp>
          <p:nvSpPr>
            <p:cNvPr id="47" name="テキスト ボックス 46"/>
            <p:cNvSpPr txBox="1"/>
            <p:nvPr/>
          </p:nvSpPr>
          <p:spPr>
            <a:xfrm>
              <a:off x="4274350" y="4199102"/>
              <a:ext cx="340158" cy="369332"/>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sp>
          <p:nvSpPr>
            <p:cNvPr id="48" name="テキスト ボックス 47"/>
            <p:cNvSpPr txBox="1"/>
            <p:nvPr/>
          </p:nvSpPr>
          <p:spPr>
            <a:xfrm>
              <a:off x="2101335" y="3792248"/>
              <a:ext cx="822661" cy="369332"/>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49" name="円/楕円 48"/>
            <p:cNvSpPr/>
            <p:nvPr/>
          </p:nvSpPr>
          <p:spPr>
            <a:xfrm>
              <a:off x="2151766" y="3817086"/>
              <a:ext cx="72000" cy="72000"/>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0" name="直線矢印コネクタ 49"/>
            <p:cNvCxnSpPr/>
            <p:nvPr/>
          </p:nvCxnSpPr>
          <p:spPr>
            <a:xfrm flipH="1">
              <a:off x="465720" y="4376382"/>
              <a:ext cx="1324354" cy="884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215516" y="5075892"/>
              <a:ext cx="330540" cy="369332"/>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52" name="円/楕円 51"/>
            <p:cNvSpPr/>
            <p:nvPr/>
          </p:nvSpPr>
          <p:spPr>
            <a:xfrm>
              <a:off x="762080" y="3442588"/>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円/楕円 52"/>
            <p:cNvSpPr/>
            <p:nvPr/>
          </p:nvSpPr>
          <p:spPr>
            <a:xfrm>
              <a:off x="1361137" y="3232813"/>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円/楕円 53"/>
            <p:cNvSpPr/>
            <p:nvPr/>
          </p:nvSpPr>
          <p:spPr>
            <a:xfrm>
              <a:off x="2774965" y="331208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円/楕円 54"/>
            <p:cNvSpPr/>
            <p:nvPr/>
          </p:nvSpPr>
          <p:spPr>
            <a:xfrm>
              <a:off x="3181250" y="4075916"/>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56" name="正方形/長方形 55"/>
          <p:cNvSpPr/>
          <p:nvPr/>
        </p:nvSpPr>
        <p:spPr>
          <a:xfrm>
            <a:off x="323528" y="1687491"/>
            <a:ext cx="4176464" cy="687542"/>
          </a:xfrm>
          <a:prstGeom prst="rect">
            <a:avLst/>
          </a:prstGeom>
          <a:solidFill>
            <a:schemeClr val="bg1">
              <a:lumMod val="9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en-US" altLang="ja-JP" dirty="0" smtClean="0"/>
              <a:t>1. </a:t>
            </a:r>
            <a:r>
              <a:rPr lang="ja-JP" altLang="en-US" dirty="0" smtClean="0"/>
              <a:t>サンプルの座標の平均から新しい原点</a:t>
            </a:r>
            <a:r>
              <a:rPr lang="en-US" altLang="ja-JP" dirty="0" smtClean="0"/>
              <a:t>O</a:t>
            </a:r>
            <a:r>
              <a:rPr lang="ja-JP" altLang="en-US" dirty="0" smtClean="0"/>
              <a:t>を求める</a:t>
            </a:r>
            <a:endParaRPr lang="en-US" altLang="ja-JP" dirty="0" smtClean="0"/>
          </a:p>
        </p:txBody>
      </p:sp>
      <mc:AlternateContent xmlns:mc="http://schemas.openxmlformats.org/markup-compatibility/2006" xmlns:a14="http://schemas.microsoft.com/office/drawing/2010/main">
        <mc:Choice Requires="a14">
          <p:sp>
            <p:nvSpPr>
              <p:cNvPr id="57" name="正方形/長方形 56"/>
              <p:cNvSpPr/>
              <p:nvPr/>
            </p:nvSpPr>
            <p:spPr>
              <a:xfrm>
                <a:off x="4644008" y="1684766"/>
                <a:ext cx="4140460" cy="687542"/>
              </a:xfrm>
              <a:prstGeom prst="rect">
                <a:avLst/>
              </a:prstGeom>
              <a:solidFill>
                <a:schemeClr val="bg1">
                  <a:lumMod val="9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en-US" altLang="ja-JP" dirty="0" smtClean="0"/>
                  <a:t>2. </a:t>
                </a:r>
                <a:r>
                  <a:rPr lang="ja-JP" altLang="en-US" dirty="0" smtClean="0"/>
                  <a:t>原点</a:t>
                </a:r>
                <a:r>
                  <a:rPr lang="en-US" altLang="ja-JP" dirty="0" smtClean="0"/>
                  <a:t>O</a:t>
                </a:r>
                <a:r>
                  <a:rPr lang="ja-JP" altLang="en-US" dirty="0" smtClean="0"/>
                  <a:t>を通り、分散が最大になるような</a:t>
                </a:r>
                <a14:m>
                  <m:oMath xmlns:m="http://schemas.openxmlformats.org/officeDocument/2006/math">
                    <m:r>
                      <m:rPr>
                        <m:nor/>
                      </m:rPr>
                      <a:rPr lang="en-US" altLang="ja-JP" dirty="0">
                        <a:latin typeface="Segoe Script" panose="020B0504020000000003" pitchFamily="34" charset="0"/>
                      </a:rPr>
                      <m:t>l</m:t>
                    </m:r>
                    <m:r>
                      <a:rPr lang="ja-JP" altLang="en-US" i="1" dirty="0" smtClean="0">
                        <a:latin typeface="Cambria Math" panose="02040503050406030204" pitchFamily="18" charset="0"/>
                      </a:rPr>
                      <m:t>軸</m:t>
                    </m:r>
                  </m:oMath>
                </a14:m>
                <a:r>
                  <a:rPr lang="ja-JP" altLang="en-US" dirty="0" err="1" smtClean="0"/>
                  <a:t>を算</a:t>
                </a:r>
                <a:r>
                  <a:rPr lang="ja-JP" altLang="en-US" dirty="0" smtClean="0"/>
                  <a:t>出する</a:t>
                </a:r>
                <a:endParaRPr lang="en-US" altLang="ja-JP" dirty="0" smtClean="0"/>
              </a:p>
            </p:txBody>
          </p:sp>
        </mc:Choice>
        <mc:Fallback xmlns="">
          <p:sp>
            <p:nvSpPr>
              <p:cNvPr id="57" name="正方形/長方形 56"/>
              <p:cNvSpPr>
                <a:spLocks noRot="1" noChangeAspect="1" noMove="1" noResize="1" noEditPoints="1" noAdjustHandles="1" noChangeArrowheads="1" noChangeShapeType="1" noTextEdit="1"/>
              </p:cNvSpPr>
              <p:nvPr/>
            </p:nvSpPr>
            <p:spPr>
              <a:xfrm>
                <a:off x="4644008" y="1684766"/>
                <a:ext cx="4140460" cy="687542"/>
              </a:xfrm>
              <a:prstGeom prst="rect">
                <a:avLst/>
              </a:prstGeom>
              <a:blipFill rotWithShape="0">
                <a:blip r:embed="rId4"/>
                <a:stretch>
                  <a:fillRect l="-1325" t="-5310" b="-6195"/>
                </a:stretch>
              </a:blipFill>
              <a:ln>
                <a:noFill/>
                <a:tailEnd type="none"/>
              </a:ln>
            </p:spPr>
            <p:txBody>
              <a:bodyPr/>
              <a:lstStyle/>
              <a:p>
                <a:r>
                  <a:rPr lang="ja-JP" altLang="en-US">
                    <a:noFill/>
                  </a:rPr>
                  <a:t> </a:t>
                </a:r>
              </a:p>
            </p:txBody>
          </p:sp>
        </mc:Fallback>
      </mc:AlternateContent>
      <p:grpSp>
        <p:nvGrpSpPr>
          <p:cNvPr id="58" name="グループ化 57"/>
          <p:cNvGrpSpPr/>
          <p:nvPr/>
        </p:nvGrpSpPr>
        <p:grpSpPr>
          <a:xfrm>
            <a:off x="4499992" y="2450505"/>
            <a:ext cx="4398992" cy="3537684"/>
            <a:chOff x="215516" y="1907540"/>
            <a:chExt cx="4398992" cy="3537684"/>
          </a:xfrm>
        </p:grpSpPr>
        <p:cxnSp>
          <p:nvCxnSpPr>
            <p:cNvPr id="59" name="直線矢印コネクタ 58"/>
            <p:cNvCxnSpPr/>
            <p:nvPr/>
          </p:nvCxnSpPr>
          <p:spPr>
            <a:xfrm flipV="1">
              <a:off x="1790074" y="2192170"/>
              <a:ext cx="0" cy="219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1778042" y="4378938"/>
              <a:ext cx="249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円/楕円 60"/>
            <p:cNvSpPr/>
            <p:nvPr/>
          </p:nvSpPr>
          <p:spPr>
            <a:xfrm>
              <a:off x="1538325" y="373516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2" name="円/楕円 61"/>
            <p:cNvSpPr/>
            <p:nvPr/>
          </p:nvSpPr>
          <p:spPr>
            <a:xfrm>
              <a:off x="2512665" y="4710470"/>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円/楕円 62"/>
            <p:cNvSpPr/>
            <p:nvPr/>
          </p:nvSpPr>
          <p:spPr>
            <a:xfrm>
              <a:off x="2137382" y="3525392"/>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楕円 63"/>
            <p:cNvSpPr/>
            <p:nvPr/>
          </p:nvSpPr>
          <p:spPr>
            <a:xfrm>
              <a:off x="2029370" y="398889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円/楕円 64"/>
            <p:cNvSpPr/>
            <p:nvPr/>
          </p:nvSpPr>
          <p:spPr>
            <a:xfrm>
              <a:off x="1050112" y="423969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円/楕円 65"/>
            <p:cNvSpPr/>
            <p:nvPr/>
          </p:nvSpPr>
          <p:spPr>
            <a:xfrm>
              <a:off x="2652290" y="3765732"/>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円/楕円 66"/>
            <p:cNvSpPr/>
            <p:nvPr/>
          </p:nvSpPr>
          <p:spPr>
            <a:xfrm>
              <a:off x="3071998" y="291648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円/楕円 67"/>
            <p:cNvSpPr/>
            <p:nvPr/>
          </p:nvSpPr>
          <p:spPr>
            <a:xfrm>
              <a:off x="1518164" y="431659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楕円 68"/>
            <p:cNvSpPr/>
            <p:nvPr/>
          </p:nvSpPr>
          <p:spPr>
            <a:xfrm>
              <a:off x="2525228" y="306057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テキスト ボックス 69"/>
            <p:cNvSpPr txBox="1"/>
            <p:nvPr/>
          </p:nvSpPr>
          <p:spPr>
            <a:xfrm>
              <a:off x="1626176" y="1907540"/>
              <a:ext cx="324128" cy="369332"/>
            </a:xfrm>
            <a:prstGeom prst="rect">
              <a:avLst/>
            </a:prstGeom>
            <a:noFill/>
          </p:spPr>
          <p:txBody>
            <a:bodyPr wrap="none" rtlCol="0">
              <a:spAutoFit/>
            </a:bodyPr>
            <a:lstStyle/>
            <a:p>
              <a:r>
                <a:rPr kumimoji="1" lang="en-US" altLang="ja-JP" dirty="0" smtClean="0">
                  <a:latin typeface="Segoe Script" panose="020B0504020000000003" pitchFamily="34" charset="0"/>
                </a:rPr>
                <a:t>z</a:t>
              </a:r>
              <a:endParaRPr kumimoji="1" lang="ja-JP" altLang="en-US" dirty="0">
                <a:latin typeface="Segoe Script" panose="020B0504020000000003" pitchFamily="34" charset="0"/>
              </a:endParaRPr>
            </a:p>
          </p:txBody>
        </p:sp>
        <p:sp>
          <p:nvSpPr>
            <p:cNvPr id="71" name="テキスト ボックス 70"/>
            <p:cNvSpPr txBox="1"/>
            <p:nvPr/>
          </p:nvSpPr>
          <p:spPr>
            <a:xfrm>
              <a:off x="4274350" y="4199102"/>
              <a:ext cx="340158" cy="369332"/>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sp>
          <p:nvSpPr>
            <p:cNvPr id="72" name="テキスト ボックス 71"/>
            <p:cNvSpPr txBox="1"/>
            <p:nvPr/>
          </p:nvSpPr>
          <p:spPr>
            <a:xfrm>
              <a:off x="2101335" y="3792248"/>
              <a:ext cx="822661" cy="369332"/>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76" name="円/楕円 75"/>
            <p:cNvSpPr/>
            <p:nvPr/>
          </p:nvSpPr>
          <p:spPr>
            <a:xfrm>
              <a:off x="2151766" y="3817086"/>
              <a:ext cx="72000" cy="72000"/>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7" name="直線矢印コネクタ 76"/>
            <p:cNvCxnSpPr/>
            <p:nvPr/>
          </p:nvCxnSpPr>
          <p:spPr>
            <a:xfrm flipH="1">
              <a:off x="465720" y="4376382"/>
              <a:ext cx="1324354" cy="884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215516" y="5075892"/>
              <a:ext cx="330540" cy="369332"/>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79" name="円/楕円 78"/>
            <p:cNvSpPr/>
            <p:nvPr/>
          </p:nvSpPr>
          <p:spPr>
            <a:xfrm>
              <a:off x="762080" y="3442588"/>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円/楕円 79"/>
            <p:cNvSpPr/>
            <p:nvPr/>
          </p:nvSpPr>
          <p:spPr>
            <a:xfrm>
              <a:off x="1361137" y="3232813"/>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1" name="円/楕円 80"/>
            <p:cNvSpPr/>
            <p:nvPr/>
          </p:nvSpPr>
          <p:spPr>
            <a:xfrm>
              <a:off x="2774965" y="331208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円/楕円 81"/>
            <p:cNvSpPr/>
            <p:nvPr/>
          </p:nvSpPr>
          <p:spPr>
            <a:xfrm>
              <a:off x="3181250" y="4075916"/>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83" name="直線矢印コネクタ 82"/>
          <p:cNvCxnSpPr>
            <a:stCxn id="80" idx="5"/>
          </p:cNvCxnSpPr>
          <p:nvPr/>
        </p:nvCxnSpPr>
        <p:spPr>
          <a:xfrm>
            <a:off x="5737807" y="3867962"/>
            <a:ext cx="1429646" cy="9661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flipV="1">
            <a:off x="6168208" y="2928404"/>
            <a:ext cx="565640" cy="30957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円弧 84"/>
          <p:cNvSpPr/>
          <p:nvPr/>
        </p:nvSpPr>
        <p:spPr>
          <a:xfrm rot="20135658">
            <a:off x="6695284" y="2947300"/>
            <a:ext cx="989490" cy="1208013"/>
          </a:xfrm>
          <a:prstGeom prst="arc">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円弧 85"/>
          <p:cNvSpPr/>
          <p:nvPr/>
        </p:nvSpPr>
        <p:spPr>
          <a:xfrm rot="2429411">
            <a:off x="6694570" y="3290183"/>
            <a:ext cx="673438" cy="2459390"/>
          </a:xfrm>
          <a:prstGeom prst="arc">
            <a:avLst>
              <a:gd name="adj1" fmla="val 16200000"/>
              <a:gd name="adj2" fmla="val 179379"/>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テキスト ボックス 86"/>
          <p:cNvSpPr txBox="1"/>
          <p:nvPr/>
        </p:nvSpPr>
        <p:spPr>
          <a:xfrm>
            <a:off x="7166434" y="4782898"/>
            <a:ext cx="287258" cy="369332"/>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sp>
        <p:nvSpPr>
          <p:cNvPr id="88" name="テキスト ボックス 87"/>
          <p:cNvSpPr txBox="1"/>
          <p:nvPr/>
        </p:nvSpPr>
        <p:spPr>
          <a:xfrm>
            <a:off x="6625002" y="2666529"/>
            <a:ext cx="287258" cy="369332"/>
          </a:xfrm>
          <a:prstGeom prst="rect">
            <a:avLst/>
          </a:prstGeom>
          <a:noFill/>
        </p:spPr>
        <p:txBody>
          <a:bodyPr wrap="non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cxnSp>
        <p:nvCxnSpPr>
          <p:cNvPr id="89" name="直線矢印コネクタ 88"/>
          <p:cNvCxnSpPr/>
          <p:nvPr/>
        </p:nvCxnSpPr>
        <p:spPr>
          <a:xfrm flipV="1">
            <a:off x="5006207" y="3398032"/>
            <a:ext cx="2817668" cy="20206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7823875" y="3082885"/>
            <a:ext cx="287258" cy="369332"/>
          </a:xfrm>
          <a:prstGeom prst="rect">
            <a:avLst/>
          </a:prstGeom>
          <a:noFill/>
        </p:spPr>
        <p:txBody>
          <a:bodyPr wrap="squar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spTree>
    <p:extLst>
      <p:ext uri="{BB962C8B-B14F-4D97-AF65-F5344CB8AC3E}">
        <p14:creationId xmlns:p14="http://schemas.microsoft.com/office/powerpoint/2010/main" val="420615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1993361" y="4145615"/>
            <a:ext cx="6638383" cy="309967"/>
            <a:chOff x="1993361" y="5943213"/>
            <a:chExt cx="6638383" cy="309967"/>
          </a:xfrm>
        </p:grpSpPr>
        <p:sp>
          <p:nvSpPr>
            <p:cNvPr id="69" name="正方形/長方形 68"/>
            <p:cNvSpPr/>
            <p:nvPr/>
          </p:nvSpPr>
          <p:spPr>
            <a:xfrm>
              <a:off x="1993361" y="5943213"/>
              <a:ext cx="284131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a:solidFill>
                    <a:schemeClr val="tx1"/>
                  </a:solidFill>
                </a:rPr>
                <a:t>主成分分析・因子分析</a:t>
              </a:r>
              <a:endParaRPr lang="en-US" altLang="ja-JP" sz="1400" b="1" dirty="0">
                <a:solidFill>
                  <a:schemeClr val="tx1"/>
                </a:solidFill>
              </a:endParaRPr>
            </a:p>
          </p:txBody>
        </p:sp>
        <p:sp>
          <p:nvSpPr>
            <p:cNvPr id="70" name="正方形/長方形 69"/>
            <p:cNvSpPr/>
            <p:nvPr/>
          </p:nvSpPr>
          <p:spPr>
            <a:xfrm>
              <a:off x="4926646" y="5943213"/>
              <a:ext cx="370509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主成分分析と因子分析の利用法</a:t>
              </a:r>
              <a:endParaRPr lang="ja-JP" altLang="en-US" sz="1400" dirty="0">
                <a:solidFill>
                  <a:schemeClr val="tx1"/>
                </a:solidFill>
              </a:endParaRPr>
            </a:p>
          </p:txBody>
        </p:sp>
      </p:grpSp>
      <p:sp>
        <p:nvSpPr>
          <p:cNvPr id="2" name="タイトル 1"/>
          <p:cNvSpPr>
            <a:spLocks noGrp="1"/>
          </p:cNvSpPr>
          <p:nvPr>
            <p:ph type="title"/>
          </p:nvPr>
        </p:nvSpPr>
        <p:spPr/>
        <p:txBody>
          <a:bodyPr>
            <a:normAutofit/>
          </a:bodyPr>
          <a:lstStyle/>
          <a:p>
            <a:r>
              <a:rPr kumimoji="1" lang="ja-JP" altLang="en-US" dirty="0" smtClean="0"/>
              <a:t>初級講座カリキュラム</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31" name="Text Placeholder 5"/>
          <p:cNvSpPr>
            <a:spLocks noGrp="1"/>
          </p:cNvSpPr>
          <p:nvPr>
            <p:ph type="body" sz="quarter" idx="13"/>
          </p:nvPr>
        </p:nvSpPr>
        <p:spPr>
          <a:xfrm>
            <a:off x="539751" y="1042628"/>
            <a:ext cx="7980794" cy="694184"/>
          </a:xfrm>
        </p:spPr>
        <p:txBody>
          <a:bodyPr>
            <a:normAutofit/>
          </a:bodyPr>
          <a:lstStyle/>
          <a:p>
            <a:r>
              <a:rPr lang="ja-JP" altLang="en-US" dirty="0" smtClean="0"/>
              <a:t>データ分析のプロとして必要なテクニック・ノウハウを</a:t>
            </a:r>
            <a:r>
              <a:rPr lang="en-US" altLang="ja-JP" dirty="0" smtClean="0"/>
              <a:t>1</a:t>
            </a:r>
            <a:r>
              <a:rPr lang="ja-JP" altLang="en-US" dirty="0" smtClean="0"/>
              <a:t>年で網羅する「</a:t>
            </a:r>
            <a:r>
              <a:rPr lang="en-US" altLang="ja-JP" dirty="0" smtClean="0"/>
              <a:t>Boot Camp</a:t>
            </a:r>
            <a:r>
              <a:rPr lang="ja-JP" altLang="en-US" dirty="0" smtClean="0"/>
              <a:t>」</a:t>
            </a:r>
            <a:endParaRPr lang="en-US" altLang="ja-JP" dirty="0" smtClean="0"/>
          </a:p>
        </p:txBody>
      </p:sp>
      <p:sp>
        <p:nvSpPr>
          <p:cNvPr id="23" name="正方形/長方形 22"/>
          <p:cNvSpPr/>
          <p:nvPr/>
        </p:nvSpPr>
        <p:spPr>
          <a:xfrm>
            <a:off x="448848" y="1548084"/>
            <a:ext cx="1489134" cy="32403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日程</a:t>
            </a:r>
            <a:r>
              <a:rPr kumimoji="1" lang="en-US" altLang="ja-JP" sz="1600" dirty="0" smtClean="0">
                <a:solidFill>
                  <a:schemeClr val="tx1"/>
                </a:solidFill>
              </a:rPr>
              <a:t/>
            </a:r>
            <a:br>
              <a:rPr kumimoji="1" lang="en-US" altLang="ja-JP" sz="1600" dirty="0" smtClean="0">
                <a:solidFill>
                  <a:schemeClr val="tx1"/>
                </a:solidFill>
              </a:rPr>
            </a:br>
            <a:r>
              <a:rPr kumimoji="1" lang="en-US" altLang="ja-JP" sz="1600" dirty="0" smtClean="0">
                <a:solidFill>
                  <a:schemeClr val="tx1"/>
                </a:solidFill>
              </a:rPr>
              <a:t>(13:00-16:00)</a:t>
            </a:r>
            <a:endParaRPr kumimoji="1" lang="ja-JP" altLang="en-US" sz="1600" dirty="0" smtClean="0">
              <a:solidFill>
                <a:schemeClr val="tx1"/>
              </a:solidFill>
            </a:endParaRPr>
          </a:p>
        </p:txBody>
      </p:sp>
      <p:cxnSp>
        <p:nvCxnSpPr>
          <p:cNvPr id="25" name="直線コネクタ 24"/>
          <p:cNvCxnSpPr/>
          <p:nvPr/>
        </p:nvCxnSpPr>
        <p:spPr>
          <a:xfrm>
            <a:off x="448846" y="1941408"/>
            <a:ext cx="14891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993361" y="1617372"/>
            <a:ext cx="2841318" cy="32403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タイトル</a:t>
            </a:r>
          </a:p>
        </p:txBody>
      </p:sp>
      <p:cxnSp>
        <p:nvCxnSpPr>
          <p:cNvPr id="27" name="直線コネクタ 26"/>
          <p:cNvCxnSpPr/>
          <p:nvPr/>
        </p:nvCxnSpPr>
        <p:spPr>
          <a:xfrm>
            <a:off x="1993361" y="1941408"/>
            <a:ext cx="28413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4926646" y="1617372"/>
            <a:ext cx="3705097" cy="32403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概要</a:t>
            </a:r>
          </a:p>
        </p:txBody>
      </p:sp>
      <p:cxnSp>
        <p:nvCxnSpPr>
          <p:cNvPr id="30" name="直線コネクタ 29"/>
          <p:cNvCxnSpPr/>
          <p:nvPr/>
        </p:nvCxnSpPr>
        <p:spPr>
          <a:xfrm>
            <a:off x="4926647" y="1941408"/>
            <a:ext cx="37050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445188" y="2388358"/>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① </a:t>
            </a:r>
            <a:r>
              <a:rPr lang="en-US" altLang="ja-JP" sz="1600" dirty="0" smtClean="0">
                <a:solidFill>
                  <a:schemeClr val="bg1"/>
                </a:solidFill>
              </a:rPr>
              <a:t>4/30</a:t>
            </a:r>
            <a:r>
              <a:rPr lang="ja-JP" altLang="en-US" sz="1600" dirty="0" smtClean="0">
                <a:solidFill>
                  <a:schemeClr val="bg1"/>
                </a:solidFill>
              </a:rPr>
              <a:t>（土）</a:t>
            </a:r>
            <a:endParaRPr lang="ja-JP" altLang="en-US" sz="1600" dirty="0">
              <a:solidFill>
                <a:schemeClr val="bg1"/>
              </a:solidFill>
            </a:endParaRPr>
          </a:p>
        </p:txBody>
      </p:sp>
      <p:sp>
        <p:nvSpPr>
          <p:cNvPr id="34" name="正方形/長方形 33"/>
          <p:cNvSpPr/>
          <p:nvPr/>
        </p:nvSpPr>
        <p:spPr>
          <a:xfrm>
            <a:off x="445188" y="2745563"/>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② </a:t>
            </a:r>
            <a:r>
              <a:rPr lang="en-US" altLang="ja-JP" sz="1600" dirty="0" smtClean="0">
                <a:solidFill>
                  <a:schemeClr val="bg1"/>
                </a:solidFill>
              </a:rPr>
              <a:t>5/28</a:t>
            </a:r>
            <a:r>
              <a:rPr lang="ja-JP" altLang="en-US" sz="1600" dirty="0" smtClean="0">
                <a:solidFill>
                  <a:schemeClr val="bg1"/>
                </a:solidFill>
              </a:rPr>
              <a:t>（土）</a:t>
            </a:r>
            <a:endParaRPr lang="en-US" altLang="ja-JP" sz="1600" dirty="0" smtClean="0">
              <a:solidFill>
                <a:schemeClr val="bg1"/>
              </a:solidFill>
            </a:endParaRPr>
          </a:p>
        </p:txBody>
      </p:sp>
      <p:sp>
        <p:nvSpPr>
          <p:cNvPr id="44" name="正方形/長方形 43"/>
          <p:cNvSpPr/>
          <p:nvPr/>
        </p:nvSpPr>
        <p:spPr>
          <a:xfrm>
            <a:off x="445188" y="3095625"/>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③</a:t>
            </a:r>
            <a:r>
              <a:rPr lang="en-US" altLang="ja-JP" sz="1600" dirty="0">
                <a:solidFill>
                  <a:schemeClr val="bg1"/>
                </a:solidFill>
              </a:rPr>
              <a:t> </a:t>
            </a:r>
            <a:r>
              <a:rPr lang="en-US" altLang="ja-JP" sz="1600" dirty="0" smtClean="0">
                <a:solidFill>
                  <a:schemeClr val="bg1"/>
                </a:solidFill>
              </a:rPr>
              <a:t>6/25</a:t>
            </a:r>
            <a:r>
              <a:rPr lang="ja-JP" altLang="en-US" sz="1600" dirty="0" smtClean="0">
                <a:solidFill>
                  <a:schemeClr val="bg1"/>
                </a:solidFill>
              </a:rPr>
              <a:t>（土）</a:t>
            </a:r>
            <a:endParaRPr lang="en-US" altLang="ja-JP" sz="1600" dirty="0" smtClean="0">
              <a:solidFill>
                <a:schemeClr val="bg1"/>
              </a:solidFill>
            </a:endParaRPr>
          </a:p>
        </p:txBody>
      </p:sp>
      <p:sp>
        <p:nvSpPr>
          <p:cNvPr id="45" name="正方形/長方形 44"/>
          <p:cNvSpPr/>
          <p:nvPr/>
        </p:nvSpPr>
        <p:spPr>
          <a:xfrm>
            <a:off x="445188" y="3443409"/>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④</a:t>
            </a:r>
            <a:r>
              <a:rPr lang="en-US" altLang="ja-JP" sz="1600" dirty="0">
                <a:solidFill>
                  <a:schemeClr val="bg1"/>
                </a:solidFill>
              </a:rPr>
              <a:t> </a:t>
            </a:r>
            <a:r>
              <a:rPr lang="en-US" altLang="ja-JP" sz="1600" dirty="0" smtClean="0">
                <a:solidFill>
                  <a:schemeClr val="bg1"/>
                </a:solidFill>
              </a:rPr>
              <a:t>7/30</a:t>
            </a:r>
            <a:r>
              <a:rPr lang="ja-JP" altLang="en-US" sz="1600" dirty="0" smtClean="0">
                <a:solidFill>
                  <a:schemeClr val="bg1"/>
                </a:solidFill>
              </a:rPr>
              <a:t>（土）</a:t>
            </a:r>
            <a:endParaRPr lang="en-US" altLang="ja-JP" sz="1600" dirty="0" smtClean="0">
              <a:solidFill>
                <a:schemeClr val="bg1"/>
              </a:solidFill>
            </a:endParaRPr>
          </a:p>
        </p:txBody>
      </p:sp>
      <p:sp>
        <p:nvSpPr>
          <p:cNvPr id="51" name="正方形/長方形 50"/>
          <p:cNvSpPr/>
          <p:nvPr/>
        </p:nvSpPr>
        <p:spPr>
          <a:xfrm>
            <a:off x="445188" y="3788411"/>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⑤ </a:t>
            </a:r>
            <a:r>
              <a:rPr lang="en-US" altLang="ja-JP" sz="1600" dirty="0" smtClean="0">
                <a:solidFill>
                  <a:schemeClr val="bg1"/>
                </a:solidFill>
              </a:rPr>
              <a:t>8/27</a:t>
            </a:r>
            <a:r>
              <a:rPr lang="ja-JP" altLang="en-US" sz="1600" dirty="0" smtClean="0">
                <a:solidFill>
                  <a:schemeClr val="bg1"/>
                </a:solidFill>
              </a:rPr>
              <a:t>（土）</a:t>
            </a:r>
            <a:endParaRPr lang="ja-JP" altLang="en-US" sz="1600" dirty="0">
              <a:solidFill>
                <a:schemeClr val="bg1"/>
              </a:solidFill>
            </a:endParaRPr>
          </a:p>
        </p:txBody>
      </p:sp>
      <p:sp>
        <p:nvSpPr>
          <p:cNvPr id="54" name="正方形/長方形 53"/>
          <p:cNvSpPr/>
          <p:nvPr/>
        </p:nvSpPr>
        <p:spPr>
          <a:xfrm>
            <a:off x="445188" y="4145615"/>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⑥ </a:t>
            </a:r>
            <a:r>
              <a:rPr lang="en-US" altLang="ja-JP" sz="1600" dirty="0" smtClean="0">
                <a:solidFill>
                  <a:schemeClr val="bg1"/>
                </a:solidFill>
              </a:rPr>
              <a:t>9/24</a:t>
            </a:r>
            <a:r>
              <a:rPr lang="ja-JP" altLang="en-US" sz="1600" dirty="0" smtClean="0">
                <a:solidFill>
                  <a:schemeClr val="bg1"/>
                </a:solidFill>
              </a:rPr>
              <a:t>（土）</a:t>
            </a:r>
            <a:endParaRPr lang="en-US" altLang="ja-JP" sz="1600" dirty="0" smtClean="0">
              <a:solidFill>
                <a:schemeClr val="bg1"/>
              </a:solidFill>
            </a:endParaRPr>
          </a:p>
        </p:txBody>
      </p:sp>
      <p:sp>
        <p:nvSpPr>
          <p:cNvPr id="56" name="正方形/長方形 55"/>
          <p:cNvSpPr/>
          <p:nvPr/>
        </p:nvSpPr>
        <p:spPr>
          <a:xfrm>
            <a:off x="445188" y="4495677"/>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⑦</a:t>
            </a:r>
            <a:r>
              <a:rPr lang="en-US" altLang="ja-JP" sz="1600" dirty="0">
                <a:solidFill>
                  <a:schemeClr val="bg1"/>
                </a:solidFill>
              </a:rPr>
              <a:t> </a:t>
            </a:r>
            <a:r>
              <a:rPr lang="en-US" altLang="ja-JP" sz="1600" dirty="0" smtClean="0">
                <a:solidFill>
                  <a:schemeClr val="bg1"/>
                </a:solidFill>
              </a:rPr>
              <a:t>10/29</a:t>
            </a:r>
            <a:r>
              <a:rPr lang="ja-JP" altLang="en-US" sz="1600" dirty="0" smtClean="0">
                <a:solidFill>
                  <a:schemeClr val="bg1"/>
                </a:solidFill>
              </a:rPr>
              <a:t>（土）</a:t>
            </a:r>
            <a:endParaRPr lang="en-US" altLang="ja-JP" sz="1600" dirty="0" smtClean="0">
              <a:solidFill>
                <a:schemeClr val="bg1"/>
              </a:solidFill>
            </a:endParaRPr>
          </a:p>
        </p:txBody>
      </p:sp>
      <p:sp>
        <p:nvSpPr>
          <p:cNvPr id="59" name="正方形/長方形 58"/>
          <p:cNvSpPr/>
          <p:nvPr/>
        </p:nvSpPr>
        <p:spPr>
          <a:xfrm>
            <a:off x="445188" y="4843461"/>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⑧</a:t>
            </a:r>
            <a:r>
              <a:rPr lang="en-US" altLang="ja-JP" sz="1600" dirty="0">
                <a:solidFill>
                  <a:schemeClr val="bg1"/>
                </a:solidFill>
              </a:rPr>
              <a:t> </a:t>
            </a:r>
            <a:r>
              <a:rPr lang="en-US" altLang="ja-JP" sz="1600" dirty="0" smtClean="0">
                <a:solidFill>
                  <a:schemeClr val="bg1"/>
                </a:solidFill>
              </a:rPr>
              <a:t>11/26</a:t>
            </a:r>
            <a:r>
              <a:rPr lang="ja-JP" altLang="en-US" sz="1600" dirty="0" smtClean="0">
                <a:solidFill>
                  <a:schemeClr val="bg1"/>
                </a:solidFill>
              </a:rPr>
              <a:t>（土）</a:t>
            </a:r>
            <a:endParaRPr lang="en-US" altLang="ja-JP" sz="1600" dirty="0" smtClean="0">
              <a:solidFill>
                <a:schemeClr val="bg1"/>
              </a:solidFill>
            </a:endParaRPr>
          </a:p>
        </p:txBody>
      </p:sp>
      <p:sp>
        <p:nvSpPr>
          <p:cNvPr id="62" name="正方形/長方形 61"/>
          <p:cNvSpPr/>
          <p:nvPr/>
        </p:nvSpPr>
        <p:spPr>
          <a:xfrm>
            <a:off x="445188" y="5202490"/>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⑨</a:t>
            </a:r>
            <a:r>
              <a:rPr lang="en-US" altLang="ja-JP" sz="1600" dirty="0">
                <a:solidFill>
                  <a:schemeClr val="bg1"/>
                </a:solidFill>
              </a:rPr>
              <a:t> </a:t>
            </a:r>
            <a:r>
              <a:rPr lang="en-US" altLang="ja-JP" sz="1600" dirty="0" smtClean="0">
                <a:solidFill>
                  <a:schemeClr val="bg1"/>
                </a:solidFill>
              </a:rPr>
              <a:t>12/31</a:t>
            </a:r>
            <a:r>
              <a:rPr lang="ja-JP" altLang="en-US" sz="1600" dirty="0" smtClean="0">
                <a:solidFill>
                  <a:schemeClr val="bg1"/>
                </a:solidFill>
              </a:rPr>
              <a:t>（土）</a:t>
            </a:r>
            <a:endParaRPr lang="en-US" altLang="ja-JP" sz="1600" dirty="0" smtClean="0">
              <a:solidFill>
                <a:schemeClr val="bg1"/>
              </a:solidFill>
            </a:endParaRPr>
          </a:p>
        </p:txBody>
      </p:sp>
      <p:sp>
        <p:nvSpPr>
          <p:cNvPr id="65" name="正方形/長方形 64"/>
          <p:cNvSpPr/>
          <p:nvPr/>
        </p:nvSpPr>
        <p:spPr>
          <a:xfrm>
            <a:off x="445188" y="5559695"/>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⑩</a:t>
            </a:r>
            <a:r>
              <a:rPr lang="en-US" altLang="ja-JP" sz="1600" dirty="0">
                <a:solidFill>
                  <a:schemeClr val="bg1"/>
                </a:solidFill>
              </a:rPr>
              <a:t> </a:t>
            </a:r>
            <a:r>
              <a:rPr lang="en-US" altLang="ja-JP" sz="1600" dirty="0" smtClean="0">
                <a:solidFill>
                  <a:schemeClr val="bg1"/>
                </a:solidFill>
              </a:rPr>
              <a:t>1/28</a:t>
            </a:r>
            <a:r>
              <a:rPr lang="ja-JP" altLang="en-US" sz="1600" dirty="0" smtClean="0">
                <a:solidFill>
                  <a:schemeClr val="bg1"/>
                </a:solidFill>
              </a:rPr>
              <a:t>（土）</a:t>
            </a:r>
            <a:endParaRPr lang="en-US" altLang="ja-JP" sz="1600" dirty="0" smtClean="0">
              <a:solidFill>
                <a:schemeClr val="bg1"/>
              </a:solidFill>
            </a:endParaRPr>
          </a:p>
        </p:txBody>
      </p:sp>
      <p:sp>
        <p:nvSpPr>
          <p:cNvPr id="68" name="正方形/長方形 67"/>
          <p:cNvSpPr/>
          <p:nvPr/>
        </p:nvSpPr>
        <p:spPr>
          <a:xfrm>
            <a:off x="445188" y="5909758"/>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⑪ </a:t>
            </a:r>
            <a:r>
              <a:rPr lang="en-US" altLang="ja-JP" sz="1600" dirty="0" smtClean="0">
                <a:solidFill>
                  <a:schemeClr val="bg1"/>
                </a:solidFill>
              </a:rPr>
              <a:t>2/25</a:t>
            </a:r>
            <a:r>
              <a:rPr lang="ja-JP" altLang="en-US" sz="1600" dirty="0" smtClean="0">
                <a:solidFill>
                  <a:schemeClr val="bg1"/>
                </a:solidFill>
              </a:rPr>
              <a:t>（土）</a:t>
            </a:r>
            <a:endParaRPr lang="en-US" altLang="ja-JP" sz="1600" dirty="0" smtClean="0">
              <a:solidFill>
                <a:schemeClr val="bg1"/>
              </a:solidFill>
            </a:endParaRPr>
          </a:p>
        </p:txBody>
      </p:sp>
      <p:sp>
        <p:nvSpPr>
          <p:cNvPr id="71" name="正方形/長方形 70"/>
          <p:cNvSpPr/>
          <p:nvPr/>
        </p:nvSpPr>
        <p:spPr>
          <a:xfrm>
            <a:off x="445188" y="6257541"/>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smtClean="0">
                <a:solidFill>
                  <a:schemeClr val="bg1"/>
                </a:solidFill>
              </a:rPr>
              <a:t>⑫ </a:t>
            </a:r>
            <a:r>
              <a:rPr lang="en-US" altLang="ja-JP" sz="1600" dirty="0" smtClean="0">
                <a:solidFill>
                  <a:schemeClr val="bg1"/>
                </a:solidFill>
              </a:rPr>
              <a:t>3/25</a:t>
            </a:r>
            <a:r>
              <a:rPr lang="ja-JP" altLang="en-US" sz="1600" dirty="0" smtClean="0">
                <a:solidFill>
                  <a:schemeClr val="bg1"/>
                </a:solidFill>
              </a:rPr>
              <a:t>（土）</a:t>
            </a:r>
            <a:endParaRPr lang="en-US" altLang="ja-JP" sz="1600" dirty="0" smtClean="0">
              <a:solidFill>
                <a:schemeClr val="bg1"/>
              </a:solidFill>
            </a:endParaRPr>
          </a:p>
        </p:txBody>
      </p:sp>
      <p:grpSp>
        <p:nvGrpSpPr>
          <p:cNvPr id="36" name="グループ化 35"/>
          <p:cNvGrpSpPr/>
          <p:nvPr/>
        </p:nvGrpSpPr>
        <p:grpSpPr>
          <a:xfrm>
            <a:off x="1993361" y="3092363"/>
            <a:ext cx="6638383" cy="667172"/>
            <a:chOff x="1542093" y="1731954"/>
            <a:chExt cx="7170367" cy="728175"/>
          </a:xfrm>
        </p:grpSpPr>
        <p:sp>
          <p:nvSpPr>
            <p:cNvPr id="37" name="正方形/長方形 36"/>
            <p:cNvSpPr/>
            <p:nvPr/>
          </p:nvSpPr>
          <p:spPr>
            <a:xfrm>
              <a:off x="1542093" y="1731954"/>
              <a:ext cx="3069014" cy="338309"/>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smtClean="0">
                  <a:solidFill>
                    <a:schemeClr val="tx1"/>
                  </a:solidFill>
                </a:rPr>
                <a:t>統計的推定</a:t>
              </a:r>
              <a:endParaRPr lang="en-US" altLang="ja-JP" sz="1400" b="1" dirty="0">
                <a:solidFill>
                  <a:schemeClr val="tx1"/>
                </a:solidFill>
              </a:endParaRPr>
            </a:p>
          </p:txBody>
        </p:sp>
        <p:sp>
          <p:nvSpPr>
            <p:cNvPr id="39" name="正方形/長方形 38"/>
            <p:cNvSpPr/>
            <p:nvPr/>
          </p:nvSpPr>
          <p:spPr>
            <a:xfrm>
              <a:off x="4710444" y="1731954"/>
              <a:ext cx="4002016" cy="338309"/>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無作為抽出、大数の法則、信頼区間、</a:t>
              </a:r>
              <a:r>
                <a:rPr lang="en-US" altLang="ja-JP" sz="1400" dirty="0" smtClean="0">
                  <a:solidFill>
                    <a:schemeClr val="tx1"/>
                  </a:solidFill>
                </a:rPr>
                <a:t>t</a:t>
              </a:r>
              <a:r>
                <a:rPr lang="ja-JP" altLang="en-US" sz="1400" dirty="0" smtClean="0">
                  <a:solidFill>
                    <a:schemeClr val="tx1"/>
                  </a:solidFill>
                </a:rPr>
                <a:t>分布等</a:t>
              </a:r>
              <a:endParaRPr lang="ja-JP" altLang="en-US" sz="1400" dirty="0">
                <a:solidFill>
                  <a:schemeClr val="tx1"/>
                </a:solidFill>
              </a:endParaRPr>
            </a:p>
          </p:txBody>
        </p:sp>
        <p:sp>
          <p:nvSpPr>
            <p:cNvPr id="40" name="正方形/長方形 39"/>
            <p:cNvSpPr/>
            <p:nvPr/>
          </p:nvSpPr>
          <p:spPr>
            <a:xfrm>
              <a:off x="1542093" y="2121820"/>
              <a:ext cx="3069014" cy="338309"/>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smtClean="0">
                  <a:solidFill>
                    <a:schemeClr val="tx1"/>
                  </a:solidFill>
                </a:rPr>
                <a:t>統計的検定</a:t>
              </a:r>
              <a:endParaRPr lang="en-US" altLang="ja-JP" sz="1400" b="1" dirty="0">
                <a:solidFill>
                  <a:schemeClr val="tx1"/>
                </a:solidFill>
              </a:endParaRPr>
            </a:p>
          </p:txBody>
        </p:sp>
        <p:sp>
          <p:nvSpPr>
            <p:cNvPr id="43" name="正方形/長方形 42"/>
            <p:cNvSpPr/>
            <p:nvPr/>
          </p:nvSpPr>
          <p:spPr>
            <a:xfrm>
              <a:off x="4710444" y="2121820"/>
              <a:ext cx="4002016" cy="338309"/>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400" dirty="0" smtClean="0">
                  <a:solidFill>
                    <a:schemeClr val="tx1"/>
                  </a:solidFill>
                </a:rPr>
                <a:t>t</a:t>
              </a:r>
              <a:r>
                <a:rPr lang="ja-JP" altLang="en-US" sz="1400" dirty="0" smtClean="0">
                  <a:solidFill>
                    <a:schemeClr val="tx1"/>
                  </a:solidFill>
                </a:rPr>
                <a:t>検定、</a:t>
              </a:r>
              <a:r>
                <a:rPr lang="en-US" altLang="ja-JP" sz="1400" dirty="0" smtClean="0">
                  <a:solidFill>
                    <a:schemeClr val="tx1"/>
                  </a:solidFill>
                </a:rPr>
                <a:t>χ</a:t>
              </a:r>
              <a:r>
                <a:rPr lang="ja-JP" altLang="en-US" sz="1400" dirty="0" smtClean="0">
                  <a:solidFill>
                    <a:schemeClr val="tx1"/>
                  </a:solidFill>
                </a:rPr>
                <a:t>二乗検定、</a:t>
              </a:r>
              <a:r>
                <a:rPr lang="en-US" altLang="ja-JP" sz="1400" dirty="0" smtClean="0">
                  <a:solidFill>
                    <a:schemeClr val="tx1"/>
                  </a:solidFill>
                </a:rPr>
                <a:t>F</a:t>
              </a:r>
              <a:r>
                <a:rPr lang="ja-JP" altLang="en-US" sz="1400" dirty="0" smtClean="0">
                  <a:solidFill>
                    <a:schemeClr val="tx1"/>
                  </a:solidFill>
                </a:rPr>
                <a:t>検定、分散分析等</a:t>
              </a:r>
              <a:endParaRPr lang="ja-JP" altLang="en-US" sz="1400" dirty="0">
                <a:solidFill>
                  <a:schemeClr val="tx1"/>
                </a:solidFill>
              </a:endParaRPr>
            </a:p>
          </p:txBody>
        </p:sp>
      </p:grpSp>
      <p:sp>
        <p:nvSpPr>
          <p:cNvPr id="47" name="正方形/長方形 46"/>
          <p:cNvSpPr/>
          <p:nvPr/>
        </p:nvSpPr>
        <p:spPr>
          <a:xfrm>
            <a:off x="1993361" y="2388358"/>
            <a:ext cx="284131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smtClean="0">
                <a:solidFill>
                  <a:schemeClr val="tx1"/>
                </a:solidFill>
              </a:rPr>
              <a:t>クラスター分析</a:t>
            </a:r>
            <a:endParaRPr lang="en-US" altLang="ja-JP" sz="1400" b="1" dirty="0">
              <a:solidFill>
                <a:schemeClr val="tx1"/>
              </a:solidFill>
            </a:endParaRPr>
          </a:p>
        </p:txBody>
      </p:sp>
      <p:sp>
        <p:nvSpPr>
          <p:cNvPr id="48" name="正方形/長方形 47"/>
          <p:cNvSpPr/>
          <p:nvPr/>
        </p:nvSpPr>
        <p:spPr>
          <a:xfrm>
            <a:off x="4926646" y="2388358"/>
            <a:ext cx="370509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クラスター分析（階層、非階層）</a:t>
            </a:r>
            <a:endParaRPr lang="ja-JP" altLang="en-US" sz="1400" dirty="0">
              <a:solidFill>
                <a:schemeClr val="tx1"/>
              </a:solidFill>
            </a:endParaRPr>
          </a:p>
        </p:txBody>
      </p:sp>
      <p:sp>
        <p:nvSpPr>
          <p:cNvPr id="49" name="正方形/長方形 48"/>
          <p:cNvSpPr/>
          <p:nvPr/>
        </p:nvSpPr>
        <p:spPr>
          <a:xfrm>
            <a:off x="1993361" y="2736142"/>
            <a:ext cx="284131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smtClean="0">
                <a:solidFill>
                  <a:schemeClr val="tx1"/>
                </a:solidFill>
              </a:rPr>
              <a:t>決定木分析</a:t>
            </a:r>
            <a:endParaRPr lang="en-US" altLang="ja-JP" sz="1400" b="1" dirty="0">
              <a:solidFill>
                <a:schemeClr val="tx1"/>
              </a:solidFill>
            </a:endParaRPr>
          </a:p>
        </p:txBody>
      </p:sp>
      <p:sp>
        <p:nvSpPr>
          <p:cNvPr id="50" name="正方形/長方形 49"/>
          <p:cNvSpPr/>
          <p:nvPr/>
        </p:nvSpPr>
        <p:spPr>
          <a:xfrm>
            <a:off x="4926646" y="2736142"/>
            <a:ext cx="370509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決定木による原因分析、予測</a:t>
            </a:r>
            <a:endParaRPr lang="ja-JP" altLang="en-US" sz="1400" dirty="0">
              <a:solidFill>
                <a:schemeClr val="tx1"/>
              </a:solidFill>
            </a:endParaRPr>
          </a:p>
        </p:txBody>
      </p:sp>
      <p:sp>
        <p:nvSpPr>
          <p:cNvPr id="52" name="正方形/長方形 51"/>
          <p:cNvSpPr/>
          <p:nvPr/>
        </p:nvSpPr>
        <p:spPr>
          <a:xfrm>
            <a:off x="1993361" y="3821866"/>
            <a:ext cx="284131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smtClean="0">
                <a:solidFill>
                  <a:schemeClr val="tx1"/>
                </a:solidFill>
              </a:rPr>
              <a:t>線形回帰分析</a:t>
            </a:r>
            <a:endParaRPr lang="en-US" altLang="ja-JP" sz="1400" b="1" dirty="0">
              <a:solidFill>
                <a:schemeClr val="tx1"/>
              </a:solidFill>
            </a:endParaRPr>
          </a:p>
        </p:txBody>
      </p:sp>
      <p:sp>
        <p:nvSpPr>
          <p:cNvPr id="53" name="正方形/長方形 52"/>
          <p:cNvSpPr/>
          <p:nvPr/>
        </p:nvSpPr>
        <p:spPr>
          <a:xfrm>
            <a:off x="4926646" y="3821866"/>
            <a:ext cx="370509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線形回帰による原因分析、予測</a:t>
            </a:r>
            <a:endParaRPr lang="ja-JP" altLang="en-US" sz="1400" dirty="0">
              <a:solidFill>
                <a:schemeClr val="tx1"/>
              </a:solidFill>
            </a:endParaRPr>
          </a:p>
        </p:txBody>
      </p:sp>
      <p:sp>
        <p:nvSpPr>
          <p:cNvPr id="55" name="正方形/長方形 54"/>
          <p:cNvSpPr/>
          <p:nvPr/>
        </p:nvSpPr>
        <p:spPr>
          <a:xfrm>
            <a:off x="1993360" y="4509346"/>
            <a:ext cx="6638384" cy="309967"/>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b="1" dirty="0" smtClean="0">
                <a:solidFill>
                  <a:schemeClr val="tx1"/>
                </a:solidFill>
              </a:rPr>
              <a:t>チーム発表①</a:t>
            </a:r>
            <a:endParaRPr lang="en-US" altLang="ja-JP" sz="1400" b="1" dirty="0">
              <a:solidFill>
                <a:schemeClr val="tx1"/>
              </a:solidFill>
            </a:endParaRPr>
          </a:p>
        </p:txBody>
      </p:sp>
      <p:grpSp>
        <p:nvGrpSpPr>
          <p:cNvPr id="7" name="グループ化 6"/>
          <p:cNvGrpSpPr/>
          <p:nvPr/>
        </p:nvGrpSpPr>
        <p:grpSpPr>
          <a:xfrm>
            <a:off x="1993361" y="5202490"/>
            <a:ext cx="6638383" cy="309967"/>
            <a:chOff x="1993361" y="4529132"/>
            <a:chExt cx="6638383" cy="309967"/>
          </a:xfrm>
        </p:grpSpPr>
        <p:sp>
          <p:nvSpPr>
            <p:cNvPr id="57" name="正方形/長方形 56"/>
            <p:cNvSpPr/>
            <p:nvPr/>
          </p:nvSpPr>
          <p:spPr>
            <a:xfrm>
              <a:off x="1993361" y="4529132"/>
              <a:ext cx="284131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smtClean="0">
                  <a:solidFill>
                    <a:schemeClr val="tx1"/>
                  </a:solidFill>
                </a:rPr>
                <a:t>非線形回帰分析</a:t>
              </a:r>
              <a:endParaRPr lang="en-US" altLang="ja-JP" sz="1400" b="1" dirty="0">
                <a:solidFill>
                  <a:schemeClr val="tx1"/>
                </a:solidFill>
              </a:endParaRPr>
            </a:p>
          </p:txBody>
        </p:sp>
        <p:sp>
          <p:nvSpPr>
            <p:cNvPr id="58" name="正方形/長方形 57"/>
            <p:cNvSpPr/>
            <p:nvPr/>
          </p:nvSpPr>
          <p:spPr>
            <a:xfrm>
              <a:off x="4926646" y="4529132"/>
              <a:ext cx="370509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パラメトリック手法、ノンパラメトリック手法</a:t>
              </a:r>
              <a:endParaRPr lang="ja-JP" altLang="en-US" sz="1400" dirty="0">
                <a:solidFill>
                  <a:schemeClr val="tx1"/>
                </a:solidFill>
              </a:endParaRPr>
            </a:p>
          </p:txBody>
        </p:sp>
      </p:grpSp>
      <p:grpSp>
        <p:nvGrpSpPr>
          <p:cNvPr id="6" name="グループ化 5"/>
          <p:cNvGrpSpPr/>
          <p:nvPr/>
        </p:nvGrpSpPr>
        <p:grpSpPr>
          <a:xfrm>
            <a:off x="1993361" y="4843461"/>
            <a:ext cx="6638383" cy="309967"/>
            <a:chOff x="1993361" y="4849351"/>
            <a:chExt cx="6638383" cy="309967"/>
          </a:xfrm>
        </p:grpSpPr>
        <p:sp>
          <p:nvSpPr>
            <p:cNvPr id="60" name="正方形/長方形 59"/>
            <p:cNvSpPr/>
            <p:nvPr/>
          </p:nvSpPr>
          <p:spPr>
            <a:xfrm>
              <a:off x="1993361" y="4849351"/>
              <a:ext cx="284131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a:solidFill>
                    <a:schemeClr val="tx1"/>
                  </a:solidFill>
                </a:rPr>
                <a:t>ロジスティック回帰分析</a:t>
              </a:r>
              <a:endParaRPr lang="en-US" altLang="ja-JP" sz="1400" b="1" dirty="0">
                <a:solidFill>
                  <a:schemeClr val="tx1"/>
                </a:solidFill>
              </a:endParaRPr>
            </a:p>
          </p:txBody>
        </p:sp>
        <p:sp>
          <p:nvSpPr>
            <p:cNvPr id="61" name="正方形/長方形 60"/>
            <p:cNvSpPr/>
            <p:nvPr/>
          </p:nvSpPr>
          <p:spPr>
            <a:xfrm>
              <a:off x="4926646" y="4849351"/>
              <a:ext cx="370509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ロジスティック回帰による原因分析、予測</a:t>
              </a:r>
              <a:endParaRPr lang="ja-JP" altLang="en-US" sz="1400" dirty="0">
                <a:solidFill>
                  <a:schemeClr val="tx1"/>
                </a:solidFill>
              </a:endParaRPr>
            </a:p>
          </p:txBody>
        </p:sp>
      </p:grpSp>
      <p:grpSp>
        <p:nvGrpSpPr>
          <p:cNvPr id="4" name="グループ化 3"/>
          <p:cNvGrpSpPr/>
          <p:nvPr/>
        </p:nvGrpSpPr>
        <p:grpSpPr>
          <a:xfrm>
            <a:off x="1993361" y="5566222"/>
            <a:ext cx="6638383" cy="667172"/>
            <a:chOff x="1993361" y="5235945"/>
            <a:chExt cx="6638383" cy="667172"/>
          </a:xfrm>
        </p:grpSpPr>
        <p:sp>
          <p:nvSpPr>
            <p:cNvPr id="63" name="正方形/長方形 62"/>
            <p:cNvSpPr/>
            <p:nvPr/>
          </p:nvSpPr>
          <p:spPr>
            <a:xfrm>
              <a:off x="1993361" y="5235945"/>
              <a:ext cx="284131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a:solidFill>
                    <a:schemeClr val="tx1"/>
                  </a:solidFill>
                </a:rPr>
                <a:t>機械学習①</a:t>
              </a:r>
              <a:endParaRPr lang="en-US" altLang="ja-JP" sz="1400" b="1" dirty="0">
                <a:solidFill>
                  <a:schemeClr val="tx1"/>
                </a:solidFill>
              </a:endParaRPr>
            </a:p>
          </p:txBody>
        </p:sp>
        <p:sp>
          <p:nvSpPr>
            <p:cNvPr id="64" name="正方形/長方形 63"/>
            <p:cNvSpPr/>
            <p:nvPr/>
          </p:nvSpPr>
          <p:spPr>
            <a:xfrm>
              <a:off x="4926646" y="5235945"/>
              <a:ext cx="370509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サポートベクターマシン（</a:t>
              </a:r>
              <a:r>
                <a:rPr lang="en-US" altLang="ja-JP" sz="1400" dirty="0" smtClean="0">
                  <a:solidFill>
                    <a:schemeClr val="tx1"/>
                  </a:solidFill>
                </a:rPr>
                <a:t>SVM</a:t>
              </a:r>
              <a:r>
                <a:rPr lang="ja-JP" altLang="en-US" sz="1400" dirty="0" smtClean="0">
                  <a:solidFill>
                    <a:schemeClr val="tx1"/>
                  </a:solidFill>
                </a:rPr>
                <a:t>）</a:t>
              </a:r>
              <a:endParaRPr lang="ja-JP" altLang="en-US" sz="1400" dirty="0">
                <a:solidFill>
                  <a:schemeClr val="tx1"/>
                </a:solidFill>
              </a:endParaRPr>
            </a:p>
          </p:txBody>
        </p:sp>
        <p:sp>
          <p:nvSpPr>
            <p:cNvPr id="66" name="正方形/長方形 65"/>
            <p:cNvSpPr/>
            <p:nvPr/>
          </p:nvSpPr>
          <p:spPr>
            <a:xfrm>
              <a:off x="1993361" y="5593150"/>
              <a:ext cx="284131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b="1" dirty="0">
                  <a:solidFill>
                    <a:schemeClr val="tx1"/>
                  </a:solidFill>
                </a:rPr>
                <a:t>機械学習②</a:t>
              </a:r>
              <a:endParaRPr lang="en-US" altLang="ja-JP" sz="1400" b="1" dirty="0">
                <a:solidFill>
                  <a:schemeClr val="tx1"/>
                </a:solidFill>
              </a:endParaRPr>
            </a:p>
          </p:txBody>
        </p:sp>
        <p:sp>
          <p:nvSpPr>
            <p:cNvPr id="67" name="正方形/長方形 66"/>
            <p:cNvSpPr/>
            <p:nvPr/>
          </p:nvSpPr>
          <p:spPr>
            <a:xfrm>
              <a:off x="4926646" y="5593150"/>
              <a:ext cx="3705098" cy="30996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tx1"/>
                  </a:solidFill>
                </a:rPr>
                <a:t>ランダムフォレストを中心に集団学習</a:t>
              </a:r>
              <a:endParaRPr lang="ja-JP" altLang="en-US" sz="1400" dirty="0">
                <a:solidFill>
                  <a:schemeClr val="tx1"/>
                </a:solidFill>
              </a:endParaRPr>
            </a:p>
          </p:txBody>
        </p:sp>
      </p:grpSp>
      <p:sp>
        <p:nvSpPr>
          <p:cNvPr id="72" name="正方形/長方形 71"/>
          <p:cNvSpPr/>
          <p:nvPr/>
        </p:nvSpPr>
        <p:spPr>
          <a:xfrm>
            <a:off x="1993360" y="6255990"/>
            <a:ext cx="6638384" cy="332654"/>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b="1" dirty="0" smtClean="0">
                <a:solidFill>
                  <a:schemeClr val="tx1"/>
                </a:solidFill>
              </a:rPr>
              <a:t>チーム発表②</a:t>
            </a:r>
            <a:endParaRPr lang="en-US" altLang="ja-JP" sz="1400" b="1" dirty="0">
              <a:solidFill>
                <a:schemeClr val="tx1"/>
              </a:solidFill>
            </a:endParaRPr>
          </a:p>
        </p:txBody>
      </p:sp>
      <p:sp>
        <p:nvSpPr>
          <p:cNvPr id="73" name="正方形/長方形 72"/>
          <p:cNvSpPr/>
          <p:nvPr/>
        </p:nvSpPr>
        <p:spPr>
          <a:xfrm>
            <a:off x="445188" y="2020443"/>
            <a:ext cx="1492793" cy="323636"/>
          </a:xfrm>
          <a:prstGeom prst="rect">
            <a:avLst/>
          </a:prstGeom>
          <a:solidFill>
            <a:schemeClr val="accent1"/>
          </a:solidFill>
          <a:ln w="9525">
            <a:noFill/>
            <a:tailEnd type="none"/>
          </a:ln>
        </p:spPr>
        <p:style>
          <a:lnRef idx="1">
            <a:schemeClr val="accent1"/>
          </a:lnRef>
          <a:fillRef idx="0">
            <a:schemeClr val="accent1"/>
          </a:fillRef>
          <a:effectRef idx="0">
            <a:schemeClr val="accent1"/>
          </a:effectRef>
          <a:fontRef idx="minor">
            <a:schemeClr val="tx1"/>
          </a:fontRef>
        </p:style>
        <p:txBody>
          <a:bodyPr wrap="none" rtlCol="0" anchor="ctr"/>
          <a:lstStyle/>
          <a:p>
            <a:r>
              <a:rPr lang="ja-JP" altLang="en-US" sz="1600" dirty="0">
                <a:solidFill>
                  <a:schemeClr val="bg1"/>
                </a:solidFill>
              </a:rPr>
              <a:t>⓪</a:t>
            </a:r>
            <a:r>
              <a:rPr lang="ja-JP" altLang="en-US" sz="1600" dirty="0" smtClean="0">
                <a:solidFill>
                  <a:schemeClr val="bg1"/>
                </a:solidFill>
              </a:rPr>
              <a:t> </a:t>
            </a:r>
            <a:r>
              <a:rPr lang="en-US" altLang="ja-JP" sz="1600" dirty="0" smtClean="0">
                <a:solidFill>
                  <a:schemeClr val="bg1"/>
                </a:solidFill>
              </a:rPr>
              <a:t>3/26</a:t>
            </a:r>
            <a:r>
              <a:rPr lang="ja-JP" altLang="en-US" sz="1600" dirty="0" smtClean="0">
                <a:solidFill>
                  <a:schemeClr val="bg1"/>
                </a:solidFill>
              </a:rPr>
              <a:t>（土）</a:t>
            </a:r>
            <a:endParaRPr lang="ja-JP" altLang="en-US" sz="1600" dirty="0">
              <a:solidFill>
                <a:schemeClr val="bg1"/>
              </a:solidFill>
            </a:endParaRPr>
          </a:p>
        </p:txBody>
      </p:sp>
      <p:sp>
        <p:nvSpPr>
          <p:cNvPr id="76" name="正方形/長方形 75"/>
          <p:cNvSpPr/>
          <p:nvPr/>
        </p:nvSpPr>
        <p:spPr>
          <a:xfrm>
            <a:off x="1993360" y="2024171"/>
            <a:ext cx="6638384" cy="309967"/>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b="1" dirty="0" smtClean="0">
                <a:solidFill>
                  <a:schemeClr val="tx1"/>
                </a:solidFill>
              </a:rPr>
              <a:t>初級</a:t>
            </a:r>
            <a:r>
              <a:rPr lang="en-US" altLang="ja-JP" sz="1600" b="1" dirty="0" smtClean="0">
                <a:solidFill>
                  <a:schemeClr val="tx1"/>
                </a:solidFill>
              </a:rPr>
              <a:t>2</a:t>
            </a:r>
            <a:r>
              <a:rPr lang="ja-JP" altLang="en-US" sz="1600" b="1" dirty="0" smtClean="0">
                <a:solidFill>
                  <a:schemeClr val="tx1"/>
                </a:solidFill>
              </a:rPr>
              <a:t>期生のデータ分析発表会の見学（任意参加）</a:t>
            </a:r>
            <a:endParaRPr lang="en-US" altLang="ja-JP" sz="1600" b="1" dirty="0">
              <a:solidFill>
                <a:schemeClr val="tx1"/>
              </a:solidFill>
            </a:endParaRPr>
          </a:p>
        </p:txBody>
      </p:sp>
      <p:sp>
        <p:nvSpPr>
          <p:cNvPr id="8" name="正方形/長方形 7"/>
          <p:cNvSpPr/>
          <p:nvPr/>
        </p:nvSpPr>
        <p:spPr>
          <a:xfrm>
            <a:off x="403412" y="4128265"/>
            <a:ext cx="8269941" cy="35396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Tree>
    <p:extLst>
      <p:ext uri="{BB962C8B-B14F-4D97-AF65-F5344CB8AC3E}">
        <p14:creationId xmlns:p14="http://schemas.microsoft.com/office/powerpoint/2010/main" val="2822783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3</a:t>
            </a:r>
            <a:r>
              <a:rPr kumimoji="1" lang="ja-JP" altLang="en-US" dirty="0" smtClean="0"/>
              <a:t>次元の主成分分析の手順</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30</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7051251"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smtClean="0"/>
              <a:t>第</a:t>
            </a:r>
            <a:r>
              <a:rPr lang="en-US" altLang="ja-JP" dirty="0" smtClean="0"/>
              <a:t>1</a:t>
            </a:r>
            <a:r>
              <a:rPr lang="ja-JP" altLang="en-US" dirty="0" smtClean="0"/>
              <a:t>軸と垂直であることを保ちつつ、分散が最大となるように第</a:t>
            </a:r>
            <a:r>
              <a:rPr lang="en-US" altLang="ja-JP" dirty="0" smtClean="0"/>
              <a:t>2</a:t>
            </a:r>
            <a:r>
              <a:rPr lang="ja-JP" altLang="en-US" dirty="0" smtClean="0"/>
              <a:t>軸を決定。第</a:t>
            </a:r>
            <a:r>
              <a:rPr lang="en-US" altLang="ja-JP" dirty="0" smtClean="0"/>
              <a:t>1,2</a:t>
            </a:r>
            <a:r>
              <a:rPr lang="ja-JP" altLang="en-US" dirty="0" smtClean="0"/>
              <a:t>軸に垂直な方向に第</a:t>
            </a:r>
            <a:r>
              <a:rPr lang="en-US" altLang="ja-JP" dirty="0" smtClean="0"/>
              <a:t>3</a:t>
            </a:r>
            <a:r>
              <a:rPr lang="ja-JP" altLang="en-US" dirty="0" smtClean="0"/>
              <a:t>軸が定まる</a:t>
            </a:r>
            <a:endParaRPr lang="en-US" altLang="ja-JP" dirty="0"/>
          </a:p>
        </p:txBody>
      </p:sp>
      <p:grpSp>
        <p:nvGrpSpPr>
          <p:cNvPr id="73" name="グループ化 72"/>
          <p:cNvGrpSpPr/>
          <p:nvPr/>
        </p:nvGrpSpPr>
        <p:grpSpPr>
          <a:xfrm>
            <a:off x="215516" y="2730814"/>
            <a:ext cx="4398992" cy="3537684"/>
            <a:chOff x="215516" y="1907540"/>
            <a:chExt cx="4398992" cy="3537684"/>
          </a:xfrm>
        </p:grpSpPr>
        <p:cxnSp>
          <p:nvCxnSpPr>
            <p:cNvPr id="74" name="直線矢印コネクタ 73"/>
            <p:cNvCxnSpPr/>
            <p:nvPr/>
          </p:nvCxnSpPr>
          <p:spPr>
            <a:xfrm flipV="1">
              <a:off x="1790074" y="2192170"/>
              <a:ext cx="0" cy="219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778042" y="4378938"/>
              <a:ext cx="249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円/楕円 90"/>
            <p:cNvSpPr/>
            <p:nvPr/>
          </p:nvSpPr>
          <p:spPr>
            <a:xfrm>
              <a:off x="1538325" y="373516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 name="円/楕円 91"/>
            <p:cNvSpPr/>
            <p:nvPr/>
          </p:nvSpPr>
          <p:spPr>
            <a:xfrm>
              <a:off x="2512665" y="4710470"/>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円/楕円 92"/>
            <p:cNvSpPr/>
            <p:nvPr/>
          </p:nvSpPr>
          <p:spPr>
            <a:xfrm>
              <a:off x="2137382" y="3525392"/>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4" name="円/楕円 93"/>
            <p:cNvSpPr/>
            <p:nvPr/>
          </p:nvSpPr>
          <p:spPr>
            <a:xfrm>
              <a:off x="2029370" y="398889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5" name="円/楕円 94"/>
            <p:cNvSpPr/>
            <p:nvPr/>
          </p:nvSpPr>
          <p:spPr>
            <a:xfrm>
              <a:off x="1050112" y="423969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6" name="円/楕円 95"/>
            <p:cNvSpPr/>
            <p:nvPr/>
          </p:nvSpPr>
          <p:spPr>
            <a:xfrm>
              <a:off x="2652290" y="3765732"/>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7" name="円/楕円 96"/>
            <p:cNvSpPr/>
            <p:nvPr/>
          </p:nvSpPr>
          <p:spPr>
            <a:xfrm>
              <a:off x="3071998" y="291648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8" name="円/楕円 97"/>
            <p:cNvSpPr/>
            <p:nvPr/>
          </p:nvSpPr>
          <p:spPr>
            <a:xfrm>
              <a:off x="1518164" y="431659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9" name="円/楕円 98"/>
            <p:cNvSpPr/>
            <p:nvPr/>
          </p:nvSpPr>
          <p:spPr>
            <a:xfrm>
              <a:off x="2525228" y="306057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1626176" y="1907540"/>
              <a:ext cx="324128" cy="369332"/>
            </a:xfrm>
            <a:prstGeom prst="rect">
              <a:avLst/>
            </a:prstGeom>
            <a:noFill/>
          </p:spPr>
          <p:txBody>
            <a:bodyPr wrap="none" rtlCol="0">
              <a:spAutoFit/>
            </a:bodyPr>
            <a:lstStyle/>
            <a:p>
              <a:r>
                <a:rPr kumimoji="1" lang="en-US" altLang="ja-JP" dirty="0" smtClean="0">
                  <a:latin typeface="Segoe Script" panose="020B0504020000000003" pitchFamily="34" charset="0"/>
                </a:rPr>
                <a:t>z</a:t>
              </a:r>
              <a:endParaRPr kumimoji="1" lang="ja-JP" altLang="en-US" dirty="0">
                <a:latin typeface="Segoe Script" panose="020B0504020000000003" pitchFamily="34" charset="0"/>
              </a:endParaRPr>
            </a:p>
          </p:txBody>
        </p:sp>
        <p:sp>
          <p:nvSpPr>
            <p:cNvPr id="101" name="テキスト ボックス 100"/>
            <p:cNvSpPr txBox="1"/>
            <p:nvPr/>
          </p:nvSpPr>
          <p:spPr>
            <a:xfrm>
              <a:off x="4274350" y="4199102"/>
              <a:ext cx="340158" cy="369332"/>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sp>
          <p:nvSpPr>
            <p:cNvPr id="102" name="テキスト ボックス 101"/>
            <p:cNvSpPr txBox="1"/>
            <p:nvPr/>
          </p:nvSpPr>
          <p:spPr>
            <a:xfrm>
              <a:off x="2101335" y="3792248"/>
              <a:ext cx="822661" cy="369332"/>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103" name="円/楕円 102"/>
            <p:cNvSpPr/>
            <p:nvPr/>
          </p:nvSpPr>
          <p:spPr>
            <a:xfrm>
              <a:off x="2151766" y="3817086"/>
              <a:ext cx="72000" cy="72000"/>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4" name="直線矢印コネクタ 103"/>
            <p:cNvCxnSpPr/>
            <p:nvPr/>
          </p:nvCxnSpPr>
          <p:spPr>
            <a:xfrm flipH="1">
              <a:off x="465720" y="4376382"/>
              <a:ext cx="1324354" cy="884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215516" y="5075892"/>
              <a:ext cx="330540" cy="369332"/>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106" name="円/楕円 105"/>
            <p:cNvSpPr/>
            <p:nvPr/>
          </p:nvSpPr>
          <p:spPr>
            <a:xfrm>
              <a:off x="762080" y="3442588"/>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円/楕円 106"/>
            <p:cNvSpPr/>
            <p:nvPr/>
          </p:nvSpPr>
          <p:spPr>
            <a:xfrm>
              <a:off x="1361137" y="3232813"/>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 name="円/楕円 107"/>
            <p:cNvSpPr/>
            <p:nvPr/>
          </p:nvSpPr>
          <p:spPr>
            <a:xfrm>
              <a:off x="2774965" y="331208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9" name="円/楕円 108"/>
            <p:cNvSpPr/>
            <p:nvPr/>
          </p:nvSpPr>
          <p:spPr>
            <a:xfrm>
              <a:off x="3181250" y="4075916"/>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0" name="正方形/長方形 109"/>
              <p:cNvSpPr/>
              <p:nvPr/>
            </p:nvSpPr>
            <p:spPr>
              <a:xfrm>
                <a:off x="323528" y="1691771"/>
                <a:ext cx="4176464" cy="693139"/>
              </a:xfrm>
              <a:prstGeom prst="rect">
                <a:avLst/>
              </a:prstGeom>
              <a:solidFill>
                <a:schemeClr val="bg1">
                  <a:lumMod val="9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r>
                  <a:rPr lang="en-US" altLang="ja-JP" dirty="0"/>
                  <a:t>3. </a:t>
                </a:r>
                <a14:m>
                  <m:oMath xmlns:m="http://schemas.openxmlformats.org/officeDocument/2006/math">
                    <m:r>
                      <m:rPr>
                        <m:nor/>
                      </m:rPr>
                      <a:rPr lang="en-US" altLang="ja-JP" dirty="0">
                        <a:latin typeface="Segoe Script" panose="020B0504020000000003" pitchFamily="34" charset="0"/>
                      </a:rPr>
                      <m:t>l</m:t>
                    </m:r>
                    <m:r>
                      <a:rPr lang="ja-JP" altLang="en-US" i="1" dirty="0">
                        <a:latin typeface="Cambria Math" panose="02040503050406030204" pitchFamily="18" charset="0"/>
                      </a:rPr>
                      <m:t>軸に</m:t>
                    </m:r>
                  </m:oMath>
                </a14:m>
                <a:r>
                  <a:rPr lang="ja-JP" altLang="en-US" dirty="0" smtClean="0"/>
                  <a:t>直交</a:t>
                </a:r>
                <a:r>
                  <a:rPr lang="ja-JP" altLang="en-US" dirty="0"/>
                  <a:t>し</a:t>
                </a:r>
                <a:r>
                  <a:rPr lang="ja-JP" altLang="en-US" dirty="0" smtClean="0"/>
                  <a:t>原点</a:t>
                </a:r>
                <a:r>
                  <a:rPr lang="en-US" altLang="ja-JP" dirty="0"/>
                  <a:t>O</a:t>
                </a:r>
                <a:r>
                  <a:rPr lang="ja-JP" altLang="en-US" dirty="0"/>
                  <a:t>を</a:t>
                </a:r>
                <a:r>
                  <a:rPr lang="ja-JP" altLang="en-US" dirty="0" smtClean="0"/>
                  <a:t>通り、分散が最大となる直線を</a:t>
                </a:r>
                <a14:m>
                  <m:oMath xmlns:m="http://schemas.openxmlformats.org/officeDocument/2006/math">
                    <m:r>
                      <m:rPr>
                        <m:nor/>
                      </m:rPr>
                      <a:rPr lang="en-US" altLang="ja-JP" dirty="0">
                        <a:latin typeface="Segoe Script" panose="020B0504020000000003" pitchFamily="34" charset="0"/>
                      </a:rPr>
                      <m:t>m</m:t>
                    </m:r>
                    <m:r>
                      <a:rPr lang="ja-JP" altLang="en-US" i="1" dirty="0">
                        <a:latin typeface="Cambria Math" panose="02040503050406030204" pitchFamily="18" charset="0"/>
                      </a:rPr>
                      <m:t>軸とす</m:t>
                    </m:r>
                  </m:oMath>
                </a14:m>
                <a:r>
                  <a:rPr lang="ja-JP" altLang="en-US" dirty="0"/>
                  <a:t>る</a:t>
                </a:r>
                <a:endParaRPr lang="en-US" altLang="ja-JP" dirty="0"/>
              </a:p>
            </p:txBody>
          </p:sp>
        </mc:Choice>
        <mc:Fallback xmlns="">
          <p:sp>
            <p:nvSpPr>
              <p:cNvPr id="110" name="正方形/長方形 109"/>
              <p:cNvSpPr>
                <a:spLocks noRot="1" noChangeAspect="1" noMove="1" noResize="1" noEditPoints="1" noAdjustHandles="1" noChangeArrowheads="1" noChangeShapeType="1" noTextEdit="1"/>
              </p:cNvSpPr>
              <p:nvPr/>
            </p:nvSpPr>
            <p:spPr>
              <a:xfrm>
                <a:off x="323528" y="1691771"/>
                <a:ext cx="4176464" cy="693139"/>
              </a:xfrm>
              <a:prstGeom prst="rect">
                <a:avLst/>
              </a:prstGeom>
              <a:blipFill rotWithShape="0">
                <a:blip r:embed="rId4"/>
                <a:stretch>
                  <a:fillRect l="-1168" t="-6195" b="-6195"/>
                </a:stretch>
              </a:blipFill>
              <a:ln>
                <a:noFill/>
                <a:tailEnd type="none"/>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正方形/長方形 110"/>
              <p:cNvSpPr/>
              <p:nvPr/>
            </p:nvSpPr>
            <p:spPr>
              <a:xfrm>
                <a:off x="4644008" y="1689046"/>
                <a:ext cx="4140460" cy="685186"/>
              </a:xfrm>
              <a:prstGeom prst="rect">
                <a:avLst/>
              </a:prstGeom>
              <a:solidFill>
                <a:schemeClr val="bg1">
                  <a:lumMod val="95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r>
                  <a:rPr lang="en-US" altLang="ja-JP" dirty="0" smtClean="0"/>
                  <a:t>4.</a:t>
                </a:r>
                <a14:m>
                  <m:oMath xmlns:m="http://schemas.openxmlformats.org/officeDocument/2006/math">
                    <m:r>
                      <m:rPr>
                        <m:nor/>
                      </m:rPr>
                      <a:rPr lang="en-US" altLang="ja-JP" dirty="0">
                        <a:latin typeface="Segoe Script" panose="020B0504020000000003" pitchFamily="34" charset="0"/>
                      </a:rPr>
                      <m:t>l</m:t>
                    </m:r>
                    <m:r>
                      <m:rPr>
                        <m:nor/>
                      </m:rPr>
                      <a:rPr lang="en-US" altLang="ja-JP" b="0" i="0" dirty="0" smtClean="0">
                        <a:latin typeface="Segoe Script" panose="020B0504020000000003" pitchFamily="34" charset="0"/>
                      </a:rPr>
                      <m:t>,</m:t>
                    </m:r>
                    <m:r>
                      <m:rPr>
                        <m:nor/>
                      </m:rPr>
                      <a:rPr lang="en-US" altLang="ja-JP" dirty="0">
                        <a:latin typeface="Segoe Script" panose="020B0504020000000003" pitchFamily="34" charset="0"/>
                      </a:rPr>
                      <m:t>m</m:t>
                    </m:r>
                    <m:r>
                      <a:rPr lang="ja-JP" altLang="en-US" i="1" dirty="0">
                        <a:latin typeface="Cambria Math" panose="02040503050406030204" pitchFamily="18" charset="0"/>
                      </a:rPr>
                      <m:t>軸</m:t>
                    </m:r>
                  </m:oMath>
                </a14:m>
                <a:r>
                  <a:rPr lang="ja-JP" altLang="en-US" dirty="0" smtClean="0"/>
                  <a:t>の両軸に直交する軸を</a:t>
                </a:r>
                <a14:m>
                  <m:oMath xmlns:m="http://schemas.openxmlformats.org/officeDocument/2006/math">
                    <m:r>
                      <m:rPr>
                        <m:nor/>
                      </m:rPr>
                      <a:rPr lang="en-US" altLang="ja-JP" b="0" i="0" dirty="0" smtClean="0">
                        <a:latin typeface="Segoe Script" panose="020B0504020000000003" pitchFamily="34" charset="0"/>
                      </a:rPr>
                      <m:t>n</m:t>
                    </m:r>
                  </m:oMath>
                </a14:m>
                <a:r>
                  <a:rPr lang="ja-JP" altLang="en-US" dirty="0" smtClean="0"/>
                  <a:t>軸とす</a:t>
                </a:r>
                <a:r>
                  <a:rPr lang="ja-JP" altLang="en-US" dirty="0"/>
                  <a:t>る</a:t>
                </a:r>
                <a:endParaRPr lang="en-US" altLang="ja-JP" i="1" dirty="0" smtClean="0">
                  <a:latin typeface="Cambria Math" panose="02040503050406030204" pitchFamily="18" charset="0"/>
                </a:endParaRPr>
              </a:p>
            </p:txBody>
          </p:sp>
        </mc:Choice>
        <mc:Fallback xmlns="">
          <p:sp>
            <p:nvSpPr>
              <p:cNvPr id="111" name="正方形/長方形 110"/>
              <p:cNvSpPr>
                <a:spLocks noRot="1" noChangeAspect="1" noMove="1" noResize="1" noEditPoints="1" noAdjustHandles="1" noChangeArrowheads="1" noChangeShapeType="1" noTextEdit="1"/>
              </p:cNvSpPr>
              <p:nvPr/>
            </p:nvSpPr>
            <p:spPr>
              <a:xfrm>
                <a:off x="4644008" y="1689046"/>
                <a:ext cx="4140460" cy="685186"/>
              </a:xfrm>
              <a:prstGeom prst="rect">
                <a:avLst/>
              </a:prstGeom>
              <a:blipFill rotWithShape="0">
                <a:blip r:embed="rId5"/>
                <a:stretch>
                  <a:fillRect l="-1325" t="-5357"/>
                </a:stretch>
              </a:blipFill>
              <a:ln>
                <a:noFill/>
                <a:tailEnd type="none"/>
              </a:ln>
            </p:spPr>
            <p:txBody>
              <a:bodyPr/>
              <a:lstStyle/>
              <a:p>
                <a:r>
                  <a:rPr lang="ja-JP" altLang="en-US">
                    <a:noFill/>
                  </a:rPr>
                  <a:t> </a:t>
                </a:r>
              </a:p>
            </p:txBody>
          </p:sp>
        </mc:Fallback>
      </mc:AlternateContent>
      <p:cxnSp>
        <p:nvCxnSpPr>
          <p:cNvPr id="112" name="直線矢印コネクタ 111"/>
          <p:cNvCxnSpPr/>
          <p:nvPr/>
        </p:nvCxnSpPr>
        <p:spPr>
          <a:xfrm flipV="1">
            <a:off x="683568" y="3707767"/>
            <a:ext cx="2817668" cy="20206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3501236" y="3392620"/>
            <a:ext cx="287258" cy="369332"/>
          </a:xfrm>
          <a:prstGeom prst="rect">
            <a:avLst/>
          </a:prstGeom>
          <a:noFill/>
        </p:spPr>
        <p:txBody>
          <a:bodyPr wrap="squar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cxnSp>
        <p:nvCxnSpPr>
          <p:cNvPr id="114" name="直線矢印コネクタ 113"/>
          <p:cNvCxnSpPr>
            <a:stCxn id="103" idx="2"/>
          </p:cNvCxnSpPr>
          <p:nvPr/>
        </p:nvCxnSpPr>
        <p:spPr>
          <a:xfrm flipV="1">
            <a:off x="2151766" y="4589006"/>
            <a:ext cx="669444" cy="8735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2222660" y="4712360"/>
            <a:ext cx="581869" cy="45532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103" idx="5"/>
          </p:cNvCxnSpPr>
          <p:nvPr/>
        </p:nvCxnSpPr>
        <p:spPr>
          <a:xfrm>
            <a:off x="2213222" y="4701816"/>
            <a:ext cx="159995" cy="115896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103" idx="4"/>
            <a:endCxn id="122" idx="3"/>
          </p:cNvCxnSpPr>
          <p:nvPr/>
        </p:nvCxnSpPr>
        <p:spPr>
          <a:xfrm flipH="1">
            <a:off x="1716154" y="4712360"/>
            <a:ext cx="471612" cy="81132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103" idx="1"/>
          </p:cNvCxnSpPr>
          <p:nvPr/>
        </p:nvCxnSpPr>
        <p:spPr>
          <a:xfrm flipH="1" flipV="1">
            <a:off x="1635772" y="4383379"/>
            <a:ext cx="526538" cy="26752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103" idx="0"/>
          </p:cNvCxnSpPr>
          <p:nvPr/>
        </p:nvCxnSpPr>
        <p:spPr>
          <a:xfrm flipH="1" flipV="1">
            <a:off x="1909898" y="3656202"/>
            <a:ext cx="277868" cy="9841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103" idx="0"/>
          </p:cNvCxnSpPr>
          <p:nvPr/>
        </p:nvCxnSpPr>
        <p:spPr>
          <a:xfrm flipV="1">
            <a:off x="2187766" y="3607562"/>
            <a:ext cx="352441" cy="103279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四角形吹き出し 120"/>
              <p:cNvSpPr/>
              <p:nvPr/>
            </p:nvSpPr>
            <p:spPr>
              <a:xfrm>
                <a:off x="2591422" y="5794963"/>
                <a:ext cx="1457274" cy="604822"/>
              </a:xfrm>
              <a:prstGeom prst="wedgeRectCallout">
                <a:avLst>
                  <a:gd name="adj1" fmla="val -57406"/>
                  <a:gd name="adj2" fmla="val -52144"/>
                </a:avLst>
              </a:prstGeom>
              <a:solidFill>
                <a:schemeClr val="accent3">
                  <a:lumMod val="40000"/>
                  <a:lumOff val="6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m:rPr>
                        <m:nor/>
                      </m:rPr>
                      <a:rPr lang="en-US" altLang="ja-JP" sz="1400" dirty="0">
                        <a:latin typeface="Segoe Script" panose="020B0504020000000003" pitchFamily="34" charset="0"/>
                      </a:rPr>
                      <m:t>l</m:t>
                    </m:r>
                    <m:r>
                      <a:rPr lang="ja-JP" altLang="en-US" sz="1400" i="1" dirty="0">
                        <a:latin typeface="Cambria Math" panose="02040503050406030204" pitchFamily="18" charset="0"/>
                      </a:rPr>
                      <m:t>軸</m:t>
                    </m:r>
                    <m:r>
                      <a:rPr lang="ja-JP" altLang="en-US" sz="1400" i="1" dirty="0" smtClean="0">
                        <a:latin typeface="Cambria Math" panose="02040503050406030204" pitchFamily="18" charset="0"/>
                      </a:rPr>
                      <m:t> </m:t>
                    </m:r>
                  </m:oMath>
                </a14:m>
                <a:r>
                  <a:rPr kumimoji="1" lang="ja-JP" altLang="en-US" sz="1400" dirty="0" smtClean="0"/>
                  <a:t>に直交する</a:t>
                </a:r>
                <a:endParaRPr kumimoji="1" lang="en-US" altLang="ja-JP" sz="1400" dirty="0" smtClean="0"/>
              </a:p>
              <a:p>
                <a:pPr algn="ctr"/>
                <a:r>
                  <a:rPr kumimoji="1" lang="ja-JP" altLang="en-US" sz="1400" dirty="0" smtClean="0"/>
                  <a:t>平面上にある円</a:t>
                </a:r>
                <a:endParaRPr kumimoji="1" lang="ja-JP" altLang="en-US" sz="1400" dirty="0"/>
              </a:p>
            </p:txBody>
          </p:sp>
        </mc:Choice>
        <mc:Fallback xmlns="">
          <p:sp>
            <p:nvSpPr>
              <p:cNvPr id="121" name="四角形吹き出し 120"/>
              <p:cNvSpPr>
                <a:spLocks noRot="1" noChangeAspect="1" noMove="1" noResize="1" noEditPoints="1" noAdjustHandles="1" noChangeArrowheads="1" noChangeShapeType="1" noTextEdit="1"/>
              </p:cNvSpPr>
              <p:nvPr/>
            </p:nvSpPr>
            <p:spPr>
              <a:xfrm>
                <a:off x="2591422" y="5794963"/>
                <a:ext cx="1457274" cy="604822"/>
              </a:xfrm>
              <a:prstGeom prst="wedgeRectCallout">
                <a:avLst>
                  <a:gd name="adj1" fmla="val -57406"/>
                  <a:gd name="adj2" fmla="val -52144"/>
                </a:avLst>
              </a:prstGeom>
              <a:blipFill rotWithShape="0">
                <a:blip r:embed="rId6"/>
                <a:stretch>
                  <a:fillRect b="-1961"/>
                </a:stretch>
              </a:blipFill>
              <a:ln>
                <a:noFill/>
                <a:tailEnd type="none"/>
              </a:ln>
            </p:spPr>
            <p:txBody>
              <a:bodyPr/>
              <a:lstStyle/>
              <a:p>
                <a:r>
                  <a:rPr lang="ja-JP" altLang="en-US">
                    <a:noFill/>
                  </a:rPr>
                  <a:t> </a:t>
                </a:r>
              </a:p>
            </p:txBody>
          </p:sp>
        </mc:Fallback>
      </mc:AlternateContent>
      <p:sp>
        <p:nvSpPr>
          <p:cNvPr id="122" name="円/楕円 121"/>
          <p:cNvSpPr/>
          <p:nvPr/>
        </p:nvSpPr>
        <p:spPr>
          <a:xfrm rot="181797">
            <a:off x="1577499" y="3424416"/>
            <a:ext cx="1260095" cy="2488482"/>
          </a:xfrm>
          <a:prstGeom prst="ellipse">
            <a:avLst/>
          </a:prstGeom>
          <a:solidFill>
            <a:srgbClr val="C3D69B">
              <a:alpha val="40000"/>
            </a:srgb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23" name="グループ化 122"/>
          <p:cNvGrpSpPr/>
          <p:nvPr/>
        </p:nvGrpSpPr>
        <p:grpSpPr>
          <a:xfrm>
            <a:off x="4709512" y="2730814"/>
            <a:ext cx="4398992" cy="3722522"/>
            <a:chOff x="4499992" y="2255577"/>
            <a:chExt cx="4398992" cy="3722522"/>
          </a:xfrm>
        </p:grpSpPr>
        <p:sp>
          <p:nvSpPr>
            <p:cNvPr id="124" name="平行四辺形 123"/>
            <p:cNvSpPr/>
            <p:nvPr/>
          </p:nvSpPr>
          <p:spPr>
            <a:xfrm rot="2647977">
              <a:off x="5301806" y="2525860"/>
              <a:ext cx="2247383" cy="3452239"/>
            </a:xfrm>
            <a:prstGeom prst="parallelogram">
              <a:avLst/>
            </a:prstGeom>
            <a:solidFill>
              <a:srgbClr val="F2F2F2">
                <a:alpha val="60000"/>
              </a:srgb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5" name="直線矢印コネクタ 124"/>
            <p:cNvCxnSpPr/>
            <p:nvPr/>
          </p:nvCxnSpPr>
          <p:spPr>
            <a:xfrm flipV="1">
              <a:off x="6471424" y="4159835"/>
              <a:ext cx="6150" cy="1642135"/>
            </a:xfrm>
            <a:prstGeom prst="straightConnector1">
              <a:avLst/>
            </a:prstGeom>
            <a:ln w="127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円/楕円 125"/>
            <p:cNvSpPr/>
            <p:nvPr/>
          </p:nvSpPr>
          <p:spPr>
            <a:xfrm>
              <a:off x="6809704" y="340861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7" name="直線矢印コネクタ 126"/>
            <p:cNvCxnSpPr/>
            <p:nvPr/>
          </p:nvCxnSpPr>
          <p:spPr>
            <a:xfrm flipV="1">
              <a:off x="6074550" y="2540207"/>
              <a:ext cx="0" cy="2196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6062518" y="4726975"/>
              <a:ext cx="24963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円/楕円 128"/>
            <p:cNvSpPr/>
            <p:nvPr/>
          </p:nvSpPr>
          <p:spPr>
            <a:xfrm>
              <a:off x="5822801" y="4083204"/>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円/楕円 129"/>
            <p:cNvSpPr/>
            <p:nvPr/>
          </p:nvSpPr>
          <p:spPr>
            <a:xfrm>
              <a:off x="6797141" y="5058507"/>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円/楕円 130"/>
            <p:cNvSpPr/>
            <p:nvPr/>
          </p:nvSpPr>
          <p:spPr>
            <a:xfrm>
              <a:off x="6421858" y="387342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円/楕円 131"/>
            <p:cNvSpPr/>
            <p:nvPr/>
          </p:nvSpPr>
          <p:spPr>
            <a:xfrm>
              <a:off x="6313846" y="433693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テキスト ボックス 132"/>
            <p:cNvSpPr txBox="1"/>
            <p:nvPr/>
          </p:nvSpPr>
          <p:spPr>
            <a:xfrm>
              <a:off x="5910652" y="2255577"/>
              <a:ext cx="324128" cy="369332"/>
            </a:xfrm>
            <a:prstGeom prst="rect">
              <a:avLst/>
            </a:prstGeom>
            <a:noFill/>
          </p:spPr>
          <p:txBody>
            <a:bodyPr wrap="none" rtlCol="0">
              <a:spAutoFit/>
            </a:bodyPr>
            <a:lstStyle/>
            <a:p>
              <a:r>
                <a:rPr kumimoji="1" lang="en-US" altLang="ja-JP" dirty="0" smtClean="0">
                  <a:latin typeface="Segoe Script" panose="020B0504020000000003" pitchFamily="34" charset="0"/>
                </a:rPr>
                <a:t>z</a:t>
              </a:r>
              <a:endParaRPr kumimoji="1" lang="ja-JP" altLang="en-US" dirty="0">
                <a:latin typeface="Segoe Script" panose="020B0504020000000003" pitchFamily="34" charset="0"/>
              </a:endParaRPr>
            </a:p>
          </p:txBody>
        </p:sp>
        <p:sp>
          <p:nvSpPr>
            <p:cNvPr id="134" name="テキスト ボックス 133"/>
            <p:cNvSpPr txBox="1"/>
            <p:nvPr/>
          </p:nvSpPr>
          <p:spPr>
            <a:xfrm>
              <a:off x="8558826" y="4547139"/>
              <a:ext cx="340158" cy="369332"/>
            </a:xfrm>
            <a:prstGeom prst="rect">
              <a:avLst/>
            </a:prstGeom>
            <a:noFill/>
          </p:spPr>
          <p:txBody>
            <a:bodyPr wrap="none" rtlCol="0">
              <a:spAutoFit/>
            </a:bodyPr>
            <a:lstStyle/>
            <a:p>
              <a:r>
                <a:rPr kumimoji="1" lang="en-US" altLang="ja-JP" dirty="0" smtClean="0">
                  <a:latin typeface="Segoe Script" panose="020B0504020000000003" pitchFamily="34" charset="0"/>
                </a:rPr>
                <a:t>x</a:t>
              </a:r>
              <a:endParaRPr kumimoji="1" lang="ja-JP" altLang="en-US" dirty="0">
                <a:latin typeface="Segoe Script" panose="020B0504020000000003" pitchFamily="34" charset="0"/>
              </a:endParaRPr>
            </a:p>
          </p:txBody>
        </p:sp>
        <p:sp>
          <p:nvSpPr>
            <p:cNvPr id="135" name="テキスト ボックス 134"/>
            <p:cNvSpPr txBox="1"/>
            <p:nvPr/>
          </p:nvSpPr>
          <p:spPr>
            <a:xfrm>
              <a:off x="6385811" y="4140285"/>
              <a:ext cx="822661" cy="369332"/>
            </a:xfrm>
            <a:prstGeom prst="rect">
              <a:avLst/>
            </a:prstGeom>
            <a:noFill/>
          </p:spPr>
          <p:txBody>
            <a:bodyPr wrap="none" rtlCol="0">
              <a:spAutoFit/>
            </a:bodyPr>
            <a:lstStyle/>
            <a:p>
              <a:r>
                <a:rPr lang="en-US" altLang="ja-JP" dirty="0"/>
                <a:t>O</a:t>
              </a:r>
              <a:r>
                <a:rPr kumimoji="1" lang="en-US" altLang="ja-JP" dirty="0" smtClean="0"/>
                <a:t> (0,0)</a:t>
              </a:r>
              <a:endParaRPr kumimoji="1" lang="ja-JP" altLang="en-US" dirty="0"/>
            </a:p>
          </p:txBody>
        </p:sp>
        <p:sp>
          <p:nvSpPr>
            <p:cNvPr id="136" name="円/楕円 135"/>
            <p:cNvSpPr/>
            <p:nvPr/>
          </p:nvSpPr>
          <p:spPr>
            <a:xfrm>
              <a:off x="6436242" y="4165123"/>
              <a:ext cx="72000" cy="72000"/>
            </a:xfrm>
            <a:prstGeom prst="ellipse">
              <a:avLst/>
            </a:prstGeom>
            <a:solidFill>
              <a:schemeClr val="tx1"/>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37" name="直線矢印コネクタ 136"/>
            <p:cNvCxnSpPr/>
            <p:nvPr/>
          </p:nvCxnSpPr>
          <p:spPr>
            <a:xfrm flipH="1">
              <a:off x="4750196" y="4724419"/>
              <a:ext cx="1324354" cy="884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4499992" y="5423929"/>
              <a:ext cx="330540" cy="369332"/>
            </a:xfrm>
            <a:prstGeom prst="rect">
              <a:avLst/>
            </a:prstGeom>
            <a:noFill/>
          </p:spPr>
          <p:txBody>
            <a:bodyPr wrap="none" rtlCol="0">
              <a:spAutoFit/>
            </a:bodyPr>
            <a:lstStyle/>
            <a:p>
              <a:r>
                <a:rPr kumimoji="1" lang="en-US" altLang="ja-JP" dirty="0" smtClean="0">
                  <a:latin typeface="Segoe Script" panose="020B0504020000000003" pitchFamily="34" charset="0"/>
                </a:rPr>
                <a:t>y</a:t>
              </a:r>
              <a:endParaRPr kumimoji="1" lang="ja-JP" altLang="en-US" dirty="0">
                <a:latin typeface="Segoe Script" panose="020B0504020000000003" pitchFamily="34" charset="0"/>
              </a:endParaRPr>
            </a:p>
          </p:txBody>
        </p:sp>
        <p:sp>
          <p:nvSpPr>
            <p:cNvPr id="139" name="円/楕円 138"/>
            <p:cNvSpPr/>
            <p:nvPr/>
          </p:nvSpPr>
          <p:spPr>
            <a:xfrm>
              <a:off x="5046556" y="3790625"/>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円/楕円 139"/>
            <p:cNvSpPr/>
            <p:nvPr/>
          </p:nvSpPr>
          <p:spPr>
            <a:xfrm>
              <a:off x="5645613" y="3580850"/>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1" name="テキスト ボックス 140"/>
            <p:cNvSpPr txBox="1"/>
            <p:nvPr/>
          </p:nvSpPr>
          <p:spPr>
            <a:xfrm>
              <a:off x="7823875" y="2887957"/>
              <a:ext cx="287258" cy="369332"/>
            </a:xfrm>
            <a:prstGeom prst="rect">
              <a:avLst/>
            </a:prstGeom>
            <a:noFill/>
          </p:spPr>
          <p:txBody>
            <a:bodyPr wrap="square" rtlCol="0">
              <a:spAutoFit/>
            </a:bodyPr>
            <a:lstStyle/>
            <a:p>
              <a:r>
                <a:rPr kumimoji="1" lang="en-US" altLang="ja-JP" dirty="0" smtClean="0">
                  <a:solidFill>
                    <a:srgbClr val="FF0000"/>
                  </a:solidFill>
                  <a:latin typeface="Segoe Script" panose="020B0504020000000003" pitchFamily="34" charset="0"/>
                </a:rPr>
                <a:t>l</a:t>
              </a:r>
              <a:endParaRPr kumimoji="1" lang="ja-JP" altLang="en-US" dirty="0">
                <a:solidFill>
                  <a:srgbClr val="FF0000"/>
                </a:solidFill>
                <a:latin typeface="Segoe Script" panose="020B0504020000000003" pitchFamily="34" charset="0"/>
              </a:endParaRPr>
            </a:p>
          </p:txBody>
        </p:sp>
        <p:sp>
          <p:nvSpPr>
            <p:cNvPr id="142" name="円/楕円 141"/>
            <p:cNvSpPr/>
            <p:nvPr/>
          </p:nvSpPr>
          <p:spPr>
            <a:xfrm>
              <a:off x="7356474" y="3264518"/>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3" name="円/楕円 142"/>
            <p:cNvSpPr/>
            <p:nvPr/>
          </p:nvSpPr>
          <p:spPr>
            <a:xfrm>
              <a:off x="7059441" y="366012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4" name="円/楕円 143"/>
            <p:cNvSpPr/>
            <p:nvPr/>
          </p:nvSpPr>
          <p:spPr>
            <a:xfrm>
              <a:off x="5802640" y="4664636"/>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5" name="円/楕円 144"/>
            <p:cNvSpPr/>
            <p:nvPr/>
          </p:nvSpPr>
          <p:spPr>
            <a:xfrm>
              <a:off x="6936766" y="4113769"/>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6" name="円/楕円 145"/>
            <p:cNvSpPr/>
            <p:nvPr/>
          </p:nvSpPr>
          <p:spPr>
            <a:xfrm>
              <a:off x="7465726" y="4423953"/>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7" name="テキスト ボックス 146"/>
            <p:cNvSpPr txBox="1"/>
            <p:nvPr/>
          </p:nvSpPr>
          <p:spPr>
            <a:xfrm>
              <a:off x="7166434" y="4587970"/>
              <a:ext cx="420308" cy="369332"/>
            </a:xfrm>
            <a:prstGeom prst="rect">
              <a:avLst/>
            </a:prstGeom>
            <a:noFill/>
            <a:ln>
              <a:noFill/>
            </a:ln>
          </p:spPr>
          <p:txBody>
            <a:bodyPr wrap="none" rtlCol="0">
              <a:spAutoFit/>
            </a:bodyPr>
            <a:lstStyle/>
            <a:p>
              <a:r>
                <a:rPr kumimoji="1" lang="en-US" altLang="ja-JP" dirty="0" smtClean="0">
                  <a:solidFill>
                    <a:srgbClr val="00B050"/>
                  </a:solidFill>
                  <a:latin typeface="Segoe Script" panose="020B0504020000000003" pitchFamily="34" charset="0"/>
                </a:rPr>
                <a:t>m</a:t>
              </a:r>
              <a:endParaRPr kumimoji="1" lang="ja-JP" altLang="en-US" dirty="0">
                <a:solidFill>
                  <a:srgbClr val="00B050"/>
                </a:solidFill>
                <a:latin typeface="Segoe Script" panose="020B0504020000000003" pitchFamily="34" charset="0"/>
              </a:endParaRPr>
            </a:p>
          </p:txBody>
        </p:sp>
        <p:sp>
          <p:nvSpPr>
            <p:cNvPr id="148" name="円/楕円 147"/>
            <p:cNvSpPr/>
            <p:nvPr/>
          </p:nvSpPr>
          <p:spPr>
            <a:xfrm>
              <a:off x="5334588" y="4587731"/>
              <a:ext cx="108012" cy="108000"/>
            </a:xfrm>
            <a:prstGeom prst="ellipse">
              <a:avLst/>
            </a:prstGeom>
            <a:solidFill>
              <a:schemeClr val="tx2">
                <a:lumMod val="60000"/>
                <a:lumOff val="4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9" name="直線コネクタ 148"/>
            <p:cNvCxnSpPr>
              <a:stCxn id="139" idx="4"/>
            </p:cNvCxnSpPr>
            <p:nvPr/>
          </p:nvCxnSpPr>
          <p:spPr>
            <a:xfrm>
              <a:off x="5100562" y="3898625"/>
              <a:ext cx="0" cy="525328"/>
            </a:xfrm>
            <a:prstGeom prst="line">
              <a:avLst/>
            </a:prstGeom>
            <a:ln w="28575">
              <a:solidFill>
                <a:schemeClr val="accent1">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5376028" y="4648884"/>
              <a:ext cx="0" cy="267587"/>
            </a:xfrm>
            <a:prstGeom prst="line">
              <a:avLst/>
            </a:prstGeom>
            <a:ln w="28575">
              <a:solidFill>
                <a:schemeClr val="accent1">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a:stCxn id="140" idx="4"/>
            </p:cNvCxnSpPr>
            <p:nvPr/>
          </p:nvCxnSpPr>
          <p:spPr>
            <a:xfrm>
              <a:off x="5699619" y="3688850"/>
              <a:ext cx="0" cy="209775"/>
            </a:xfrm>
            <a:prstGeom prst="line">
              <a:avLst/>
            </a:prstGeom>
            <a:ln w="28575">
              <a:solidFill>
                <a:schemeClr val="accent1">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a:off x="5868721" y="3841250"/>
              <a:ext cx="0" cy="209775"/>
            </a:xfrm>
            <a:prstGeom prst="line">
              <a:avLst/>
            </a:prstGeom>
            <a:ln w="28575">
              <a:solidFill>
                <a:schemeClr val="accent1">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477574" y="3318518"/>
              <a:ext cx="0" cy="551378"/>
            </a:xfrm>
            <a:prstGeom prst="line">
              <a:avLst/>
            </a:prstGeom>
            <a:ln w="28575">
              <a:solidFill>
                <a:schemeClr val="accent1">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a:off x="6863710" y="3102049"/>
              <a:ext cx="0" cy="306565"/>
            </a:xfrm>
            <a:prstGeom prst="line">
              <a:avLst/>
            </a:prstGeom>
            <a:ln w="28575">
              <a:solidFill>
                <a:schemeClr val="accent1">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7410480" y="3372518"/>
              <a:ext cx="0" cy="306565"/>
            </a:xfrm>
            <a:prstGeom prst="line">
              <a:avLst/>
            </a:prstGeom>
            <a:ln w="28575">
              <a:solidFill>
                <a:schemeClr val="accent1">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a:endCxn id="124" idx="2"/>
            </p:cNvCxnSpPr>
            <p:nvPr/>
          </p:nvCxnSpPr>
          <p:spPr>
            <a:xfrm>
              <a:off x="6997820" y="4221769"/>
              <a:ext cx="32554" cy="617052"/>
            </a:xfrm>
            <a:prstGeom prst="line">
              <a:avLst/>
            </a:prstGeom>
            <a:ln w="28575">
              <a:solidFill>
                <a:schemeClr val="accent1">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6851753" y="4857157"/>
              <a:ext cx="0" cy="229733"/>
            </a:xfrm>
            <a:prstGeom prst="line">
              <a:avLst/>
            </a:prstGeom>
            <a:ln w="28575">
              <a:solidFill>
                <a:schemeClr val="accent1">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flipH="1">
              <a:off x="7520560" y="3981429"/>
              <a:ext cx="0" cy="451776"/>
            </a:xfrm>
            <a:prstGeom prst="line">
              <a:avLst/>
            </a:prstGeom>
            <a:ln w="28575">
              <a:solidFill>
                <a:schemeClr val="accent1">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6367852" y="4113769"/>
              <a:ext cx="0" cy="245948"/>
            </a:xfrm>
            <a:prstGeom prst="line">
              <a:avLst/>
            </a:prstGeom>
            <a:ln w="28575">
              <a:solidFill>
                <a:schemeClr val="accent1">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60" name="直線矢印コネクタ 159"/>
            <p:cNvCxnSpPr/>
            <p:nvPr/>
          </p:nvCxnSpPr>
          <p:spPr>
            <a:xfrm>
              <a:off x="5809199" y="3617089"/>
              <a:ext cx="1283081" cy="113205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矢印コネクタ 160"/>
            <p:cNvCxnSpPr/>
            <p:nvPr/>
          </p:nvCxnSpPr>
          <p:spPr>
            <a:xfrm flipV="1">
              <a:off x="5006207" y="3203104"/>
              <a:ext cx="2817668" cy="20206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p:cNvCxnSpPr/>
            <p:nvPr/>
          </p:nvCxnSpPr>
          <p:spPr>
            <a:xfrm flipV="1">
              <a:off x="6470615" y="2648744"/>
              <a:ext cx="29111" cy="1586375"/>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3" name="テキスト ボックス 162"/>
            <p:cNvSpPr txBox="1"/>
            <p:nvPr/>
          </p:nvSpPr>
          <p:spPr>
            <a:xfrm>
              <a:off x="6367852" y="2301958"/>
              <a:ext cx="359394" cy="369332"/>
            </a:xfrm>
            <a:prstGeom prst="rect">
              <a:avLst/>
            </a:prstGeom>
            <a:noFill/>
            <a:ln>
              <a:noFill/>
            </a:ln>
          </p:spPr>
          <p:txBody>
            <a:bodyPr wrap="none" rtlCol="0">
              <a:spAutoFit/>
            </a:bodyPr>
            <a:lstStyle/>
            <a:p>
              <a:r>
                <a:rPr kumimoji="1" lang="en-US" altLang="ja-JP" dirty="0" smtClean="0">
                  <a:solidFill>
                    <a:schemeClr val="tx2">
                      <a:lumMod val="60000"/>
                      <a:lumOff val="40000"/>
                    </a:schemeClr>
                  </a:solidFill>
                  <a:latin typeface="Segoe Script" panose="020B0504020000000003" pitchFamily="34" charset="0"/>
                </a:rPr>
                <a:t>n</a:t>
              </a:r>
              <a:endParaRPr kumimoji="1" lang="ja-JP" altLang="en-US" dirty="0">
                <a:solidFill>
                  <a:schemeClr val="tx2">
                    <a:lumMod val="60000"/>
                    <a:lumOff val="40000"/>
                  </a:schemeClr>
                </a:solidFill>
                <a:latin typeface="Segoe Script" panose="020B0504020000000003" pitchFamily="34" charset="0"/>
              </a:endParaRPr>
            </a:p>
          </p:txBody>
        </p:sp>
      </p:grpSp>
      <p:sp>
        <p:nvSpPr>
          <p:cNvPr id="164" name="テキスト ボックス 163"/>
          <p:cNvSpPr txBox="1"/>
          <p:nvPr/>
        </p:nvSpPr>
        <p:spPr>
          <a:xfrm>
            <a:off x="2807092" y="4939455"/>
            <a:ext cx="420308" cy="369332"/>
          </a:xfrm>
          <a:prstGeom prst="rect">
            <a:avLst/>
          </a:prstGeom>
          <a:noFill/>
          <a:ln>
            <a:noFill/>
          </a:ln>
        </p:spPr>
        <p:txBody>
          <a:bodyPr wrap="none" rtlCol="0">
            <a:spAutoFit/>
          </a:bodyPr>
          <a:lstStyle/>
          <a:p>
            <a:r>
              <a:rPr kumimoji="1" lang="en-US" altLang="ja-JP" dirty="0" smtClean="0">
                <a:solidFill>
                  <a:srgbClr val="00B050"/>
                </a:solidFill>
                <a:latin typeface="Segoe Script" panose="020B0504020000000003" pitchFamily="34" charset="0"/>
              </a:rPr>
              <a:t>m</a:t>
            </a:r>
            <a:endParaRPr kumimoji="1" lang="ja-JP" altLang="en-US" dirty="0">
              <a:solidFill>
                <a:srgbClr val="00B050"/>
              </a:solidFill>
              <a:latin typeface="Segoe Script" panose="020B0504020000000003" pitchFamily="34" charset="0"/>
            </a:endParaRPr>
          </a:p>
        </p:txBody>
      </p:sp>
    </p:spTree>
    <p:extLst>
      <p:ext uri="{BB962C8B-B14F-4D97-AF65-F5344CB8AC3E}">
        <p14:creationId xmlns:p14="http://schemas.microsoft.com/office/powerpoint/2010/main" val="3027528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3</a:t>
            </a:r>
            <a:r>
              <a:rPr kumimoji="1" lang="ja-JP" altLang="en-US" dirty="0" smtClean="0"/>
              <a:t>次元の寄与率計算例</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31</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7051251"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en-US" altLang="ja-JP" dirty="0" smtClean="0"/>
              <a:t>3</a:t>
            </a:r>
            <a:r>
              <a:rPr lang="ja-JP" altLang="en-US" dirty="0" smtClean="0"/>
              <a:t>次元についても同様に寄与率を計算する。下記の場合であれば第</a:t>
            </a:r>
            <a:r>
              <a:rPr lang="en-US" altLang="ja-JP" dirty="0" smtClean="0"/>
              <a:t>1</a:t>
            </a:r>
            <a:r>
              <a:rPr lang="ja-JP" altLang="en-US" dirty="0" smtClean="0"/>
              <a:t>主成分で</a:t>
            </a:r>
            <a:r>
              <a:rPr lang="en-US" altLang="ja-JP" dirty="0" smtClean="0"/>
              <a:t>68%</a:t>
            </a:r>
            <a:r>
              <a:rPr lang="ja-JP" altLang="en-US" dirty="0" smtClean="0"/>
              <a:t>の寄与率、第</a:t>
            </a:r>
            <a:r>
              <a:rPr lang="en-US" altLang="ja-JP" dirty="0" smtClean="0"/>
              <a:t>2</a:t>
            </a:r>
            <a:r>
              <a:rPr lang="ja-JP" altLang="en-US" dirty="0" smtClean="0"/>
              <a:t>主成分で</a:t>
            </a:r>
            <a:r>
              <a:rPr lang="en-US" altLang="ja-JP" dirty="0" smtClean="0"/>
              <a:t>19%</a:t>
            </a:r>
            <a:r>
              <a:rPr lang="ja-JP" altLang="en-US" dirty="0" smtClean="0"/>
              <a:t>の寄与率。残り</a:t>
            </a:r>
            <a:r>
              <a:rPr lang="en-US" altLang="ja-JP" dirty="0" smtClean="0"/>
              <a:t>(13%)</a:t>
            </a:r>
            <a:r>
              <a:rPr lang="ja-JP" altLang="en-US" dirty="0" err="1" smtClean="0"/>
              <a:t>が第</a:t>
            </a:r>
            <a:r>
              <a:rPr lang="en-US" altLang="ja-JP" dirty="0" smtClean="0"/>
              <a:t>3</a:t>
            </a:r>
            <a:r>
              <a:rPr lang="ja-JP" altLang="en-US" dirty="0" smtClean="0"/>
              <a:t>主成分の寄与率</a:t>
            </a:r>
            <a:endParaRPr lang="en-US" altLang="ja-JP" dirty="0"/>
          </a:p>
        </p:txBody>
      </p:sp>
      <mc:AlternateContent xmlns:mc="http://schemas.openxmlformats.org/markup-compatibility/2006" xmlns:a14="http://schemas.microsoft.com/office/drawing/2010/main">
        <mc:Choice Requires="a14">
          <p:sp>
            <p:nvSpPr>
              <p:cNvPr id="86" name="テキスト ボックス 85"/>
              <p:cNvSpPr txBox="1"/>
              <p:nvPr/>
            </p:nvSpPr>
            <p:spPr>
              <a:xfrm>
                <a:off x="244552" y="3210121"/>
                <a:ext cx="5551584" cy="1060418"/>
              </a:xfrm>
              <a:prstGeom prst="rect">
                <a:avLst/>
              </a:prstGeom>
              <a:noFill/>
            </p:spPr>
            <p:txBody>
              <a:bodyPr wrap="none" lIns="0" tIns="0" rIns="0" bIns="0" rtlCol="0">
                <a:spAutoFit/>
              </a:bodyPr>
              <a:lstStyle/>
              <a:p>
                <a:r>
                  <a:rPr lang="en-US" altLang="ja-JP" sz="2000" dirty="0" smtClean="0">
                    <a:latin typeface="Segoe Script" panose="020B0504020000000003" pitchFamily="34" charset="0"/>
                  </a:rPr>
                  <a:t>l</a:t>
                </a:r>
                <a:r>
                  <a:rPr kumimoji="1" lang="ja-JP" altLang="en-US" sz="2000" dirty="0" smtClean="0"/>
                  <a:t>成分</a:t>
                </a:r>
                <a:r>
                  <a:rPr kumimoji="1" lang="en-US" altLang="ja-JP" sz="2000" dirty="0" smtClean="0"/>
                  <a:t>(</a:t>
                </a:r>
                <a:r>
                  <a:rPr kumimoji="1" lang="ja-JP" altLang="en-US" sz="2000" dirty="0" smtClean="0"/>
                  <a:t>第</a:t>
                </a:r>
                <a:r>
                  <a:rPr kumimoji="1" lang="en-US" altLang="ja-JP" sz="2000" dirty="0" smtClean="0"/>
                  <a:t>1</a:t>
                </a:r>
                <a:r>
                  <a:rPr kumimoji="1" lang="ja-JP" altLang="en-US" sz="2000" dirty="0" smtClean="0"/>
                  <a:t>主成分</a:t>
                </a:r>
                <a:r>
                  <a:rPr kumimoji="1" lang="en-US" altLang="ja-JP" sz="2000" dirty="0" smtClean="0"/>
                  <a:t>)</a:t>
                </a:r>
                <a:r>
                  <a:rPr kumimoji="1" lang="ja-JP" altLang="en-US" sz="2000" dirty="0" smtClean="0"/>
                  <a:t>の寄与率 </a:t>
                </a:r>
                <a:endParaRPr kumimoji="1" lang="en-US" altLang="ja-JP" sz="2000" dirty="0" smtClean="0"/>
              </a:p>
              <a:p>
                <a:endParaRPr kumimoji="1" lang="en-US" altLang="ja-JP" sz="600" dirty="0" smtClean="0"/>
              </a:p>
              <a:p>
                <a:r>
                  <a:rPr lang="ja-JP" altLang="en-US" sz="2000" dirty="0" smtClean="0"/>
                  <a:t>  </a:t>
                </a:r>
                <a:r>
                  <a:rPr lang="en-US" altLang="ja-JP" sz="2000" dirty="0" smtClean="0"/>
                  <a:t>=</a:t>
                </a:r>
                <a:r>
                  <a:rPr lang="ja-JP" altLang="en-US" sz="2000" dirty="0" smtClean="0"/>
                  <a:t> </a:t>
                </a:r>
                <a14:m>
                  <m:oMath xmlns:m="http://schemas.openxmlformats.org/officeDocument/2006/math">
                    <m:f>
                      <m:fPr>
                        <m:ctrlPr>
                          <a:rPr lang="en-US" altLang="ja-JP" sz="2000" i="1" smtClean="0">
                            <a:latin typeface="Cambria Math" panose="02040503050406030204" pitchFamily="18" charset="0"/>
                          </a:rPr>
                        </m:ctrlPr>
                      </m:fPr>
                      <m:num>
                        <m:r>
                          <m:rPr>
                            <m:nor/>
                          </m:rPr>
                          <a:rPr lang="en-US" altLang="ja-JP" sz="2000" dirty="0">
                            <a:latin typeface="Segoe Script" panose="020B0504020000000003" pitchFamily="34" charset="0"/>
                          </a:rPr>
                          <m:t>l</m:t>
                        </m:r>
                        <m:r>
                          <a:rPr lang="ja-JP" altLang="en-US" sz="2000" i="1" dirty="0" smtClean="0">
                            <a:latin typeface="Cambria Math" panose="02040503050406030204" pitchFamily="18" charset="0"/>
                          </a:rPr>
                          <m:t>成分</m:t>
                        </m:r>
                        <m:r>
                          <a:rPr lang="ja-JP" altLang="en-US" sz="2000" i="1" dirty="0">
                            <a:latin typeface="Cambria Math" panose="02040503050406030204" pitchFamily="18" charset="0"/>
                          </a:rPr>
                          <m:t>の</m:t>
                        </m:r>
                        <m:r>
                          <a:rPr lang="ja-JP" altLang="en-US" sz="2000" i="1" dirty="0" smtClean="0">
                            <a:latin typeface="Cambria Math" panose="02040503050406030204" pitchFamily="18" charset="0"/>
                          </a:rPr>
                          <m:t>二乗</m:t>
                        </m:r>
                        <m:r>
                          <a:rPr lang="ja-JP" altLang="en-US" sz="2000" i="1" dirty="0">
                            <a:latin typeface="Cambria Math" panose="02040503050406030204" pitchFamily="18" charset="0"/>
                          </a:rPr>
                          <m:t>和</m:t>
                        </m:r>
                      </m:num>
                      <m:den>
                        <m:nary>
                          <m:naryPr>
                            <m:chr m:val="∑"/>
                            <m:subHide m:val="on"/>
                            <m:supHide m:val="on"/>
                            <m:ctrlPr>
                              <a:rPr lang="ja-JP" altLang="en-US" sz="2000" i="1" dirty="0" smtClean="0">
                                <a:latin typeface="Cambria Math" panose="02040503050406030204" pitchFamily="18" charset="0"/>
                              </a:rPr>
                            </m:ctrlPr>
                          </m:naryPr>
                          <m:sub/>
                          <m:sup/>
                          <m:e>
                            <m:d>
                              <m:dPr>
                                <m:ctrlPr>
                                  <a:rPr lang="en-US" altLang="ja-JP" sz="2000" i="1">
                                    <a:latin typeface="Cambria Math" panose="02040503050406030204" pitchFamily="18" charset="0"/>
                                  </a:rPr>
                                </m:ctrlPr>
                              </m:dPr>
                              <m:e>
                                <m:r>
                                  <a:rPr lang="ja-JP" altLang="en-US" sz="2000" i="1">
                                    <a:latin typeface="Cambria Math" panose="02040503050406030204" pitchFamily="18" charset="0"/>
                                  </a:rPr>
                                  <m:t>各</m:t>
                                </m:r>
                                <m:r>
                                  <a:rPr lang="ja-JP" altLang="en-US" sz="2000" i="1" dirty="0">
                                    <a:latin typeface="Cambria Math" panose="02040503050406030204" pitchFamily="18" charset="0"/>
                                  </a:rPr>
                                  <m:t>成分の二乗和</m:t>
                                </m:r>
                              </m:e>
                            </m:d>
                          </m:e>
                        </m:nary>
                      </m:den>
                    </m:f>
                  </m:oMath>
                </a14:m>
                <a:r>
                  <a:rPr kumimoji="1" lang="ja-JP" altLang="en-US" sz="2000" dirty="0" smtClean="0"/>
                  <a:t> </a:t>
                </a:r>
                <a:r>
                  <a:rPr kumimoji="1" lang="en-US" altLang="ja-JP" sz="2000" dirty="0" smtClean="0"/>
                  <a:t>=</a:t>
                </a:r>
                <a:r>
                  <a:rPr lang="ja-JP" altLang="en-US" sz="2000" dirty="0" smtClean="0"/>
                  <a:t> </a:t>
                </a:r>
                <a14:m>
                  <m:oMath xmlns:m="http://schemas.openxmlformats.org/officeDocument/2006/math">
                    <m:f>
                      <m:fPr>
                        <m:ctrlPr>
                          <a:rPr lang="en-US" altLang="ja-JP" sz="2000" i="1">
                            <a:latin typeface="Cambria Math" panose="02040503050406030204" pitchFamily="18" charset="0"/>
                          </a:rPr>
                        </m:ctrlPr>
                      </m:fPr>
                      <m:num>
                        <m:r>
                          <m:rPr>
                            <m:nor/>
                          </m:rPr>
                          <a:rPr lang="en-US" altLang="ja-JP" sz="2000" b="0" i="0" smtClean="0">
                            <a:latin typeface="Cambria Math" panose="02040503050406030204" pitchFamily="18" charset="0"/>
                          </a:rPr>
                          <m:t>3</m:t>
                        </m:r>
                        <m:r>
                          <m:rPr>
                            <m:nor/>
                          </m:rPr>
                          <a:rPr lang="en-US" altLang="ja-JP" sz="2000" b="0" i="0" baseline="30000" smtClean="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5</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(−4)</m:t>
                        </m:r>
                        <m:r>
                          <m:rPr>
                            <m:nor/>
                          </m:rPr>
                          <a:rPr lang="en-US" altLang="ja-JP" sz="2000" baseline="30000" smtClean="0">
                            <a:latin typeface="Cambria Math" panose="02040503050406030204" pitchFamily="18" charset="0"/>
                          </a:rPr>
                          <m:t>2</m:t>
                        </m:r>
                      </m:num>
                      <m:den>
                        <m:d>
                          <m:dPr>
                            <m:ctrlPr>
                              <a:rPr lang="en-US" altLang="ja-JP" sz="2000" i="1" smtClean="0">
                                <a:latin typeface="Cambria Math" panose="02040503050406030204" pitchFamily="18" charset="0"/>
                              </a:rPr>
                            </m:ctrlPr>
                          </m:dPr>
                          <m:e>
                            <m:r>
                              <m:rPr>
                                <m:nor/>
                              </m:rPr>
                              <a:rPr lang="en-US" altLang="ja-JP" sz="2000" b="0" i="0" smtClean="0">
                                <a:latin typeface="Cambria Math" panose="02040503050406030204" pitchFamily="18" charset="0"/>
                              </a:rPr>
                              <m:t>22+</m:t>
                            </m:r>
                            <m:r>
                              <m:rPr>
                                <m:nor/>
                              </m:rPr>
                              <a:rPr lang="en-US" altLang="ja-JP" sz="2000">
                                <a:latin typeface="Cambria Math" panose="02040503050406030204" pitchFamily="18" charset="0"/>
                              </a:rPr>
                              <m:t>3</m:t>
                            </m:r>
                            <m:r>
                              <m:rPr>
                                <m:nor/>
                              </m:rPr>
                              <a:rPr lang="en-US" altLang="ja-JP" sz="2000" b="0" i="0" smtClean="0">
                                <a:latin typeface="Cambria Math" panose="02040503050406030204" pitchFamily="18" charset="0"/>
                              </a:rPr>
                              <m:t>0</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21</m:t>
                            </m:r>
                          </m:e>
                        </m:d>
                      </m:den>
                    </m:f>
                    <m:r>
                      <a:rPr lang="en-US" altLang="ja-JP" sz="2000" b="0" i="0" dirty="0" smtClean="0">
                        <a:latin typeface="Cambria Math" panose="02040503050406030204" pitchFamily="18" charset="0"/>
                      </a:rPr>
                      <m:t> </m:t>
                    </m:r>
                  </m:oMath>
                </a14:m>
                <a:r>
                  <a:rPr lang="en-US" altLang="ja-JP" sz="2000" dirty="0" smtClean="0"/>
                  <a:t>=</a:t>
                </a:r>
                <a:r>
                  <a:rPr lang="ja-JP" altLang="en-US" sz="2000" dirty="0" smtClean="0"/>
                  <a:t> </a:t>
                </a:r>
                <a14:m>
                  <m:oMath xmlns:m="http://schemas.openxmlformats.org/officeDocument/2006/math">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 </m:t>
                        </m:r>
                        <m:r>
                          <m:rPr>
                            <m:nor/>
                          </m:rPr>
                          <a:rPr lang="en-US" altLang="ja-JP" sz="2000" b="0" i="0" smtClean="0">
                            <a:latin typeface="Cambria Math" panose="02040503050406030204" pitchFamily="18" charset="0"/>
                          </a:rPr>
                          <m:t>50</m:t>
                        </m:r>
                      </m:num>
                      <m:den>
                        <m:r>
                          <a:rPr lang="en-US" altLang="ja-JP" sz="2000" i="1" dirty="0">
                            <a:latin typeface="Cambria Math" panose="02040503050406030204" pitchFamily="18" charset="0"/>
                          </a:rPr>
                          <m:t> </m:t>
                        </m:r>
                        <m:r>
                          <m:rPr>
                            <m:nor/>
                          </m:rPr>
                          <a:rPr lang="en-US" altLang="ja-JP" sz="2000" b="0" i="0" dirty="0" smtClean="0">
                            <a:latin typeface="Cambria Math" panose="02040503050406030204" pitchFamily="18" charset="0"/>
                          </a:rPr>
                          <m:t>73</m:t>
                        </m:r>
                      </m:den>
                    </m:f>
                  </m:oMath>
                </a14:m>
                <a:r>
                  <a:rPr kumimoji="1" lang="ja-JP" altLang="en-US" sz="2000" dirty="0" smtClean="0"/>
                  <a:t> </a:t>
                </a:r>
                <a:r>
                  <a:rPr lang="ja-JP" altLang="en-US" sz="2000" dirty="0" smtClean="0"/>
                  <a:t>≒</a:t>
                </a:r>
                <a:r>
                  <a:rPr lang="en-US" altLang="ja-JP" sz="2000" dirty="0" smtClean="0"/>
                  <a:t>0.68</a:t>
                </a:r>
                <a:endParaRPr kumimoji="1" lang="ja-JP" altLang="en-US" sz="2000" dirty="0"/>
              </a:p>
            </p:txBody>
          </p:sp>
        </mc:Choice>
        <mc:Fallback xmlns="">
          <p:sp>
            <p:nvSpPr>
              <p:cNvPr id="86" name="テキスト ボックス 85"/>
              <p:cNvSpPr txBox="1">
                <a:spLocks noRot="1" noChangeAspect="1" noMove="1" noResize="1" noEditPoints="1" noAdjustHandles="1" noChangeArrowheads="1" noChangeShapeType="1" noTextEdit="1"/>
              </p:cNvSpPr>
              <p:nvPr/>
            </p:nvSpPr>
            <p:spPr>
              <a:xfrm>
                <a:off x="244552" y="3210121"/>
                <a:ext cx="5551584" cy="1060418"/>
              </a:xfrm>
              <a:prstGeom prst="rect">
                <a:avLst/>
              </a:prstGeom>
              <a:blipFill rotWithShape="0">
                <a:blip r:embed="rId4"/>
                <a:stretch>
                  <a:fillRect l="-2744" t="-10920" r="-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p:cNvSpPr txBox="1"/>
              <p:nvPr/>
            </p:nvSpPr>
            <p:spPr>
              <a:xfrm>
                <a:off x="244552" y="5478373"/>
                <a:ext cx="5667001" cy="1060418"/>
              </a:xfrm>
              <a:prstGeom prst="rect">
                <a:avLst/>
              </a:prstGeom>
              <a:noFill/>
            </p:spPr>
            <p:txBody>
              <a:bodyPr wrap="none" lIns="0" tIns="0" rIns="0" bIns="0" rtlCol="0">
                <a:spAutoFit/>
              </a:bodyPr>
              <a:lstStyle/>
              <a:p>
                <a:r>
                  <a:rPr lang="en-US" altLang="ja-JP" sz="2000" dirty="0" smtClean="0">
                    <a:latin typeface="Segoe Script" panose="020B0504020000000003" pitchFamily="34" charset="0"/>
                  </a:rPr>
                  <a:t>m</a:t>
                </a:r>
                <a:r>
                  <a:rPr kumimoji="1" lang="ja-JP" altLang="en-US" sz="2000" dirty="0" smtClean="0"/>
                  <a:t>成分</a:t>
                </a:r>
                <a:r>
                  <a:rPr lang="en-US" altLang="ja-JP" sz="2000" dirty="0"/>
                  <a:t>(</a:t>
                </a:r>
                <a:r>
                  <a:rPr lang="ja-JP" altLang="en-US" sz="2000" dirty="0" smtClean="0"/>
                  <a:t>第</a:t>
                </a:r>
                <a:r>
                  <a:rPr lang="en-US" altLang="ja-JP" sz="2000" dirty="0" smtClean="0"/>
                  <a:t>2</a:t>
                </a:r>
                <a:r>
                  <a:rPr lang="ja-JP" altLang="en-US" sz="2000" dirty="0" smtClean="0"/>
                  <a:t>主成分</a:t>
                </a:r>
                <a:r>
                  <a:rPr lang="en-US" altLang="ja-JP" sz="2000" dirty="0"/>
                  <a:t>)</a:t>
                </a:r>
                <a:r>
                  <a:rPr kumimoji="1" lang="ja-JP" altLang="en-US" sz="2000" dirty="0" smtClean="0"/>
                  <a:t>の寄与率 </a:t>
                </a:r>
                <a:endParaRPr kumimoji="1" lang="en-US" altLang="ja-JP" sz="2000" dirty="0" smtClean="0"/>
              </a:p>
              <a:p>
                <a:endParaRPr kumimoji="1" lang="en-US" altLang="ja-JP" sz="600" dirty="0" smtClean="0"/>
              </a:p>
              <a:p>
                <a:r>
                  <a:rPr lang="ja-JP" altLang="en-US" sz="2000" dirty="0" smtClean="0"/>
                  <a:t>  </a:t>
                </a:r>
                <a:r>
                  <a:rPr lang="en-US" altLang="ja-JP" sz="2000" dirty="0" smtClean="0"/>
                  <a:t>=</a:t>
                </a:r>
                <a14:m>
                  <m:oMath xmlns:m="http://schemas.openxmlformats.org/officeDocument/2006/math">
                    <m:f>
                      <m:fPr>
                        <m:ctrlPr>
                          <a:rPr lang="en-US" altLang="ja-JP" sz="2000" i="1">
                            <a:latin typeface="Cambria Math" panose="02040503050406030204" pitchFamily="18" charset="0"/>
                          </a:rPr>
                        </m:ctrlPr>
                      </m:fPr>
                      <m:num>
                        <m:r>
                          <m:rPr>
                            <m:nor/>
                          </m:rPr>
                          <a:rPr lang="en-US" altLang="ja-JP" sz="2000" b="0" i="0" dirty="0" smtClean="0">
                            <a:latin typeface="Segoe Script" panose="020B0504020000000003" pitchFamily="34" charset="0"/>
                          </a:rPr>
                          <m:t>m</m:t>
                        </m:r>
                        <m:r>
                          <a:rPr lang="ja-JP" altLang="en-US" sz="2000" i="1" dirty="0">
                            <a:latin typeface="Cambria Math" panose="02040503050406030204" pitchFamily="18" charset="0"/>
                          </a:rPr>
                          <m:t>成分の二乗和</m:t>
                        </m:r>
                      </m:num>
                      <m:den>
                        <m:nary>
                          <m:naryPr>
                            <m:chr m:val="∑"/>
                            <m:subHide m:val="on"/>
                            <m:supHide m:val="on"/>
                            <m:ctrlPr>
                              <a:rPr lang="ja-JP" altLang="en-US" sz="2000" i="1" dirty="0">
                                <a:latin typeface="Cambria Math" panose="02040503050406030204" pitchFamily="18" charset="0"/>
                              </a:rPr>
                            </m:ctrlPr>
                          </m:naryPr>
                          <m:sub/>
                          <m:sup/>
                          <m:e>
                            <m:d>
                              <m:dPr>
                                <m:ctrlPr>
                                  <a:rPr lang="en-US" altLang="ja-JP" sz="2000" i="1">
                                    <a:latin typeface="Cambria Math" panose="02040503050406030204" pitchFamily="18" charset="0"/>
                                  </a:rPr>
                                </m:ctrlPr>
                              </m:dPr>
                              <m:e>
                                <m:r>
                                  <a:rPr lang="ja-JP" altLang="en-US" sz="2000" i="1">
                                    <a:latin typeface="Cambria Math" panose="02040503050406030204" pitchFamily="18" charset="0"/>
                                  </a:rPr>
                                  <m:t>各</m:t>
                                </m:r>
                                <m:r>
                                  <a:rPr lang="ja-JP" altLang="en-US" sz="2000" i="1" dirty="0">
                                    <a:latin typeface="Cambria Math" panose="02040503050406030204" pitchFamily="18" charset="0"/>
                                  </a:rPr>
                                  <m:t>成分の二乗和</m:t>
                                </m:r>
                              </m:e>
                            </m:d>
                          </m:e>
                        </m:nary>
                      </m:den>
                    </m:f>
                  </m:oMath>
                </a14:m>
                <a:r>
                  <a:rPr kumimoji="1" lang="en-US" altLang="ja-JP" sz="2000" dirty="0" smtClean="0"/>
                  <a:t> = </a:t>
                </a:r>
                <a14:m>
                  <m:oMath xmlns:m="http://schemas.openxmlformats.org/officeDocument/2006/math">
                    <m:f>
                      <m:fPr>
                        <m:ctrlPr>
                          <a:rPr lang="en-US" altLang="ja-JP" sz="2000" i="1">
                            <a:latin typeface="Cambria Math" panose="02040503050406030204" pitchFamily="18" charset="0"/>
                          </a:rPr>
                        </m:ctrlPr>
                      </m:fPr>
                      <m:num>
                        <m:r>
                          <m:rPr>
                            <m:nor/>
                          </m:rPr>
                          <a:rPr lang="en-US" altLang="ja-JP" sz="2000" b="0" i="0" smtClean="0">
                            <a:latin typeface="Cambria Math" panose="02040503050406030204" pitchFamily="18" charset="0"/>
                          </a:rPr>
                          <m:t>(</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1)</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3</m:t>
                        </m:r>
                        <m:r>
                          <m:rPr>
                            <m:nor/>
                          </m:rPr>
                          <a:rPr lang="en-US" altLang="ja-JP" sz="2000" baseline="30000">
                            <a:latin typeface="Cambria Math" panose="02040503050406030204" pitchFamily="18" charset="0"/>
                          </a:rPr>
                          <m:t>2</m:t>
                        </m:r>
                        <m:r>
                          <m:rPr>
                            <m:nor/>
                          </m:rPr>
                          <a:rPr lang="en-US" altLang="ja-JP" sz="2000">
                            <a:latin typeface="Cambria Math" panose="02040503050406030204" pitchFamily="18" charset="0"/>
                          </a:rPr>
                          <m:t>+</m:t>
                        </m:r>
                        <m:r>
                          <m:rPr>
                            <m:nor/>
                          </m:rPr>
                          <a:rPr lang="en-US" altLang="ja-JP" sz="2000" b="0" i="0" smtClean="0">
                            <a:latin typeface="Cambria Math" panose="02040503050406030204" pitchFamily="18" charset="0"/>
                          </a:rPr>
                          <m:t>2</m:t>
                        </m:r>
                        <m:r>
                          <m:rPr>
                            <m:nor/>
                          </m:rPr>
                          <a:rPr lang="en-US" altLang="ja-JP" sz="2000" baseline="30000">
                            <a:latin typeface="Cambria Math" panose="02040503050406030204" pitchFamily="18" charset="0"/>
                          </a:rPr>
                          <m:t>2</m:t>
                        </m:r>
                        <m:r>
                          <m:rPr>
                            <m:nor/>
                          </m:rPr>
                          <a:rPr lang="en-US" altLang="ja-JP" sz="2000" b="0" i="0" baseline="30000" smtClean="0">
                            <a:latin typeface="Cambria Math" panose="02040503050406030204" pitchFamily="18" charset="0"/>
                          </a:rPr>
                          <m:t> </m:t>
                        </m:r>
                      </m:num>
                      <m:den>
                        <m:d>
                          <m:dPr>
                            <m:ctrlPr>
                              <a:rPr lang="en-US" altLang="ja-JP" sz="2000" i="1">
                                <a:latin typeface="Cambria Math" panose="02040503050406030204" pitchFamily="18" charset="0"/>
                              </a:rPr>
                            </m:ctrlPr>
                          </m:dPr>
                          <m:e>
                            <m:r>
                              <m:rPr>
                                <m:nor/>
                              </m:rPr>
                              <a:rPr lang="en-US" altLang="ja-JP" sz="2000">
                                <a:latin typeface="Cambria Math" panose="02040503050406030204" pitchFamily="18" charset="0"/>
                              </a:rPr>
                              <m:t>22+30+21</m:t>
                            </m:r>
                          </m:e>
                        </m:d>
                      </m:den>
                    </m:f>
                  </m:oMath>
                </a14:m>
                <a:r>
                  <a:rPr lang="en-US" altLang="ja-JP" sz="2000" dirty="0" smtClean="0"/>
                  <a:t> =</a:t>
                </a:r>
                <a:r>
                  <a:rPr lang="ja-JP" altLang="en-US" sz="2000" dirty="0" smtClean="0"/>
                  <a:t> </a:t>
                </a:r>
                <a14:m>
                  <m:oMath xmlns:m="http://schemas.openxmlformats.org/officeDocument/2006/math">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 </m:t>
                        </m:r>
                        <m:r>
                          <m:rPr>
                            <m:nor/>
                          </m:rPr>
                          <a:rPr lang="en-US" altLang="ja-JP" sz="2000" b="0" i="0" smtClean="0">
                            <a:latin typeface="Cambria Math" panose="02040503050406030204" pitchFamily="18" charset="0"/>
                          </a:rPr>
                          <m:t>14</m:t>
                        </m:r>
                      </m:num>
                      <m:den>
                        <m:r>
                          <a:rPr lang="en-US" altLang="ja-JP" sz="2000" i="1" dirty="0">
                            <a:latin typeface="Cambria Math" panose="02040503050406030204" pitchFamily="18" charset="0"/>
                          </a:rPr>
                          <m:t> </m:t>
                        </m:r>
                        <m:r>
                          <m:rPr>
                            <m:nor/>
                          </m:rPr>
                          <a:rPr lang="en-US" altLang="ja-JP" sz="2000" b="0" i="0" smtClean="0">
                            <a:latin typeface="Cambria Math" panose="02040503050406030204" pitchFamily="18" charset="0"/>
                          </a:rPr>
                          <m:t>73</m:t>
                        </m:r>
                      </m:den>
                    </m:f>
                  </m:oMath>
                </a14:m>
                <a:r>
                  <a:rPr lang="ja-JP" altLang="en-US" sz="2000" dirty="0"/>
                  <a:t> </a:t>
                </a:r>
                <a:r>
                  <a:rPr lang="ja-JP" altLang="en-US" sz="2000" dirty="0" smtClean="0"/>
                  <a:t>≒</a:t>
                </a:r>
                <a:r>
                  <a:rPr lang="en-US" altLang="ja-JP" sz="2000" dirty="0" smtClean="0"/>
                  <a:t>0.19</a:t>
                </a:r>
                <a:endParaRPr kumimoji="1" lang="ja-JP" altLang="en-US" sz="2000" dirty="0"/>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244552" y="5478373"/>
                <a:ext cx="5667001" cy="1060418"/>
              </a:xfrm>
              <a:prstGeom prst="rect">
                <a:avLst/>
              </a:prstGeom>
              <a:blipFill rotWithShape="0">
                <a:blip r:embed="rId5"/>
                <a:stretch>
                  <a:fillRect l="-2688" t="-109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正方形/長方形 87"/>
              <p:cNvSpPr/>
              <p:nvPr/>
            </p:nvSpPr>
            <p:spPr>
              <a:xfrm>
                <a:off x="5796136" y="5863965"/>
                <a:ext cx="2724409" cy="658524"/>
              </a:xfrm>
              <a:prstGeom prst="rect">
                <a:avLst/>
              </a:prstGeom>
              <a:solidFill>
                <a:schemeClr val="accent6"/>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kumimoji="1" lang="en-US" altLang="ja-JP" sz="1400" dirty="0" smtClean="0">
                    <a:solidFill>
                      <a:schemeClr val="bg1"/>
                    </a:solidFill>
                  </a:rPr>
                  <a:t>3</a:t>
                </a:r>
                <a:r>
                  <a:rPr lang="ja-JP" altLang="en-US" sz="1400" dirty="0" smtClean="0">
                    <a:solidFill>
                      <a:schemeClr val="bg1"/>
                    </a:solidFill>
                  </a:rPr>
                  <a:t>サンプルのデータについて、図中の</a:t>
                </a:r>
                <a:endParaRPr lang="en-US" altLang="ja-JP" sz="1400" dirty="0" smtClean="0">
                  <a:solidFill>
                    <a:schemeClr val="bg1"/>
                  </a:solidFill>
                </a:endParaRPr>
              </a:p>
              <a:p>
                <a:r>
                  <a:rPr lang="ja-JP" altLang="en-US" sz="1400" dirty="0" smtClean="0">
                    <a:solidFill>
                      <a:schemeClr val="bg1"/>
                    </a:solidFill>
                  </a:rPr>
                  <a:t>座標は</a:t>
                </a:r>
                <a14:m>
                  <m:oMath xmlns:m="http://schemas.openxmlformats.org/officeDocument/2006/math">
                    <m:r>
                      <m:rPr>
                        <m:nor/>
                      </m:rPr>
                      <a:rPr lang="en-US" altLang="ja-JP" sz="1400" dirty="0" smtClean="0">
                        <a:solidFill>
                          <a:schemeClr val="bg1"/>
                        </a:solidFill>
                        <a:latin typeface="Segoe Script" panose="020B0504020000000003" pitchFamily="34" charset="0"/>
                      </a:rPr>
                      <m:t>l</m:t>
                    </m:r>
                    <m:r>
                      <m:rPr>
                        <m:nor/>
                      </m:rPr>
                      <a:rPr lang="en-US" altLang="ja-JP" sz="1400" b="0" i="0" dirty="0" smtClean="0">
                        <a:solidFill>
                          <a:schemeClr val="bg1"/>
                        </a:solidFill>
                        <a:latin typeface="Segoe Script" panose="020B0504020000000003" pitchFamily="34" charset="0"/>
                      </a:rPr>
                      <m:t>,</m:t>
                    </m:r>
                    <m:r>
                      <m:rPr>
                        <m:nor/>
                      </m:rPr>
                      <a:rPr lang="en-US" altLang="ja-JP" sz="1400" b="0" i="0" dirty="0" smtClean="0">
                        <a:solidFill>
                          <a:schemeClr val="bg1"/>
                        </a:solidFill>
                        <a:latin typeface="Segoe Script" panose="020B0504020000000003" pitchFamily="34" charset="0"/>
                      </a:rPr>
                      <m:t>m</m:t>
                    </m:r>
                    <m:r>
                      <m:rPr>
                        <m:nor/>
                      </m:rPr>
                      <a:rPr lang="en-US" altLang="ja-JP" sz="1400" b="0" i="0" dirty="0" smtClean="0">
                        <a:solidFill>
                          <a:schemeClr val="bg1"/>
                        </a:solidFill>
                        <a:latin typeface="Segoe Script" panose="020B0504020000000003" pitchFamily="34" charset="0"/>
                      </a:rPr>
                      <m:t>,</m:t>
                    </m:r>
                    <m:r>
                      <m:rPr>
                        <m:nor/>
                      </m:rPr>
                      <a:rPr lang="en-US" altLang="ja-JP" sz="1400" b="0" i="0" dirty="0" smtClean="0">
                        <a:solidFill>
                          <a:schemeClr val="bg1"/>
                        </a:solidFill>
                        <a:latin typeface="Segoe Script" panose="020B0504020000000003" pitchFamily="34" charset="0"/>
                      </a:rPr>
                      <m:t>n</m:t>
                    </m:r>
                    <m:r>
                      <a:rPr lang="ja-JP" altLang="en-US" sz="1400" i="1" dirty="0">
                        <a:solidFill>
                          <a:schemeClr val="bg1"/>
                        </a:solidFill>
                        <a:latin typeface="Cambria Math" panose="02040503050406030204" pitchFamily="18" charset="0"/>
                      </a:rPr>
                      <m:t>軸</m:t>
                    </m:r>
                  </m:oMath>
                </a14:m>
                <a:r>
                  <a:rPr lang="ja-JP" altLang="en-US" sz="1400" dirty="0" smtClean="0">
                    <a:solidFill>
                      <a:schemeClr val="bg1"/>
                    </a:solidFill>
                  </a:rPr>
                  <a:t>に対してのもの。</a:t>
                </a:r>
                <a:endParaRPr lang="en-US" altLang="ja-JP" sz="1400" dirty="0" smtClean="0">
                  <a:solidFill>
                    <a:schemeClr val="bg1"/>
                  </a:solidFill>
                </a:endParaRPr>
              </a:p>
            </p:txBody>
          </p:sp>
        </mc:Choice>
        <mc:Fallback xmlns="">
          <p:sp>
            <p:nvSpPr>
              <p:cNvPr id="88" name="正方形/長方形 87"/>
              <p:cNvSpPr>
                <a:spLocks noRot="1" noChangeAspect="1" noMove="1" noResize="1" noEditPoints="1" noAdjustHandles="1" noChangeArrowheads="1" noChangeShapeType="1" noTextEdit="1"/>
              </p:cNvSpPr>
              <p:nvPr/>
            </p:nvSpPr>
            <p:spPr>
              <a:xfrm>
                <a:off x="5796136" y="5863965"/>
                <a:ext cx="2724409" cy="658524"/>
              </a:xfrm>
              <a:prstGeom prst="rect">
                <a:avLst/>
              </a:prstGeom>
              <a:blipFill rotWithShape="0">
                <a:blip r:embed="rId6"/>
                <a:stretch>
                  <a:fillRect l="-671"/>
                </a:stretch>
              </a:blipFill>
              <a:ln>
                <a:noFill/>
                <a:tailEnd type="none"/>
              </a:ln>
            </p:spPr>
            <p:txBody>
              <a:bodyPr/>
              <a:lstStyle/>
              <a:p>
                <a:r>
                  <a:rPr lang="ja-JP" altLang="en-US">
                    <a:noFill/>
                  </a:rPr>
                  <a:t> </a:t>
                </a:r>
              </a:p>
            </p:txBody>
          </p:sp>
        </mc:Fallback>
      </mc:AlternateContent>
      <p:pic>
        <p:nvPicPr>
          <p:cNvPr id="89" name="図 88"/>
          <p:cNvPicPr>
            <a:picLocks noChangeAspect="1"/>
          </p:cNvPicPr>
          <p:nvPr/>
        </p:nvPicPr>
        <p:blipFill>
          <a:blip r:embed="rId7"/>
          <a:stretch>
            <a:fillRect/>
          </a:stretch>
        </p:blipFill>
        <p:spPr>
          <a:xfrm>
            <a:off x="5256726" y="2702504"/>
            <a:ext cx="3887274" cy="3135909"/>
          </a:xfrm>
          <a:prstGeom prst="rect">
            <a:avLst/>
          </a:prstGeom>
        </p:spPr>
      </p:pic>
      <mc:AlternateContent xmlns:mc="http://schemas.openxmlformats.org/markup-compatibility/2006" xmlns:a14="http://schemas.microsoft.com/office/drawing/2010/main">
        <mc:Choice Requires="a14">
          <p:sp>
            <p:nvSpPr>
              <p:cNvPr id="90" name="正方形/長方形 89"/>
              <p:cNvSpPr/>
              <p:nvPr/>
            </p:nvSpPr>
            <p:spPr>
              <a:xfrm>
                <a:off x="769513" y="4639829"/>
                <a:ext cx="4356484" cy="658524"/>
              </a:xfrm>
              <a:prstGeom prst="rect">
                <a:avLst/>
              </a:prstGeom>
              <a:solidFill>
                <a:schemeClr val="accent2">
                  <a:lumMod val="20000"/>
                  <a:lumOff val="8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14:m>
                  <m:oMath xmlns:m="http://schemas.openxmlformats.org/officeDocument/2006/math">
                    <m:r>
                      <a:rPr lang="ja-JP" altLang="en-US" sz="1400" i="1" dirty="0">
                        <a:latin typeface="Cambria Math" panose="02040503050406030204" pitchFamily="18" charset="0"/>
                      </a:rPr>
                      <m:t>データの成分について、</m:t>
                    </m:r>
                    <m:r>
                      <m:rPr>
                        <m:nor/>
                      </m:rPr>
                      <a:rPr lang="en-US" altLang="ja-JP" sz="1400" dirty="0">
                        <a:latin typeface="Segoe Script" panose="020B0504020000000003" pitchFamily="34" charset="0"/>
                      </a:rPr>
                      <m:t>l</m:t>
                    </m:r>
                    <m:r>
                      <a:rPr lang="ja-JP" altLang="en-US" sz="1400" i="1" dirty="0">
                        <a:latin typeface="Cambria Math" panose="02040503050406030204" pitchFamily="18" charset="0"/>
                      </a:rPr>
                      <m:t>軸約</m:t>
                    </m:r>
                    <m:r>
                      <m:rPr>
                        <m:nor/>
                      </m:rPr>
                      <a:rPr lang="en-US" altLang="ja-JP" sz="1400" dirty="0">
                        <a:latin typeface="Cambria Math" panose="02040503050406030204" pitchFamily="18" charset="0"/>
                      </a:rPr>
                      <m:t>68%, </m:t>
                    </m:r>
                    <m:r>
                      <m:rPr>
                        <m:nor/>
                      </m:rPr>
                      <a:rPr lang="en-US" altLang="ja-JP" sz="1400" dirty="0">
                        <a:latin typeface="Segoe Script" panose="020B0504020000000003" pitchFamily="34" charset="0"/>
                      </a:rPr>
                      <m:t>m</m:t>
                    </m:r>
                    <m:r>
                      <a:rPr lang="ja-JP" altLang="en-US" sz="1400" i="1" dirty="0">
                        <a:latin typeface="Cambria Math" panose="02040503050406030204" pitchFamily="18" charset="0"/>
                      </a:rPr>
                      <m:t>軸</m:t>
                    </m:r>
                  </m:oMath>
                </a14:m>
                <a:r>
                  <a:rPr lang="ja-JP" altLang="en-US" sz="1400" dirty="0"/>
                  <a:t>約</a:t>
                </a:r>
                <a:r>
                  <a:rPr lang="en-US" altLang="ja-JP" sz="1400" dirty="0"/>
                  <a:t>19%</a:t>
                </a:r>
                <a:r>
                  <a:rPr lang="ja-JP" altLang="en-US" sz="1400" dirty="0"/>
                  <a:t>が</a:t>
                </a:r>
                <a:r>
                  <a:rPr lang="ja-JP" altLang="en-US" sz="1400" dirty="0" smtClean="0"/>
                  <a:t>説明</a:t>
                </a:r>
                <a:endParaRPr lang="en-US" altLang="ja-JP" sz="1400" dirty="0"/>
              </a:p>
              <a:p>
                <a:r>
                  <a:rPr lang="en-US" altLang="ja-JP" sz="1400" dirty="0"/>
                  <a:t>2</a:t>
                </a:r>
                <a:r>
                  <a:rPr lang="ja-JP" altLang="en-US" sz="1400" dirty="0"/>
                  <a:t>軸で約</a:t>
                </a:r>
                <a:r>
                  <a:rPr lang="en-US" altLang="ja-JP" sz="1400" dirty="0"/>
                  <a:t>87%</a:t>
                </a:r>
                <a:r>
                  <a:rPr lang="ja-JP" altLang="en-US" sz="1400" dirty="0"/>
                  <a:t>説明でき、残り</a:t>
                </a:r>
                <a:r>
                  <a:rPr lang="en-US" altLang="ja-JP" sz="1400" dirty="0"/>
                  <a:t>(</a:t>
                </a:r>
                <a14:m>
                  <m:oMath xmlns:m="http://schemas.openxmlformats.org/officeDocument/2006/math">
                    <m:r>
                      <m:rPr>
                        <m:nor/>
                      </m:rPr>
                      <a:rPr lang="en-US" altLang="ja-JP" sz="1400" dirty="0">
                        <a:latin typeface="Segoe Script" panose="020B0504020000000003" pitchFamily="34" charset="0"/>
                      </a:rPr>
                      <m:t>n</m:t>
                    </m:r>
                    <m:r>
                      <a:rPr lang="ja-JP" altLang="en-US" sz="1400" i="1" dirty="0">
                        <a:latin typeface="Cambria Math" panose="02040503050406030204" pitchFamily="18" charset="0"/>
                      </a:rPr>
                      <m:t>軸</m:t>
                    </m:r>
                  </m:oMath>
                </a14:m>
                <a:r>
                  <a:rPr lang="ja-JP" altLang="en-US" sz="1400" dirty="0"/>
                  <a:t>成分分</a:t>
                </a:r>
                <a:r>
                  <a:rPr lang="en-US" altLang="ja-JP" sz="1400" dirty="0"/>
                  <a:t>)</a:t>
                </a:r>
                <a:r>
                  <a:rPr lang="ja-JP" altLang="en-US" sz="1400" dirty="0" smtClean="0"/>
                  <a:t>は</a:t>
                </a:r>
                <a:r>
                  <a:rPr lang="en-US" altLang="ja-JP" sz="1400" dirty="0" smtClean="0"/>
                  <a:t>13%</a:t>
                </a:r>
                <a:endParaRPr lang="en-US" altLang="ja-JP" sz="1400" dirty="0"/>
              </a:p>
            </p:txBody>
          </p:sp>
        </mc:Choice>
        <mc:Fallback xmlns="">
          <p:sp>
            <p:nvSpPr>
              <p:cNvPr id="90" name="正方形/長方形 89"/>
              <p:cNvSpPr>
                <a:spLocks noRot="1" noChangeAspect="1" noMove="1" noResize="1" noEditPoints="1" noAdjustHandles="1" noChangeArrowheads="1" noChangeShapeType="1" noTextEdit="1"/>
              </p:cNvSpPr>
              <p:nvPr/>
            </p:nvSpPr>
            <p:spPr>
              <a:xfrm>
                <a:off x="769513" y="4639829"/>
                <a:ext cx="4356484" cy="658524"/>
              </a:xfrm>
              <a:prstGeom prst="rect">
                <a:avLst/>
              </a:prstGeom>
              <a:blipFill rotWithShape="0">
                <a:blip r:embed="rId8"/>
                <a:stretch>
                  <a:fillRect l="-420" b="-926"/>
                </a:stretch>
              </a:blipFill>
              <a:ln>
                <a:noFill/>
                <a:tailEnd type="none"/>
              </a:ln>
            </p:spPr>
            <p:txBody>
              <a:bodyPr/>
              <a:lstStyle/>
              <a:p>
                <a:r>
                  <a:rPr lang="ja-JP" altLang="en-US">
                    <a:noFill/>
                  </a:rPr>
                  <a:t> </a:t>
                </a:r>
              </a:p>
            </p:txBody>
          </p:sp>
        </mc:Fallback>
      </mc:AlternateContent>
      <p:sp>
        <p:nvSpPr>
          <p:cNvPr id="166" name="二等辺三角形 165"/>
          <p:cNvSpPr/>
          <p:nvPr/>
        </p:nvSpPr>
        <p:spPr>
          <a:xfrm rot="2280000">
            <a:off x="5118437" y="3947209"/>
            <a:ext cx="216901" cy="869841"/>
          </a:xfrm>
          <a:prstGeom prst="triangle">
            <a:avLst/>
          </a:prstGeom>
          <a:solidFill>
            <a:schemeClr val="accent2">
              <a:lumMod val="20000"/>
              <a:lumOff val="8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7" name="二等辺三角形 166"/>
          <p:cNvSpPr/>
          <p:nvPr/>
        </p:nvSpPr>
        <p:spPr>
          <a:xfrm rot="19320000" flipV="1">
            <a:off x="5132072" y="5090833"/>
            <a:ext cx="221597" cy="984006"/>
          </a:xfrm>
          <a:prstGeom prst="triangle">
            <a:avLst/>
          </a:prstGeom>
          <a:solidFill>
            <a:schemeClr val="accent2">
              <a:lumMod val="20000"/>
              <a:lumOff val="80000"/>
            </a:schemeClr>
          </a:solidFill>
          <a:ln>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正方形/長方形 167"/>
          <p:cNvSpPr/>
          <p:nvPr/>
        </p:nvSpPr>
        <p:spPr>
          <a:xfrm>
            <a:off x="574763" y="1714255"/>
            <a:ext cx="3313161" cy="386064"/>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400" dirty="0"/>
              <a:t>寄与率</a:t>
            </a:r>
            <a:r>
              <a:rPr kumimoji="1" lang="en-US" altLang="ja-JP" sz="2400" dirty="0" smtClean="0"/>
              <a:t>:</a:t>
            </a:r>
            <a:endParaRPr kumimoji="1" lang="ja-JP" altLang="en-US" sz="2400" dirty="0"/>
          </a:p>
        </p:txBody>
      </p:sp>
      <p:sp>
        <p:nvSpPr>
          <p:cNvPr id="169" name="正方形/長方形 168"/>
          <p:cNvSpPr/>
          <p:nvPr/>
        </p:nvSpPr>
        <p:spPr>
          <a:xfrm>
            <a:off x="2200764" y="1714346"/>
            <a:ext cx="6799727" cy="994465"/>
          </a:xfrm>
          <a:prstGeom prst="rect">
            <a:avLst/>
          </a:prstGeom>
          <a:noFill/>
          <a:ln>
            <a:noFill/>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ja-JP" altLang="en-US" sz="2000" dirty="0" smtClean="0"/>
              <a:t>主成分</a:t>
            </a:r>
            <a:r>
              <a:rPr lang="ja-JP" altLang="en-US" sz="2000" dirty="0"/>
              <a:t>分析</a:t>
            </a:r>
            <a:r>
              <a:rPr lang="ja-JP" altLang="en-US" sz="2000" dirty="0" smtClean="0"/>
              <a:t>で定めた軸において、各データの成分をどの程度説明できているかを数値化したもの。</a:t>
            </a:r>
            <a:endParaRPr lang="en-US" altLang="ja-JP" sz="2000" dirty="0" smtClean="0"/>
          </a:p>
          <a:p>
            <a:r>
              <a:rPr kumimoji="1" lang="ja-JP" altLang="en-US" sz="2000" dirty="0" smtClean="0"/>
              <a:t>寄与率が高くなるように軸を選ぶ必要がある。</a:t>
            </a:r>
            <a:endParaRPr kumimoji="1" lang="ja-JP" altLang="en-US" sz="2000" dirty="0"/>
          </a:p>
        </p:txBody>
      </p:sp>
    </p:spTree>
    <p:extLst>
      <p:ext uri="{BB962C8B-B14F-4D97-AF65-F5344CB8AC3E}">
        <p14:creationId xmlns:p14="http://schemas.microsoft.com/office/powerpoint/2010/main" val="218454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寄与率の偏り具合</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32</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8" name="図 17"/>
          <p:cNvPicPr>
            <a:picLocks noChangeAspect="1"/>
          </p:cNvPicPr>
          <p:nvPr/>
        </p:nvPicPr>
        <p:blipFill>
          <a:blip r:embed="rId3"/>
          <a:stretch>
            <a:fillRect/>
          </a:stretch>
        </p:blipFill>
        <p:spPr>
          <a:xfrm>
            <a:off x="5046315" y="439504"/>
            <a:ext cx="2838053" cy="453623"/>
          </a:xfrm>
          <a:prstGeom prst="rect">
            <a:avLst/>
          </a:prstGeom>
        </p:spPr>
      </p:pic>
      <p:sp>
        <p:nvSpPr>
          <p:cNvPr id="31" name="正方形/長方形 30"/>
          <p:cNvSpPr/>
          <p:nvPr/>
        </p:nvSpPr>
        <p:spPr>
          <a:xfrm>
            <a:off x="7051251" y="389355"/>
            <a:ext cx="882568" cy="541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b="1" dirty="0" smtClean="0">
              <a:solidFill>
                <a:schemeClr val="tx1"/>
              </a:solidFill>
            </a:endParaRPr>
          </a:p>
        </p:txBody>
      </p:sp>
      <p:sp>
        <p:nvSpPr>
          <p:cNvPr id="33" name="Text Placeholder 5"/>
          <p:cNvSpPr>
            <a:spLocks noGrp="1"/>
          </p:cNvSpPr>
          <p:nvPr>
            <p:ph type="body" sz="quarter" idx="13"/>
          </p:nvPr>
        </p:nvSpPr>
        <p:spPr>
          <a:xfrm>
            <a:off x="539751" y="1042628"/>
            <a:ext cx="7980794" cy="694184"/>
          </a:xfrm>
        </p:spPr>
        <p:txBody>
          <a:bodyPr>
            <a:normAutofit/>
          </a:bodyPr>
          <a:lstStyle/>
          <a:p>
            <a:r>
              <a:rPr lang="en-US" altLang="ja-JP" dirty="0" smtClean="0"/>
              <a:t>80%</a:t>
            </a:r>
            <a:r>
              <a:rPr lang="ja-JP" altLang="en-US" dirty="0" smtClean="0"/>
              <a:t>の寄与率を</a:t>
            </a:r>
            <a:r>
              <a:rPr lang="en-US" altLang="ja-JP" dirty="0" smtClean="0"/>
              <a:t>20%</a:t>
            </a:r>
            <a:r>
              <a:rPr lang="ja-JP" altLang="en-US" dirty="0" smtClean="0"/>
              <a:t>の主成分で占めることが理想的とされている。</a:t>
            </a:r>
            <a:r>
              <a:rPr lang="en-US" altLang="ja-JP" dirty="0" smtClean="0"/>
              <a:t>80%</a:t>
            </a:r>
            <a:r>
              <a:rPr lang="ja-JP" altLang="en-US" dirty="0" smtClean="0"/>
              <a:t>の寄与率を与える主成分のみ抽出し、他を切り捨てること</a:t>
            </a:r>
            <a:r>
              <a:rPr lang="ja-JP" altLang="en-US" dirty="0" smtClean="0"/>
              <a:t>は問題を簡単にする常</a:t>
            </a:r>
            <a:r>
              <a:rPr lang="ja-JP" altLang="en-US" dirty="0" smtClean="0"/>
              <a:t>とう手段</a:t>
            </a:r>
            <a:endParaRPr lang="en-US" altLang="ja-JP" dirty="0"/>
          </a:p>
        </p:txBody>
      </p:sp>
      <p:cxnSp>
        <p:nvCxnSpPr>
          <p:cNvPr id="19" name="直線コネクタ 18"/>
          <p:cNvCxnSpPr/>
          <p:nvPr/>
        </p:nvCxnSpPr>
        <p:spPr>
          <a:xfrm>
            <a:off x="719138" y="2131898"/>
            <a:ext cx="7597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719137" y="1803909"/>
            <a:ext cx="7597775" cy="4032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寄与率の分布例</a:t>
            </a:r>
            <a:endParaRPr kumimoji="1" lang="ja-JP" altLang="en-US" sz="1600" dirty="0" smtClean="0">
              <a:solidFill>
                <a:schemeClr val="tx1"/>
              </a:solidFill>
            </a:endParaRPr>
          </a:p>
        </p:txBody>
      </p:sp>
      <p:grpSp>
        <p:nvGrpSpPr>
          <p:cNvPr id="7" name="グループ化 6"/>
          <p:cNvGrpSpPr/>
          <p:nvPr/>
        </p:nvGrpSpPr>
        <p:grpSpPr>
          <a:xfrm>
            <a:off x="1697271" y="2207136"/>
            <a:ext cx="6619642" cy="4434927"/>
            <a:chOff x="1697271" y="1736812"/>
            <a:chExt cx="6610439" cy="4905252"/>
          </a:xfrm>
        </p:grpSpPr>
        <p:pic>
          <p:nvPicPr>
            <p:cNvPr id="6" name="図 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714036" y="4265800"/>
              <a:ext cx="6593674" cy="2376264"/>
            </a:xfrm>
            <a:prstGeom prst="rect">
              <a:avLst/>
            </a:prstGeom>
          </p:spPr>
        </p:pic>
        <p:pic>
          <p:nvPicPr>
            <p:cNvPr id="23" name="図 2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697271" y="1736812"/>
              <a:ext cx="6593674" cy="2412268"/>
            </a:xfrm>
            <a:prstGeom prst="rect">
              <a:avLst/>
            </a:prstGeom>
          </p:spPr>
        </p:pic>
      </p:grpSp>
      <p:sp>
        <p:nvSpPr>
          <p:cNvPr id="8" name="正方形/長方形 7"/>
          <p:cNvSpPr/>
          <p:nvPr/>
        </p:nvSpPr>
        <p:spPr>
          <a:xfrm>
            <a:off x="719138" y="2207137"/>
            <a:ext cx="864530" cy="2050538"/>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bg1"/>
                </a:solidFill>
              </a:rPr>
              <a:t>主成分</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毎の</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寄与率</a:t>
            </a:r>
          </a:p>
        </p:txBody>
      </p:sp>
      <p:sp>
        <p:nvSpPr>
          <p:cNvPr id="26" name="正方形/長方形 25"/>
          <p:cNvSpPr/>
          <p:nvPr/>
        </p:nvSpPr>
        <p:spPr>
          <a:xfrm>
            <a:off x="719138" y="4488406"/>
            <a:ext cx="864530" cy="2050538"/>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bg1"/>
                </a:solidFill>
              </a:rPr>
              <a:t>主成分</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毎の</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寄与率</a:t>
            </a:r>
            <a:r>
              <a:rPr kumimoji="1" lang="en-US" altLang="ja-JP" sz="1400" dirty="0" smtClean="0">
                <a:solidFill>
                  <a:schemeClr val="bg1"/>
                </a:solidFill>
              </a:rPr>
              <a:t/>
            </a:r>
            <a:br>
              <a:rPr kumimoji="1" lang="en-US" altLang="ja-JP" sz="1400" dirty="0" smtClean="0">
                <a:solidFill>
                  <a:schemeClr val="bg1"/>
                </a:solidFill>
              </a:rPr>
            </a:br>
            <a:r>
              <a:rPr kumimoji="1" lang="en-US" altLang="ja-JP" sz="1400" dirty="0" smtClean="0">
                <a:solidFill>
                  <a:schemeClr val="bg1"/>
                </a:solidFill>
              </a:rPr>
              <a:t>(</a:t>
            </a:r>
            <a:r>
              <a:rPr kumimoji="1" lang="ja-JP" altLang="en-US" sz="1400" dirty="0" smtClean="0">
                <a:solidFill>
                  <a:schemeClr val="bg1"/>
                </a:solidFill>
              </a:rPr>
              <a:t>累積</a:t>
            </a:r>
            <a:r>
              <a:rPr kumimoji="1" lang="en-US" altLang="ja-JP" sz="1400" dirty="0" smtClean="0">
                <a:solidFill>
                  <a:schemeClr val="bg1"/>
                </a:solidFill>
              </a:rPr>
              <a:t>)</a:t>
            </a:r>
            <a:endParaRPr kumimoji="1" lang="ja-JP" altLang="en-US" sz="1400" dirty="0" smtClean="0">
              <a:solidFill>
                <a:schemeClr val="bg1"/>
              </a:solidFill>
            </a:endParaRPr>
          </a:p>
        </p:txBody>
      </p:sp>
      <p:sp>
        <p:nvSpPr>
          <p:cNvPr id="9" name="正方形/長方形 8"/>
          <p:cNvSpPr/>
          <p:nvPr/>
        </p:nvSpPr>
        <p:spPr>
          <a:xfrm>
            <a:off x="2519772" y="4831306"/>
            <a:ext cx="1929398" cy="1787857"/>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29" name="四角形吹き出し 28"/>
          <p:cNvSpPr/>
          <p:nvPr/>
        </p:nvSpPr>
        <p:spPr>
          <a:xfrm>
            <a:off x="4716016" y="4833156"/>
            <a:ext cx="3035912" cy="721484"/>
          </a:xfrm>
          <a:prstGeom prst="wedgeRectCallout">
            <a:avLst>
              <a:gd name="adj1" fmla="val -57404"/>
              <a:gd name="adj2" fmla="val -20706"/>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dirty="0" smtClean="0">
                <a:solidFill>
                  <a:schemeClr val="bg1"/>
                </a:solidFill>
              </a:rPr>
              <a:t>この例の場合、上位</a:t>
            </a:r>
            <a:r>
              <a:rPr kumimoji="1" lang="en-US" altLang="ja-JP" sz="1400" dirty="0" smtClean="0">
                <a:solidFill>
                  <a:schemeClr val="bg1"/>
                </a:solidFill>
              </a:rPr>
              <a:t>10</a:t>
            </a:r>
            <a:r>
              <a:rPr kumimoji="1" lang="ja-JP" altLang="en-US" sz="1400" dirty="0" smtClean="0">
                <a:solidFill>
                  <a:schemeClr val="bg1"/>
                </a:solidFill>
              </a:rPr>
              <a:t>主成分で</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寄与率の</a:t>
            </a:r>
            <a:r>
              <a:rPr kumimoji="1" lang="en-US" altLang="ja-JP" sz="1400" dirty="0" smtClean="0">
                <a:solidFill>
                  <a:schemeClr val="bg1"/>
                </a:solidFill>
              </a:rPr>
              <a:t>80%</a:t>
            </a:r>
            <a:r>
              <a:rPr kumimoji="1" lang="ja-JP" altLang="en-US" sz="1400" dirty="0" smtClean="0">
                <a:solidFill>
                  <a:schemeClr val="bg1"/>
                </a:solidFill>
              </a:rPr>
              <a:t>を占めるため、以後</a:t>
            </a:r>
            <a:r>
              <a:rPr lang="ja-JP" altLang="en-US" sz="1400" dirty="0" smtClean="0">
                <a:solidFill>
                  <a:schemeClr val="bg1"/>
                </a:solidFill>
              </a:rPr>
              <a:t>これら</a:t>
            </a:r>
            <a:r>
              <a:rPr lang="en-US" altLang="ja-JP" sz="1400" dirty="0" smtClean="0">
                <a:solidFill>
                  <a:schemeClr val="bg1"/>
                </a:solidFill>
              </a:rPr>
              <a:t>10</a:t>
            </a:r>
            <a:r>
              <a:rPr lang="ja-JP" altLang="en-US" sz="1400" dirty="0" smtClean="0">
                <a:solidFill>
                  <a:schemeClr val="bg1"/>
                </a:solidFill>
              </a:rPr>
              <a:t>主成分で考察しても全体像は掴める</a:t>
            </a:r>
            <a:endParaRPr kumimoji="1" lang="ja-JP" altLang="en-US" sz="1400" dirty="0" smtClean="0">
              <a:solidFill>
                <a:schemeClr val="bg1"/>
              </a:solidFill>
            </a:endParaRPr>
          </a:p>
        </p:txBody>
      </p:sp>
    </p:spTree>
    <p:extLst>
      <p:ext uri="{BB962C8B-B14F-4D97-AF65-F5344CB8AC3E}">
        <p14:creationId xmlns:p14="http://schemas.microsoft.com/office/powerpoint/2010/main" val="4196496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R</a:t>
            </a:r>
            <a:r>
              <a:rPr kumimoji="1" lang="ja-JP" altLang="en-US" dirty="0" smtClean="0"/>
              <a:t>における</a:t>
            </a:r>
            <a:r>
              <a:rPr lang="ja-JP" altLang="en-US" dirty="0" smtClean="0"/>
              <a:t>主成分分析</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33</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smtClean="0"/>
              <a:t>データを標準化した後、主成分分析を行った後に寄与率を確認し、</a:t>
            </a:r>
            <a:r>
              <a:rPr lang="en-US" altLang="ja-JP" dirty="0" smtClean="0"/>
              <a:t>80%</a:t>
            </a:r>
            <a:r>
              <a:rPr lang="ja-JP" altLang="en-US" dirty="0" smtClean="0"/>
              <a:t>の寄与率をもつ主成分に分析対象を限定。その後必要に応じて図示を行う</a:t>
            </a:r>
            <a:endParaRPr lang="en-US" altLang="ja-JP" dirty="0" smtClean="0"/>
          </a:p>
        </p:txBody>
      </p:sp>
      <p:cxnSp>
        <p:nvCxnSpPr>
          <p:cNvPr id="21" name="直線コネクタ 20"/>
          <p:cNvCxnSpPr/>
          <p:nvPr/>
        </p:nvCxnSpPr>
        <p:spPr>
          <a:xfrm>
            <a:off x="395286" y="1992076"/>
            <a:ext cx="1366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395287" y="1664087"/>
            <a:ext cx="1366278" cy="4032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プロセス</a:t>
            </a:r>
          </a:p>
        </p:txBody>
      </p:sp>
      <p:cxnSp>
        <p:nvCxnSpPr>
          <p:cNvPr id="24" name="直線コネクタ 23"/>
          <p:cNvCxnSpPr/>
          <p:nvPr/>
        </p:nvCxnSpPr>
        <p:spPr>
          <a:xfrm>
            <a:off x="1860126" y="1992076"/>
            <a:ext cx="33239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1860126" y="1664087"/>
            <a:ext cx="3323942" cy="4032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コード</a:t>
            </a:r>
          </a:p>
        </p:txBody>
      </p:sp>
      <p:cxnSp>
        <p:nvCxnSpPr>
          <p:cNvPr id="27" name="直線コネクタ 26"/>
          <p:cNvCxnSpPr/>
          <p:nvPr/>
        </p:nvCxnSpPr>
        <p:spPr>
          <a:xfrm>
            <a:off x="5315086" y="1992076"/>
            <a:ext cx="34693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5315086" y="1664087"/>
            <a:ext cx="3469382" cy="4032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説明</a:t>
            </a:r>
            <a:endParaRPr kumimoji="1" lang="ja-JP" altLang="en-US" sz="1600" dirty="0" smtClean="0">
              <a:solidFill>
                <a:schemeClr val="tx1"/>
              </a:solidFill>
            </a:endParaRPr>
          </a:p>
        </p:txBody>
      </p:sp>
      <p:grpSp>
        <p:nvGrpSpPr>
          <p:cNvPr id="5" name="グループ化 4"/>
          <p:cNvGrpSpPr/>
          <p:nvPr/>
        </p:nvGrpSpPr>
        <p:grpSpPr>
          <a:xfrm>
            <a:off x="395287" y="2078841"/>
            <a:ext cx="8389181" cy="4254724"/>
            <a:chOff x="395287" y="2078841"/>
            <a:chExt cx="8389181" cy="3380665"/>
          </a:xfrm>
        </p:grpSpPr>
        <p:sp>
          <p:nvSpPr>
            <p:cNvPr id="4" name="ホームベース 3"/>
            <p:cNvSpPr/>
            <p:nvPr/>
          </p:nvSpPr>
          <p:spPr>
            <a:xfrm rot="5400000">
              <a:off x="685030" y="1789099"/>
              <a:ext cx="786792"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データの</a:t>
              </a:r>
              <a:r>
                <a:rPr kumimoji="1" lang="en-US" altLang="ja-JP" sz="1600" dirty="0" smtClean="0">
                  <a:solidFill>
                    <a:schemeClr val="tx1"/>
                  </a:solidFill>
                </a:rPr>
                <a:t/>
              </a:r>
              <a:br>
                <a:rPr kumimoji="1" lang="en-US" altLang="ja-JP" sz="1600" dirty="0" smtClean="0">
                  <a:solidFill>
                    <a:schemeClr val="tx1"/>
                  </a:solidFill>
                </a:rPr>
              </a:br>
              <a:r>
                <a:rPr kumimoji="1" lang="ja-JP" altLang="en-US" sz="1600" dirty="0" smtClean="0">
                  <a:solidFill>
                    <a:schemeClr val="tx1"/>
                  </a:solidFill>
                </a:rPr>
                <a:t>標準化</a:t>
              </a:r>
            </a:p>
          </p:txBody>
        </p:sp>
        <p:sp>
          <p:nvSpPr>
            <p:cNvPr id="19" name="ホームベース 18"/>
            <p:cNvSpPr/>
            <p:nvPr/>
          </p:nvSpPr>
          <p:spPr>
            <a:xfrm rot="5400000">
              <a:off x="685030" y="2654064"/>
              <a:ext cx="786792"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主成分分析</a:t>
              </a:r>
            </a:p>
          </p:txBody>
        </p:sp>
        <p:sp>
          <p:nvSpPr>
            <p:cNvPr id="20" name="ホームベース 19"/>
            <p:cNvSpPr/>
            <p:nvPr/>
          </p:nvSpPr>
          <p:spPr>
            <a:xfrm rot="5400000">
              <a:off x="685030" y="3519030"/>
              <a:ext cx="786792"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寄与率の確認</a:t>
              </a:r>
            </a:p>
          </p:txBody>
        </p:sp>
        <p:sp>
          <p:nvSpPr>
            <p:cNvPr id="30" name="正方形/長方形 29"/>
            <p:cNvSpPr/>
            <p:nvPr/>
          </p:nvSpPr>
          <p:spPr>
            <a:xfrm>
              <a:off x="1844806" y="2078841"/>
              <a:ext cx="3339262" cy="786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err="1">
                  <a:solidFill>
                    <a:schemeClr val="tx1"/>
                  </a:solidFill>
                </a:rPr>
                <a:t>d</a:t>
              </a:r>
              <a:r>
                <a:rPr lang="en-US" altLang="ja-JP" sz="1600" dirty="0" err="1" smtClean="0">
                  <a:solidFill>
                    <a:schemeClr val="tx1"/>
                  </a:solidFill>
                </a:rPr>
                <a:t>at_s</a:t>
              </a:r>
              <a:r>
                <a:rPr lang="en-US" altLang="ja-JP" sz="1600" dirty="0" smtClean="0">
                  <a:solidFill>
                    <a:schemeClr val="tx1"/>
                  </a:solidFill>
                </a:rPr>
                <a:t> &lt;- scale(</a:t>
              </a:r>
              <a:r>
                <a:rPr lang="en-US" altLang="ja-JP" sz="1600" dirty="0" err="1" smtClean="0">
                  <a:solidFill>
                    <a:schemeClr val="tx1"/>
                  </a:solidFill>
                </a:rPr>
                <a:t>dat</a:t>
              </a:r>
              <a:r>
                <a:rPr lang="en-US" altLang="ja-JP" sz="1600" dirty="0" smtClean="0">
                  <a:solidFill>
                    <a:schemeClr val="tx1"/>
                  </a:solidFill>
                </a:rPr>
                <a:t>)</a:t>
              </a:r>
            </a:p>
          </p:txBody>
        </p:sp>
        <p:sp>
          <p:nvSpPr>
            <p:cNvPr id="32" name="正方形/長方形 31"/>
            <p:cNvSpPr/>
            <p:nvPr/>
          </p:nvSpPr>
          <p:spPr>
            <a:xfrm>
              <a:off x="1844806" y="2943806"/>
              <a:ext cx="3339262" cy="786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smtClean="0">
                  <a:solidFill>
                    <a:schemeClr val="tx1"/>
                  </a:solidFill>
                </a:rPr>
                <a:t>PC &lt;- </a:t>
              </a:r>
              <a:r>
                <a:rPr lang="en-US" altLang="ja-JP" sz="1600" dirty="0" err="1" smtClean="0">
                  <a:solidFill>
                    <a:schemeClr val="tx1"/>
                  </a:solidFill>
                </a:rPr>
                <a:t>princomp</a:t>
              </a:r>
              <a:r>
                <a:rPr lang="en-US" altLang="ja-JP" sz="1600" dirty="0" smtClean="0">
                  <a:solidFill>
                    <a:schemeClr val="tx1"/>
                  </a:solidFill>
                </a:rPr>
                <a:t>(</a:t>
              </a:r>
              <a:r>
                <a:rPr lang="en-US" altLang="ja-JP" sz="1600" dirty="0" err="1" smtClean="0">
                  <a:solidFill>
                    <a:schemeClr val="tx1"/>
                  </a:solidFill>
                </a:rPr>
                <a:t>dat_s</a:t>
              </a:r>
              <a:r>
                <a:rPr lang="en-US" altLang="ja-JP" sz="1600" dirty="0" smtClean="0">
                  <a:solidFill>
                    <a:schemeClr val="tx1"/>
                  </a:solidFill>
                </a:rPr>
                <a:t>)</a:t>
              </a:r>
              <a:endParaRPr lang="en-US" altLang="ja-JP" sz="1600" dirty="0">
                <a:solidFill>
                  <a:schemeClr val="tx1"/>
                </a:solidFill>
              </a:endParaRPr>
            </a:p>
          </p:txBody>
        </p:sp>
        <p:sp>
          <p:nvSpPr>
            <p:cNvPr id="34" name="正方形/長方形 33"/>
            <p:cNvSpPr/>
            <p:nvPr/>
          </p:nvSpPr>
          <p:spPr>
            <a:xfrm>
              <a:off x="1844806" y="3808772"/>
              <a:ext cx="3339262" cy="786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smtClean="0">
                  <a:solidFill>
                    <a:schemeClr val="tx1"/>
                  </a:solidFill>
                </a:rPr>
                <a:t>summary(PC)</a:t>
              </a:r>
            </a:p>
          </p:txBody>
        </p:sp>
        <p:sp>
          <p:nvSpPr>
            <p:cNvPr id="35" name="正方形/長方形 34"/>
            <p:cNvSpPr/>
            <p:nvPr/>
          </p:nvSpPr>
          <p:spPr>
            <a:xfrm>
              <a:off x="5319841" y="2078841"/>
              <a:ext cx="3464627" cy="786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データを標準化する（異なる単位のデータを扱う場合は単位を揃える）</a:t>
              </a:r>
              <a:endParaRPr lang="en-US" altLang="ja-JP" sz="1600" dirty="0" smtClean="0">
                <a:solidFill>
                  <a:schemeClr val="tx1"/>
                </a:solidFill>
              </a:endParaRPr>
            </a:p>
          </p:txBody>
        </p:sp>
        <p:sp>
          <p:nvSpPr>
            <p:cNvPr id="36" name="正方形/長方形 35"/>
            <p:cNvSpPr/>
            <p:nvPr/>
          </p:nvSpPr>
          <p:spPr>
            <a:xfrm>
              <a:off x="5319841" y="2943806"/>
              <a:ext cx="3464627" cy="786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標準化したデータに対して主成分分析を行い、結果を格納</a:t>
              </a:r>
              <a:endParaRPr lang="en-US" altLang="ja-JP" sz="1600" dirty="0" smtClean="0">
                <a:solidFill>
                  <a:schemeClr val="tx1"/>
                </a:solidFill>
              </a:endParaRPr>
            </a:p>
          </p:txBody>
        </p:sp>
        <p:sp>
          <p:nvSpPr>
            <p:cNvPr id="37" name="正方形/長方形 36"/>
            <p:cNvSpPr/>
            <p:nvPr/>
          </p:nvSpPr>
          <p:spPr>
            <a:xfrm>
              <a:off x="5319841" y="3808773"/>
              <a:ext cx="3464627" cy="786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寄与率のデータを抽出して表示</a:t>
              </a:r>
              <a:endParaRPr lang="en-US" altLang="ja-JP" sz="1600" dirty="0" smtClean="0">
                <a:solidFill>
                  <a:schemeClr val="tx1"/>
                </a:solidFill>
              </a:endParaRPr>
            </a:p>
            <a:p>
              <a:pPr marL="285750" indent="-285750">
                <a:buFont typeface="Arial" panose="020B0604020202020204" pitchFamily="34" charset="0"/>
                <a:buChar char="•"/>
              </a:pPr>
              <a:r>
                <a:rPr lang="en-US" altLang="ja-JP" sz="1600" dirty="0" smtClean="0">
                  <a:solidFill>
                    <a:schemeClr val="tx1"/>
                  </a:solidFill>
                </a:rPr>
                <a:t>80%</a:t>
              </a:r>
              <a:r>
                <a:rPr lang="ja-JP" altLang="en-US" sz="1600" dirty="0" smtClean="0">
                  <a:solidFill>
                    <a:schemeClr val="tx1"/>
                  </a:solidFill>
                </a:rPr>
                <a:t>の寄与率を満たす、主成分を識別</a:t>
              </a:r>
              <a:endParaRPr lang="en-US" altLang="ja-JP" sz="1600" dirty="0" smtClean="0">
                <a:solidFill>
                  <a:schemeClr val="tx1"/>
                </a:solidFill>
              </a:endParaRPr>
            </a:p>
          </p:txBody>
        </p:sp>
        <p:sp>
          <p:nvSpPr>
            <p:cNvPr id="38" name="ホームベース 37"/>
            <p:cNvSpPr/>
            <p:nvPr/>
          </p:nvSpPr>
          <p:spPr>
            <a:xfrm rot="5400000">
              <a:off x="685030" y="4382971"/>
              <a:ext cx="786792"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主成分得点</a:t>
              </a:r>
              <a:r>
                <a:rPr kumimoji="1" lang="en-US" altLang="ja-JP" sz="1600" dirty="0" smtClean="0">
                  <a:solidFill>
                    <a:schemeClr val="tx1"/>
                  </a:solidFill>
                </a:rPr>
                <a:t/>
              </a:r>
              <a:br>
                <a:rPr kumimoji="1" lang="en-US" altLang="ja-JP" sz="1600" dirty="0" smtClean="0">
                  <a:solidFill>
                    <a:schemeClr val="tx1"/>
                  </a:solidFill>
                </a:rPr>
              </a:br>
              <a:r>
                <a:rPr kumimoji="1" lang="ja-JP" altLang="en-US" sz="1600" dirty="0" smtClean="0">
                  <a:solidFill>
                    <a:schemeClr val="tx1"/>
                  </a:solidFill>
                </a:rPr>
                <a:t>の計算と</a:t>
              </a:r>
              <a:r>
                <a:rPr kumimoji="1" lang="en-US" altLang="ja-JP" sz="1600" dirty="0" smtClean="0">
                  <a:solidFill>
                    <a:schemeClr val="tx1"/>
                  </a:solidFill>
                </a:rPr>
                <a:t/>
              </a:r>
              <a:br>
                <a:rPr kumimoji="1" lang="en-US" altLang="ja-JP" sz="1600" dirty="0" smtClean="0">
                  <a:solidFill>
                    <a:schemeClr val="tx1"/>
                  </a:solidFill>
                </a:rPr>
              </a:br>
              <a:r>
                <a:rPr kumimoji="1" lang="ja-JP" altLang="en-US" sz="1600" dirty="0" smtClean="0">
                  <a:solidFill>
                    <a:schemeClr val="tx1"/>
                  </a:solidFill>
                </a:rPr>
                <a:t>確認</a:t>
              </a:r>
            </a:p>
          </p:txBody>
        </p:sp>
        <p:sp>
          <p:nvSpPr>
            <p:cNvPr id="39" name="正方形/長方形 38"/>
            <p:cNvSpPr/>
            <p:nvPr/>
          </p:nvSpPr>
          <p:spPr>
            <a:xfrm>
              <a:off x="1844806" y="4672713"/>
              <a:ext cx="3339262" cy="786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solidFill>
                </a:rPr>
                <a:t>p</a:t>
              </a:r>
              <a:r>
                <a:rPr lang="en-US" altLang="ja-JP" sz="1600" dirty="0" smtClean="0">
                  <a:solidFill>
                    <a:schemeClr val="tx1"/>
                  </a:solidFill>
                </a:rPr>
                <a:t>lot(</a:t>
              </a:r>
              <a:r>
                <a:rPr lang="en-US" altLang="ja-JP" sz="1600" dirty="0" err="1" smtClean="0">
                  <a:solidFill>
                    <a:schemeClr val="tx1"/>
                  </a:solidFill>
                </a:rPr>
                <a:t>PC$scores</a:t>
              </a:r>
              <a:r>
                <a:rPr lang="en-US" altLang="ja-JP" sz="1600" dirty="0" smtClean="0">
                  <a:solidFill>
                    <a:schemeClr val="tx1"/>
                  </a:solidFill>
                </a:rPr>
                <a:t>)</a:t>
              </a:r>
            </a:p>
          </p:txBody>
        </p:sp>
        <p:sp>
          <p:nvSpPr>
            <p:cNvPr id="40" name="正方形/長方形 39"/>
            <p:cNvSpPr/>
            <p:nvPr/>
          </p:nvSpPr>
          <p:spPr>
            <a:xfrm>
              <a:off x="5319841" y="4672714"/>
              <a:ext cx="3464627" cy="786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主成分得点</a:t>
              </a:r>
              <a:r>
                <a:rPr lang="en-US" altLang="ja-JP" sz="1600" dirty="0" smtClean="0">
                  <a:solidFill>
                    <a:schemeClr val="tx1"/>
                  </a:solidFill>
                </a:rPr>
                <a:t>(</a:t>
              </a:r>
              <a:r>
                <a:rPr lang="ja-JP" altLang="en-US" sz="1600" dirty="0" smtClean="0">
                  <a:solidFill>
                    <a:schemeClr val="tx1"/>
                  </a:solidFill>
                </a:rPr>
                <a:t>新しい軸に基づいた座標</a:t>
              </a:r>
              <a:r>
                <a:rPr lang="en-US" altLang="ja-JP" sz="1600" dirty="0" smtClean="0">
                  <a:solidFill>
                    <a:schemeClr val="tx1"/>
                  </a:solidFill>
                </a:rPr>
                <a:t>)</a:t>
              </a:r>
              <a:r>
                <a:rPr lang="ja-JP" altLang="en-US" sz="1600" dirty="0" err="1" smtClean="0">
                  <a:solidFill>
                    <a:schemeClr val="tx1"/>
                  </a:solidFill>
                </a:rPr>
                <a:t>を抽</a:t>
              </a:r>
              <a:r>
                <a:rPr lang="ja-JP" altLang="en-US" sz="1600" dirty="0" smtClean="0">
                  <a:solidFill>
                    <a:schemeClr val="tx1"/>
                  </a:solidFill>
                </a:rPr>
                <a:t>出</a:t>
              </a:r>
              <a:endParaRPr lang="en-US" altLang="ja-JP" sz="1600" dirty="0" smtClean="0">
                <a:solidFill>
                  <a:schemeClr val="tx1"/>
                </a:solidFill>
              </a:endParaRPr>
            </a:p>
            <a:p>
              <a:pPr marL="285750" indent="-285750">
                <a:buFont typeface="Arial" panose="020B0604020202020204" pitchFamily="34" charset="0"/>
                <a:buChar char="•"/>
              </a:pPr>
              <a:r>
                <a:rPr lang="en-US" altLang="ja-JP" sz="1600" dirty="0" smtClean="0">
                  <a:solidFill>
                    <a:schemeClr val="tx1"/>
                  </a:solidFill>
                </a:rPr>
                <a:t>plot</a:t>
              </a:r>
              <a:r>
                <a:rPr lang="ja-JP" altLang="en-US" sz="1600" dirty="0" smtClean="0">
                  <a:solidFill>
                    <a:schemeClr val="tx1"/>
                  </a:solidFill>
                </a:rPr>
                <a:t>関数で主要な主成分について図示して状況を確認</a:t>
              </a:r>
              <a:endParaRPr lang="en-US" altLang="ja-JP" sz="1600" dirty="0" smtClean="0">
                <a:solidFill>
                  <a:schemeClr val="tx1"/>
                </a:solidFill>
              </a:endParaRPr>
            </a:p>
          </p:txBody>
        </p:sp>
      </p:grpSp>
    </p:spTree>
    <p:extLst>
      <p:ext uri="{BB962C8B-B14F-4D97-AF65-F5344CB8AC3E}">
        <p14:creationId xmlns:p14="http://schemas.microsoft.com/office/powerpoint/2010/main" val="21856267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主成分分析・因子分析の説明の流れ</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34</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6" name="正方形/長方形 25"/>
          <p:cNvSpPr/>
          <p:nvPr/>
        </p:nvSpPr>
        <p:spPr>
          <a:xfrm>
            <a:off x="439843" y="3849472"/>
            <a:ext cx="6273506" cy="1762325"/>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因子</a:t>
            </a:r>
            <a:r>
              <a:rPr lang="ja-JP" altLang="en-US" dirty="0">
                <a:solidFill>
                  <a:schemeClr val="tx1"/>
                </a:solidFill>
              </a:rPr>
              <a:t>分析</a:t>
            </a:r>
          </a:p>
        </p:txBody>
      </p:sp>
      <p:sp>
        <p:nvSpPr>
          <p:cNvPr id="27" name="正方形/長方形 26"/>
          <p:cNvSpPr/>
          <p:nvPr/>
        </p:nvSpPr>
        <p:spPr>
          <a:xfrm>
            <a:off x="6713350" y="2067630"/>
            <a:ext cx="2179130" cy="352905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kumimoji="1" lang="ja-JP" altLang="en-US" dirty="0" smtClean="0">
                <a:solidFill>
                  <a:schemeClr val="tx1"/>
                </a:solidFill>
              </a:rPr>
              <a:t>まとめ</a:t>
            </a:r>
          </a:p>
        </p:txBody>
      </p:sp>
      <p:sp>
        <p:nvSpPr>
          <p:cNvPr id="29" name="正方形/長方形 28"/>
          <p:cNvSpPr/>
          <p:nvPr/>
        </p:nvSpPr>
        <p:spPr>
          <a:xfrm>
            <a:off x="439843" y="2067630"/>
            <a:ext cx="6274679" cy="1797972"/>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主成分分析</a:t>
            </a:r>
            <a:endParaRPr lang="ja-JP" altLang="en-US" dirty="0">
              <a:solidFill>
                <a:schemeClr val="tx1"/>
              </a:solidFill>
            </a:endParaRPr>
          </a:p>
        </p:txBody>
      </p:sp>
      <p:sp>
        <p:nvSpPr>
          <p:cNvPr id="30" name="正方形/長方形 29"/>
          <p:cNvSpPr/>
          <p:nvPr/>
        </p:nvSpPr>
        <p:spPr>
          <a:xfrm>
            <a:off x="2826550"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主成分分析の</a:t>
            </a:r>
            <a:endParaRPr lang="en-US" altLang="ja-JP" sz="1600" dirty="0" smtClean="0">
              <a:solidFill>
                <a:schemeClr val="tx1"/>
              </a:solidFill>
            </a:endParaRPr>
          </a:p>
          <a:p>
            <a:pPr algn="ctr"/>
            <a:r>
              <a:rPr lang="ja-JP" altLang="en-US" sz="1600" dirty="0" smtClean="0">
                <a:solidFill>
                  <a:schemeClr val="tx1"/>
                </a:solidFill>
              </a:rPr>
              <a:t>理論</a:t>
            </a:r>
            <a:endParaRPr lang="ja-JP" altLang="en-US" sz="1600" dirty="0">
              <a:solidFill>
                <a:schemeClr val="tx1"/>
              </a:solidFill>
            </a:endParaRPr>
          </a:p>
        </p:txBody>
      </p:sp>
      <p:sp>
        <p:nvSpPr>
          <p:cNvPr id="31" name="正方形/長方形 30"/>
          <p:cNvSpPr/>
          <p:nvPr/>
        </p:nvSpPr>
        <p:spPr>
          <a:xfrm>
            <a:off x="498674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主成分回帰</a:t>
            </a:r>
            <a:endParaRPr lang="ja-JP" altLang="en-US" sz="1600" dirty="0">
              <a:solidFill>
                <a:schemeClr val="tx1"/>
              </a:solidFill>
            </a:endParaRPr>
          </a:p>
        </p:txBody>
      </p:sp>
      <p:sp>
        <p:nvSpPr>
          <p:cNvPr id="32" name="正方形/長方形 31"/>
          <p:cNvSpPr/>
          <p:nvPr/>
        </p:nvSpPr>
        <p:spPr>
          <a:xfrm>
            <a:off x="666856" y="2573766"/>
            <a:ext cx="1331503"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概要</a:t>
            </a:r>
            <a:endParaRPr lang="en-US" altLang="ja-JP" sz="1600" dirty="0" smtClean="0">
              <a:solidFill>
                <a:schemeClr val="tx1"/>
              </a:solidFill>
            </a:endParaRPr>
          </a:p>
        </p:txBody>
      </p:sp>
      <p:sp>
        <p:nvSpPr>
          <p:cNvPr id="33" name="正方形/長方形 32"/>
          <p:cNvSpPr/>
          <p:nvPr/>
        </p:nvSpPr>
        <p:spPr>
          <a:xfrm>
            <a:off x="4886926" y="2498718"/>
            <a:ext cx="1542507" cy="94015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smtClean="0">
              <a:solidFill>
                <a:schemeClr val="tx1"/>
              </a:solidFill>
            </a:endParaRPr>
          </a:p>
        </p:txBody>
      </p:sp>
      <p:sp>
        <p:nvSpPr>
          <p:cNvPr id="34" name="正方形/長方形 33"/>
          <p:cNvSpPr/>
          <p:nvPr/>
        </p:nvSpPr>
        <p:spPr>
          <a:xfrm>
            <a:off x="714693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利用場面の</a:t>
            </a:r>
            <a:r>
              <a:rPr lang="en-US" altLang="ja-JP" sz="1600" dirty="0">
                <a:solidFill>
                  <a:schemeClr val="tx1"/>
                </a:solidFill>
              </a:rPr>
              <a:t/>
            </a:r>
            <a:br>
              <a:rPr lang="en-US" altLang="ja-JP" sz="1600" dirty="0">
                <a:solidFill>
                  <a:schemeClr val="tx1"/>
                </a:solidFill>
              </a:rPr>
            </a:br>
            <a:r>
              <a:rPr lang="ja-JP" altLang="en-US" sz="1600" dirty="0">
                <a:solidFill>
                  <a:schemeClr val="tx1"/>
                </a:solidFill>
              </a:rPr>
              <a:t>整理</a:t>
            </a:r>
            <a:endParaRPr lang="en-US" altLang="ja-JP" sz="1600" dirty="0">
              <a:solidFill>
                <a:schemeClr val="tx1"/>
              </a:solidFill>
            </a:endParaRPr>
          </a:p>
        </p:txBody>
      </p:sp>
      <p:cxnSp>
        <p:nvCxnSpPr>
          <p:cNvPr id="35" name="直線矢印コネクタ 34"/>
          <p:cNvCxnSpPr>
            <a:stCxn id="32" idx="3"/>
            <a:endCxn id="30" idx="1"/>
          </p:cNvCxnSpPr>
          <p:nvPr/>
        </p:nvCxnSpPr>
        <p:spPr>
          <a:xfrm>
            <a:off x="1998359"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31" idx="3"/>
            <a:endCxn id="34" idx="1"/>
          </p:cNvCxnSpPr>
          <p:nvPr/>
        </p:nvCxnSpPr>
        <p:spPr>
          <a:xfrm>
            <a:off x="6318741" y="2958552"/>
            <a:ext cx="8281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66211" y="4250387"/>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概要</a:t>
            </a:r>
            <a:endParaRPr lang="ja-JP" altLang="en-US" sz="1600" dirty="0">
              <a:solidFill>
                <a:schemeClr val="tx1"/>
              </a:solidFill>
            </a:endParaRPr>
          </a:p>
        </p:txBody>
      </p:sp>
      <p:cxnSp>
        <p:nvCxnSpPr>
          <p:cNvPr id="38" name="カギ線コネクタ 37"/>
          <p:cNvCxnSpPr>
            <a:stCxn id="37" idx="3"/>
            <a:endCxn id="34" idx="1"/>
          </p:cNvCxnSpPr>
          <p:nvPr/>
        </p:nvCxnSpPr>
        <p:spPr>
          <a:xfrm flipV="1">
            <a:off x="1998211" y="2958552"/>
            <a:ext cx="5148720" cy="1676621"/>
          </a:xfrm>
          <a:prstGeom prst="bentConnector3">
            <a:avLst>
              <a:gd name="adj1" fmla="val 918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0" idx="3"/>
            <a:endCxn id="31" idx="1"/>
          </p:cNvCxnSpPr>
          <p:nvPr/>
        </p:nvCxnSpPr>
        <p:spPr>
          <a:xfrm>
            <a:off x="4158550"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4050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主成分分析の意義</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35</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a:t>主成分分析の結果は、より少ない数の変数でモデルが作れることを示唆している</a:t>
            </a:r>
          </a:p>
        </p:txBody>
      </p:sp>
      <p:sp>
        <p:nvSpPr>
          <p:cNvPr id="26" name="角丸四角形 25"/>
          <p:cNvSpPr/>
          <p:nvPr/>
        </p:nvSpPr>
        <p:spPr>
          <a:xfrm>
            <a:off x="539180" y="2910969"/>
            <a:ext cx="4429662" cy="761757"/>
          </a:xfrm>
          <a:prstGeom prst="round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lgn="ctr"/>
            <a:r>
              <a:rPr kumimoji="1" lang="ja-JP" altLang="en-US" sz="1400" dirty="0" smtClean="0">
                <a:solidFill>
                  <a:schemeClr val="tx1"/>
                </a:solidFill>
              </a:rPr>
              <a:t>主成分（</a:t>
            </a:r>
            <a:r>
              <a:rPr kumimoji="1" lang="en-US" altLang="ja-JP" sz="1400" dirty="0" smtClean="0">
                <a:solidFill>
                  <a:schemeClr val="tx1"/>
                </a:solidFill>
              </a:rPr>
              <a:t>80%</a:t>
            </a:r>
            <a:r>
              <a:rPr kumimoji="1" lang="ja-JP" altLang="en-US" sz="1400" dirty="0" smtClean="0">
                <a:solidFill>
                  <a:schemeClr val="tx1"/>
                </a:solidFill>
              </a:rPr>
              <a:t>の情報量を占有）</a:t>
            </a:r>
          </a:p>
        </p:txBody>
      </p:sp>
      <p:sp>
        <p:nvSpPr>
          <p:cNvPr id="31" name="角丸四角形 30"/>
          <p:cNvSpPr/>
          <p:nvPr/>
        </p:nvSpPr>
        <p:spPr>
          <a:xfrm>
            <a:off x="539180" y="5128600"/>
            <a:ext cx="4429662" cy="794729"/>
          </a:xfrm>
          <a:prstGeom prst="round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p>
            <a:pPr algn="ctr"/>
            <a:endParaRPr lang="en-US" altLang="ja-JP" sz="1400" dirty="0">
              <a:solidFill>
                <a:schemeClr val="tx1"/>
              </a:solidFill>
            </a:endParaRPr>
          </a:p>
          <a:p>
            <a:pPr algn="ctr"/>
            <a:r>
              <a:rPr kumimoji="1" lang="ja-JP" altLang="en-US" sz="1400" dirty="0" smtClean="0">
                <a:solidFill>
                  <a:schemeClr val="tx1"/>
                </a:solidFill>
              </a:rPr>
              <a:t>もともとの変数</a:t>
            </a:r>
          </a:p>
        </p:txBody>
      </p:sp>
      <p:sp>
        <p:nvSpPr>
          <p:cNvPr id="41" name="正方形/長方形 40"/>
          <p:cNvSpPr/>
          <p:nvPr/>
        </p:nvSpPr>
        <p:spPr>
          <a:xfrm>
            <a:off x="646312"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smtClean="0">
                <a:solidFill>
                  <a:schemeClr val="bg1"/>
                </a:solidFill>
              </a:rPr>
              <a:t>1</a:t>
            </a:r>
            <a:endParaRPr lang="ja-JP" altLang="en-US" sz="1200" dirty="0">
              <a:solidFill>
                <a:schemeClr val="bg1"/>
              </a:solidFill>
            </a:endParaRPr>
          </a:p>
        </p:txBody>
      </p:sp>
      <p:sp>
        <p:nvSpPr>
          <p:cNvPr id="42" name="正方形/長方形 41"/>
          <p:cNvSpPr/>
          <p:nvPr/>
        </p:nvSpPr>
        <p:spPr>
          <a:xfrm>
            <a:off x="1033284"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2</a:t>
            </a:r>
            <a:endParaRPr lang="ja-JP" altLang="en-US" sz="1200" dirty="0">
              <a:solidFill>
                <a:schemeClr val="bg1"/>
              </a:solidFill>
            </a:endParaRPr>
          </a:p>
        </p:txBody>
      </p:sp>
      <p:sp>
        <p:nvSpPr>
          <p:cNvPr id="43" name="正方形/長方形 42"/>
          <p:cNvSpPr/>
          <p:nvPr/>
        </p:nvSpPr>
        <p:spPr>
          <a:xfrm>
            <a:off x="1422048"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smtClean="0">
                <a:solidFill>
                  <a:schemeClr val="bg1"/>
                </a:solidFill>
              </a:rPr>
              <a:t>3</a:t>
            </a:r>
            <a:endParaRPr lang="ja-JP" altLang="en-US" sz="1200" dirty="0">
              <a:solidFill>
                <a:schemeClr val="bg1"/>
              </a:solidFill>
            </a:endParaRPr>
          </a:p>
        </p:txBody>
      </p:sp>
      <p:sp>
        <p:nvSpPr>
          <p:cNvPr id="44" name="正方形/長方形 43"/>
          <p:cNvSpPr/>
          <p:nvPr/>
        </p:nvSpPr>
        <p:spPr>
          <a:xfrm>
            <a:off x="1812930"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4</a:t>
            </a:r>
            <a:endParaRPr lang="ja-JP" altLang="en-US" sz="1200" dirty="0">
              <a:solidFill>
                <a:schemeClr val="bg1"/>
              </a:solidFill>
            </a:endParaRPr>
          </a:p>
        </p:txBody>
      </p:sp>
      <p:sp>
        <p:nvSpPr>
          <p:cNvPr id="45" name="正方形/長方形 44"/>
          <p:cNvSpPr/>
          <p:nvPr/>
        </p:nvSpPr>
        <p:spPr>
          <a:xfrm>
            <a:off x="2201533"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5</a:t>
            </a:r>
            <a:endParaRPr lang="ja-JP" altLang="en-US" sz="1200" dirty="0">
              <a:solidFill>
                <a:schemeClr val="bg1"/>
              </a:solidFill>
            </a:endParaRPr>
          </a:p>
        </p:txBody>
      </p:sp>
      <p:sp>
        <p:nvSpPr>
          <p:cNvPr id="46" name="正方形/長方形 45"/>
          <p:cNvSpPr/>
          <p:nvPr/>
        </p:nvSpPr>
        <p:spPr>
          <a:xfrm>
            <a:off x="2590499"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smtClean="0">
                <a:solidFill>
                  <a:schemeClr val="bg1"/>
                </a:solidFill>
              </a:rPr>
              <a:t>6</a:t>
            </a:r>
            <a:endParaRPr lang="ja-JP" altLang="en-US" sz="1200" dirty="0">
              <a:solidFill>
                <a:schemeClr val="bg1"/>
              </a:solidFill>
            </a:endParaRPr>
          </a:p>
        </p:txBody>
      </p:sp>
      <p:sp>
        <p:nvSpPr>
          <p:cNvPr id="47" name="正方形/長方形 46"/>
          <p:cNvSpPr/>
          <p:nvPr/>
        </p:nvSpPr>
        <p:spPr>
          <a:xfrm>
            <a:off x="2980979"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7</a:t>
            </a:r>
            <a:endParaRPr lang="ja-JP" altLang="en-US" sz="1200" dirty="0">
              <a:solidFill>
                <a:schemeClr val="bg1"/>
              </a:solidFill>
            </a:endParaRPr>
          </a:p>
        </p:txBody>
      </p:sp>
      <p:sp>
        <p:nvSpPr>
          <p:cNvPr id="48" name="正方形/長方形 47"/>
          <p:cNvSpPr/>
          <p:nvPr/>
        </p:nvSpPr>
        <p:spPr>
          <a:xfrm>
            <a:off x="3371458"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smtClean="0">
                <a:solidFill>
                  <a:schemeClr val="bg1"/>
                </a:solidFill>
              </a:rPr>
              <a:t>8</a:t>
            </a:r>
            <a:endParaRPr lang="ja-JP" altLang="en-US" sz="1200" dirty="0">
              <a:solidFill>
                <a:schemeClr val="bg1"/>
              </a:solidFill>
            </a:endParaRPr>
          </a:p>
        </p:txBody>
      </p:sp>
      <p:sp>
        <p:nvSpPr>
          <p:cNvPr id="49" name="正方形/長方形 48"/>
          <p:cNvSpPr/>
          <p:nvPr/>
        </p:nvSpPr>
        <p:spPr>
          <a:xfrm>
            <a:off x="3765367"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9</a:t>
            </a:r>
            <a:endParaRPr lang="ja-JP" altLang="en-US" sz="1200" dirty="0">
              <a:solidFill>
                <a:schemeClr val="bg1"/>
              </a:solidFill>
            </a:endParaRPr>
          </a:p>
        </p:txBody>
      </p:sp>
      <mc:AlternateContent xmlns:mc="http://schemas.openxmlformats.org/markup-compatibility/2006" xmlns:a14="http://schemas.microsoft.com/office/drawing/2010/main">
        <mc:Choice Requires="a14">
          <p:sp>
            <p:nvSpPr>
              <p:cNvPr id="50" name="正方形/長方形 49"/>
              <p:cNvSpPr/>
              <p:nvPr/>
            </p:nvSpPr>
            <p:spPr>
              <a:xfrm>
                <a:off x="4498524"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14:m>
                  <m:oMath xmlns:m="http://schemas.openxmlformats.org/officeDocument/2006/math">
                    <m:r>
                      <a:rPr lang="en-US" altLang="ja-JP" sz="1200" b="0" i="1" smtClean="0">
                        <a:solidFill>
                          <a:schemeClr val="bg1"/>
                        </a:solidFill>
                        <a:latin typeface="Cambria Math" panose="02040503050406030204" pitchFamily="18" charset="0"/>
                      </a:rPr>
                      <m:t>𝑛</m:t>
                    </m:r>
                  </m:oMath>
                </a14:m>
                <a:endParaRPr lang="ja-JP" altLang="en-US" sz="1200" dirty="0">
                  <a:solidFill>
                    <a:schemeClr val="bg1"/>
                  </a:solidFill>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4498524" y="5246103"/>
                <a:ext cx="365292" cy="359143"/>
              </a:xfrm>
              <a:prstGeom prst="rect">
                <a:avLst/>
              </a:prstGeom>
              <a:blipFill rotWithShape="0">
                <a:blip r:embed="rId3"/>
                <a:stretch>
                  <a:fillRect l="-28333" r="-15000" b="-1724"/>
                </a:stretch>
              </a:blipFill>
              <a:ln w="9525">
                <a:noFill/>
              </a:ln>
            </p:spPr>
            <p:txBody>
              <a:bodyPr/>
              <a:lstStyle/>
              <a:p>
                <a:r>
                  <a:rPr lang="ja-JP" altLang="en-US">
                    <a:noFill/>
                  </a:rPr>
                  <a:t> </a:t>
                </a:r>
              </a:p>
            </p:txBody>
          </p:sp>
        </mc:Fallback>
      </mc:AlternateContent>
      <p:sp>
        <p:nvSpPr>
          <p:cNvPr id="51" name="正方形/長方形 50"/>
          <p:cNvSpPr/>
          <p:nvPr/>
        </p:nvSpPr>
        <p:spPr>
          <a:xfrm>
            <a:off x="4130660" y="5147593"/>
            <a:ext cx="365292" cy="3591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a:t>
            </a:r>
            <a:endParaRPr lang="ja-JP" altLang="en-US" sz="1600" b="1" dirty="0">
              <a:solidFill>
                <a:schemeClr val="tx1"/>
              </a:solidFill>
            </a:endParaRPr>
          </a:p>
        </p:txBody>
      </p:sp>
      <p:sp>
        <p:nvSpPr>
          <p:cNvPr id="52" name="正方形/長方形 51"/>
          <p:cNvSpPr/>
          <p:nvPr/>
        </p:nvSpPr>
        <p:spPr>
          <a:xfrm>
            <a:off x="1010818" y="3258786"/>
            <a:ext cx="669418"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第</a:t>
            </a:r>
            <a:r>
              <a:rPr lang="en-US" altLang="ja-JP" sz="1200" dirty="0" smtClean="0">
                <a:solidFill>
                  <a:schemeClr val="bg1"/>
                </a:solidFill>
              </a:rPr>
              <a:t>1</a:t>
            </a:r>
            <a:br>
              <a:rPr lang="en-US" altLang="ja-JP" sz="1200" dirty="0" smtClean="0">
                <a:solidFill>
                  <a:schemeClr val="bg1"/>
                </a:solidFill>
              </a:rPr>
            </a:br>
            <a:r>
              <a:rPr lang="ja-JP" altLang="en-US" sz="1200" dirty="0" smtClean="0">
                <a:solidFill>
                  <a:schemeClr val="bg1"/>
                </a:solidFill>
              </a:rPr>
              <a:t>主成分</a:t>
            </a:r>
            <a:endParaRPr lang="ja-JP" altLang="en-US" sz="1200" dirty="0">
              <a:solidFill>
                <a:schemeClr val="bg1"/>
              </a:solidFill>
            </a:endParaRPr>
          </a:p>
        </p:txBody>
      </p:sp>
      <p:sp>
        <p:nvSpPr>
          <p:cNvPr id="53" name="正方形/長方形 52"/>
          <p:cNvSpPr/>
          <p:nvPr/>
        </p:nvSpPr>
        <p:spPr>
          <a:xfrm>
            <a:off x="1707012" y="3258786"/>
            <a:ext cx="669418"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第</a:t>
            </a:r>
            <a:r>
              <a:rPr lang="en-US" altLang="ja-JP" sz="1200" dirty="0" smtClean="0">
                <a:solidFill>
                  <a:schemeClr val="bg1"/>
                </a:solidFill>
              </a:rPr>
              <a:t>2</a:t>
            </a:r>
            <a:br>
              <a:rPr lang="en-US" altLang="ja-JP" sz="1200" dirty="0" smtClean="0">
                <a:solidFill>
                  <a:schemeClr val="bg1"/>
                </a:solidFill>
              </a:rPr>
            </a:br>
            <a:r>
              <a:rPr lang="ja-JP" altLang="en-US" sz="1200" dirty="0" smtClean="0">
                <a:solidFill>
                  <a:schemeClr val="bg1"/>
                </a:solidFill>
              </a:rPr>
              <a:t>主成分</a:t>
            </a:r>
            <a:endParaRPr lang="ja-JP" altLang="en-US" sz="1200" dirty="0">
              <a:solidFill>
                <a:schemeClr val="bg1"/>
              </a:solidFill>
            </a:endParaRPr>
          </a:p>
        </p:txBody>
      </p:sp>
      <p:sp>
        <p:nvSpPr>
          <p:cNvPr id="54" name="正方形/長方形 53"/>
          <p:cNvSpPr/>
          <p:nvPr/>
        </p:nvSpPr>
        <p:spPr>
          <a:xfrm>
            <a:off x="2407258" y="3258786"/>
            <a:ext cx="669418"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第</a:t>
            </a:r>
            <a:r>
              <a:rPr lang="en-US" altLang="ja-JP" sz="1200" dirty="0" smtClean="0">
                <a:solidFill>
                  <a:schemeClr val="bg1"/>
                </a:solidFill>
              </a:rPr>
              <a:t>3</a:t>
            </a:r>
            <a:br>
              <a:rPr lang="en-US" altLang="ja-JP" sz="1200" dirty="0" smtClean="0">
                <a:solidFill>
                  <a:schemeClr val="bg1"/>
                </a:solidFill>
              </a:rPr>
            </a:br>
            <a:r>
              <a:rPr lang="ja-JP" altLang="en-US" sz="1200" dirty="0" smtClean="0">
                <a:solidFill>
                  <a:schemeClr val="bg1"/>
                </a:solidFill>
              </a:rPr>
              <a:t>主成分</a:t>
            </a:r>
            <a:endParaRPr lang="ja-JP" altLang="en-US" sz="1200" dirty="0">
              <a:solidFill>
                <a:schemeClr val="bg1"/>
              </a:solidFill>
            </a:endParaRPr>
          </a:p>
        </p:txBody>
      </p:sp>
      <mc:AlternateContent xmlns:mc="http://schemas.openxmlformats.org/markup-compatibility/2006" xmlns:a14="http://schemas.microsoft.com/office/drawing/2010/main">
        <mc:Choice Requires="a14">
          <p:sp>
            <p:nvSpPr>
              <p:cNvPr id="55" name="正方形/長方形 54"/>
              <p:cNvSpPr/>
              <p:nvPr/>
            </p:nvSpPr>
            <p:spPr>
              <a:xfrm>
                <a:off x="3613304" y="3258786"/>
                <a:ext cx="669418"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第</a:t>
                </a:r>
                <a14:m>
                  <m:oMath xmlns:m="http://schemas.openxmlformats.org/officeDocument/2006/math">
                    <m:r>
                      <a:rPr lang="en-US" altLang="ja-JP" sz="1200" b="0" i="1" smtClean="0">
                        <a:solidFill>
                          <a:schemeClr val="bg1"/>
                        </a:solidFill>
                        <a:latin typeface="Cambria Math" panose="02040503050406030204" pitchFamily="18" charset="0"/>
                      </a:rPr>
                      <m:t>𝑚</m:t>
                    </m:r>
                  </m:oMath>
                </a14:m>
                <a:endParaRPr lang="en-US" altLang="ja-JP" sz="1200" dirty="0" smtClean="0">
                  <a:solidFill>
                    <a:schemeClr val="bg1"/>
                  </a:solidFill>
                </a:endParaRPr>
              </a:p>
              <a:p>
                <a:pPr algn="ctr"/>
                <a:r>
                  <a:rPr lang="ja-JP" altLang="en-US" sz="1200" dirty="0" smtClean="0">
                    <a:solidFill>
                      <a:schemeClr val="bg1"/>
                    </a:solidFill>
                  </a:rPr>
                  <a:t>主成分</a:t>
                </a:r>
                <a:endParaRPr lang="ja-JP" altLang="en-US" sz="1200" dirty="0">
                  <a:solidFill>
                    <a:schemeClr val="bg1"/>
                  </a:solidFill>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3613304" y="3258786"/>
                <a:ext cx="669418" cy="359143"/>
              </a:xfrm>
              <a:prstGeom prst="rect">
                <a:avLst/>
              </a:prstGeom>
              <a:blipFill rotWithShape="0">
                <a:blip r:embed="rId4"/>
                <a:stretch>
                  <a:fillRect t="-17241" b="-27586"/>
                </a:stretch>
              </a:blipFill>
              <a:ln w="9525">
                <a:noFill/>
              </a:ln>
            </p:spPr>
            <p:txBody>
              <a:bodyPr/>
              <a:lstStyle/>
              <a:p>
                <a:r>
                  <a:rPr lang="ja-JP" altLang="en-US">
                    <a:noFill/>
                  </a:rPr>
                  <a:t> </a:t>
                </a:r>
              </a:p>
            </p:txBody>
          </p:sp>
        </mc:Fallback>
      </mc:AlternateContent>
      <p:sp>
        <p:nvSpPr>
          <p:cNvPr id="56" name="正方形/長方形 55"/>
          <p:cNvSpPr/>
          <p:nvPr/>
        </p:nvSpPr>
        <p:spPr>
          <a:xfrm>
            <a:off x="3180835" y="3233119"/>
            <a:ext cx="365292" cy="3591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a:t>
            </a:r>
            <a:endParaRPr lang="ja-JP" altLang="en-US" sz="1600" b="1" dirty="0">
              <a:solidFill>
                <a:schemeClr val="tx1"/>
              </a:solidFill>
            </a:endParaRPr>
          </a:p>
        </p:txBody>
      </p:sp>
      <p:cxnSp>
        <p:nvCxnSpPr>
          <p:cNvPr id="57" name="直線矢印コネクタ 56"/>
          <p:cNvCxnSpPr>
            <a:stCxn id="41" idx="0"/>
            <a:endCxn id="52" idx="2"/>
          </p:cNvCxnSpPr>
          <p:nvPr/>
        </p:nvCxnSpPr>
        <p:spPr>
          <a:xfrm flipV="1">
            <a:off x="828958" y="3617929"/>
            <a:ext cx="516569"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42" idx="0"/>
            <a:endCxn id="52" idx="2"/>
          </p:cNvCxnSpPr>
          <p:nvPr/>
        </p:nvCxnSpPr>
        <p:spPr>
          <a:xfrm flipV="1">
            <a:off x="1215930" y="3617929"/>
            <a:ext cx="12959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43" idx="0"/>
            <a:endCxn id="52" idx="2"/>
          </p:cNvCxnSpPr>
          <p:nvPr/>
        </p:nvCxnSpPr>
        <p:spPr>
          <a:xfrm flipH="1" flipV="1">
            <a:off x="1345527" y="3617929"/>
            <a:ext cx="25916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43" idx="0"/>
            <a:endCxn id="53" idx="2"/>
          </p:cNvCxnSpPr>
          <p:nvPr/>
        </p:nvCxnSpPr>
        <p:spPr>
          <a:xfrm flipV="1">
            <a:off x="1604694" y="3617929"/>
            <a:ext cx="43702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44" idx="0"/>
            <a:endCxn id="54" idx="2"/>
          </p:cNvCxnSpPr>
          <p:nvPr/>
        </p:nvCxnSpPr>
        <p:spPr>
          <a:xfrm flipV="1">
            <a:off x="1995576" y="3617929"/>
            <a:ext cx="746391"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45" idx="0"/>
            <a:endCxn id="53" idx="2"/>
          </p:cNvCxnSpPr>
          <p:nvPr/>
        </p:nvCxnSpPr>
        <p:spPr>
          <a:xfrm flipH="1" flipV="1">
            <a:off x="2041721" y="3617929"/>
            <a:ext cx="342458"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45" idx="0"/>
            <a:endCxn id="54" idx="2"/>
          </p:cNvCxnSpPr>
          <p:nvPr/>
        </p:nvCxnSpPr>
        <p:spPr>
          <a:xfrm flipV="1">
            <a:off x="2384179" y="3617929"/>
            <a:ext cx="357788"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46" idx="0"/>
            <a:endCxn id="52" idx="2"/>
          </p:cNvCxnSpPr>
          <p:nvPr/>
        </p:nvCxnSpPr>
        <p:spPr>
          <a:xfrm flipH="1" flipV="1">
            <a:off x="1345527" y="3617929"/>
            <a:ext cx="1427618"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47" idx="0"/>
            <a:endCxn id="53" idx="2"/>
          </p:cNvCxnSpPr>
          <p:nvPr/>
        </p:nvCxnSpPr>
        <p:spPr>
          <a:xfrm flipH="1" flipV="1">
            <a:off x="2041721" y="3617929"/>
            <a:ext cx="1121904"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48" idx="0"/>
            <a:endCxn id="54" idx="2"/>
          </p:cNvCxnSpPr>
          <p:nvPr/>
        </p:nvCxnSpPr>
        <p:spPr>
          <a:xfrm flipH="1" flipV="1">
            <a:off x="2741967" y="3617929"/>
            <a:ext cx="81213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47" idx="0"/>
            <a:endCxn id="54" idx="2"/>
          </p:cNvCxnSpPr>
          <p:nvPr/>
        </p:nvCxnSpPr>
        <p:spPr>
          <a:xfrm flipH="1" flipV="1">
            <a:off x="2741967" y="3617929"/>
            <a:ext cx="421658"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48" idx="0"/>
            <a:endCxn id="52" idx="2"/>
          </p:cNvCxnSpPr>
          <p:nvPr/>
        </p:nvCxnSpPr>
        <p:spPr>
          <a:xfrm flipH="1" flipV="1">
            <a:off x="1345527" y="3617929"/>
            <a:ext cx="220857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49" idx="0"/>
            <a:endCxn id="55" idx="2"/>
          </p:cNvCxnSpPr>
          <p:nvPr/>
        </p:nvCxnSpPr>
        <p:spPr>
          <a:xfrm flipV="1">
            <a:off x="3948013" y="3617929"/>
            <a:ext cx="0"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48" idx="0"/>
            <a:endCxn id="55" idx="2"/>
          </p:cNvCxnSpPr>
          <p:nvPr/>
        </p:nvCxnSpPr>
        <p:spPr>
          <a:xfrm flipV="1">
            <a:off x="3554104" y="3617929"/>
            <a:ext cx="393909"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50" idx="0"/>
            <a:endCxn id="55" idx="2"/>
          </p:cNvCxnSpPr>
          <p:nvPr/>
        </p:nvCxnSpPr>
        <p:spPr>
          <a:xfrm flipH="1" flipV="1">
            <a:off x="3948013" y="3617929"/>
            <a:ext cx="73315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50" idx="0"/>
            <a:endCxn id="54" idx="2"/>
          </p:cNvCxnSpPr>
          <p:nvPr/>
        </p:nvCxnSpPr>
        <p:spPr>
          <a:xfrm flipH="1" flipV="1">
            <a:off x="2741967" y="3617929"/>
            <a:ext cx="1939203"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539180" y="2067350"/>
            <a:ext cx="4429662" cy="2680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tx1"/>
                </a:solidFill>
              </a:rPr>
              <a:t>主成分分析のイメージ</a:t>
            </a:r>
            <a:endParaRPr lang="ja-JP" altLang="en-US" sz="1600" dirty="0">
              <a:solidFill>
                <a:schemeClr val="tx1"/>
              </a:solidFill>
            </a:endParaRPr>
          </a:p>
        </p:txBody>
      </p:sp>
      <p:sp>
        <p:nvSpPr>
          <p:cNvPr id="74" name="正方形/長方形 73"/>
          <p:cNvSpPr/>
          <p:nvPr/>
        </p:nvSpPr>
        <p:spPr>
          <a:xfrm>
            <a:off x="5288866" y="2067350"/>
            <a:ext cx="3531606" cy="2680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tx1"/>
                </a:solidFill>
              </a:rPr>
              <a:t>主成分分析からの示唆</a:t>
            </a:r>
            <a:endParaRPr lang="ja-JP" altLang="en-US" sz="1600" dirty="0">
              <a:solidFill>
                <a:schemeClr val="tx1"/>
              </a:solidFill>
            </a:endParaRPr>
          </a:p>
        </p:txBody>
      </p:sp>
      <p:sp>
        <p:nvSpPr>
          <p:cNvPr id="75" name="正方形/長方形 74"/>
          <p:cNvSpPr/>
          <p:nvPr/>
        </p:nvSpPr>
        <p:spPr>
          <a:xfrm>
            <a:off x="5288867" y="2453073"/>
            <a:ext cx="771796" cy="1736788"/>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相関が</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強い</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変数が</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まとまる</a:t>
            </a:r>
            <a:endParaRPr lang="ja-JP" altLang="en-US" sz="1600" dirty="0">
              <a:solidFill>
                <a:schemeClr val="bg1"/>
              </a:solidFill>
            </a:endParaRPr>
          </a:p>
        </p:txBody>
      </p:sp>
      <p:sp>
        <p:nvSpPr>
          <p:cNvPr id="76" name="正方形/長方形 75"/>
          <p:cNvSpPr/>
          <p:nvPr/>
        </p:nvSpPr>
        <p:spPr>
          <a:xfrm>
            <a:off x="5288867" y="4353838"/>
            <a:ext cx="771796" cy="2050048"/>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変数の</a:t>
            </a:r>
            <a:r>
              <a:rPr lang="en-US" altLang="ja-JP" sz="1600" dirty="0">
                <a:solidFill>
                  <a:schemeClr val="bg1"/>
                </a:solidFill>
              </a:rPr>
              <a:t/>
            </a:r>
            <a:br>
              <a:rPr lang="en-US" altLang="ja-JP" sz="1600" dirty="0">
                <a:solidFill>
                  <a:schemeClr val="bg1"/>
                </a:solidFill>
              </a:rPr>
            </a:br>
            <a:r>
              <a:rPr lang="ja-JP" altLang="en-US" sz="1600" dirty="0">
                <a:solidFill>
                  <a:schemeClr val="bg1"/>
                </a:solidFill>
              </a:rPr>
              <a:t>数が</a:t>
            </a:r>
            <a:r>
              <a:rPr lang="en-US" altLang="ja-JP" sz="1600" dirty="0">
                <a:solidFill>
                  <a:schemeClr val="bg1"/>
                </a:solidFill>
              </a:rPr>
              <a:t/>
            </a:r>
            <a:br>
              <a:rPr lang="en-US" altLang="ja-JP" sz="1600" dirty="0">
                <a:solidFill>
                  <a:schemeClr val="bg1"/>
                </a:solidFill>
              </a:rPr>
            </a:br>
            <a:r>
              <a:rPr lang="ja-JP" altLang="en-US" sz="1600" dirty="0">
                <a:solidFill>
                  <a:schemeClr val="bg1"/>
                </a:solidFill>
              </a:rPr>
              <a:t>減らせる</a:t>
            </a:r>
          </a:p>
        </p:txBody>
      </p:sp>
      <mc:AlternateContent xmlns:mc="http://schemas.openxmlformats.org/markup-compatibility/2006" xmlns:a14="http://schemas.microsoft.com/office/drawing/2010/main">
        <mc:Choice Requires="a14">
          <p:sp>
            <p:nvSpPr>
              <p:cNvPr id="77" name="正方形/長方形 76"/>
              <p:cNvSpPr/>
              <p:nvPr/>
            </p:nvSpPr>
            <p:spPr>
              <a:xfrm>
                <a:off x="505304" y="2508261"/>
                <a:ext cx="4463538" cy="2897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a:solidFill>
                      <a:schemeClr val="tx1"/>
                    </a:solidFill>
                  </a:rPr>
                  <a:t>矢印</a:t>
                </a:r>
                <a:r>
                  <a:rPr lang="ja-JP" altLang="en-US" sz="1400" dirty="0" smtClean="0">
                    <a:solidFill>
                      <a:schemeClr val="tx1"/>
                    </a:solidFill>
                  </a:rPr>
                  <a:t>は因子負荷量の関係を示す。</a:t>
                </a:r>
                <a14:m>
                  <m:oMath xmlns:m="http://schemas.openxmlformats.org/officeDocument/2006/math">
                    <m:r>
                      <a:rPr lang="en-US" altLang="ja-JP" sz="1400" b="0" i="1" smtClean="0">
                        <a:solidFill>
                          <a:schemeClr val="tx1"/>
                        </a:solidFill>
                        <a:latin typeface="Cambria Math" panose="02040503050406030204" pitchFamily="18" charset="0"/>
                      </a:rPr>
                      <m:t>𝑚</m:t>
                    </m:r>
                    <m:r>
                      <a:rPr lang="en-US" altLang="ja-JP" sz="1400" b="0" i="1" smtClean="0">
                        <a:solidFill>
                          <a:schemeClr val="tx1"/>
                        </a:solidFill>
                        <a:latin typeface="Cambria Math" panose="02040503050406030204" pitchFamily="18" charset="0"/>
                      </a:rPr>
                      <m:t>&lt;</m:t>
                    </m:r>
                    <m:r>
                      <a:rPr lang="en-US" altLang="ja-JP" sz="1400" b="0" i="1" smtClean="0">
                        <a:solidFill>
                          <a:schemeClr val="tx1"/>
                        </a:solidFill>
                        <a:latin typeface="Cambria Math" panose="02040503050406030204" pitchFamily="18" charset="0"/>
                      </a:rPr>
                      <m:t>𝑛</m:t>
                    </m:r>
                  </m:oMath>
                </a14:m>
                <a:endParaRPr lang="en-US" altLang="ja-JP" sz="1400" dirty="0" smtClean="0">
                  <a:solidFill>
                    <a:schemeClr val="tx1"/>
                  </a:solidFill>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505304" y="2508261"/>
                <a:ext cx="4463538" cy="289730"/>
              </a:xfrm>
              <a:prstGeom prst="rect">
                <a:avLst/>
              </a:prstGeom>
              <a:blipFill rotWithShape="0">
                <a:blip r:embed="rId5"/>
                <a:stretch>
                  <a:fillRect l="-410" t="-4167" b="-25000"/>
                </a:stretch>
              </a:blipFill>
              <a:ln w="9525">
                <a:noFill/>
              </a:ln>
            </p:spPr>
            <p:txBody>
              <a:bodyPr/>
              <a:lstStyle/>
              <a:p>
                <a:r>
                  <a:rPr lang="ja-JP" altLang="en-US">
                    <a:noFill/>
                  </a:rPr>
                  <a:t> </a:t>
                </a:r>
              </a:p>
            </p:txBody>
          </p:sp>
        </mc:Fallback>
      </mc:AlternateContent>
      <p:sp>
        <p:nvSpPr>
          <p:cNvPr id="78" name="正方形/長方形 77"/>
          <p:cNvSpPr/>
          <p:nvPr/>
        </p:nvSpPr>
        <p:spPr>
          <a:xfrm>
            <a:off x="6115253" y="2459751"/>
            <a:ext cx="2705219" cy="1730312"/>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marL="285750" indent="-285750">
              <a:buFont typeface="Arial" panose="020B0604020202020204" pitchFamily="34" charset="0"/>
              <a:buChar char="•"/>
            </a:pPr>
            <a:r>
              <a:rPr lang="ja-JP" altLang="en-US" sz="1400" dirty="0" smtClean="0">
                <a:solidFill>
                  <a:schemeClr val="tx1"/>
                </a:solidFill>
              </a:rPr>
              <a:t>相関係数が高い変数は、同じ主成分にまとめられる</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b="1" dirty="0" smtClean="0">
                <a:solidFill>
                  <a:srgbClr val="FF0000"/>
                </a:solidFill>
              </a:rPr>
              <a:t>「因果関係があること」「同時に起こること」がグループとしてまとめられ、一つの「特徴量」と</a:t>
            </a:r>
            <a:r>
              <a:rPr lang="en-US" altLang="ja-JP" sz="1400" b="1" dirty="0" smtClean="0">
                <a:solidFill>
                  <a:srgbClr val="FF0000"/>
                </a:solidFill>
              </a:rPr>
              <a:t/>
            </a:r>
            <a:br>
              <a:rPr lang="en-US" altLang="ja-JP" sz="1400" b="1" dirty="0" smtClean="0">
                <a:solidFill>
                  <a:srgbClr val="FF0000"/>
                </a:solidFill>
              </a:rPr>
            </a:br>
            <a:r>
              <a:rPr lang="ja-JP" altLang="en-US" sz="1400" b="1" dirty="0" smtClean="0">
                <a:solidFill>
                  <a:srgbClr val="FF0000"/>
                </a:solidFill>
              </a:rPr>
              <a:t>考えることが</a:t>
            </a:r>
            <a:r>
              <a:rPr lang="ja-JP" altLang="en-US" sz="1400" b="1" dirty="0">
                <a:solidFill>
                  <a:srgbClr val="FF0000"/>
                </a:solidFill>
              </a:rPr>
              <a:t>出来</a:t>
            </a:r>
            <a:r>
              <a:rPr lang="ja-JP" altLang="en-US" sz="1400" b="1" dirty="0" smtClean="0">
                <a:solidFill>
                  <a:srgbClr val="FF0000"/>
                </a:solidFill>
              </a:rPr>
              <a:t>る</a:t>
            </a:r>
            <a:endParaRPr lang="en-US" altLang="ja-JP" sz="1400" b="1" dirty="0" smtClean="0">
              <a:solidFill>
                <a:srgbClr val="FF0000"/>
              </a:solidFill>
            </a:endParaRPr>
          </a:p>
        </p:txBody>
      </p:sp>
      <mc:AlternateContent xmlns:mc="http://schemas.openxmlformats.org/markup-compatibility/2006" xmlns:a14="http://schemas.microsoft.com/office/drawing/2010/main">
        <mc:Choice Requires="a14">
          <p:sp>
            <p:nvSpPr>
              <p:cNvPr id="79" name="正方形/長方形 78"/>
              <p:cNvSpPr/>
              <p:nvPr/>
            </p:nvSpPr>
            <p:spPr>
              <a:xfrm>
                <a:off x="6115253" y="4353838"/>
                <a:ext cx="2705219" cy="2050048"/>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marL="285750" indent="-285750">
                  <a:buFont typeface="Arial" panose="020B0604020202020204" pitchFamily="34" charset="0"/>
                  <a:buChar char="•"/>
                </a:pPr>
                <a:r>
                  <a:rPr lang="ja-JP" altLang="en-US" sz="1400" dirty="0" smtClean="0">
                    <a:solidFill>
                      <a:schemeClr val="tx1"/>
                    </a:solidFill>
                  </a:rPr>
                  <a:t>上記の結果、主成分</a:t>
                </a:r>
                <a:r>
                  <a:rPr lang="ja-JP" altLang="en-US" sz="1400" dirty="0">
                    <a:solidFill>
                      <a:schemeClr val="tx1"/>
                    </a:solidFill>
                  </a:rPr>
                  <a:t>分析前に</a:t>
                </a:r>
                <a14:m>
                  <m:oMath xmlns:m="http://schemas.openxmlformats.org/officeDocument/2006/math">
                    <m:r>
                      <a:rPr lang="en-US" altLang="ja-JP" sz="1400" i="1">
                        <a:solidFill>
                          <a:schemeClr val="tx1"/>
                        </a:solidFill>
                        <a:latin typeface="Cambria Math" panose="02040503050406030204" pitchFamily="18" charset="0"/>
                      </a:rPr>
                      <m:t>𝑛</m:t>
                    </m:r>
                    <m:r>
                      <a:rPr lang="ja-JP" altLang="en-US" sz="1400" i="1">
                        <a:solidFill>
                          <a:schemeClr val="tx1"/>
                        </a:solidFill>
                        <a:latin typeface="Cambria Math" panose="02040503050406030204" pitchFamily="18" charset="0"/>
                      </a:rPr>
                      <m:t>個</m:t>
                    </m:r>
                  </m:oMath>
                </a14:m>
                <a:r>
                  <a:rPr lang="ja-JP" altLang="en-US" sz="1400" dirty="0" smtClean="0">
                    <a:solidFill>
                      <a:schemeClr val="tx1"/>
                    </a:solidFill>
                  </a:rPr>
                  <a:t>あった変数</a:t>
                </a:r>
                <a:r>
                  <a:rPr lang="ja-JP" altLang="en-US" sz="1400" dirty="0">
                    <a:solidFill>
                      <a:schemeClr val="tx1"/>
                    </a:solidFill>
                  </a:rPr>
                  <a:t>が、</a:t>
                </a:r>
                <a14:m>
                  <m:oMath xmlns:m="http://schemas.openxmlformats.org/officeDocument/2006/math">
                    <m:r>
                      <a:rPr lang="en-US" altLang="ja-JP" sz="1400" i="1">
                        <a:solidFill>
                          <a:schemeClr val="tx1"/>
                        </a:solidFill>
                        <a:latin typeface="Cambria Math" panose="02040503050406030204" pitchFamily="18" charset="0"/>
                      </a:rPr>
                      <m:t>𝑚</m:t>
                    </m:r>
                  </m:oMath>
                </a14:m>
                <a:r>
                  <a:rPr lang="ja-JP" altLang="en-US" sz="1400" dirty="0">
                    <a:solidFill>
                      <a:schemeClr val="tx1"/>
                    </a:solidFill>
                  </a:rPr>
                  <a:t>個の主要主成分で表されることになる</a:t>
                </a:r>
                <a:endParaRPr lang="en-US" altLang="ja-JP" sz="1400" dirty="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b="1" dirty="0">
                    <a:solidFill>
                      <a:srgbClr val="FF0000"/>
                    </a:solidFill>
                  </a:rPr>
                  <a:t>より少ない数の変数で、その後のモデル構築を進めることが出来る</a:t>
                </a:r>
                <a:endParaRPr lang="en-US" altLang="ja-JP" sz="1400" b="1" dirty="0">
                  <a:solidFill>
                    <a:srgbClr val="FF0000"/>
                  </a:solidFill>
                </a:endParaRPr>
              </a:p>
            </p:txBody>
          </p:sp>
        </mc:Choice>
        <mc:Fallback xmlns="">
          <p:sp>
            <p:nvSpPr>
              <p:cNvPr id="79" name="正方形/長方形 78"/>
              <p:cNvSpPr>
                <a:spLocks noRot="1" noChangeAspect="1" noMove="1" noResize="1" noEditPoints="1" noAdjustHandles="1" noChangeArrowheads="1" noChangeShapeType="1" noTextEdit="1"/>
              </p:cNvSpPr>
              <p:nvPr/>
            </p:nvSpPr>
            <p:spPr>
              <a:xfrm>
                <a:off x="6115253" y="4353838"/>
                <a:ext cx="2705219" cy="2050048"/>
              </a:xfrm>
              <a:prstGeom prst="rect">
                <a:avLst/>
              </a:prstGeom>
              <a:blipFill rotWithShape="0">
                <a:blip r:embed="rId6"/>
                <a:stretch>
                  <a:fillRect l="-225" t="-593"/>
                </a:stretch>
              </a:blipFill>
              <a:ln w="9525">
                <a:noFill/>
              </a:ln>
            </p:spPr>
            <p:txBody>
              <a:bodyPr/>
              <a:lstStyle/>
              <a:p>
                <a:r>
                  <a:rPr lang="ja-JP" altLang="en-US">
                    <a:noFill/>
                  </a:rPr>
                  <a:t> </a:t>
                </a:r>
              </a:p>
            </p:txBody>
          </p:sp>
        </mc:Fallback>
      </mc:AlternateContent>
      <p:cxnSp>
        <p:nvCxnSpPr>
          <p:cNvPr id="80" name="直線コネクタ 79"/>
          <p:cNvCxnSpPr/>
          <p:nvPr/>
        </p:nvCxnSpPr>
        <p:spPr>
          <a:xfrm>
            <a:off x="505304" y="2331096"/>
            <a:ext cx="44635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V="1">
            <a:off x="5288866" y="2331096"/>
            <a:ext cx="35316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rot="1499416">
            <a:off x="4311491" y="2540410"/>
            <a:ext cx="712504" cy="200417"/>
          </a:xfrm>
          <a:prstGeom prst="rect">
            <a:avLst/>
          </a:prstGeom>
          <a:solidFill>
            <a:schemeClr val="bg1">
              <a:lumMod val="9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rPr>
              <a:t>例示的</a:t>
            </a:r>
          </a:p>
        </p:txBody>
      </p:sp>
    </p:spTree>
    <p:extLst>
      <p:ext uri="{BB962C8B-B14F-4D97-AF65-F5344CB8AC3E}">
        <p14:creationId xmlns:p14="http://schemas.microsoft.com/office/powerpoint/2010/main" val="41929727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主成分回帰の概要</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36</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smtClean="0"/>
              <a:t>主成分回帰は主成分分析で縮約した主成分を用いて、線形回帰分析を行う手法。変数が削減された状態でモデルを構築するため計算負荷や解釈の複雑性が低い</a:t>
            </a:r>
            <a:endParaRPr lang="ja-JP" altLang="en-US" dirty="0"/>
          </a:p>
        </p:txBody>
      </p:sp>
      <p:sp>
        <p:nvSpPr>
          <p:cNvPr id="26" name="角丸四角形 25"/>
          <p:cNvSpPr/>
          <p:nvPr/>
        </p:nvSpPr>
        <p:spPr>
          <a:xfrm>
            <a:off x="539180" y="2910969"/>
            <a:ext cx="4429662" cy="761757"/>
          </a:xfrm>
          <a:prstGeom prst="round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lgn="ctr"/>
            <a:r>
              <a:rPr lang="ja-JP" altLang="en-US" sz="1400" dirty="0">
                <a:solidFill>
                  <a:schemeClr val="tx1"/>
                </a:solidFill>
              </a:rPr>
              <a:t>主成分（</a:t>
            </a:r>
            <a:r>
              <a:rPr lang="en-US" altLang="ja-JP" sz="1400" dirty="0">
                <a:solidFill>
                  <a:schemeClr val="tx1"/>
                </a:solidFill>
              </a:rPr>
              <a:t>80%</a:t>
            </a:r>
            <a:r>
              <a:rPr lang="ja-JP" altLang="en-US" sz="1400" dirty="0">
                <a:solidFill>
                  <a:schemeClr val="tx1"/>
                </a:solidFill>
              </a:rPr>
              <a:t>の情報量を占有）</a:t>
            </a:r>
          </a:p>
        </p:txBody>
      </p:sp>
      <p:sp>
        <p:nvSpPr>
          <p:cNvPr id="31" name="角丸四角形 30"/>
          <p:cNvSpPr/>
          <p:nvPr/>
        </p:nvSpPr>
        <p:spPr>
          <a:xfrm>
            <a:off x="539180" y="5128600"/>
            <a:ext cx="4429662" cy="794729"/>
          </a:xfrm>
          <a:prstGeom prst="round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p>
            <a:pPr algn="ctr"/>
            <a:endParaRPr lang="en-US" altLang="ja-JP" sz="1400" dirty="0">
              <a:solidFill>
                <a:schemeClr val="tx1"/>
              </a:solidFill>
            </a:endParaRPr>
          </a:p>
          <a:p>
            <a:pPr algn="ctr"/>
            <a:r>
              <a:rPr kumimoji="1" lang="ja-JP" altLang="en-US" sz="1400" dirty="0" smtClean="0">
                <a:solidFill>
                  <a:schemeClr val="tx1"/>
                </a:solidFill>
              </a:rPr>
              <a:t>もともとの変数</a:t>
            </a:r>
          </a:p>
        </p:txBody>
      </p:sp>
      <p:sp>
        <p:nvSpPr>
          <p:cNvPr id="41" name="正方形/長方形 40"/>
          <p:cNvSpPr/>
          <p:nvPr/>
        </p:nvSpPr>
        <p:spPr>
          <a:xfrm>
            <a:off x="646312"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smtClean="0">
                <a:solidFill>
                  <a:schemeClr val="bg1"/>
                </a:solidFill>
              </a:rPr>
              <a:t>1</a:t>
            </a:r>
            <a:endParaRPr lang="ja-JP" altLang="en-US" sz="1200" dirty="0">
              <a:solidFill>
                <a:schemeClr val="bg1"/>
              </a:solidFill>
            </a:endParaRPr>
          </a:p>
        </p:txBody>
      </p:sp>
      <p:sp>
        <p:nvSpPr>
          <p:cNvPr id="42" name="正方形/長方形 41"/>
          <p:cNvSpPr/>
          <p:nvPr/>
        </p:nvSpPr>
        <p:spPr>
          <a:xfrm>
            <a:off x="1033284"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2</a:t>
            </a:r>
            <a:endParaRPr lang="ja-JP" altLang="en-US" sz="1200" dirty="0">
              <a:solidFill>
                <a:schemeClr val="bg1"/>
              </a:solidFill>
            </a:endParaRPr>
          </a:p>
        </p:txBody>
      </p:sp>
      <p:sp>
        <p:nvSpPr>
          <p:cNvPr id="43" name="正方形/長方形 42"/>
          <p:cNvSpPr/>
          <p:nvPr/>
        </p:nvSpPr>
        <p:spPr>
          <a:xfrm>
            <a:off x="1422048"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smtClean="0">
                <a:solidFill>
                  <a:schemeClr val="bg1"/>
                </a:solidFill>
              </a:rPr>
              <a:t>3</a:t>
            </a:r>
            <a:endParaRPr lang="ja-JP" altLang="en-US" sz="1200" dirty="0">
              <a:solidFill>
                <a:schemeClr val="bg1"/>
              </a:solidFill>
            </a:endParaRPr>
          </a:p>
        </p:txBody>
      </p:sp>
      <p:sp>
        <p:nvSpPr>
          <p:cNvPr id="44" name="正方形/長方形 43"/>
          <p:cNvSpPr/>
          <p:nvPr/>
        </p:nvSpPr>
        <p:spPr>
          <a:xfrm>
            <a:off x="1812930"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4</a:t>
            </a:r>
            <a:endParaRPr lang="ja-JP" altLang="en-US" sz="1200" dirty="0">
              <a:solidFill>
                <a:schemeClr val="bg1"/>
              </a:solidFill>
            </a:endParaRPr>
          </a:p>
        </p:txBody>
      </p:sp>
      <p:sp>
        <p:nvSpPr>
          <p:cNvPr id="45" name="正方形/長方形 44"/>
          <p:cNvSpPr/>
          <p:nvPr/>
        </p:nvSpPr>
        <p:spPr>
          <a:xfrm>
            <a:off x="2201533"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5</a:t>
            </a:r>
            <a:endParaRPr lang="ja-JP" altLang="en-US" sz="1200" dirty="0">
              <a:solidFill>
                <a:schemeClr val="bg1"/>
              </a:solidFill>
            </a:endParaRPr>
          </a:p>
        </p:txBody>
      </p:sp>
      <p:sp>
        <p:nvSpPr>
          <p:cNvPr id="46" name="正方形/長方形 45"/>
          <p:cNvSpPr/>
          <p:nvPr/>
        </p:nvSpPr>
        <p:spPr>
          <a:xfrm>
            <a:off x="2590499"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smtClean="0">
                <a:solidFill>
                  <a:schemeClr val="bg1"/>
                </a:solidFill>
              </a:rPr>
              <a:t>6</a:t>
            </a:r>
            <a:endParaRPr lang="ja-JP" altLang="en-US" sz="1200" dirty="0">
              <a:solidFill>
                <a:schemeClr val="bg1"/>
              </a:solidFill>
            </a:endParaRPr>
          </a:p>
        </p:txBody>
      </p:sp>
      <p:sp>
        <p:nvSpPr>
          <p:cNvPr id="47" name="正方形/長方形 46"/>
          <p:cNvSpPr/>
          <p:nvPr/>
        </p:nvSpPr>
        <p:spPr>
          <a:xfrm>
            <a:off x="2980979"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7</a:t>
            </a:r>
            <a:endParaRPr lang="ja-JP" altLang="en-US" sz="1200" dirty="0">
              <a:solidFill>
                <a:schemeClr val="bg1"/>
              </a:solidFill>
            </a:endParaRPr>
          </a:p>
        </p:txBody>
      </p:sp>
      <p:sp>
        <p:nvSpPr>
          <p:cNvPr id="48" name="正方形/長方形 47"/>
          <p:cNvSpPr/>
          <p:nvPr/>
        </p:nvSpPr>
        <p:spPr>
          <a:xfrm>
            <a:off x="3371458"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smtClean="0">
                <a:solidFill>
                  <a:schemeClr val="bg1"/>
                </a:solidFill>
              </a:rPr>
              <a:t>8</a:t>
            </a:r>
            <a:endParaRPr lang="ja-JP" altLang="en-US" sz="1200" dirty="0">
              <a:solidFill>
                <a:schemeClr val="bg1"/>
              </a:solidFill>
            </a:endParaRPr>
          </a:p>
        </p:txBody>
      </p:sp>
      <p:sp>
        <p:nvSpPr>
          <p:cNvPr id="49" name="正方形/長方形 48"/>
          <p:cNvSpPr/>
          <p:nvPr/>
        </p:nvSpPr>
        <p:spPr>
          <a:xfrm>
            <a:off x="3765367"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r>
              <a:rPr lang="en-US" altLang="ja-JP" sz="1200" dirty="0">
                <a:solidFill>
                  <a:schemeClr val="bg1"/>
                </a:solidFill>
              </a:rPr>
              <a:t>9</a:t>
            </a:r>
            <a:endParaRPr lang="ja-JP" altLang="en-US" sz="1200" dirty="0">
              <a:solidFill>
                <a:schemeClr val="bg1"/>
              </a:solidFill>
            </a:endParaRPr>
          </a:p>
        </p:txBody>
      </p:sp>
      <mc:AlternateContent xmlns:mc="http://schemas.openxmlformats.org/markup-compatibility/2006" xmlns:a14="http://schemas.microsoft.com/office/drawing/2010/main">
        <mc:Choice Requires="a14">
          <p:sp>
            <p:nvSpPr>
              <p:cNvPr id="50" name="正方形/長方形 49"/>
              <p:cNvSpPr/>
              <p:nvPr/>
            </p:nvSpPr>
            <p:spPr>
              <a:xfrm>
                <a:off x="4498524" y="5246103"/>
                <a:ext cx="365292"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変数</a:t>
                </a:r>
                <a14:m>
                  <m:oMath xmlns:m="http://schemas.openxmlformats.org/officeDocument/2006/math">
                    <m:r>
                      <a:rPr lang="en-US" altLang="ja-JP" sz="1200" b="0" i="1" smtClean="0">
                        <a:solidFill>
                          <a:schemeClr val="bg1"/>
                        </a:solidFill>
                        <a:latin typeface="Cambria Math" panose="02040503050406030204" pitchFamily="18" charset="0"/>
                      </a:rPr>
                      <m:t>𝑛</m:t>
                    </m:r>
                  </m:oMath>
                </a14:m>
                <a:endParaRPr lang="ja-JP" altLang="en-US" sz="1200" dirty="0">
                  <a:solidFill>
                    <a:schemeClr val="bg1"/>
                  </a:solidFill>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4498524" y="5246103"/>
                <a:ext cx="365292" cy="359143"/>
              </a:xfrm>
              <a:prstGeom prst="rect">
                <a:avLst/>
              </a:prstGeom>
              <a:blipFill rotWithShape="0">
                <a:blip r:embed="rId3"/>
                <a:stretch>
                  <a:fillRect l="-28333" r="-15000" b="-1724"/>
                </a:stretch>
              </a:blipFill>
              <a:ln w="9525">
                <a:noFill/>
              </a:ln>
            </p:spPr>
            <p:txBody>
              <a:bodyPr/>
              <a:lstStyle/>
              <a:p>
                <a:r>
                  <a:rPr lang="ja-JP" altLang="en-US">
                    <a:noFill/>
                  </a:rPr>
                  <a:t> </a:t>
                </a:r>
              </a:p>
            </p:txBody>
          </p:sp>
        </mc:Fallback>
      </mc:AlternateContent>
      <p:sp>
        <p:nvSpPr>
          <p:cNvPr id="51" name="正方形/長方形 50"/>
          <p:cNvSpPr/>
          <p:nvPr/>
        </p:nvSpPr>
        <p:spPr>
          <a:xfrm>
            <a:off x="4130660" y="5147593"/>
            <a:ext cx="365292" cy="3591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a:t>
            </a:r>
            <a:endParaRPr lang="ja-JP" altLang="en-US" sz="1600" b="1" dirty="0">
              <a:solidFill>
                <a:schemeClr val="tx1"/>
              </a:solidFill>
            </a:endParaRPr>
          </a:p>
        </p:txBody>
      </p:sp>
      <p:sp>
        <p:nvSpPr>
          <p:cNvPr id="52" name="正方形/長方形 51"/>
          <p:cNvSpPr/>
          <p:nvPr/>
        </p:nvSpPr>
        <p:spPr>
          <a:xfrm>
            <a:off x="1010818" y="3258786"/>
            <a:ext cx="669418"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第</a:t>
            </a:r>
            <a:r>
              <a:rPr lang="en-US" altLang="ja-JP" sz="1200" dirty="0" smtClean="0">
                <a:solidFill>
                  <a:schemeClr val="bg1"/>
                </a:solidFill>
              </a:rPr>
              <a:t>1</a:t>
            </a:r>
            <a:br>
              <a:rPr lang="en-US" altLang="ja-JP" sz="1200" dirty="0" smtClean="0">
                <a:solidFill>
                  <a:schemeClr val="bg1"/>
                </a:solidFill>
              </a:rPr>
            </a:br>
            <a:r>
              <a:rPr lang="ja-JP" altLang="en-US" sz="1200" dirty="0" smtClean="0">
                <a:solidFill>
                  <a:schemeClr val="bg1"/>
                </a:solidFill>
              </a:rPr>
              <a:t>主成分</a:t>
            </a:r>
            <a:endParaRPr lang="ja-JP" altLang="en-US" sz="1200" dirty="0">
              <a:solidFill>
                <a:schemeClr val="bg1"/>
              </a:solidFill>
            </a:endParaRPr>
          </a:p>
        </p:txBody>
      </p:sp>
      <p:sp>
        <p:nvSpPr>
          <p:cNvPr id="53" name="正方形/長方形 52"/>
          <p:cNvSpPr/>
          <p:nvPr/>
        </p:nvSpPr>
        <p:spPr>
          <a:xfrm>
            <a:off x="1707012" y="3258786"/>
            <a:ext cx="669418"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第</a:t>
            </a:r>
            <a:r>
              <a:rPr lang="en-US" altLang="ja-JP" sz="1200" dirty="0" smtClean="0">
                <a:solidFill>
                  <a:schemeClr val="bg1"/>
                </a:solidFill>
              </a:rPr>
              <a:t>2</a:t>
            </a:r>
            <a:br>
              <a:rPr lang="en-US" altLang="ja-JP" sz="1200" dirty="0" smtClean="0">
                <a:solidFill>
                  <a:schemeClr val="bg1"/>
                </a:solidFill>
              </a:rPr>
            </a:br>
            <a:r>
              <a:rPr lang="ja-JP" altLang="en-US" sz="1200" dirty="0" smtClean="0">
                <a:solidFill>
                  <a:schemeClr val="bg1"/>
                </a:solidFill>
              </a:rPr>
              <a:t>主成分</a:t>
            </a:r>
            <a:endParaRPr lang="ja-JP" altLang="en-US" sz="1200" dirty="0">
              <a:solidFill>
                <a:schemeClr val="bg1"/>
              </a:solidFill>
            </a:endParaRPr>
          </a:p>
        </p:txBody>
      </p:sp>
      <p:sp>
        <p:nvSpPr>
          <p:cNvPr id="54" name="正方形/長方形 53"/>
          <p:cNvSpPr/>
          <p:nvPr/>
        </p:nvSpPr>
        <p:spPr>
          <a:xfrm>
            <a:off x="2407258" y="3258786"/>
            <a:ext cx="669418"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第</a:t>
            </a:r>
            <a:r>
              <a:rPr lang="en-US" altLang="ja-JP" sz="1200" dirty="0" smtClean="0">
                <a:solidFill>
                  <a:schemeClr val="bg1"/>
                </a:solidFill>
              </a:rPr>
              <a:t>3</a:t>
            </a:r>
            <a:br>
              <a:rPr lang="en-US" altLang="ja-JP" sz="1200" dirty="0" smtClean="0">
                <a:solidFill>
                  <a:schemeClr val="bg1"/>
                </a:solidFill>
              </a:rPr>
            </a:br>
            <a:r>
              <a:rPr lang="ja-JP" altLang="en-US" sz="1200" dirty="0" smtClean="0">
                <a:solidFill>
                  <a:schemeClr val="bg1"/>
                </a:solidFill>
              </a:rPr>
              <a:t>主成分</a:t>
            </a:r>
            <a:endParaRPr lang="ja-JP" altLang="en-US" sz="1200" dirty="0">
              <a:solidFill>
                <a:schemeClr val="bg1"/>
              </a:solidFill>
            </a:endParaRPr>
          </a:p>
        </p:txBody>
      </p:sp>
      <mc:AlternateContent xmlns:mc="http://schemas.openxmlformats.org/markup-compatibility/2006" xmlns:a14="http://schemas.microsoft.com/office/drawing/2010/main">
        <mc:Choice Requires="a14">
          <p:sp>
            <p:nvSpPr>
              <p:cNvPr id="55" name="正方形/長方形 54"/>
              <p:cNvSpPr/>
              <p:nvPr/>
            </p:nvSpPr>
            <p:spPr>
              <a:xfrm>
                <a:off x="3613304" y="3258786"/>
                <a:ext cx="669418"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200" dirty="0" smtClean="0">
                    <a:solidFill>
                      <a:schemeClr val="bg1"/>
                    </a:solidFill>
                  </a:rPr>
                  <a:t>第</a:t>
                </a:r>
                <a14:m>
                  <m:oMath xmlns:m="http://schemas.openxmlformats.org/officeDocument/2006/math">
                    <m:r>
                      <a:rPr lang="en-US" altLang="ja-JP" sz="1200" b="0" i="1" smtClean="0">
                        <a:solidFill>
                          <a:schemeClr val="bg1"/>
                        </a:solidFill>
                        <a:latin typeface="Cambria Math" panose="02040503050406030204" pitchFamily="18" charset="0"/>
                      </a:rPr>
                      <m:t>𝑚</m:t>
                    </m:r>
                  </m:oMath>
                </a14:m>
                <a:endParaRPr lang="en-US" altLang="ja-JP" sz="1200" dirty="0" smtClean="0">
                  <a:solidFill>
                    <a:schemeClr val="bg1"/>
                  </a:solidFill>
                </a:endParaRPr>
              </a:p>
              <a:p>
                <a:pPr algn="ctr"/>
                <a:r>
                  <a:rPr lang="ja-JP" altLang="en-US" sz="1200" dirty="0" smtClean="0">
                    <a:solidFill>
                      <a:schemeClr val="bg1"/>
                    </a:solidFill>
                  </a:rPr>
                  <a:t>主成分</a:t>
                </a:r>
                <a:endParaRPr lang="ja-JP" altLang="en-US" sz="1200" dirty="0">
                  <a:solidFill>
                    <a:schemeClr val="bg1"/>
                  </a:solidFill>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3613304" y="3258786"/>
                <a:ext cx="669418" cy="359143"/>
              </a:xfrm>
              <a:prstGeom prst="rect">
                <a:avLst/>
              </a:prstGeom>
              <a:blipFill rotWithShape="0">
                <a:blip r:embed="rId4"/>
                <a:stretch>
                  <a:fillRect t="-17241" b="-27586"/>
                </a:stretch>
              </a:blipFill>
              <a:ln w="9525">
                <a:noFill/>
              </a:ln>
            </p:spPr>
            <p:txBody>
              <a:bodyPr/>
              <a:lstStyle/>
              <a:p>
                <a:r>
                  <a:rPr lang="ja-JP" altLang="en-US">
                    <a:noFill/>
                  </a:rPr>
                  <a:t> </a:t>
                </a:r>
              </a:p>
            </p:txBody>
          </p:sp>
        </mc:Fallback>
      </mc:AlternateContent>
      <p:sp>
        <p:nvSpPr>
          <p:cNvPr id="56" name="正方形/長方形 55"/>
          <p:cNvSpPr/>
          <p:nvPr/>
        </p:nvSpPr>
        <p:spPr>
          <a:xfrm>
            <a:off x="3180835" y="3233119"/>
            <a:ext cx="365292" cy="3591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a:t>
            </a:r>
            <a:endParaRPr lang="ja-JP" altLang="en-US" sz="1600" b="1" dirty="0">
              <a:solidFill>
                <a:schemeClr val="tx1"/>
              </a:solidFill>
            </a:endParaRPr>
          </a:p>
        </p:txBody>
      </p:sp>
      <p:cxnSp>
        <p:nvCxnSpPr>
          <p:cNvPr id="57" name="直線矢印コネクタ 56"/>
          <p:cNvCxnSpPr>
            <a:stCxn id="41" idx="0"/>
            <a:endCxn id="52" idx="2"/>
          </p:cNvCxnSpPr>
          <p:nvPr/>
        </p:nvCxnSpPr>
        <p:spPr>
          <a:xfrm flipV="1">
            <a:off x="828958" y="3617929"/>
            <a:ext cx="516569"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42" idx="0"/>
            <a:endCxn id="52" idx="2"/>
          </p:cNvCxnSpPr>
          <p:nvPr/>
        </p:nvCxnSpPr>
        <p:spPr>
          <a:xfrm flipV="1">
            <a:off x="1215930" y="3617929"/>
            <a:ext cx="12959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43" idx="0"/>
            <a:endCxn id="52" idx="2"/>
          </p:cNvCxnSpPr>
          <p:nvPr/>
        </p:nvCxnSpPr>
        <p:spPr>
          <a:xfrm flipH="1" flipV="1">
            <a:off x="1345527" y="3617929"/>
            <a:ext cx="25916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43" idx="0"/>
            <a:endCxn id="53" idx="2"/>
          </p:cNvCxnSpPr>
          <p:nvPr/>
        </p:nvCxnSpPr>
        <p:spPr>
          <a:xfrm flipV="1">
            <a:off x="1604694" y="3617929"/>
            <a:ext cx="43702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44" idx="0"/>
            <a:endCxn id="54" idx="2"/>
          </p:cNvCxnSpPr>
          <p:nvPr/>
        </p:nvCxnSpPr>
        <p:spPr>
          <a:xfrm flipV="1">
            <a:off x="1995576" y="3617929"/>
            <a:ext cx="746391"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45" idx="0"/>
            <a:endCxn id="53" idx="2"/>
          </p:cNvCxnSpPr>
          <p:nvPr/>
        </p:nvCxnSpPr>
        <p:spPr>
          <a:xfrm flipH="1" flipV="1">
            <a:off x="2041721" y="3617929"/>
            <a:ext cx="342458"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45" idx="0"/>
            <a:endCxn id="54" idx="2"/>
          </p:cNvCxnSpPr>
          <p:nvPr/>
        </p:nvCxnSpPr>
        <p:spPr>
          <a:xfrm flipV="1">
            <a:off x="2384179" y="3617929"/>
            <a:ext cx="357788"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46" idx="0"/>
            <a:endCxn id="52" idx="2"/>
          </p:cNvCxnSpPr>
          <p:nvPr/>
        </p:nvCxnSpPr>
        <p:spPr>
          <a:xfrm flipH="1" flipV="1">
            <a:off x="1345527" y="3617929"/>
            <a:ext cx="1427618"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47" idx="0"/>
            <a:endCxn id="53" idx="2"/>
          </p:cNvCxnSpPr>
          <p:nvPr/>
        </p:nvCxnSpPr>
        <p:spPr>
          <a:xfrm flipH="1" flipV="1">
            <a:off x="2041721" y="3617929"/>
            <a:ext cx="1121904"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48" idx="0"/>
            <a:endCxn id="54" idx="2"/>
          </p:cNvCxnSpPr>
          <p:nvPr/>
        </p:nvCxnSpPr>
        <p:spPr>
          <a:xfrm flipH="1" flipV="1">
            <a:off x="2741967" y="3617929"/>
            <a:ext cx="81213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47" idx="0"/>
            <a:endCxn id="54" idx="2"/>
          </p:cNvCxnSpPr>
          <p:nvPr/>
        </p:nvCxnSpPr>
        <p:spPr>
          <a:xfrm flipH="1" flipV="1">
            <a:off x="2741967" y="3617929"/>
            <a:ext cx="421658"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48" idx="0"/>
            <a:endCxn id="52" idx="2"/>
          </p:cNvCxnSpPr>
          <p:nvPr/>
        </p:nvCxnSpPr>
        <p:spPr>
          <a:xfrm flipH="1" flipV="1">
            <a:off x="1345527" y="3617929"/>
            <a:ext cx="220857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49" idx="0"/>
            <a:endCxn id="55" idx="2"/>
          </p:cNvCxnSpPr>
          <p:nvPr/>
        </p:nvCxnSpPr>
        <p:spPr>
          <a:xfrm flipV="1">
            <a:off x="3948013" y="3617929"/>
            <a:ext cx="0"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48" idx="0"/>
            <a:endCxn id="55" idx="2"/>
          </p:cNvCxnSpPr>
          <p:nvPr/>
        </p:nvCxnSpPr>
        <p:spPr>
          <a:xfrm flipV="1">
            <a:off x="3554104" y="3617929"/>
            <a:ext cx="393909"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50" idx="0"/>
            <a:endCxn id="55" idx="2"/>
          </p:cNvCxnSpPr>
          <p:nvPr/>
        </p:nvCxnSpPr>
        <p:spPr>
          <a:xfrm flipH="1" flipV="1">
            <a:off x="3948013" y="3617929"/>
            <a:ext cx="733157"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50" idx="0"/>
            <a:endCxn id="54" idx="2"/>
          </p:cNvCxnSpPr>
          <p:nvPr/>
        </p:nvCxnSpPr>
        <p:spPr>
          <a:xfrm flipH="1" flipV="1">
            <a:off x="2741967" y="3617929"/>
            <a:ext cx="1939203" cy="1628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539180" y="2074295"/>
            <a:ext cx="4429662" cy="2680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tx1"/>
                </a:solidFill>
              </a:rPr>
              <a:t>主成分分析のイメージ</a:t>
            </a:r>
            <a:endParaRPr lang="ja-JP" altLang="en-US" sz="1600" dirty="0">
              <a:solidFill>
                <a:schemeClr val="tx1"/>
              </a:solidFill>
            </a:endParaRPr>
          </a:p>
        </p:txBody>
      </p:sp>
      <mc:AlternateContent xmlns:mc="http://schemas.openxmlformats.org/markup-compatibility/2006" xmlns:a14="http://schemas.microsoft.com/office/drawing/2010/main">
        <mc:Choice Requires="a14">
          <p:sp>
            <p:nvSpPr>
              <p:cNvPr id="77" name="正方形/長方形 76"/>
              <p:cNvSpPr/>
              <p:nvPr/>
            </p:nvSpPr>
            <p:spPr>
              <a:xfrm>
                <a:off x="505304" y="2508261"/>
                <a:ext cx="4463538" cy="2897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a:solidFill>
                      <a:schemeClr val="tx1"/>
                    </a:solidFill>
                  </a:rPr>
                  <a:t>矢印</a:t>
                </a:r>
                <a:r>
                  <a:rPr lang="ja-JP" altLang="en-US" sz="1400" dirty="0" smtClean="0">
                    <a:solidFill>
                      <a:schemeClr val="tx1"/>
                    </a:solidFill>
                  </a:rPr>
                  <a:t>は因子負荷量の関係を示す。</a:t>
                </a:r>
                <a14:m>
                  <m:oMath xmlns:m="http://schemas.openxmlformats.org/officeDocument/2006/math">
                    <m:r>
                      <a:rPr lang="en-US" altLang="ja-JP" sz="1400" b="0" i="1" smtClean="0">
                        <a:solidFill>
                          <a:schemeClr val="tx1"/>
                        </a:solidFill>
                        <a:latin typeface="Cambria Math" panose="02040503050406030204" pitchFamily="18" charset="0"/>
                      </a:rPr>
                      <m:t>𝑚</m:t>
                    </m:r>
                    <m:r>
                      <a:rPr lang="en-US" altLang="ja-JP" sz="1400" b="0" i="1" smtClean="0">
                        <a:solidFill>
                          <a:schemeClr val="tx1"/>
                        </a:solidFill>
                        <a:latin typeface="Cambria Math" panose="02040503050406030204" pitchFamily="18" charset="0"/>
                      </a:rPr>
                      <m:t>&lt;</m:t>
                    </m:r>
                    <m:r>
                      <a:rPr lang="en-US" altLang="ja-JP" sz="1400" b="0" i="1" smtClean="0">
                        <a:solidFill>
                          <a:schemeClr val="tx1"/>
                        </a:solidFill>
                        <a:latin typeface="Cambria Math" panose="02040503050406030204" pitchFamily="18" charset="0"/>
                      </a:rPr>
                      <m:t>𝑛</m:t>
                    </m:r>
                  </m:oMath>
                </a14:m>
                <a:endParaRPr lang="en-US" altLang="ja-JP" sz="1400" dirty="0" smtClean="0">
                  <a:solidFill>
                    <a:schemeClr val="tx1"/>
                  </a:solidFill>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505304" y="2508261"/>
                <a:ext cx="4463538" cy="289730"/>
              </a:xfrm>
              <a:prstGeom prst="rect">
                <a:avLst/>
              </a:prstGeom>
              <a:blipFill rotWithShape="0">
                <a:blip r:embed="rId5"/>
                <a:stretch>
                  <a:fillRect l="-410" t="-4167" b="-25000"/>
                </a:stretch>
              </a:blipFill>
              <a:ln w="9525">
                <a:noFill/>
              </a:ln>
            </p:spPr>
            <p:txBody>
              <a:bodyPr/>
              <a:lstStyle/>
              <a:p>
                <a:r>
                  <a:rPr lang="ja-JP" altLang="en-US">
                    <a:noFill/>
                  </a:rPr>
                  <a:t> </a:t>
                </a:r>
              </a:p>
            </p:txBody>
          </p:sp>
        </mc:Fallback>
      </mc:AlternateContent>
      <p:cxnSp>
        <p:nvCxnSpPr>
          <p:cNvPr id="80" name="直線コネクタ 79"/>
          <p:cNvCxnSpPr/>
          <p:nvPr/>
        </p:nvCxnSpPr>
        <p:spPr>
          <a:xfrm>
            <a:off x="505304" y="2338041"/>
            <a:ext cx="44635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四角形吹き出し 3"/>
          <p:cNvSpPr/>
          <p:nvPr/>
        </p:nvSpPr>
        <p:spPr>
          <a:xfrm>
            <a:off x="5328084" y="5147593"/>
            <a:ext cx="3456384" cy="775736"/>
          </a:xfrm>
          <a:prstGeom prst="wedgeRectCallout">
            <a:avLst>
              <a:gd name="adj1" fmla="val -57404"/>
              <a:gd name="adj2" fmla="val -20706"/>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bg1"/>
                </a:solidFill>
              </a:rPr>
              <a:t>そのまま線形回帰分析をすると、何かと面倒</a:t>
            </a:r>
            <a:r>
              <a:rPr kumimoji="1" lang="en-US" altLang="ja-JP" sz="1400" dirty="0" smtClean="0">
                <a:solidFill>
                  <a:schemeClr val="bg1"/>
                </a:solidFill>
              </a:rPr>
              <a:t>(</a:t>
            </a:r>
            <a:r>
              <a:rPr kumimoji="1" lang="ja-JP" altLang="en-US" sz="1400" dirty="0" smtClean="0">
                <a:solidFill>
                  <a:schemeClr val="bg1"/>
                </a:solidFill>
              </a:rPr>
              <a:t>たくさん変数があって解釈が面倒、</a:t>
            </a:r>
            <a:r>
              <a:rPr kumimoji="1" lang="en-US" altLang="ja-JP" sz="1400" dirty="0" smtClean="0">
                <a:solidFill>
                  <a:schemeClr val="bg1"/>
                </a:solidFill>
              </a:rPr>
              <a:t>step</a:t>
            </a:r>
            <a:r>
              <a:rPr kumimoji="1" lang="ja-JP" altLang="en-US" sz="1400" dirty="0" smtClean="0">
                <a:solidFill>
                  <a:schemeClr val="bg1"/>
                </a:solidFill>
              </a:rPr>
              <a:t>関数による変数選択に時間がかかる</a:t>
            </a:r>
            <a:r>
              <a:rPr kumimoji="1" lang="en-US" altLang="ja-JP" sz="1400" dirty="0" err="1" smtClean="0">
                <a:solidFill>
                  <a:schemeClr val="bg1"/>
                </a:solidFill>
              </a:rPr>
              <a:t>etc</a:t>
            </a:r>
            <a:r>
              <a:rPr lang="en-US" altLang="ja-JP" sz="1400" dirty="0" smtClean="0">
                <a:solidFill>
                  <a:schemeClr val="bg1"/>
                </a:solidFill>
              </a:rPr>
              <a:t>) (</a:t>
            </a:r>
            <a:r>
              <a:rPr lang="ja-JP" altLang="en-US" sz="1400" dirty="0" smtClean="0">
                <a:solidFill>
                  <a:schemeClr val="bg1"/>
                </a:solidFill>
              </a:rPr>
              <a:t>第</a:t>
            </a:r>
            <a:r>
              <a:rPr lang="en-US" altLang="ja-JP" sz="1400" dirty="0" smtClean="0">
                <a:solidFill>
                  <a:schemeClr val="bg1"/>
                </a:solidFill>
              </a:rPr>
              <a:t>5</a:t>
            </a:r>
            <a:r>
              <a:rPr lang="ja-JP" altLang="en-US" sz="1400" dirty="0" smtClean="0">
                <a:solidFill>
                  <a:schemeClr val="bg1"/>
                </a:solidFill>
              </a:rPr>
              <a:t>回参照</a:t>
            </a:r>
            <a:r>
              <a:rPr lang="en-US" altLang="ja-JP" sz="1400" dirty="0" smtClean="0">
                <a:solidFill>
                  <a:schemeClr val="bg1"/>
                </a:solidFill>
              </a:rPr>
              <a:t>)</a:t>
            </a:r>
            <a:endParaRPr kumimoji="1" lang="ja-JP" altLang="en-US" sz="1400" dirty="0" smtClean="0">
              <a:solidFill>
                <a:schemeClr val="bg1"/>
              </a:solidFill>
            </a:endParaRPr>
          </a:p>
        </p:txBody>
      </p:sp>
      <p:sp>
        <p:nvSpPr>
          <p:cNvPr id="82" name="四角形吹き出し 81"/>
          <p:cNvSpPr/>
          <p:nvPr/>
        </p:nvSpPr>
        <p:spPr>
          <a:xfrm>
            <a:off x="5328084" y="2910969"/>
            <a:ext cx="3456384" cy="775736"/>
          </a:xfrm>
          <a:prstGeom prst="wedgeRectCallout">
            <a:avLst>
              <a:gd name="adj1" fmla="val -57404"/>
              <a:gd name="adj2" fmla="val -20706"/>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smtClean="0">
                <a:solidFill>
                  <a:schemeClr val="bg1"/>
                </a:solidFill>
              </a:rPr>
              <a:t>主成分分析を行った後であれば、変数の数が削減されているため、重回帰モデルの構築時の計算量や解釈がシンプルになる傾向にある</a:t>
            </a:r>
            <a:endParaRPr kumimoji="1" lang="ja-JP" altLang="en-US" sz="1400" dirty="0" smtClean="0">
              <a:solidFill>
                <a:schemeClr val="bg1"/>
              </a:solidFill>
            </a:endParaRPr>
          </a:p>
        </p:txBody>
      </p:sp>
      <p:sp>
        <p:nvSpPr>
          <p:cNvPr id="5" name="二等辺三角形 4"/>
          <p:cNvSpPr/>
          <p:nvPr/>
        </p:nvSpPr>
        <p:spPr>
          <a:xfrm>
            <a:off x="5866211" y="4207348"/>
            <a:ext cx="2380129" cy="201706"/>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83" name="正方形/長方形 82"/>
          <p:cNvSpPr/>
          <p:nvPr/>
        </p:nvSpPr>
        <p:spPr>
          <a:xfrm>
            <a:off x="5328084" y="1834717"/>
            <a:ext cx="3456384" cy="5076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tx1"/>
                </a:solidFill>
              </a:rPr>
              <a:t>主成分回帰（主成分分析をした後に</a:t>
            </a:r>
            <a:r>
              <a:rPr lang="en-US" altLang="ja-JP" sz="1600" dirty="0" smtClean="0">
                <a:solidFill>
                  <a:schemeClr val="tx1"/>
                </a:solidFill>
              </a:rPr>
              <a:t/>
            </a:r>
            <a:br>
              <a:rPr lang="en-US" altLang="ja-JP" sz="1600" dirty="0" smtClean="0">
                <a:solidFill>
                  <a:schemeClr val="tx1"/>
                </a:solidFill>
              </a:rPr>
            </a:br>
            <a:r>
              <a:rPr lang="ja-JP" altLang="en-US" sz="1600" dirty="0" smtClean="0">
                <a:solidFill>
                  <a:schemeClr val="tx1"/>
                </a:solidFill>
              </a:rPr>
              <a:t>回帰分析をすること）の意義</a:t>
            </a:r>
            <a:endParaRPr lang="ja-JP" altLang="en-US" sz="1600" dirty="0">
              <a:solidFill>
                <a:schemeClr val="tx1"/>
              </a:solidFill>
            </a:endParaRPr>
          </a:p>
        </p:txBody>
      </p:sp>
      <p:cxnSp>
        <p:nvCxnSpPr>
          <p:cNvPr id="84" name="直線コネクタ 83"/>
          <p:cNvCxnSpPr/>
          <p:nvPr/>
        </p:nvCxnSpPr>
        <p:spPr>
          <a:xfrm>
            <a:off x="5294208" y="2338041"/>
            <a:ext cx="34828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rot="1499416">
            <a:off x="4311491" y="2540410"/>
            <a:ext cx="712504" cy="200417"/>
          </a:xfrm>
          <a:prstGeom prst="rect">
            <a:avLst/>
          </a:prstGeom>
          <a:solidFill>
            <a:schemeClr val="bg1">
              <a:lumMod val="9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rPr>
              <a:t>例示的</a:t>
            </a:r>
          </a:p>
        </p:txBody>
      </p:sp>
    </p:spTree>
    <p:extLst>
      <p:ext uri="{BB962C8B-B14F-4D97-AF65-F5344CB8AC3E}">
        <p14:creationId xmlns:p14="http://schemas.microsoft.com/office/powerpoint/2010/main" val="26459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R</a:t>
            </a:r>
            <a:r>
              <a:rPr kumimoji="1" lang="ja-JP" altLang="en-US" dirty="0" smtClean="0"/>
              <a:t>における主成分回帰</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37</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smtClean="0"/>
              <a:t>説明変数と目的変数を分離した後、説明変数を主成分分析して主成分得点を計算。その後元の目的変数と合わせたデータで回帰分析を実施</a:t>
            </a:r>
            <a:endParaRPr lang="en-US" altLang="ja-JP" dirty="0"/>
          </a:p>
        </p:txBody>
      </p:sp>
      <p:cxnSp>
        <p:nvCxnSpPr>
          <p:cNvPr id="21" name="直線コネクタ 20"/>
          <p:cNvCxnSpPr/>
          <p:nvPr/>
        </p:nvCxnSpPr>
        <p:spPr>
          <a:xfrm>
            <a:off x="395286" y="1992076"/>
            <a:ext cx="1366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395287" y="1664087"/>
            <a:ext cx="1366278" cy="4032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プロセス</a:t>
            </a:r>
          </a:p>
        </p:txBody>
      </p:sp>
      <p:cxnSp>
        <p:nvCxnSpPr>
          <p:cNvPr id="24" name="直線コネクタ 23"/>
          <p:cNvCxnSpPr/>
          <p:nvPr/>
        </p:nvCxnSpPr>
        <p:spPr>
          <a:xfrm>
            <a:off x="1860126" y="1992076"/>
            <a:ext cx="33239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1860126" y="1664087"/>
            <a:ext cx="3323942" cy="4032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コード（例）</a:t>
            </a:r>
          </a:p>
        </p:txBody>
      </p:sp>
      <p:cxnSp>
        <p:nvCxnSpPr>
          <p:cNvPr id="27" name="直線コネクタ 26"/>
          <p:cNvCxnSpPr/>
          <p:nvPr/>
        </p:nvCxnSpPr>
        <p:spPr>
          <a:xfrm>
            <a:off x="5315086" y="1992076"/>
            <a:ext cx="34693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5315086" y="1664087"/>
            <a:ext cx="3469382" cy="4032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説明</a:t>
            </a:r>
            <a:endParaRPr kumimoji="1" lang="ja-JP" altLang="en-US" sz="1600" dirty="0" smtClean="0">
              <a:solidFill>
                <a:schemeClr val="tx1"/>
              </a:solidFill>
            </a:endParaRPr>
          </a:p>
        </p:txBody>
      </p:sp>
      <p:sp>
        <p:nvSpPr>
          <p:cNvPr id="4" name="ホームベース 3"/>
          <p:cNvSpPr/>
          <p:nvPr/>
        </p:nvSpPr>
        <p:spPr>
          <a:xfrm rot="5400000">
            <a:off x="748619" y="2442499"/>
            <a:ext cx="659614"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データの</a:t>
            </a:r>
            <a:r>
              <a:rPr kumimoji="1" lang="en-US" altLang="ja-JP" sz="1600" dirty="0" smtClean="0">
                <a:solidFill>
                  <a:schemeClr val="tx1"/>
                </a:solidFill>
              </a:rPr>
              <a:t/>
            </a:r>
            <a:br>
              <a:rPr kumimoji="1" lang="en-US" altLang="ja-JP" sz="1600" dirty="0" smtClean="0">
                <a:solidFill>
                  <a:schemeClr val="tx1"/>
                </a:solidFill>
              </a:rPr>
            </a:br>
            <a:r>
              <a:rPr kumimoji="1" lang="ja-JP" altLang="en-US" sz="1600" dirty="0" smtClean="0">
                <a:solidFill>
                  <a:schemeClr val="tx1"/>
                </a:solidFill>
              </a:rPr>
              <a:t>標準化</a:t>
            </a:r>
          </a:p>
        </p:txBody>
      </p:sp>
      <p:sp>
        <p:nvSpPr>
          <p:cNvPr id="19" name="ホームベース 18"/>
          <p:cNvSpPr/>
          <p:nvPr/>
        </p:nvSpPr>
        <p:spPr>
          <a:xfrm rot="5400000">
            <a:off x="748619" y="3167650"/>
            <a:ext cx="659614"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主成分分析</a:t>
            </a:r>
          </a:p>
        </p:txBody>
      </p:sp>
      <p:sp>
        <p:nvSpPr>
          <p:cNvPr id="20" name="ホームベース 19"/>
          <p:cNvSpPr/>
          <p:nvPr/>
        </p:nvSpPr>
        <p:spPr>
          <a:xfrm rot="5400000">
            <a:off x="748619" y="3892801"/>
            <a:ext cx="659614"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寄与率の確認</a:t>
            </a:r>
          </a:p>
        </p:txBody>
      </p:sp>
      <p:sp>
        <p:nvSpPr>
          <p:cNvPr id="30" name="正方形/長方形 29"/>
          <p:cNvSpPr/>
          <p:nvPr/>
        </p:nvSpPr>
        <p:spPr>
          <a:xfrm>
            <a:off x="1844806" y="2795830"/>
            <a:ext cx="3339262"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err="1" smtClean="0">
                <a:solidFill>
                  <a:schemeClr val="tx1"/>
                </a:solidFill>
              </a:rPr>
              <a:t>x_s</a:t>
            </a:r>
            <a:r>
              <a:rPr lang="en-US" altLang="ja-JP" sz="1600" dirty="0" smtClean="0">
                <a:solidFill>
                  <a:schemeClr val="tx1"/>
                </a:solidFill>
              </a:rPr>
              <a:t> &lt;- scale(x)</a:t>
            </a:r>
          </a:p>
        </p:txBody>
      </p:sp>
      <p:sp>
        <p:nvSpPr>
          <p:cNvPr id="32" name="正方形/長方形 31"/>
          <p:cNvSpPr/>
          <p:nvPr/>
        </p:nvSpPr>
        <p:spPr>
          <a:xfrm>
            <a:off x="1844806" y="3520981"/>
            <a:ext cx="3339262"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err="1">
                <a:solidFill>
                  <a:schemeClr val="tx1"/>
                </a:solidFill>
              </a:rPr>
              <a:t>x</a:t>
            </a:r>
            <a:r>
              <a:rPr lang="en-US" altLang="ja-JP" sz="1600" dirty="0" err="1" smtClean="0">
                <a:solidFill>
                  <a:schemeClr val="tx1"/>
                </a:solidFill>
              </a:rPr>
              <a:t>_pc</a:t>
            </a:r>
            <a:r>
              <a:rPr lang="en-US" altLang="ja-JP" sz="1600" dirty="0" smtClean="0">
                <a:solidFill>
                  <a:schemeClr val="tx1"/>
                </a:solidFill>
              </a:rPr>
              <a:t> &lt;- </a:t>
            </a:r>
            <a:r>
              <a:rPr lang="en-US" altLang="ja-JP" sz="1600" dirty="0" err="1" smtClean="0">
                <a:solidFill>
                  <a:schemeClr val="tx1"/>
                </a:solidFill>
              </a:rPr>
              <a:t>princomp</a:t>
            </a:r>
            <a:r>
              <a:rPr lang="en-US" altLang="ja-JP" sz="1600" dirty="0" smtClean="0">
                <a:solidFill>
                  <a:schemeClr val="tx1"/>
                </a:solidFill>
              </a:rPr>
              <a:t>(</a:t>
            </a:r>
            <a:r>
              <a:rPr lang="en-US" altLang="ja-JP" sz="1600" dirty="0" err="1" smtClean="0">
                <a:solidFill>
                  <a:schemeClr val="tx1"/>
                </a:solidFill>
              </a:rPr>
              <a:t>x_s</a:t>
            </a:r>
            <a:r>
              <a:rPr lang="en-US" altLang="ja-JP" sz="1600" dirty="0" smtClean="0">
                <a:solidFill>
                  <a:schemeClr val="tx1"/>
                </a:solidFill>
              </a:rPr>
              <a:t>)</a:t>
            </a:r>
            <a:endParaRPr lang="en-US" altLang="ja-JP" sz="1600" dirty="0">
              <a:solidFill>
                <a:schemeClr val="tx1"/>
              </a:solidFill>
            </a:endParaRPr>
          </a:p>
        </p:txBody>
      </p:sp>
      <p:sp>
        <p:nvSpPr>
          <p:cNvPr id="34" name="正方形/長方形 33"/>
          <p:cNvSpPr/>
          <p:nvPr/>
        </p:nvSpPr>
        <p:spPr>
          <a:xfrm>
            <a:off x="1844806" y="4246132"/>
            <a:ext cx="3339262"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solidFill>
              </a:rPr>
              <a:t>s</a:t>
            </a:r>
            <a:r>
              <a:rPr lang="en-US" altLang="ja-JP" sz="1600" dirty="0" smtClean="0">
                <a:solidFill>
                  <a:schemeClr val="tx1"/>
                </a:solidFill>
              </a:rPr>
              <a:t>ummary(</a:t>
            </a:r>
            <a:r>
              <a:rPr lang="en-US" altLang="ja-JP" sz="1600" dirty="0" err="1" smtClean="0">
                <a:solidFill>
                  <a:schemeClr val="tx1"/>
                </a:solidFill>
              </a:rPr>
              <a:t>x_pc</a:t>
            </a:r>
            <a:r>
              <a:rPr lang="en-US" altLang="ja-JP" sz="1600" dirty="0" smtClean="0">
                <a:solidFill>
                  <a:schemeClr val="tx1"/>
                </a:solidFill>
              </a:rPr>
              <a:t>)</a:t>
            </a:r>
          </a:p>
        </p:txBody>
      </p:sp>
      <p:sp>
        <p:nvSpPr>
          <p:cNvPr id="35" name="正方形/長方形 34"/>
          <p:cNvSpPr/>
          <p:nvPr/>
        </p:nvSpPr>
        <p:spPr>
          <a:xfrm>
            <a:off x="5319841" y="2795830"/>
            <a:ext cx="3464627"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説明変数データを標準化</a:t>
            </a:r>
            <a:endParaRPr lang="en-US" altLang="ja-JP" sz="1600" dirty="0" smtClean="0">
              <a:solidFill>
                <a:schemeClr val="tx1"/>
              </a:solidFill>
            </a:endParaRPr>
          </a:p>
        </p:txBody>
      </p:sp>
      <p:sp>
        <p:nvSpPr>
          <p:cNvPr id="36" name="正方形/長方形 35"/>
          <p:cNvSpPr/>
          <p:nvPr/>
        </p:nvSpPr>
        <p:spPr>
          <a:xfrm>
            <a:off x="5319841" y="3520981"/>
            <a:ext cx="3464627"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標準化したデータに対して主成分分析を行い、結果を格納</a:t>
            </a:r>
            <a:endParaRPr lang="en-US" altLang="ja-JP" sz="1600" dirty="0" smtClean="0">
              <a:solidFill>
                <a:schemeClr val="tx1"/>
              </a:solidFill>
            </a:endParaRPr>
          </a:p>
        </p:txBody>
      </p:sp>
      <p:sp>
        <p:nvSpPr>
          <p:cNvPr id="37" name="正方形/長方形 36"/>
          <p:cNvSpPr/>
          <p:nvPr/>
        </p:nvSpPr>
        <p:spPr>
          <a:xfrm>
            <a:off x="5319841" y="4246133"/>
            <a:ext cx="3464627"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寄与率のデータを抽出して表示</a:t>
            </a:r>
            <a:endParaRPr lang="en-US" altLang="ja-JP" sz="1600" dirty="0" smtClean="0">
              <a:solidFill>
                <a:schemeClr val="tx1"/>
              </a:solidFill>
            </a:endParaRPr>
          </a:p>
          <a:p>
            <a:pPr marL="285750" indent="-285750">
              <a:buFont typeface="Arial" panose="020B0604020202020204" pitchFamily="34" charset="0"/>
              <a:buChar char="•"/>
            </a:pPr>
            <a:r>
              <a:rPr lang="en-US" altLang="ja-JP" sz="1600" dirty="0" smtClean="0">
                <a:solidFill>
                  <a:schemeClr val="tx1"/>
                </a:solidFill>
              </a:rPr>
              <a:t>80%</a:t>
            </a:r>
            <a:r>
              <a:rPr lang="ja-JP" altLang="en-US" sz="1600" dirty="0" smtClean="0">
                <a:solidFill>
                  <a:schemeClr val="tx1"/>
                </a:solidFill>
              </a:rPr>
              <a:t>の寄与率を満たす、主成分を識別</a:t>
            </a:r>
            <a:endParaRPr lang="en-US" altLang="ja-JP" sz="1600" dirty="0" smtClean="0">
              <a:solidFill>
                <a:schemeClr val="tx1"/>
              </a:solidFill>
            </a:endParaRPr>
          </a:p>
        </p:txBody>
      </p:sp>
      <p:sp>
        <p:nvSpPr>
          <p:cNvPr id="38" name="ホームベース 37"/>
          <p:cNvSpPr/>
          <p:nvPr/>
        </p:nvSpPr>
        <p:spPr>
          <a:xfrm rot="5400000">
            <a:off x="748619" y="4617094"/>
            <a:ext cx="659614"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主成分得点</a:t>
            </a:r>
            <a:r>
              <a:rPr kumimoji="1" lang="en-US" altLang="ja-JP" sz="1600" dirty="0" smtClean="0">
                <a:solidFill>
                  <a:schemeClr val="tx1"/>
                </a:solidFill>
              </a:rPr>
              <a:t/>
            </a:r>
            <a:br>
              <a:rPr kumimoji="1" lang="en-US" altLang="ja-JP" sz="1600" dirty="0" smtClean="0">
                <a:solidFill>
                  <a:schemeClr val="tx1"/>
                </a:solidFill>
              </a:rPr>
            </a:br>
            <a:r>
              <a:rPr kumimoji="1" lang="ja-JP" altLang="en-US" sz="1600" dirty="0" smtClean="0">
                <a:solidFill>
                  <a:schemeClr val="tx1"/>
                </a:solidFill>
              </a:rPr>
              <a:t>の計算</a:t>
            </a:r>
          </a:p>
        </p:txBody>
      </p:sp>
      <p:sp>
        <p:nvSpPr>
          <p:cNvPr id="39" name="正方形/長方形 38"/>
          <p:cNvSpPr/>
          <p:nvPr/>
        </p:nvSpPr>
        <p:spPr>
          <a:xfrm>
            <a:off x="1844806" y="4970425"/>
            <a:ext cx="3339262"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err="1">
                <a:solidFill>
                  <a:schemeClr val="tx1"/>
                </a:solidFill>
              </a:rPr>
              <a:t>x</a:t>
            </a:r>
            <a:r>
              <a:rPr lang="en-US" altLang="ja-JP" sz="1600" dirty="0" err="1" smtClean="0">
                <a:solidFill>
                  <a:schemeClr val="tx1"/>
                </a:solidFill>
              </a:rPr>
              <a:t>_ex</a:t>
            </a:r>
            <a:r>
              <a:rPr lang="en-US" altLang="ja-JP" sz="1600" dirty="0" smtClean="0">
                <a:solidFill>
                  <a:schemeClr val="tx1"/>
                </a:solidFill>
              </a:rPr>
              <a:t> &lt;-</a:t>
            </a:r>
            <a:r>
              <a:rPr lang="ja-JP" altLang="en-US" sz="1600" dirty="0">
                <a:solidFill>
                  <a:schemeClr val="tx1"/>
                </a:solidFill>
              </a:rPr>
              <a:t> </a:t>
            </a:r>
            <a:r>
              <a:rPr lang="en-US" altLang="ja-JP" sz="1600" dirty="0" err="1" smtClean="0">
                <a:solidFill>
                  <a:schemeClr val="tx1"/>
                </a:solidFill>
              </a:rPr>
              <a:t>PC$scores</a:t>
            </a:r>
            <a:endParaRPr lang="en-US" altLang="ja-JP" sz="1600" dirty="0" smtClean="0">
              <a:solidFill>
                <a:schemeClr val="tx1"/>
              </a:solidFill>
            </a:endParaRPr>
          </a:p>
        </p:txBody>
      </p:sp>
      <p:sp>
        <p:nvSpPr>
          <p:cNvPr id="40" name="正方形/長方形 39"/>
          <p:cNvSpPr/>
          <p:nvPr/>
        </p:nvSpPr>
        <p:spPr>
          <a:xfrm>
            <a:off x="5319841" y="4970426"/>
            <a:ext cx="3464627"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主成分得点</a:t>
            </a:r>
            <a:r>
              <a:rPr lang="en-US" altLang="ja-JP" sz="1600" dirty="0" smtClean="0">
                <a:solidFill>
                  <a:schemeClr val="tx1"/>
                </a:solidFill>
              </a:rPr>
              <a:t>(</a:t>
            </a:r>
            <a:r>
              <a:rPr lang="ja-JP" altLang="en-US" sz="1600" dirty="0" smtClean="0">
                <a:solidFill>
                  <a:schemeClr val="tx1"/>
                </a:solidFill>
              </a:rPr>
              <a:t>新しい軸に基づいた座標</a:t>
            </a:r>
            <a:r>
              <a:rPr lang="en-US" altLang="ja-JP" sz="1600" dirty="0" smtClean="0">
                <a:solidFill>
                  <a:schemeClr val="tx1"/>
                </a:solidFill>
              </a:rPr>
              <a:t>)</a:t>
            </a:r>
            <a:r>
              <a:rPr lang="ja-JP" altLang="en-US" sz="1600" dirty="0" err="1" smtClean="0">
                <a:solidFill>
                  <a:schemeClr val="tx1"/>
                </a:solidFill>
              </a:rPr>
              <a:t>を抽</a:t>
            </a:r>
            <a:r>
              <a:rPr lang="ja-JP" altLang="en-US" sz="1600" dirty="0" smtClean="0">
                <a:solidFill>
                  <a:schemeClr val="tx1"/>
                </a:solidFill>
              </a:rPr>
              <a:t>出</a:t>
            </a:r>
            <a:endParaRPr lang="en-US" altLang="ja-JP" sz="1600" dirty="0" smtClean="0">
              <a:solidFill>
                <a:schemeClr val="tx1"/>
              </a:solidFill>
            </a:endParaRPr>
          </a:p>
        </p:txBody>
      </p:sp>
      <p:sp>
        <p:nvSpPr>
          <p:cNvPr id="26" name="ホームベース 25"/>
          <p:cNvSpPr/>
          <p:nvPr/>
        </p:nvSpPr>
        <p:spPr>
          <a:xfrm rot="5400000">
            <a:off x="748619" y="5338361"/>
            <a:ext cx="659614"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回帰分析</a:t>
            </a:r>
          </a:p>
        </p:txBody>
      </p:sp>
      <p:sp>
        <p:nvSpPr>
          <p:cNvPr id="31" name="正方形/長方形 30"/>
          <p:cNvSpPr/>
          <p:nvPr/>
        </p:nvSpPr>
        <p:spPr>
          <a:xfrm>
            <a:off x="1844806" y="5691692"/>
            <a:ext cx="3339262"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err="1" smtClean="0">
                <a:solidFill>
                  <a:schemeClr val="tx1"/>
                </a:solidFill>
              </a:rPr>
              <a:t>dat_new</a:t>
            </a:r>
            <a:r>
              <a:rPr lang="en-US" altLang="ja-JP" sz="1600" dirty="0" smtClean="0">
                <a:solidFill>
                  <a:schemeClr val="tx1"/>
                </a:solidFill>
              </a:rPr>
              <a:t> &lt;- </a:t>
            </a:r>
            <a:r>
              <a:rPr lang="en-US" altLang="ja-JP" sz="1600" dirty="0" err="1" smtClean="0">
                <a:solidFill>
                  <a:schemeClr val="tx1"/>
                </a:solidFill>
              </a:rPr>
              <a:t>cbind</a:t>
            </a:r>
            <a:r>
              <a:rPr lang="en-US" altLang="ja-JP" sz="1600" dirty="0" smtClean="0">
                <a:solidFill>
                  <a:schemeClr val="tx1"/>
                </a:solidFill>
              </a:rPr>
              <a:t>(</a:t>
            </a:r>
            <a:r>
              <a:rPr lang="en-US" altLang="ja-JP" sz="1600" dirty="0" err="1" smtClean="0">
                <a:solidFill>
                  <a:schemeClr val="tx1"/>
                </a:solidFill>
              </a:rPr>
              <a:t>y,e_ex</a:t>
            </a:r>
            <a:r>
              <a:rPr lang="en-US" altLang="ja-JP" sz="1600" dirty="0" smtClean="0">
                <a:solidFill>
                  <a:schemeClr val="tx1"/>
                </a:solidFill>
              </a:rPr>
              <a:t>)</a:t>
            </a:r>
          </a:p>
          <a:p>
            <a:r>
              <a:rPr lang="en-US" altLang="ja-JP" sz="1600" dirty="0" err="1" smtClean="0">
                <a:solidFill>
                  <a:schemeClr val="tx1"/>
                </a:solidFill>
              </a:rPr>
              <a:t>lm.PCR</a:t>
            </a:r>
            <a:r>
              <a:rPr lang="en-US" altLang="ja-JP" sz="1600" dirty="0" smtClean="0">
                <a:solidFill>
                  <a:schemeClr val="tx1"/>
                </a:solidFill>
              </a:rPr>
              <a:t> &lt;- lm(</a:t>
            </a:r>
            <a:r>
              <a:rPr lang="en-US" altLang="ja-JP" sz="1600" dirty="0" err="1" smtClean="0">
                <a:solidFill>
                  <a:schemeClr val="tx1"/>
                </a:solidFill>
              </a:rPr>
              <a:t>y~.x</a:t>
            </a:r>
            <a:r>
              <a:rPr lang="en-US" altLang="ja-JP" sz="1600" dirty="0" smtClean="0">
                <a:solidFill>
                  <a:schemeClr val="tx1"/>
                </a:solidFill>
              </a:rPr>
              <a:t>, data = </a:t>
            </a:r>
            <a:r>
              <a:rPr lang="en-US" altLang="ja-JP" sz="1600" dirty="0" err="1" smtClean="0">
                <a:solidFill>
                  <a:schemeClr val="tx1"/>
                </a:solidFill>
              </a:rPr>
              <a:t>dat_new</a:t>
            </a:r>
            <a:r>
              <a:rPr lang="en-US" altLang="ja-JP" sz="1600" dirty="0" smtClean="0">
                <a:solidFill>
                  <a:schemeClr val="tx1"/>
                </a:solidFill>
              </a:rPr>
              <a:t>)</a:t>
            </a:r>
          </a:p>
        </p:txBody>
      </p:sp>
      <p:sp>
        <p:nvSpPr>
          <p:cNvPr id="41" name="正方形/長方形 40"/>
          <p:cNvSpPr/>
          <p:nvPr/>
        </p:nvSpPr>
        <p:spPr>
          <a:xfrm>
            <a:off x="5319841" y="5691693"/>
            <a:ext cx="3464627"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主成分得点と目的変数を組み合わせた新しいデータを作成</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新しいデータで回帰分析を実施</a:t>
            </a:r>
            <a:endParaRPr lang="en-US" altLang="ja-JP" sz="1600" dirty="0" smtClean="0">
              <a:solidFill>
                <a:schemeClr val="tx1"/>
              </a:solidFill>
            </a:endParaRPr>
          </a:p>
        </p:txBody>
      </p:sp>
      <p:sp>
        <p:nvSpPr>
          <p:cNvPr id="42" name="ホームベース 41"/>
          <p:cNvSpPr/>
          <p:nvPr/>
        </p:nvSpPr>
        <p:spPr>
          <a:xfrm rot="5400000">
            <a:off x="748619" y="1716627"/>
            <a:ext cx="659614" cy="1366277"/>
          </a:xfrm>
          <a:prstGeom prst="homePlate">
            <a:avLst>
              <a:gd name="adj" fmla="val 19656"/>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説明変数の</a:t>
            </a:r>
            <a:r>
              <a:rPr kumimoji="1" lang="en-US" altLang="ja-JP" sz="1600" dirty="0" smtClean="0">
                <a:solidFill>
                  <a:schemeClr val="tx1"/>
                </a:solidFill>
              </a:rPr>
              <a:t/>
            </a:r>
            <a:br>
              <a:rPr kumimoji="1" lang="en-US" altLang="ja-JP" sz="1600" dirty="0" smtClean="0">
                <a:solidFill>
                  <a:schemeClr val="tx1"/>
                </a:solidFill>
              </a:rPr>
            </a:br>
            <a:r>
              <a:rPr lang="ja-JP" altLang="en-US" sz="1600" dirty="0">
                <a:solidFill>
                  <a:schemeClr val="tx1"/>
                </a:solidFill>
              </a:rPr>
              <a:t>分離</a:t>
            </a:r>
            <a:endParaRPr kumimoji="1" lang="ja-JP" altLang="en-US" sz="1600" dirty="0" smtClean="0">
              <a:solidFill>
                <a:schemeClr val="tx1"/>
              </a:solidFill>
            </a:endParaRPr>
          </a:p>
        </p:txBody>
      </p:sp>
      <p:sp>
        <p:nvSpPr>
          <p:cNvPr id="43" name="正方形/長方形 42"/>
          <p:cNvSpPr/>
          <p:nvPr/>
        </p:nvSpPr>
        <p:spPr>
          <a:xfrm>
            <a:off x="1844806" y="2069958"/>
            <a:ext cx="3339262"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smtClean="0">
                <a:solidFill>
                  <a:schemeClr val="tx1"/>
                </a:solidFill>
              </a:rPr>
              <a:t>y.loc</a:t>
            </a:r>
            <a:r>
              <a:rPr lang="en-US" altLang="ja-JP" sz="1600" dirty="0" smtClean="0">
                <a:solidFill>
                  <a:schemeClr val="tx1"/>
                </a:solidFill>
              </a:rPr>
              <a:t> &lt;- (</a:t>
            </a:r>
            <a:r>
              <a:rPr lang="ja-JP" altLang="en-US" sz="1600" dirty="0" smtClean="0">
                <a:solidFill>
                  <a:schemeClr val="tx1"/>
                </a:solidFill>
              </a:rPr>
              <a:t>目的変数の列番号</a:t>
            </a:r>
            <a:r>
              <a:rPr lang="en-US" altLang="ja-JP" sz="1600" dirty="0" smtClean="0">
                <a:solidFill>
                  <a:schemeClr val="tx1"/>
                </a:solidFill>
              </a:rPr>
              <a:t>)</a:t>
            </a:r>
          </a:p>
          <a:p>
            <a:r>
              <a:rPr lang="en-US" altLang="ja-JP" sz="1600" dirty="0" smtClean="0">
                <a:solidFill>
                  <a:schemeClr val="tx1"/>
                </a:solidFill>
              </a:rPr>
              <a:t>y </a:t>
            </a:r>
            <a:r>
              <a:rPr lang="en-US" altLang="ja-JP" sz="1600" dirty="0">
                <a:solidFill>
                  <a:schemeClr val="tx1"/>
                </a:solidFill>
              </a:rPr>
              <a:t>&lt;- </a:t>
            </a:r>
            <a:r>
              <a:rPr lang="en-US" altLang="ja-JP" sz="1600" dirty="0" err="1">
                <a:solidFill>
                  <a:schemeClr val="tx1"/>
                </a:solidFill>
              </a:rPr>
              <a:t>dat</a:t>
            </a:r>
            <a:r>
              <a:rPr lang="en-US" altLang="ja-JP" sz="1600" dirty="0">
                <a:solidFill>
                  <a:schemeClr val="tx1"/>
                </a:solidFill>
              </a:rPr>
              <a:t>[,</a:t>
            </a:r>
            <a:r>
              <a:rPr lang="en-US" altLang="ja-JP" sz="1600" dirty="0" err="1">
                <a:solidFill>
                  <a:schemeClr val="tx1"/>
                </a:solidFill>
              </a:rPr>
              <a:t>y.loc</a:t>
            </a:r>
            <a:r>
              <a:rPr lang="en-US" altLang="ja-JP" sz="1600" dirty="0">
                <a:solidFill>
                  <a:schemeClr val="tx1"/>
                </a:solidFill>
              </a:rPr>
              <a:t>] #Objective variable</a:t>
            </a:r>
          </a:p>
          <a:p>
            <a:r>
              <a:rPr lang="en-US" altLang="ja-JP" sz="1600" dirty="0">
                <a:solidFill>
                  <a:schemeClr val="tx1"/>
                </a:solidFill>
              </a:rPr>
              <a:t>x &lt;- </a:t>
            </a:r>
            <a:r>
              <a:rPr lang="en-US" altLang="ja-JP" sz="1600" dirty="0" err="1">
                <a:solidFill>
                  <a:schemeClr val="tx1"/>
                </a:solidFill>
              </a:rPr>
              <a:t>dat</a:t>
            </a:r>
            <a:r>
              <a:rPr lang="en-US" altLang="ja-JP" sz="1600" dirty="0">
                <a:solidFill>
                  <a:schemeClr val="tx1"/>
                </a:solidFill>
              </a:rPr>
              <a:t>[,-</a:t>
            </a:r>
            <a:r>
              <a:rPr lang="en-US" altLang="ja-JP" sz="1600" dirty="0" err="1">
                <a:solidFill>
                  <a:schemeClr val="tx1"/>
                </a:solidFill>
              </a:rPr>
              <a:t>y.loc</a:t>
            </a:r>
            <a:r>
              <a:rPr lang="en-US" altLang="ja-JP" sz="1600" dirty="0">
                <a:solidFill>
                  <a:schemeClr val="tx1"/>
                </a:solidFill>
              </a:rPr>
              <a:t>] #explanatory variables</a:t>
            </a:r>
          </a:p>
        </p:txBody>
      </p:sp>
      <p:sp>
        <p:nvSpPr>
          <p:cNvPr id="44" name="正方形/長方形 43"/>
          <p:cNvSpPr/>
          <p:nvPr/>
        </p:nvSpPr>
        <p:spPr>
          <a:xfrm>
            <a:off x="5319841" y="2069958"/>
            <a:ext cx="3464627" cy="6596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600" dirty="0" smtClean="0">
                <a:solidFill>
                  <a:schemeClr val="tx1"/>
                </a:solidFill>
              </a:rPr>
              <a:t>説明変数と目的変数を分離する</a:t>
            </a:r>
            <a:r>
              <a:rPr lang="en-US" altLang="ja-JP" sz="1600" dirty="0" smtClean="0">
                <a:solidFill>
                  <a:schemeClr val="tx1"/>
                </a:solidFill>
              </a:rPr>
              <a:t/>
            </a:r>
            <a:br>
              <a:rPr lang="en-US" altLang="ja-JP" sz="1600" dirty="0" smtClean="0">
                <a:solidFill>
                  <a:schemeClr val="tx1"/>
                </a:solidFill>
              </a:rPr>
            </a:br>
            <a:r>
              <a:rPr lang="en-US" altLang="ja-JP" sz="1600" dirty="0" smtClean="0">
                <a:solidFill>
                  <a:schemeClr val="tx1"/>
                </a:solidFill>
              </a:rPr>
              <a:t>(</a:t>
            </a:r>
            <a:r>
              <a:rPr lang="ja-JP" altLang="en-US" sz="1600" dirty="0" smtClean="0">
                <a:solidFill>
                  <a:schemeClr val="tx1"/>
                </a:solidFill>
              </a:rPr>
              <a:t>左記の例では目的変数＝</a:t>
            </a:r>
            <a:r>
              <a:rPr lang="en-US" altLang="ja-JP" sz="1600" dirty="0" smtClean="0">
                <a:solidFill>
                  <a:schemeClr val="tx1"/>
                </a:solidFill>
              </a:rPr>
              <a:t>y)</a:t>
            </a:r>
          </a:p>
        </p:txBody>
      </p:sp>
    </p:spTree>
    <p:extLst>
      <p:ext uri="{BB962C8B-B14F-4D97-AF65-F5344CB8AC3E}">
        <p14:creationId xmlns:p14="http://schemas.microsoft.com/office/powerpoint/2010/main" val="22035163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主成分分析・因子分析の説明の流れ</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38</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6" name="正方形/長方形 25"/>
          <p:cNvSpPr/>
          <p:nvPr/>
        </p:nvSpPr>
        <p:spPr>
          <a:xfrm>
            <a:off x="439843" y="3849472"/>
            <a:ext cx="6273506" cy="1762325"/>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因子</a:t>
            </a:r>
            <a:r>
              <a:rPr lang="ja-JP" altLang="en-US" dirty="0">
                <a:solidFill>
                  <a:schemeClr val="tx1"/>
                </a:solidFill>
              </a:rPr>
              <a:t>分析</a:t>
            </a:r>
          </a:p>
        </p:txBody>
      </p:sp>
      <p:sp>
        <p:nvSpPr>
          <p:cNvPr id="27" name="正方形/長方形 26"/>
          <p:cNvSpPr/>
          <p:nvPr/>
        </p:nvSpPr>
        <p:spPr>
          <a:xfrm>
            <a:off x="6713350" y="2067630"/>
            <a:ext cx="2179130" cy="352905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kumimoji="1" lang="ja-JP" altLang="en-US" dirty="0" smtClean="0">
                <a:solidFill>
                  <a:schemeClr val="tx1"/>
                </a:solidFill>
              </a:rPr>
              <a:t>まとめ</a:t>
            </a:r>
          </a:p>
        </p:txBody>
      </p:sp>
      <p:sp>
        <p:nvSpPr>
          <p:cNvPr id="29" name="正方形/長方形 28"/>
          <p:cNvSpPr/>
          <p:nvPr/>
        </p:nvSpPr>
        <p:spPr>
          <a:xfrm>
            <a:off x="439843" y="2067630"/>
            <a:ext cx="6274679" cy="1797972"/>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主成分分析</a:t>
            </a:r>
            <a:endParaRPr lang="ja-JP" altLang="en-US" dirty="0">
              <a:solidFill>
                <a:schemeClr val="tx1"/>
              </a:solidFill>
            </a:endParaRPr>
          </a:p>
        </p:txBody>
      </p:sp>
      <p:sp>
        <p:nvSpPr>
          <p:cNvPr id="30" name="正方形/長方形 29"/>
          <p:cNvSpPr/>
          <p:nvPr/>
        </p:nvSpPr>
        <p:spPr>
          <a:xfrm>
            <a:off x="2826550"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主成分分析の</a:t>
            </a:r>
            <a:endParaRPr lang="en-US" altLang="ja-JP" sz="1600" dirty="0" smtClean="0">
              <a:solidFill>
                <a:schemeClr val="tx1"/>
              </a:solidFill>
            </a:endParaRPr>
          </a:p>
          <a:p>
            <a:pPr algn="ctr"/>
            <a:r>
              <a:rPr lang="ja-JP" altLang="en-US" sz="1600" dirty="0" smtClean="0">
                <a:solidFill>
                  <a:schemeClr val="tx1"/>
                </a:solidFill>
              </a:rPr>
              <a:t>理論</a:t>
            </a:r>
            <a:endParaRPr lang="ja-JP" altLang="en-US" sz="1600" dirty="0">
              <a:solidFill>
                <a:schemeClr val="tx1"/>
              </a:solidFill>
            </a:endParaRPr>
          </a:p>
        </p:txBody>
      </p:sp>
      <p:sp>
        <p:nvSpPr>
          <p:cNvPr id="31" name="正方形/長方形 30"/>
          <p:cNvSpPr/>
          <p:nvPr/>
        </p:nvSpPr>
        <p:spPr>
          <a:xfrm>
            <a:off x="498674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主成分回帰</a:t>
            </a:r>
            <a:endParaRPr lang="ja-JP" altLang="en-US" sz="1600" dirty="0">
              <a:solidFill>
                <a:schemeClr val="tx1"/>
              </a:solidFill>
            </a:endParaRPr>
          </a:p>
        </p:txBody>
      </p:sp>
      <p:sp>
        <p:nvSpPr>
          <p:cNvPr id="32" name="正方形/長方形 31"/>
          <p:cNvSpPr/>
          <p:nvPr/>
        </p:nvSpPr>
        <p:spPr>
          <a:xfrm>
            <a:off x="666856" y="2573766"/>
            <a:ext cx="1331503"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概要</a:t>
            </a:r>
            <a:endParaRPr lang="en-US" altLang="ja-JP" sz="1600" dirty="0" smtClean="0">
              <a:solidFill>
                <a:schemeClr val="tx1"/>
              </a:solidFill>
            </a:endParaRPr>
          </a:p>
        </p:txBody>
      </p:sp>
      <p:sp>
        <p:nvSpPr>
          <p:cNvPr id="34" name="正方形/長方形 33"/>
          <p:cNvSpPr/>
          <p:nvPr/>
        </p:nvSpPr>
        <p:spPr>
          <a:xfrm>
            <a:off x="714693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利用場面の</a:t>
            </a:r>
            <a:r>
              <a:rPr lang="en-US" altLang="ja-JP" sz="1600" dirty="0">
                <a:solidFill>
                  <a:schemeClr val="tx1"/>
                </a:solidFill>
              </a:rPr>
              <a:t/>
            </a:r>
            <a:br>
              <a:rPr lang="en-US" altLang="ja-JP" sz="1600" dirty="0">
                <a:solidFill>
                  <a:schemeClr val="tx1"/>
                </a:solidFill>
              </a:rPr>
            </a:br>
            <a:r>
              <a:rPr lang="ja-JP" altLang="en-US" sz="1600" dirty="0">
                <a:solidFill>
                  <a:schemeClr val="tx1"/>
                </a:solidFill>
              </a:rPr>
              <a:t>整理</a:t>
            </a:r>
            <a:endParaRPr lang="en-US" altLang="ja-JP" sz="1600" dirty="0">
              <a:solidFill>
                <a:schemeClr val="tx1"/>
              </a:solidFill>
            </a:endParaRPr>
          </a:p>
        </p:txBody>
      </p:sp>
      <p:cxnSp>
        <p:nvCxnSpPr>
          <p:cNvPr id="35" name="直線矢印コネクタ 34"/>
          <p:cNvCxnSpPr>
            <a:stCxn id="32" idx="3"/>
            <a:endCxn id="30" idx="1"/>
          </p:cNvCxnSpPr>
          <p:nvPr/>
        </p:nvCxnSpPr>
        <p:spPr>
          <a:xfrm>
            <a:off x="1998359"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31" idx="3"/>
            <a:endCxn id="34" idx="1"/>
          </p:cNvCxnSpPr>
          <p:nvPr/>
        </p:nvCxnSpPr>
        <p:spPr>
          <a:xfrm>
            <a:off x="6318741" y="2958552"/>
            <a:ext cx="8281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66211" y="4250387"/>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概要</a:t>
            </a:r>
            <a:endParaRPr lang="ja-JP" altLang="en-US" sz="1600" dirty="0">
              <a:solidFill>
                <a:schemeClr val="tx1"/>
              </a:solidFill>
            </a:endParaRPr>
          </a:p>
        </p:txBody>
      </p:sp>
      <p:cxnSp>
        <p:nvCxnSpPr>
          <p:cNvPr id="38" name="カギ線コネクタ 37"/>
          <p:cNvCxnSpPr>
            <a:stCxn id="37" idx="3"/>
            <a:endCxn id="34" idx="1"/>
          </p:cNvCxnSpPr>
          <p:nvPr/>
        </p:nvCxnSpPr>
        <p:spPr>
          <a:xfrm flipV="1">
            <a:off x="1998211" y="2958552"/>
            <a:ext cx="5148720" cy="1676621"/>
          </a:xfrm>
          <a:prstGeom prst="bentConnector3">
            <a:avLst>
              <a:gd name="adj1" fmla="val 918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0" idx="3"/>
            <a:endCxn id="31" idx="1"/>
          </p:cNvCxnSpPr>
          <p:nvPr/>
        </p:nvCxnSpPr>
        <p:spPr>
          <a:xfrm>
            <a:off x="4158550"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77000" y="4169066"/>
            <a:ext cx="1542507" cy="94015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smtClean="0">
              <a:solidFill>
                <a:schemeClr val="tx1"/>
              </a:solidFill>
            </a:endParaRPr>
          </a:p>
        </p:txBody>
      </p:sp>
    </p:spTree>
    <p:extLst>
      <p:ext uri="{BB962C8B-B14F-4D97-AF65-F5344CB8AC3E}">
        <p14:creationId xmlns:p14="http://schemas.microsoft.com/office/powerpoint/2010/main" val="38549643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主成分分析と因子分析の比較</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39</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smtClean="0"/>
              <a:t>主成分</a:t>
            </a:r>
            <a:r>
              <a:rPr lang="ja-JP" altLang="en-US" dirty="0"/>
              <a:t>分析</a:t>
            </a:r>
            <a:r>
              <a:rPr lang="ja-JP" altLang="en-US" dirty="0" smtClean="0"/>
              <a:t>は説明変数を「合成」するのに対し、因子分析は説明変数を「分解」する方法（本日は因子分析の説明は概要に留めます）</a:t>
            </a:r>
            <a:endParaRPr lang="en-US" altLang="ja-JP" dirty="0" smtClean="0"/>
          </a:p>
        </p:txBody>
      </p:sp>
      <p:sp>
        <p:nvSpPr>
          <p:cNvPr id="45" name="正方形/長方形 44"/>
          <p:cNvSpPr/>
          <p:nvPr/>
        </p:nvSpPr>
        <p:spPr>
          <a:xfrm>
            <a:off x="1691680" y="1692697"/>
            <a:ext cx="3492388" cy="3398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主成分分析</a:t>
            </a:r>
          </a:p>
        </p:txBody>
      </p:sp>
      <p:sp>
        <p:nvSpPr>
          <p:cNvPr id="46" name="正方形/長方形 45"/>
          <p:cNvSpPr/>
          <p:nvPr/>
        </p:nvSpPr>
        <p:spPr>
          <a:xfrm>
            <a:off x="5472100" y="1680846"/>
            <a:ext cx="3528391" cy="3605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因子</a:t>
            </a:r>
            <a:r>
              <a:rPr lang="ja-JP" altLang="en-US" dirty="0">
                <a:solidFill>
                  <a:schemeClr val="tx1"/>
                </a:solidFill>
              </a:rPr>
              <a:t>分析</a:t>
            </a:r>
            <a:endParaRPr kumimoji="1" lang="ja-JP" altLang="en-US" dirty="0" smtClean="0">
              <a:solidFill>
                <a:schemeClr val="tx1"/>
              </a:solidFill>
            </a:endParaRPr>
          </a:p>
        </p:txBody>
      </p:sp>
      <p:sp>
        <p:nvSpPr>
          <p:cNvPr id="47" name="正方形/長方形 46"/>
          <p:cNvSpPr/>
          <p:nvPr/>
        </p:nvSpPr>
        <p:spPr>
          <a:xfrm>
            <a:off x="215516" y="2178722"/>
            <a:ext cx="1332148" cy="59510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要約</a:t>
            </a:r>
            <a:r>
              <a:rPr lang="ja-JP" altLang="en-US" sz="1600" dirty="0" smtClean="0">
                <a:solidFill>
                  <a:schemeClr val="tx1"/>
                </a:solidFill>
              </a:rPr>
              <a:t>の</a:t>
            </a:r>
            <a:r>
              <a:rPr lang="ja-JP" altLang="en-US" sz="1600" dirty="0">
                <a:solidFill>
                  <a:schemeClr val="tx1"/>
                </a:solidFill>
              </a:rPr>
              <a:t>主眼</a:t>
            </a:r>
            <a:endParaRPr kumimoji="1" lang="ja-JP" altLang="en-US" sz="1600" dirty="0" smtClean="0">
              <a:solidFill>
                <a:schemeClr val="tx1"/>
              </a:solidFill>
            </a:endParaRPr>
          </a:p>
        </p:txBody>
      </p:sp>
      <p:cxnSp>
        <p:nvCxnSpPr>
          <p:cNvPr id="48" name="直線コネクタ 47"/>
          <p:cNvCxnSpPr/>
          <p:nvPr/>
        </p:nvCxnSpPr>
        <p:spPr>
          <a:xfrm>
            <a:off x="1727684" y="2041350"/>
            <a:ext cx="3456384"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5472100" y="2040969"/>
            <a:ext cx="3456384"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215516" y="2902124"/>
            <a:ext cx="1332148" cy="59510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使用</a:t>
            </a:r>
            <a:r>
              <a:rPr lang="ja-JP" altLang="en-US" sz="1600" dirty="0">
                <a:solidFill>
                  <a:schemeClr val="tx1"/>
                </a:solidFill>
              </a:rPr>
              <a:t>場面</a:t>
            </a:r>
            <a:endParaRPr kumimoji="1" lang="ja-JP" altLang="en-US" sz="1600" dirty="0" smtClean="0">
              <a:solidFill>
                <a:schemeClr val="tx1"/>
              </a:solidFill>
            </a:endParaRPr>
          </a:p>
        </p:txBody>
      </p:sp>
      <p:sp>
        <p:nvSpPr>
          <p:cNvPr id="51" name="正方形/長方形 50"/>
          <p:cNvSpPr/>
          <p:nvPr/>
        </p:nvSpPr>
        <p:spPr>
          <a:xfrm>
            <a:off x="215516" y="3625526"/>
            <a:ext cx="1332148" cy="59510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結果の多様性</a:t>
            </a:r>
            <a:endParaRPr kumimoji="1" lang="ja-JP" altLang="en-US" sz="1600" dirty="0" smtClean="0">
              <a:solidFill>
                <a:schemeClr val="tx1"/>
              </a:solidFill>
            </a:endParaRPr>
          </a:p>
        </p:txBody>
      </p:sp>
      <p:sp>
        <p:nvSpPr>
          <p:cNvPr id="52" name="正方形/長方形 51"/>
          <p:cNvSpPr/>
          <p:nvPr/>
        </p:nvSpPr>
        <p:spPr>
          <a:xfrm>
            <a:off x="215516" y="4348928"/>
            <a:ext cx="1332148" cy="224218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イメージ</a:t>
            </a:r>
            <a:endParaRPr kumimoji="1" lang="ja-JP" altLang="en-US" sz="1600" dirty="0" smtClean="0">
              <a:solidFill>
                <a:schemeClr val="tx1"/>
              </a:solidFill>
            </a:endParaRPr>
          </a:p>
        </p:txBody>
      </p:sp>
      <p:sp>
        <p:nvSpPr>
          <p:cNvPr id="53" name="正方形/長方形 52"/>
          <p:cNvSpPr/>
          <p:nvPr/>
        </p:nvSpPr>
        <p:spPr>
          <a:xfrm>
            <a:off x="1691644" y="2129415"/>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ja-JP" altLang="en-US" sz="1600" dirty="0">
                <a:solidFill>
                  <a:schemeClr val="tx1"/>
                </a:solidFill>
              </a:rPr>
              <a:t>情報</a:t>
            </a:r>
            <a:r>
              <a:rPr lang="ja-JP" altLang="en-US" sz="1600" dirty="0" smtClean="0">
                <a:solidFill>
                  <a:schemeClr val="tx1"/>
                </a:solidFill>
              </a:rPr>
              <a:t>の</a:t>
            </a:r>
            <a:r>
              <a:rPr kumimoji="1" lang="ja-JP" altLang="en-US" sz="1600" dirty="0" smtClean="0">
                <a:solidFill>
                  <a:schemeClr val="tx1"/>
                </a:solidFill>
              </a:rPr>
              <a:t>少ない損失でデータを縮約</a:t>
            </a:r>
            <a:r>
              <a:rPr kumimoji="1" lang="en-US" altLang="ja-JP" sz="1600" dirty="0" smtClean="0">
                <a:solidFill>
                  <a:schemeClr val="tx1"/>
                </a:solidFill>
              </a:rPr>
              <a:t/>
            </a:r>
            <a:br>
              <a:rPr kumimoji="1" lang="en-US" altLang="ja-JP" sz="1600" dirty="0" smtClean="0">
                <a:solidFill>
                  <a:schemeClr val="tx1"/>
                </a:solidFill>
              </a:rPr>
            </a:br>
            <a:r>
              <a:rPr kumimoji="1" lang="ja-JP" altLang="en-US" sz="1600" dirty="0" smtClean="0">
                <a:solidFill>
                  <a:schemeClr val="tx1"/>
                </a:solidFill>
              </a:rPr>
              <a:t>すること</a:t>
            </a:r>
          </a:p>
        </p:txBody>
      </p:sp>
      <p:sp>
        <p:nvSpPr>
          <p:cNvPr id="54" name="正方形/長方形 53"/>
          <p:cNvSpPr/>
          <p:nvPr/>
        </p:nvSpPr>
        <p:spPr>
          <a:xfrm>
            <a:off x="5454080" y="2129415"/>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kumimoji="1" lang="ja-JP" altLang="en-US" sz="1600" dirty="0" smtClean="0">
                <a:solidFill>
                  <a:schemeClr val="tx1"/>
                </a:solidFill>
              </a:rPr>
              <a:t>変数の裏側に潜んでいる因子</a:t>
            </a:r>
            <a:r>
              <a:rPr kumimoji="1" lang="en-US" altLang="ja-JP" sz="1600" dirty="0" smtClean="0">
                <a:solidFill>
                  <a:schemeClr val="tx1"/>
                </a:solidFill>
              </a:rPr>
              <a:t>(</a:t>
            </a:r>
            <a:r>
              <a:rPr kumimoji="1" lang="ja-JP" altLang="en-US" sz="1600" dirty="0" smtClean="0">
                <a:solidFill>
                  <a:schemeClr val="tx1"/>
                </a:solidFill>
              </a:rPr>
              <a:t>原因</a:t>
            </a:r>
            <a:r>
              <a:rPr kumimoji="1" lang="en-US" altLang="ja-JP" sz="1600" dirty="0" smtClean="0">
                <a:solidFill>
                  <a:schemeClr val="tx1"/>
                </a:solidFill>
              </a:rPr>
              <a:t>)</a:t>
            </a:r>
            <a:br>
              <a:rPr kumimoji="1" lang="en-US" altLang="ja-JP" sz="1600" dirty="0" smtClean="0">
                <a:solidFill>
                  <a:schemeClr val="tx1"/>
                </a:solidFill>
              </a:rPr>
            </a:br>
            <a:r>
              <a:rPr kumimoji="1" lang="ja-JP" altLang="en-US" sz="1600" dirty="0" smtClean="0">
                <a:solidFill>
                  <a:schemeClr val="tx1"/>
                </a:solidFill>
              </a:rPr>
              <a:t>を見つけ出すこと</a:t>
            </a:r>
          </a:p>
        </p:txBody>
      </p:sp>
      <p:sp>
        <p:nvSpPr>
          <p:cNvPr id="55" name="正方形/長方形 54"/>
          <p:cNvSpPr/>
          <p:nvPr/>
        </p:nvSpPr>
        <p:spPr>
          <a:xfrm>
            <a:off x="1703766" y="2830076"/>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ja-JP" altLang="en-US" sz="1600" dirty="0" smtClean="0">
                <a:solidFill>
                  <a:schemeClr val="tx1"/>
                </a:solidFill>
              </a:rPr>
              <a:t>大量データからの特徴量抽出</a:t>
            </a:r>
            <a:endParaRPr lang="en-US" altLang="ja-JP" sz="1600" dirty="0" smtClean="0">
              <a:solidFill>
                <a:schemeClr val="tx1"/>
              </a:solidFill>
            </a:endParaRPr>
          </a:p>
          <a:p>
            <a:pPr marL="285750" indent="-285750">
              <a:buFont typeface="Wingdings" panose="05000000000000000000" pitchFamily="2" charset="2"/>
              <a:buChar char="ü"/>
            </a:pPr>
            <a:r>
              <a:rPr lang="ja-JP" altLang="en-US" sz="1600" dirty="0" smtClean="0">
                <a:solidFill>
                  <a:schemeClr val="tx1"/>
                </a:solidFill>
              </a:rPr>
              <a:t>あ</a:t>
            </a:r>
            <a:r>
              <a:rPr lang="ja-JP" altLang="en-US" sz="1600" dirty="0">
                <a:solidFill>
                  <a:schemeClr val="tx1"/>
                </a:solidFill>
              </a:rPr>
              <a:t>あ</a:t>
            </a:r>
            <a:endParaRPr lang="en-US" altLang="ja-JP" sz="1600" dirty="0" smtClean="0">
              <a:solidFill>
                <a:schemeClr val="tx1"/>
              </a:solidFill>
            </a:endParaRPr>
          </a:p>
        </p:txBody>
      </p:sp>
      <p:sp>
        <p:nvSpPr>
          <p:cNvPr id="56" name="正方形/長方形 55"/>
          <p:cNvSpPr/>
          <p:nvPr/>
        </p:nvSpPr>
        <p:spPr>
          <a:xfrm>
            <a:off x="5466202" y="2833438"/>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kumimoji="1" lang="ja-JP" altLang="en-US" sz="1600" dirty="0" smtClean="0">
                <a:solidFill>
                  <a:schemeClr val="tx1"/>
                </a:solidFill>
              </a:rPr>
              <a:t>心理学</a:t>
            </a:r>
            <a:endParaRPr kumimoji="1" lang="en-US" altLang="ja-JP" sz="1600" dirty="0" smtClean="0">
              <a:solidFill>
                <a:schemeClr val="tx1"/>
              </a:solidFill>
            </a:endParaRPr>
          </a:p>
          <a:p>
            <a:pPr marL="285750" indent="-285750">
              <a:buFont typeface="Wingdings" panose="05000000000000000000" pitchFamily="2" charset="2"/>
              <a:buChar char="ü"/>
            </a:pPr>
            <a:r>
              <a:rPr lang="ja-JP" altLang="en-US" sz="1600" dirty="0">
                <a:solidFill>
                  <a:schemeClr val="tx1"/>
                </a:solidFill>
              </a:rPr>
              <a:t>顧客</a:t>
            </a:r>
            <a:r>
              <a:rPr lang="ja-JP" altLang="en-US" sz="1600" dirty="0" smtClean="0">
                <a:solidFill>
                  <a:schemeClr val="tx1"/>
                </a:solidFill>
              </a:rPr>
              <a:t>の購買行動心理の把握</a:t>
            </a:r>
            <a:endParaRPr kumimoji="1" lang="ja-JP" altLang="en-US" sz="1600" dirty="0" smtClean="0">
              <a:solidFill>
                <a:schemeClr val="tx1"/>
              </a:solidFill>
            </a:endParaRPr>
          </a:p>
        </p:txBody>
      </p:sp>
      <p:sp>
        <p:nvSpPr>
          <p:cNvPr id="57" name="正方形/長方形 56"/>
          <p:cNvSpPr/>
          <p:nvPr/>
        </p:nvSpPr>
        <p:spPr>
          <a:xfrm>
            <a:off x="1697578" y="3577490"/>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kumimoji="1" lang="ja-JP" altLang="en-US" sz="1600" dirty="0" smtClean="0">
                <a:solidFill>
                  <a:schemeClr val="tx1"/>
                </a:solidFill>
              </a:rPr>
              <a:t>一通りに決まる</a:t>
            </a:r>
          </a:p>
        </p:txBody>
      </p:sp>
      <p:sp>
        <p:nvSpPr>
          <p:cNvPr id="58" name="正方形/長方形 57"/>
          <p:cNvSpPr/>
          <p:nvPr/>
        </p:nvSpPr>
        <p:spPr>
          <a:xfrm>
            <a:off x="5460014" y="3580852"/>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ja-JP" altLang="en-US" sz="1600" dirty="0" smtClean="0">
                <a:solidFill>
                  <a:schemeClr val="tx1"/>
                </a:solidFill>
              </a:rPr>
              <a:t>与える条件によって分析結果が</a:t>
            </a:r>
            <a:r>
              <a:rPr lang="en-US" altLang="ja-JP" sz="1600" dirty="0" smtClean="0">
                <a:solidFill>
                  <a:schemeClr val="tx1"/>
                </a:solidFill>
              </a:rPr>
              <a:t/>
            </a:r>
            <a:br>
              <a:rPr lang="en-US" altLang="ja-JP" sz="1600" dirty="0" smtClean="0">
                <a:solidFill>
                  <a:schemeClr val="tx1"/>
                </a:solidFill>
              </a:rPr>
            </a:br>
            <a:r>
              <a:rPr lang="ja-JP" altLang="en-US" sz="1600" dirty="0" smtClean="0">
                <a:solidFill>
                  <a:schemeClr val="tx1"/>
                </a:solidFill>
              </a:rPr>
              <a:t>異なる</a:t>
            </a:r>
            <a:endParaRPr kumimoji="1" lang="ja-JP" altLang="en-US" sz="1600" dirty="0" smtClean="0">
              <a:solidFill>
                <a:schemeClr val="tx1"/>
              </a:solidFill>
            </a:endParaRPr>
          </a:p>
        </p:txBody>
      </p:sp>
      <p:sp>
        <p:nvSpPr>
          <p:cNvPr id="59" name="円/楕円 58"/>
          <p:cNvSpPr/>
          <p:nvPr/>
        </p:nvSpPr>
        <p:spPr>
          <a:xfrm>
            <a:off x="3506524" y="4618064"/>
            <a:ext cx="900100" cy="39431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第</a:t>
            </a:r>
            <a:r>
              <a:rPr lang="en-US" altLang="ja-JP" sz="1400" dirty="0" smtClean="0">
                <a:solidFill>
                  <a:schemeClr val="tx1"/>
                </a:solidFill>
              </a:rPr>
              <a:t>1</a:t>
            </a:r>
            <a:r>
              <a:rPr lang="ja-JP" altLang="en-US" sz="1400" dirty="0" smtClean="0">
                <a:solidFill>
                  <a:schemeClr val="tx1"/>
                </a:solidFill>
              </a:rPr>
              <a:t>主成分</a:t>
            </a:r>
            <a:endParaRPr kumimoji="1" lang="ja-JP" altLang="en-US" sz="1400" dirty="0" smtClean="0">
              <a:solidFill>
                <a:schemeClr val="tx1"/>
              </a:solidFill>
            </a:endParaRPr>
          </a:p>
        </p:txBody>
      </p:sp>
      <p:sp>
        <p:nvSpPr>
          <p:cNvPr id="60" name="円/楕円 59"/>
          <p:cNvSpPr/>
          <p:nvPr/>
        </p:nvSpPr>
        <p:spPr>
          <a:xfrm>
            <a:off x="3488812" y="5094004"/>
            <a:ext cx="900100" cy="39431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第</a:t>
            </a:r>
            <a:r>
              <a:rPr lang="en-US" altLang="ja-JP" sz="1400" dirty="0" smtClean="0">
                <a:solidFill>
                  <a:schemeClr val="tx1"/>
                </a:solidFill>
              </a:rPr>
              <a:t>2</a:t>
            </a:r>
            <a:r>
              <a:rPr lang="ja-JP" altLang="en-US" sz="1400" dirty="0" smtClean="0">
                <a:solidFill>
                  <a:schemeClr val="tx1"/>
                </a:solidFill>
              </a:rPr>
              <a:t>主成分</a:t>
            </a:r>
            <a:endParaRPr kumimoji="1" lang="ja-JP" altLang="en-US" sz="1400" dirty="0" smtClean="0">
              <a:solidFill>
                <a:schemeClr val="tx1"/>
              </a:solidFill>
            </a:endParaRPr>
          </a:p>
        </p:txBody>
      </p:sp>
      <p:sp>
        <p:nvSpPr>
          <p:cNvPr id="61" name="角丸四角形 60"/>
          <p:cNvSpPr/>
          <p:nvPr/>
        </p:nvSpPr>
        <p:spPr>
          <a:xfrm>
            <a:off x="6768244" y="4360075"/>
            <a:ext cx="936104" cy="297554"/>
          </a:xfrm>
          <a:prstGeom prst="round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rPr>
              <a:t>説明変数</a:t>
            </a:r>
            <a:r>
              <a:rPr lang="en-US" altLang="ja-JP" sz="1400" dirty="0">
                <a:solidFill>
                  <a:schemeClr val="tx1"/>
                </a:solidFill>
              </a:rPr>
              <a:t>1</a:t>
            </a:r>
            <a:endParaRPr lang="ja-JP" altLang="en-US" sz="1400" dirty="0">
              <a:solidFill>
                <a:schemeClr val="tx1"/>
              </a:solidFill>
            </a:endParaRPr>
          </a:p>
        </p:txBody>
      </p:sp>
      <p:sp>
        <p:nvSpPr>
          <p:cNvPr id="62" name="円/楕円 61"/>
          <p:cNvSpPr/>
          <p:nvPr/>
        </p:nvSpPr>
        <p:spPr>
          <a:xfrm>
            <a:off x="5532531" y="4568644"/>
            <a:ext cx="900100" cy="39431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原因</a:t>
            </a:r>
            <a:r>
              <a:rPr lang="en-US" altLang="ja-JP" sz="1400" dirty="0" smtClean="0">
                <a:solidFill>
                  <a:schemeClr val="tx1"/>
                </a:solidFill>
              </a:rPr>
              <a:t>a</a:t>
            </a:r>
            <a:endParaRPr kumimoji="1" lang="ja-JP" altLang="en-US" sz="1400" dirty="0" smtClean="0">
              <a:solidFill>
                <a:schemeClr val="tx1"/>
              </a:solidFill>
            </a:endParaRPr>
          </a:p>
        </p:txBody>
      </p:sp>
      <p:sp>
        <p:nvSpPr>
          <p:cNvPr id="63" name="円/楕円 62"/>
          <p:cNvSpPr/>
          <p:nvPr/>
        </p:nvSpPr>
        <p:spPr>
          <a:xfrm>
            <a:off x="5546903" y="5044584"/>
            <a:ext cx="900100" cy="39431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rPr>
              <a:t>原因</a:t>
            </a:r>
            <a:r>
              <a:rPr lang="en-US" altLang="ja-JP" sz="1400" dirty="0">
                <a:solidFill>
                  <a:schemeClr val="tx1"/>
                </a:solidFill>
              </a:rPr>
              <a:t>b</a:t>
            </a:r>
            <a:endParaRPr kumimoji="1" lang="ja-JP" altLang="en-US" sz="1400" dirty="0" smtClean="0">
              <a:solidFill>
                <a:schemeClr val="tx1"/>
              </a:solidFill>
            </a:endParaRPr>
          </a:p>
        </p:txBody>
      </p:sp>
      <p:sp>
        <p:nvSpPr>
          <p:cNvPr id="64" name="角丸四角形 63"/>
          <p:cNvSpPr/>
          <p:nvPr/>
        </p:nvSpPr>
        <p:spPr>
          <a:xfrm>
            <a:off x="6768244" y="4694615"/>
            <a:ext cx="936104" cy="297554"/>
          </a:xfrm>
          <a:prstGeom prst="round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rPr>
              <a:t>説明</a:t>
            </a:r>
            <a:r>
              <a:rPr lang="ja-JP" altLang="en-US" sz="1400" dirty="0" smtClean="0">
                <a:solidFill>
                  <a:schemeClr val="tx1"/>
                </a:solidFill>
              </a:rPr>
              <a:t>変数</a:t>
            </a:r>
            <a:r>
              <a:rPr lang="en-US" altLang="ja-JP" sz="1400" dirty="0" smtClean="0">
                <a:solidFill>
                  <a:schemeClr val="tx1"/>
                </a:solidFill>
              </a:rPr>
              <a:t>2</a:t>
            </a:r>
            <a:endParaRPr lang="ja-JP" altLang="en-US" sz="1400" dirty="0">
              <a:solidFill>
                <a:schemeClr val="tx1"/>
              </a:solidFill>
            </a:endParaRPr>
          </a:p>
        </p:txBody>
      </p:sp>
      <p:sp>
        <p:nvSpPr>
          <p:cNvPr id="65" name="角丸四角形 64"/>
          <p:cNvSpPr/>
          <p:nvPr/>
        </p:nvSpPr>
        <p:spPr>
          <a:xfrm>
            <a:off x="6768244" y="5029155"/>
            <a:ext cx="936104" cy="297554"/>
          </a:xfrm>
          <a:prstGeom prst="round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rPr>
              <a:t>説明</a:t>
            </a:r>
            <a:r>
              <a:rPr lang="ja-JP" altLang="en-US" sz="1400" dirty="0" smtClean="0">
                <a:solidFill>
                  <a:schemeClr val="tx1"/>
                </a:solidFill>
              </a:rPr>
              <a:t>変数</a:t>
            </a:r>
            <a:r>
              <a:rPr lang="en-US" altLang="ja-JP" sz="1400" dirty="0" smtClean="0">
                <a:solidFill>
                  <a:schemeClr val="tx1"/>
                </a:solidFill>
              </a:rPr>
              <a:t>3</a:t>
            </a:r>
            <a:endParaRPr lang="ja-JP" altLang="en-US" sz="1400" dirty="0">
              <a:solidFill>
                <a:schemeClr val="tx1"/>
              </a:solidFill>
            </a:endParaRPr>
          </a:p>
        </p:txBody>
      </p:sp>
      <p:sp>
        <p:nvSpPr>
          <p:cNvPr id="66" name="角丸四角形 65"/>
          <p:cNvSpPr/>
          <p:nvPr/>
        </p:nvSpPr>
        <p:spPr>
          <a:xfrm>
            <a:off x="6768244" y="5363694"/>
            <a:ext cx="936104" cy="297554"/>
          </a:xfrm>
          <a:prstGeom prst="round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rPr>
              <a:t>説明</a:t>
            </a:r>
            <a:r>
              <a:rPr lang="ja-JP" altLang="en-US" sz="1400" dirty="0" smtClean="0">
                <a:solidFill>
                  <a:schemeClr val="tx1"/>
                </a:solidFill>
              </a:rPr>
              <a:t>変数</a:t>
            </a:r>
            <a:r>
              <a:rPr lang="en-US" altLang="ja-JP" sz="1400" dirty="0" smtClean="0">
                <a:solidFill>
                  <a:schemeClr val="tx1"/>
                </a:solidFill>
              </a:rPr>
              <a:t>4</a:t>
            </a:r>
            <a:endParaRPr lang="ja-JP" altLang="en-US" sz="1400" dirty="0">
              <a:solidFill>
                <a:schemeClr val="tx1"/>
              </a:solidFill>
            </a:endParaRPr>
          </a:p>
        </p:txBody>
      </p:sp>
      <p:sp>
        <p:nvSpPr>
          <p:cNvPr id="67" name="角丸四角形 66"/>
          <p:cNvSpPr/>
          <p:nvPr/>
        </p:nvSpPr>
        <p:spPr>
          <a:xfrm>
            <a:off x="1799692" y="4365104"/>
            <a:ext cx="936104" cy="297554"/>
          </a:xfrm>
          <a:prstGeom prst="round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rPr>
              <a:t>説明変数</a:t>
            </a:r>
            <a:r>
              <a:rPr kumimoji="1" lang="en-US" altLang="ja-JP" sz="1400" dirty="0" smtClean="0">
                <a:solidFill>
                  <a:schemeClr val="tx1"/>
                </a:solidFill>
              </a:rPr>
              <a:t>1</a:t>
            </a:r>
            <a:endParaRPr kumimoji="1" lang="ja-JP" altLang="en-US" sz="1400" dirty="0" smtClean="0">
              <a:solidFill>
                <a:schemeClr val="tx1"/>
              </a:solidFill>
            </a:endParaRPr>
          </a:p>
        </p:txBody>
      </p:sp>
      <p:sp>
        <p:nvSpPr>
          <p:cNvPr id="68" name="角丸四角形 67"/>
          <p:cNvSpPr/>
          <p:nvPr/>
        </p:nvSpPr>
        <p:spPr>
          <a:xfrm>
            <a:off x="1799692" y="4699644"/>
            <a:ext cx="936104" cy="297554"/>
          </a:xfrm>
          <a:prstGeom prst="round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rPr>
              <a:t>説明</a:t>
            </a:r>
            <a:r>
              <a:rPr lang="ja-JP" altLang="en-US" sz="1400" dirty="0" smtClean="0">
                <a:solidFill>
                  <a:schemeClr val="tx1"/>
                </a:solidFill>
              </a:rPr>
              <a:t>変数</a:t>
            </a:r>
            <a:r>
              <a:rPr lang="en-US" altLang="ja-JP" sz="1400" dirty="0" smtClean="0">
                <a:solidFill>
                  <a:schemeClr val="tx1"/>
                </a:solidFill>
              </a:rPr>
              <a:t>2</a:t>
            </a:r>
            <a:endParaRPr lang="ja-JP" altLang="en-US" sz="1400" dirty="0">
              <a:solidFill>
                <a:schemeClr val="tx1"/>
              </a:solidFill>
            </a:endParaRPr>
          </a:p>
        </p:txBody>
      </p:sp>
      <p:sp>
        <p:nvSpPr>
          <p:cNvPr id="69" name="角丸四角形 68"/>
          <p:cNvSpPr/>
          <p:nvPr/>
        </p:nvSpPr>
        <p:spPr>
          <a:xfrm>
            <a:off x="1799692" y="5034184"/>
            <a:ext cx="936104" cy="297554"/>
          </a:xfrm>
          <a:prstGeom prst="round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rPr>
              <a:t>説明</a:t>
            </a:r>
            <a:r>
              <a:rPr lang="ja-JP" altLang="en-US" sz="1400" dirty="0" smtClean="0">
                <a:solidFill>
                  <a:schemeClr val="tx1"/>
                </a:solidFill>
              </a:rPr>
              <a:t>変数</a:t>
            </a:r>
            <a:r>
              <a:rPr lang="en-US" altLang="ja-JP" sz="1400" dirty="0" smtClean="0">
                <a:solidFill>
                  <a:schemeClr val="tx1"/>
                </a:solidFill>
              </a:rPr>
              <a:t>3</a:t>
            </a:r>
            <a:endParaRPr lang="ja-JP" altLang="en-US" sz="1400" dirty="0">
              <a:solidFill>
                <a:schemeClr val="tx1"/>
              </a:solidFill>
            </a:endParaRPr>
          </a:p>
        </p:txBody>
      </p:sp>
      <p:sp>
        <p:nvSpPr>
          <p:cNvPr id="70" name="角丸四角形 69"/>
          <p:cNvSpPr/>
          <p:nvPr/>
        </p:nvSpPr>
        <p:spPr>
          <a:xfrm>
            <a:off x="1799692" y="5368723"/>
            <a:ext cx="936104" cy="297554"/>
          </a:xfrm>
          <a:prstGeom prst="round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rPr>
              <a:t>説明</a:t>
            </a:r>
            <a:r>
              <a:rPr lang="ja-JP" altLang="en-US" sz="1400" dirty="0" smtClean="0">
                <a:solidFill>
                  <a:schemeClr val="tx1"/>
                </a:solidFill>
              </a:rPr>
              <a:t>変数</a:t>
            </a:r>
            <a:r>
              <a:rPr lang="en-US" altLang="ja-JP" sz="1400" dirty="0" smtClean="0">
                <a:solidFill>
                  <a:schemeClr val="tx1"/>
                </a:solidFill>
              </a:rPr>
              <a:t>4</a:t>
            </a:r>
            <a:endParaRPr lang="ja-JP" altLang="en-US" sz="1400" dirty="0">
              <a:solidFill>
                <a:schemeClr val="tx1"/>
              </a:solidFill>
            </a:endParaRPr>
          </a:p>
        </p:txBody>
      </p:sp>
      <p:cxnSp>
        <p:nvCxnSpPr>
          <p:cNvPr id="71" name="直線矢印コネクタ 70"/>
          <p:cNvCxnSpPr>
            <a:stCxn id="67" idx="3"/>
            <a:endCxn id="60" idx="2"/>
          </p:cNvCxnSpPr>
          <p:nvPr/>
        </p:nvCxnSpPr>
        <p:spPr>
          <a:xfrm>
            <a:off x="2735796" y="4513881"/>
            <a:ext cx="753016" cy="777279"/>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68" idx="3"/>
            <a:endCxn id="59" idx="2"/>
          </p:cNvCxnSpPr>
          <p:nvPr/>
        </p:nvCxnSpPr>
        <p:spPr>
          <a:xfrm flipV="1">
            <a:off x="2735796" y="4815220"/>
            <a:ext cx="770728" cy="3320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69" idx="3"/>
            <a:endCxn id="59" idx="2"/>
          </p:cNvCxnSpPr>
          <p:nvPr/>
        </p:nvCxnSpPr>
        <p:spPr>
          <a:xfrm flipV="1">
            <a:off x="2735796" y="4815220"/>
            <a:ext cx="770728" cy="36774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70" idx="3"/>
            <a:endCxn id="60" idx="2"/>
          </p:cNvCxnSpPr>
          <p:nvPr/>
        </p:nvCxnSpPr>
        <p:spPr>
          <a:xfrm flipV="1">
            <a:off x="2735796" y="5291160"/>
            <a:ext cx="753016" cy="22634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69" idx="3"/>
            <a:endCxn id="60" idx="2"/>
          </p:cNvCxnSpPr>
          <p:nvPr/>
        </p:nvCxnSpPr>
        <p:spPr>
          <a:xfrm>
            <a:off x="2735796" y="5182961"/>
            <a:ext cx="753016" cy="108199"/>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70" idx="3"/>
            <a:endCxn id="59" idx="2"/>
          </p:cNvCxnSpPr>
          <p:nvPr/>
        </p:nvCxnSpPr>
        <p:spPr>
          <a:xfrm flipV="1">
            <a:off x="2735796" y="4815220"/>
            <a:ext cx="770728" cy="70228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68" idx="3"/>
            <a:endCxn id="60" idx="2"/>
          </p:cNvCxnSpPr>
          <p:nvPr/>
        </p:nvCxnSpPr>
        <p:spPr>
          <a:xfrm>
            <a:off x="2735796" y="4848421"/>
            <a:ext cx="753016" cy="442739"/>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67" idx="3"/>
            <a:endCxn id="59" idx="2"/>
          </p:cNvCxnSpPr>
          <p:nvPr/>
        </p:nvCxnSpPr>
        <p:spPr>
          <a:xfrm>
            <a:off x="2735796" y="4513881"/>
            <a:ext cx="770728" cy="301339"/>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63" idx="6"/>
            <a:endCxn id="64" idx="1"/>
          </p:cNvCxnSpPr>
          <p:nvPr/>
        </p:nvCxnSpPr>
        <p:spPr>
          <a:xfrm flipV="1">
            <a:off x="6447003" y="4843392"/>
            <a:ext cx="321241" cy="39834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2" idx="6"/>
            <a:endCxn id="64" idx="1"/>
          </p:cNvCxnSpPr>
          <p:nvPr/>
        </p:nvCxnSpPr>
        <p:spPr>
          <a:xfrm>
            <a:off x="6432631" y="4765800"/>
            <a:ext cx="335613" cy="7759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3" idx="6"/>
            <a:endCxn id="64" idx="1"/>
          </p:cNvCxnSpPr>
          <p:nvPr/>
        </p:nvCxnSpPr>
        <p:spPr>
          <a:xfrm flipV="1">
            <a:off x="6447003" y="4843392"/>
            <a:ext cx="321241" cy="39834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63" idx="6"/>
            <a:endCxn id="64" idx="1"/>
          </p:cNvCxnSpPr>
          <p:nvPr/>
        </p:nvCxnSpPr>
        <p:spPr>
          <a:xfrm flipV="1">
            <a:off x="6447003" y="4843392"/>
            <a:ext cx="321241" cy="39834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63" idx="6"/>
            <a:endCxn id="65" idx="1"/>
          </p:cNvCxnSpPr>
          <p:nvPr/>
        </p:nvCxnSpPr>
        <p:spPr>
          <a:xfrm flipV="1">
            <a:off x="6447003" y="5177932"/>
            <a:ext cx="321241" cy="6380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63" idx="6"/>
            <a:endCxn id="61" idx="1"/>
          </p:cNvCxnSpPr>
          <p:nvPr/>
        </p:nvCxnSpPr>
        <p:spPr>
          <a:xfrm flipV="1">
            <a:off x="6447003" y="4508852"/>
            <a:ext cx="321241" cy="73288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3" idx="6"/>
            <a:endCxn id="66" idx="1"/>
          </p:cNvCxnSpPr>
          <p:nvPr/>
        </p:nvCxnSpPr>
        <p:spPr>
          <a:xfrm>
            <a:off x="6447003" y="5241740"/>
            <a:ext cx="321241" cy="27073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62" idx="6"/>
            <a:endCxn id="61" idx="1"/>
          </p:cNvCxnSpPr>
          <p:nvPr/>
        </p:nvCxnSpPr>
        <p:spPr>
          <a:xfrm flipV="1">
            <a:off x="6432631" y="4508852"/>
            <a:ext cx="335613" cy="25694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62" idx="6"/>
            <a:endCxn id="65" idx="1"/>
          </p:cNvCxnSpPr>
          <p:nvPr/>
        </p:nvCxnSpPr>
        <p:spPr>
          <a:xfrm>
            <a:off x="6432631" y="4765800"/>
            <a:ext cx="335613" cy="41213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2" idx="6"/>
            <a:endCxn id="66" idx="1"/>
          </p:cNvCxnSpPr>
          <p:nvPr/>
        </p:nvCxnSpPr>
        <p:spPr>
          <a:xfrm>
            <a:off x="6432631" y="4765800"/>
            <a:ext cx="335613" cy="74667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円/楕円 88"/>
          <p:cNvSpPr/>
          <p:nvPr/>
        </p:nvSpPr>
        <p:spPr>
          <a:xfrm>
            <a:off x="7952148" y="4367276"/>
            <a:ext cx="900100" cy="26932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独自因子</a:t>
            </a:r>
            <a:r>
              <a:rPr lang="en-US" altLang="ja-JP" sz="1400" dirty="0" smtClean="0">
                <a:solidFill>
                  <a:schemeClr val="tx1"/>
                </a:solidFill>
              </a:rPr>
              <a:t>1</a:t>
            </a:r>
            <a:endParaRPr kumimoji="1" lang="ja-JP" altLang="en-US" sz="1400" dirty="0" smtClean="0">
              <a:solidFill>
                <a:schemeClr val="tx1"/>
              </a:solidFill>
            </a:endParaRPr>
          </a:p>
        </p:txBody>
      </p:sp>
      <p:sp>
        <p:nvSpPr>
          <p:cNvPr id="90" name="円/楕円 89"/>
          <p:cNvSpPr/>
          <p:nvPr/>
        </p:nvSpPr>
        <p:spPr>
          <a:xfrm>
            <a:off x="7952148" y="4712768"/>
            <a:ext cx="900100" cy="26932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独自因子</a:t>
            </a:r>
            <a:r>
              <a:rPr lang="en-US" altLang="ja-JP" sz="1400" dirty="0" smtClean="0">
                <a:solidFill>
                  <a:schemeClr val="tx1"/>
                </a:solidFill>
              </a:rPr>
              <a:t>2</a:t>
            </a:r>
            <a:endParaRPr kumimoji="1" lang="ja-JP" altLang="en-US" sz="1400" dirty="0" smtClean="0">
              <a:solidFill>
                <a:schemeClr val="tx1"/>
              </a:solidFill>
            </a:endParaRPr>
          </a:p>
        </p:txBody>
      </p:sp>
      <p:sp>
        <p:nvSpPr>
          <p:cNvPr id="91" name="円/楕円 90"/>
          <p:cNvSpPr/>
          <p:nvPr/>
        </p:nvSpPr>
        <p:spPr>
          <a:xfrm>
            <a:off x="7968408" y="5040517"/>
            <a:ext cx="900100" cy="26932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独自因子</a:t>
            </a:r>
            <a:r>
              <a:rPr lang="en-US" altLang="ja-JP" sz="1400" dirty="0" smtClean="0">
                <a:solidFill>
                  <a:schemeClr val="tx1"/>
                </a:solidFill>
              </a:rPr>
              <a:t>3</a:t>
            </a:r>
            <a:endParaRPr kumimoji="1" lang="ja-JP" altLang="en-US" sz="1400" dirty="0" smtClean="0">
              <a:solidFill>
                <a:schemeClr val="tx1"/>
              </a:solidFill>
            </a:endParaRPr>
          </a:p>
        </p:txBody>
      </p:sp>
      <p:sp>
        <p:nvSpPr>
          <p:cNvPr id="92" name="円/楕円 91"/>
          <p:cNvSpPr/>
          <p:nvPr/>
        </p:nvSpPr>
        <p:spPr>
          <a:xfrm>
            <a:off x="7968408" y="5361945"/>
            <a:ext cx="900100" cy="269320"/>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独自因子</a:t>
            </a:r>
            <a:r>
              <a:rPr lang="en-US" altLang="ja-JP" sz="1400" dirty="0">
                <a:solidFill>
                  <a:schemeClr val="tx1"/>
                </a:solidFill>
              </a:rPr>
              <a:t>4</a:t>
            </a:r>
            <a:endParaRPr kumimoji="1" lang="ja-JP" altLang="en-US" sz="1400" dirty="0" smtClean="0">
              <a:solidFill>
                <a:schemeClr val="tx1"/>
              </a:solidFill>
            </a:endParaRPr>
          </a:p>
        </p:txBody>
      </p:sp>
      <p:cxnSp>
        <p:nvCxnSpPr>
          <p:cNvPr id="93" name="直線矢印コネクタ 92"/>
          <p:cNvCxnSpPr>
            <a:stCxn id="89" idx="2"/>
            <a:endCxn id="61" idx="3"/>
          </p:cNvCxnSpPr>
          <p:nvPr/>
        </p:nvCxnSpPr>
        <p:spPr>
          <a:xfrm flipH="1">
            <a:off x="7704348" y="4501936"/>
            <a:ext cx="247800" cy="691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90" idx="2"/>
            <a:endCxn id="64" idx="3"/>
          </p:cNvCxnSpPr>
          <p:nvPr/>
        </p:nvCxnSpPr>
        <p:spPr>
          <a:xfrm flipH="1" flipV="1">
            <a:off x="7704348" y="4843392"/>
            <a:ext cx="247800" cy="403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91" idx="2"/>
            <a:endCxn id="65" idx="3"/>
          </p:cNvCxnSpPr>
          <p:nvPr/>
        </p:nvCxnSpPr>
        <p:spPr>
          <a:xfrm flipH="1">
            <a:off x="7704348" y="5175177"/>
            <a:ext cx="264060" cy="2755"/>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92" idx="2"/>
            <a:endCxn id="66" idx="3"/>
          </p:cNvCxnSpPr>
          <p:nvPr/>
        </p:nvCxnSpPr>
        <p:spPr>
          <a:xfrm flipH="1">
            <a:off x="7704348" y="5496605"/>
            <a:ext cx="264060" cy="1586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円/楕円 96"/>
          <p:cNvSpPr/>
          <p:nvPr/>
        </p:nvSpPr>
        <p:spPr>
          <a:xfrm>
            <a:off x="3488812" y="5557477"/>
            <a:ext cx="900100" cy="394311"/>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solidFill>
                  <a:schemeClr val="tx1"/>
                </a:solidFill>
              </a:rPr>
              <a:t>：</a:t>
            </a:r>
            <a:endParaRPr kumimoji="1" lang="en-US" altLang="ja-JP" sz="1400" b="1" dirty="0" smtClean="0">
              <a:solidFill>
                <a:schemeClr val="tx1"/>
              </a:solidFill>
            </a:endParaRPr>
          </a:p>
          <a:p>
            <a:pPr algn="ctr"/>
            <a:r>
              <a:rPr kumimoji="1" lang="ja-JP" altLang="en-US" sz="1400" b="1" dirty="0" smtClean="0">
                <a:solidFill>
                  <a:schemeClr val="tx1"/>
                </a:solidFill>
              </a:rPr>
              <a:t>：</a:t>
            </a:r>
          </a:p>
        </p:txBody>
      </p:sp>
      <p:sp>
        <p:nvSpPr>
          <p:cNvPr id="9" name="正方形/長方形 8"/>
          <p:cNvSpPr/>
          <p:nvPr/>
        </p:nvSpPr>
        <p:spPr>
          <a:xfrm>
            <a:off x="3466530" y="4544704"/>
            <a:ext cx="955344" cy="972796"/>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99" name="四角形吹き出し 98"/>
          <p:cNvSpPr/>
          <p:nvPr/>
        </p:nvSpPr>
        <p:spPr>
          <a:xfrm>
            <a:off x="2439857" y="5805264"/>
            <a:ext cx="1381184" cy="775736"/>
          </a:xfrm>
          <a:prstGeom prst="wedgeRectCallout">
            <a:avLst>
              <a:gd name="adj1" fmla="val 50301"/>
              <a:gd name="adj2" fmla="val -84043"/>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smtClean="0">
                <a:solidFill>
                  <a:schemeClr val="bg1"/>
                </a:solidFill>
              </a:rPr>
              <a:t>80%</a:t>
            </a:r>
            <a:r>
              <a:rPr lang="ja-JP" altLang="en-US" sz="1400" dirty="0" smtClean="0">
                <a:solidFill>
                  <a:schemeClr val="bg1"/>
                </a:solidFill>
              </a:rPr>
              <a:t>の寄与率を</a:t>
            </a:r>
            <a:r>
              <a:rPr lang="en-US" altLang="ja-JP" sz="1400" dirty="0" smtClean="0">
                <a:solidFill>
                  <a:schemeClr val="bg1"/>
                </a:solidFill>
              </a:rPr>
              <a:t/>
            </a:r>
            <a:br>
              <a:rPr lang="en-US" altLang="ja-JP" sz="1400" dirty="0" smtClean="0">
                <a:solidFill>
                  <a:schemeClr val="bg1"/>
                </a:solidFill>
              </a:rPr>
            </a:br>
            <a:r>
              <a:rPr lang="ja-JP" altLang="en-US" sz="1400" dirty="0" smtClean="0">
                <a:solidFill>
                  <a:schemeClr val="bg1"/>
                </a:solidFill>
              </a:rPr>
              <a:t>占める主成分を</a:t>
            </a:r>
            <a:r>
              <a:rPr lang="en-US" altLang="ja-JP" sz="1400" dirty="0" smtClean="0">
                <a:solidFill>
                  <a:schemeClr val="bg1"/>
                </a:solidFill>
              </a:rPr>
              <a:t/>
            </a:r>
            <a:br>
              <a:rPr lang="en-US" altLang="ja-JP" sz="1400" dirty="0" smtClean="0">
                <a:solidFill>
                  <a:schemeClr val="bg1"/>
                </a:solidFill>
              </a:rPr>
            </a:br>
            <a:r>
              <a:rPr lang="ja-JP" altLang="en-US" sz="1400" dirty="0" smtClean="0">
                <a:solidFill>
                  <a:schemeClr val="bg1"/>
                </a:solidFill>
              </a:rPr>
              <a:t>抽出</a:t>
            </a:r>
            <a:endParaRPr kumimoji="1" lang="ja-JP" altLang="en-US" sz="1400" dirty="0" smtClean="0">
              <a:solidFill>
                <a:schemeClr val="bg1"/>
              </a:solidFill>
            </a:endParaRPr>
          </a:p>
        </p:txBody>
      </p:sp>
      <p:sp>
        <p:nvSpPr>
          <p:cNvPr id="100" name="円/楕円 99"/>
          <p:cNvSpPr/>
          <p:nvPr/>
        </p:nvSpPr>
        <p:spPr>
          <a:xfrm>
            <a:off x="1799692" y="5676629"/>
            <a:ext cx="900100" cy="394311"/>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solidFill>
                  <a:schemeClr val="tx1"/>
                </a:solidFill>
              </a:rPr>
              <a:t>：</a:t>
            </a:r>
            <a:endParaRPr kumimoji="1" lang="en-US" altLang="ja-JP" sz="1400" b="1" dirty="0" smtClean="0">
              <a:solidFill>
                <a:schemeClr val="tx1"/>
              </a:solidFill>
            </a:endParaRPr>
          </a:p>
          <a:p>
            <a:pPr algn="ctr"/>
            <a:r>
              <a:rPr kumimoji="1" lang="ja-JP" altLang="en-US" sz="1400" b="1" dirty="0" smtClean="0">
                <a:solidFill>
                  <a:schemeClr val="tx1"/>
                </a:solidFill>
              </a:rPr>
              <a:t>：</a:t>
            </a:r>
          </a:p>
        </p:txBody>
      </p:sp>
      <p:sp>
        <p:nvSpPr>
          <p:cNvPr id="101" name="円/楕円 100"/>
          <p:cNvSpPr/>
          <p:nvPr/>
        </p:nvSpPr>
        <p:spPr>
          <a:xfrm>
            <a:off x="6808668" y="5681569"/>
            <a:ext cx="900100" cy="394311"/>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solidFill>
                  <a:schemeClr val="tx1"/>
                </a:solidFill>
              </a:rPr>
              <a:t>：</a:t>
            </a:r>
            <a:endParaRPr kumimoji="1" lang="en-US" altLang="ja-JP" sz="1400" b="1" dirty="0" smtClean="0">
              <a:solidFill>
                <a:schemeClr val="tx1"/>
              </a:solidFill>
            </a:endParaRPr>
          </a:p>
          <a:p>
            <a:pPr algn="ctr"/>
            <a:r>
              <a:rPr kumimoji="1" lang="ja-JP" altLang="en-US" sz="1400" b="1" dirty="0" smtClean="0">
                <a:solidFill>
                  <a:schemeClr val="tx1"/>
                </a:solidFill>
              </a:rPr>
              <a:t>：</a:t>
            </a:r>
          </a:p>
        </p:txBody>
      </p:sp>
      <p:sp>
        <p:nvSpPr>
          <p:cNvPr id="103" name="正方形/長方形 102"/>
          <p:cNvSpPr/>
          <p:nvPr/>
        </p:nvSpPr>
        <p:spPr>
          <a:xfrm>
            <a:off x="5512095" y="4544704"/>
            <a:ext cx="955344" cy="941696"/>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04" name="四角形吹き出し 103"/>
          <p:cNvSpPr/>
          <p:nvPr/>
        </p:nvSpPr>
        <p:spPr>
          <a:xfrm>
            <a:off x="5306361" y="5805264"/>
            <a:ext cx="1381184" cy="775736"/>
          </a:xfrm>
          <a:prstGeom prst="wedgeRectCallout">
            <a:avLst>
              <a:gd name="adj1" fmla="val 20657"/>
              <a:gd name="adj2" fmla="val -84043"/>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bg1"/>
                </a:solidFill>
              </a:rPr>
              <a:t>因子の数をあらかじめ決めた上で分析実施</a:t>
            </a:r>
          </a:p>
        </p:txBody>
      </p:sp>
      <p:sp>
        <p:nvSpPr>
          <p:cNvPr id="105" name="四角形吹き出し 104"/>
          <p:cNvSpPr/>
          <p:nvPr/>
        </p:nvSpPr>
        <p:spPr>
          <a:xfrm>
            <a:off x="7471064" y="5805264"/>
            <a:ext cx="1381184" cy="775736"/>
          </a:xfrm>
          <a:prstGeom prst="wedgeRectCallout">
            <a:avLst>
              <a:gd name="adj1" fmla="val 19669"/>
              <a:gd name="adj2" fmla="val -66450"/>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bg1"/>
                </a:solidFill>
              </a:rPr>
              <a:t>各変数に誤差が</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あると考える</a:t>
            </a:r>
          </a:p>
        </p:txBody>
      </p:sp>
    </p:spTree>
    <p:extLst>
      <p:ext uri="{BB962C8B-B14F-4D97-AF65-F5344CB8AC3E}">
        <p14:creationId xmlns:p14="http://schemas.microsoft.com/office/powerpoint/2010/main" val="307004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内容の繋がり</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31" name="Text Placeholder 5"/>
          <p:cNvSpPr>
            <a:spLocks noGrp="1"/>
          </p:cNvSpPr>
          <p:nvPr>
            <p:ph type="body" sz="quarter" idx="13"/>
          </p:nvPr>
        </p:nvSpPr>
        <p:spPr>
          <a:xfrm>
            <a:off x="539751" y="1042628"/>
            <a:ext cx="7980794" cy="694184"/>
          </a:xfrm>
        </p:spPr>
        <p:txBody>
          <a:bodyPr>
            <a:normAutofit/>
          </a:bodyPr>
          <a:lstStyle/>
          <a:p>
            <a:r>
              <a:rPr lang="ja-JP" altLang="en-US" dirty="0" smtClean="0"/>
              <a:t>第</a:t>
            </a:r>
            <a:r>
              <a:rPr lang="en-US" altLang="ja-JP" dirty="0" smtClean="0"/>
              <a:t>3</a:t>
            </a:r>
            <a:r>
              <a:rPr lang="ja-JP" altLang="en-US" dirty="0" smtClean="0"/>
              <a:t>回より、内容に連続性が出てきます</a:t>
            </a:r>
            <a:endParaRPr lang="en-US" altLang="ja-JP" dirty="0" smtClean="0"/>
          </a:p>
        </p:txBody>
      </p:sp>
      <p:sp>
        <p:nvSpPr>
          <p:cNvPr id="74" name="正方形/長方形 73"/>
          <p:cNvSpPr/>
          <p:nvPr/>
        </p:nvSpPr>
        <p:spPr>
          <a:xfrm>
            <a:off x="2757619" y="2024844"/>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lumMod val="50000"/>
                  </a:schemeClr>
                </a:solidFill>
              </a:rPr>
              <a:t>統計的検定</a:t>
            </a:r>
          </a:p>
        </p:txBody>
      </p:sp>
      <p:sp>
        <p:nvSpPr>
          <p:cNvPr id="75" name="正方形/長方形 74"/>
          <p:cNvSpPr/>
          <p:nvPr/>
        </p:nvSpPr>
        <p:spPr>
          <a:xfrm>
            <a:off x="2757619" y="2998542"/>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lumMod val="50000"/>
                  </a:schemeClr>
                </a:solidFill>
              </a:rPr>
              <a:t>線形回帰</a:t>
            </a:r>
          </a:p>
        </p:txBody>
      </p:sp>
      <p:sp>
        <p:nvSpPr>
          <p:cNvPr id="77" name="正方形/長方形 76"/>
          <p:cNvSpPr/>
          <p:nvPr/>
        </p:nvSpPr>
        <p:spPr>
          <a:xfrm>
            <a:off x="4904050" y="2998542"/>
            <a:ext cx="1800000" cy="504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tx1"/>
                </a:solidFill>
              </a:rPr>
              <a:t>主成分・因子分析</a:t>
            </a:r>
          </a:p>
        </p:txBody>
      </p:sp>
      <p:sp>
        <p:nvSpPr>
          <p:cNvPr id="78" name="正方形/長方形 77"/>
          <p:cNvSpPr/>
          <p:nvPr/>
        </p:nvSpPr>
        <p:spPr>
          <a:xfrm>
            <a:off x="625148" y="3972241"/>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dirty="0" smtClean="0">
                <a:solidFill>
                  <a:schemeClr val="tx1"/>
                </a:solidFill>
              </a:rPr>
              <a:t>ロジスティック</a:t>
            </a:r>
            <a:r>
              <a:rPr lang="ja-JP" altLang="en-US" sz="1600" dirty="0">
                <a:solidFill>
                  <a:schemeClr val="tx1"/>
                </a:solidFill>
              </a:rPr>
              <a:t>回帰</a:t>
            </a:r>
            <a:endParaRPr kumimoji="1" lang="ja-JP" altLang="en-US" sz="1600" dirty="0" smtClean="0">
              <a:solidFill>
                <a:schemeClr val="tx1"/>
              </a:solidFill>
            </a:endParaRPr>
          </a:p>
        </p:txBody>
      </p:sp>
      <p:sp>
        <p:nvSpPr>
          <p:cNvPr id="79" name="正方形/長方形 78"/>
          <p:cNvSpPr/>
          <p:nvPr/>
        </p:nvSpPr>
        <p:spPr>
          <a:xfrm>
            <a:off x="2191695" y="4914797"/>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dirty="0" smtClean="0">
                <a:solidFill>
                  <a:schemeClr val="tx1"/>
                </a:solidFill>
              </a:rPr>
              <a:t>非線形回帰</a:t>
            </a:r>
            <a:r>
              <a:rPr kumimoji="1" lang="en-US" altLang="ja-JP" sz="1600" dirty="0" smtClean="0">
                <a:solidFill>
                  <a:schemeClr val="tx1"/>
                </a:solidFill>
              </a:rPr>
              <a:t>(</a:t>
            </a:r>
            <a:r>
              <a:rPr kumimoji="1" lang="ja-JP" altLang="en-US" sz="1600" dirty="0" smtClean="0">
                <a:solidFill>
                  <a:schemeClr val="tx1"/>
                </a:solidFill>
              </a:rPr>
              <a:t>その他</a:t>
            </a:r>
            <a:r>
              <a:rPr kumimoji="1" lang="en-US" altLang="ja-JP" sz="1600" dirty="0" smtClean="0">
                <a:solidFill>
                  <a:schemeClr val="tx1"/>
                </a:solidFill>
              </a:rPr>
              <a:t>)</a:t>
            </a:r>
            <a:endParaRPr kumimoji="1" lang="ja-JP" altLang="en-US" sz="1600" dirty="0" smtClean="0">
              <a:solidFill>
                <a:schemeClr val="tx1"/>
              </a:solidFill>
            </a:endParaRPr>
          </a:p>
        </p:txBody>
      </p:sp>
      <p:sp>
        <p:nvSpPr>
          <p:cNvPr id="81" name="正方形/長方形 80"/>
          <p:cNvSpPr/>
          <p:nvPr/>
        </p:nvSpPr>
        <p:spPr>
          <a:xfrm>
            <a:off x="7050482" y="3964833"/>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tx1"/>
                </a:solidFill>
              </a:rPr>
              <a:t>機械学習</a:t>
            </a:r>
            <a:r>
              <a:rPr lang="en-US" altLang="ja-JP" sz="1600" dirty="0" smtClean="0">
                <a:solidFill>
                  <a:schemeClr val="tx1"/>
                </a:solidFill>
              </a:rPr>
              <a:t/>
            </a:r>
            <a:br>
              <a:rPr lang="en-US" altLang="ja-JP" sz="1600" dirty="0" smtClean="0">
                <a:solidFill>
                  <a:schemeClr val="tx1"/>
                </a:solidFill>
              </a:rPr>
            </a:br>
            <a:r>
              <a:rPr lang="en-US" altLang="ja-JP" sz="1600" dirty="0" smtClean="0">
                <a:solidFill>
                  <a:schemeClr val="tx1"/>
                </a:solidFill>
              </a:rPr>
              <a:t>(SVM)</a:t>
            </a:r>
            <a:endParaRPr kumimoji="1" lang="ja-JP" altLang="en-US" sz="1600" dirty="0" smtClean="0">
              <a:solidFill>
                <a:schemeClr val="tx1"/>
              </a:solidFill>
            </a:endParaRPr>
          </a:p>
        </p:txBody>
      </p:sp>
      <p:sp>
        <p:nvSpPr>
          <p:cNvPr id="82" name="正方形/長方形 81"/>
          <p:cNvSpPr/>
          <p:nvPr/>
        </p:nvSpPr>
        <p:spPr>
          <a:xfrm>
            <a:off x="7050482" y="4927331"/>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tx1"/>
                </a:solidFill>
              </a:rPr>
              <a:t>機械学習</a:t>
            </a:r>
            <a:r>
              <a:rPr lang="en-US" altLang="ja-JP" sz="1600" dirty="0" smtClean="0">
                <a:solidFill>
                  <a:schemeClr val="tx1"/>
                </a:solidFill>
              </a:rPr>
              <a:t/>
            </a:r>
            <a:br>
              <a:rPr lang="en-US" altLang="ja-JP" sz="1600" dirty="0" smtClean="0">
                <a:solidFill>
                  <a:schemeClr val="tx1"/>
                </a:solidFill>
              </a:rPr>
            </a:br>
            <a:r>
              <a:rPr lang="en-US" altLang="ja-JP" sz="1600" dirty="0" smtClean="0">
                <a:solidFill>
                  <a:schemeClr val="tx1"/>
                </a:solidFill>
              </a:rPr>
              <a:t>(</a:t>
            </a:r>
            <a:r>
              <a:rPr lang="ja-JP" altLang="en-US" sz="1600" dirty="0" smtClean="0">
                <a:solidFill>
                  <a:schemeClr val="tx1"/>
                </a:solidFill>
              </a:rPr>
              <a:t>集団学習</a:t>
            </a:r>
            <a:r>
              <a:rPr lang="en-US" altLang="ja-JP" sz="1600" dirty="0" smtClean="0">
                <a:solidFill>
                  <a:schemeClr val="tx1"/>
                </a:solidFill>
              </a:rPr>
              <a:t>)</a:t>
            </a:r>
            <a:endParaRPr kumimoji="1" lang="ja-JP" altLang="en-US" sz="1600" dirty="0" smtClean="0">
              <a:solidFill>
                <a:schemeClr val="tx1"/>
              </a:solidFill>
            </a:endParaRPr>
          </a:p>
        </p:txBody>
      </p:sp>
      <p:sp>
        <p:nvSpPr>
          <p:cNvPr id="83" name="正方形/長方形 82"/>
          <p:cNvSpPr/>
          <p:nvPr/>
        </p:nvSpPr>
        <p:spPr>
          <a:xfrm>
            <a:off x="7050482" y="2024844"/>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lumMod val="50000"/>
                  </a:schemeClr>
                </a:solidFill>
              </a:rPr>
              <a:t>機械学習</a:t>
            </a:r>
            <a:r>
              <a:rPr lang="en-US" altLang="ja-JP" sz="1600" dirty="0">
                <a:solidFill>
                  <a:schemeClr val="bg1">
                    <a:lumMod val="50000"/>
                  </a:schemeClr>
                </a:solidFill>
              </a:rPr>
              <a:t/>
            </a:r>
            <a:br>
              <a:rPr lang="en-US" altLang="ja-JP" sz="1600" dirty="0">
                <a:solidFill>
                  <a:schemeClr val="bg1">
                    <a:lumMod val="50000"/>
                  </a:schemeClr>
                </a:solidFill>
              </a:rPr>
            </a:br>
            <a:r>
              <a:rPr lang="en-US" altLang="ja-JP" sz="1600" dirty="0">
                <a:solidFill>
                  <a:schemeClr val="bg1">
                    <a:lumMod val="50000"/>
                  </a:schemeClr>
                </a:solidFill>
              </a:rPr>
              <a:t>(</a:t>
            </a:r>
            <a:r>
              <a:rPr lang="ja-JP" altLang="en-US" sz="1600" dirty="0">
                <a:solidFill>
                  <a:schemeClr val="bg1">
                    <a:lumMod val="50000"/>
                  </a:schemeClr>
                </a:solidFill>
              </a:rPr>
              <a:t>クラスター</a:t>
            </a:r>
            <a:r>
              <a:rPr lang="en-US" altLang="ja-JP" sz="1600" dirty="0">
                <a:solidFill>
                  <a:schemeClr val="bg1">
                    <a:lumMod val="50000"/>
                  </a:schemeClr>
                </a:solidFill>
              </a:rPr>
              <a:t>)</a:t>
            </a:r>
            <a:endParaRPr lang="ja-JP" altLang="en-US" sz="1600" dirty="0">
              <a:solidFill>
                <a:schemeClr val="bg1">
                  <a:lumMod val="50000"/>
                </a:schemeClr>
              </a:solidFill>
            </a:endParaRPr>
          </a:p>
        </p:txBody>
      </p:sp>
      <p:sp>
        <p:nvSpPr>
          <p:cNvPr id="88" name="正方形/長方形 87"/>
          <p:cNvSpPr/>
          <p:nvPr/>
        </p:nvSpPr>
        <p:spPr>
          <a:xfrm>
            <a:off x="611188" y="2998542"/>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lumMod val="50000"/>
                  </a:schemeClr>
                </a:solidFill>
              </a:rPr>
              <a:t>コンジョイント分析</a:t>
            </a:r>
          </a:p>
        </p:txBody>
      </p:sp>
      <p:sp>
        <p:nvSpPr>
          <p:cNvPr id="9" name="正方形/長方形 8"/>
          <p:cNvSpPr/>
          <p:nvPr/>
        </p:nvSpPr>
        <p:spPr>
          <a:xfrm>
            <a:off x="4904050" y="2024844"/>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lumMod val="50000"/>
                  </a:schemeClr>
                </a:solidFill>
              </a:rPr>
              <a:t>統計的推定</a:t>
            </a:r>
          </a:p>
        </p:txBody>
      </p:sp>
      <p:sp>
        <p:nvSpPr>
          <p:cNvPr id="84" name="正方形/長方形 83"/>
          <p:cNvSpPr/>
          <p:nvPr/>
        </p:nvSpPr>
        <p:spPr>
          <a:xfrm>
            <a:off x="7050482" y="2998542"/>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lumMod val="50000"/>
                  </a:schemeClr>
                </a:solidFill>
              </a:rPr>
              <a:t>機械学習</a:t>
            </a:r>
            <a:r>
              <a:rPr lang="en-US" altLang="ja-JP" sz="1600" dirty="0">
                <a:solidFill>
                  <a:schemeClr val="bg1">
                    <a:lumMod val="50000"/>
                  </a:schemeClr>
                </a:solidFill>
              </a:rPr>
              <a:t/>
            </a:r>
            <a:br>
              <a:rPr lang="en-US" altLang="ja-JP" sz="1600" dirty="0">
                <a:solidFill>
                  <a:schemeClr val="bg1">
                    <a:lumMod val="50000"/>
                  </a:schemeClr>
                </a:solidFill>
              </a:rPr>
            </a:br>
            <a:r>
              <a:rPr lang="en-US" altLang="ja-JP" sz="1600" dirty="0">
                <a:solidFill>
                  <a:schemeClr val="bg1">
                    <a:lumMod val="50000"/>
                  </a:schemeClr>
                </a:solidFill>
              </a:rPr>
              <a:t>(</a:t>
            </a:r>
            <a:r>
              <a:rPr lang="ja-JP" altLang="en-US" sz="1600" dirty="0">
                <a:solidFill>
                  <a:schemeClr val="bg1">
                    <a:lumMod val="50000"/>
                  </a:schemeClr>
                </a:solidFill>
              </a:rPr>
              <a:t>決定木</a:t>
            </a:r>
            <a:r>
              <a:rPr lang="en-US" altLang="ja-JP" sz="1600" dirty="0">
                <a:solidFill>
                  <a:schemeClr val="bg1">
                    <a:lumMod val="50000"/>
                  </a:schemeClr>
                </a:solidFill>
              </a:rPr>
              <a:t>)</a:t>
            </a:r>
            <a:endParaRPr lang="ja-JP" altLang="en-US" sz="1600" dirty="0">
              <a:solidFill>
                <a:schemeClr val="bg1">
                  <a:lumMod val="50000"/>
                </a:schemeClr>
              </a:solidFill>
            </a:endParaRPr>
          </a:p>
        </p:txBody>
      </p:sp>
      <p:sp>
        <p:nvSpPr>
          <p:cNvPr id="87" name="正方形/長方形 86"/>
          <p:cNvSpPr/>
          <p:nvPr/>
        </p:nvSpPr>
        <p:spPr>
          <a:xfrm>
            <a:off x="611188" y="2024844"/>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lumMod val="50000"/>
                  </a:schemeClr>
                </a:solidFill>
              </a:rPr>
              <a:t>分散分析・</a:t>
            </a:r>
            <a:r>
              <a:rPr lang="en-US" altLang="ja-JP" sz="1600" dirty="0">
                <a:solidFill>
                  <a:schemeClr val="bg1">
                    <a:lumMod val="50000"/>
                  </a:schemeClr>
                </a:solidFill>
              </a:rPr>
              <a:t/>
            </a:r>
            <a:br>
              <a:rPr lang="en-US" altLang="ja-JP" sz="1600" dirty="0">
                <a:solidFill>
                  <a:schemeClr val="bg1">
                    <a:lumMod val="50000"/>
                  </a:schemeClr>
                </a:solidFill>
              </a:rPr>
            </a:br>
            <a:r>
              <a:rPr lang="ja-JP" altLang="en-US" sz="1600" dirty="0">
                <a:solidFill>
                  <a:schemeClr val="bg1">
                    <a:lumMod val="50000"/>
                  </a:schemeClr>
                </a:solidFill>
              </a:rPr>
              <a:t>実験計画法</a:t>
            </a:r>
          </a:p>
        </p:txBody>
      </p:sp>
      <p:sp>
        <p:nvSpPr>
          <p:cNvPr id="89" name="正方形/長方形 88"/>
          <p:cNvSpPr/>
          <p:nvPr/>
        </p:nvSpPr>
        <p:spPr>
          <a:xfrm>
            <a:off x="4535488" y="5394428"/>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tx1"/>
                </a:solidFill>
              </a:rPr>
              <a:t>ベイズ推定</a:t>
            </a:r>
            <a:endParaRPr kumimoji="1" lang="ja-JP" altLang="en-US" sz="1600" dirty="0" smtClean="0">
              <a:solidFill>
                <a:schemeClr val="tx1"/>
              </a:solidFill>
            </a:endParaRPr>
          </a:p>
        </p:txBody>
      </p:sp>
      <p:sp>
        <p:nvSpPr>
          <p:cNvPr id="90" name="正方形/長方形 89"/>
          <p:cNvSpPr/>
          <p:nvPr/>
        </p:nvSpPr>
        <p:spPr>
          <a:xfrm>
            <a:off x="2191695" y="5877328"/>
            <a:ext cx="1800000" cy="50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dirty="0" smtClean="0">
                <a:solidFill>
                  <a:schemeClr val="tx1"/>
                </a:solidFill>
              </a:rPr>
              <a:t>ベイズ統計モデル</a:t>
            </a:r>
          </a:p>
        </p:txBody>
      </p:sp>
      <p:sp>
        <p:nvSpPr>
          <p:cNvPr id="92" name="正方形/長方形 91"/>
          <p:cNvSpPr/>
          <p:nvPr/>
        </p:nvSpPr>
        <p:spPr>
          <a:xfrm>
            <a:off x="3815916" y="3972241"/>
            <a:ext cx="1800000" cy="504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tx1"/>
                </a:solidFill>
              </a:rPr>
              <a:t>主成分回帰</a:t>
            </a:r>
          </a:p>
        </p:txBody>
      </p:sp>
      <p:cxnSp>
        <p:nvCxnSpPr>
          <p:cNvPr id="12" name="直線矢印コネクタ 11"/>
          <p:cNvCxnSpPr>
            <a:stCxn id="9" idx="1"/>
            <a:endCxn id="74" idx="3"/>
          </p:cNvCxnSpPr>
          <p:nvPr/>
        </p:nvCxnSpPr>
        <p:spPr>
          <a:xfrm flipH="1">
            <a:off x="4557619" y="2276844"/>
            <a:ext cx="34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4" idx="1"/>
            <a:endCxn id="87" idx="3"/>
          </p:cNvCxnSpPr>
          <p:nvPr/>
        </p:nvCxnSpPr>
        <p:spPr>
          <a:xfrm flipH="1">
            <a:off x="2411188" y="2276844"/>
            <a:ext cx="34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74" idx="2"/>
            <a:endCxn id="75" idx="0"/>
          </p:cNvCxnSpPr>
          <p:nvPr/>
        </p:nvCxnSpPr>
        <p:spPr>
          <a:xfrm>
            <a:off x="3657619" y="2528844"/>
            <a:ext cx="0" cy="46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75" idx="1"/>
            <a:endCxn id="88" idx="0"/>
          </p:cNvCxnSpPr>
          <p:nvPr/>
        </p:nvCxnSpPr>
        <p:spPr>
          <a:xfrm rot="10800000">
            <a:off x="1511189" y="2998542"/>
            <a:ext cx="1246431" cy="252000"/>
          </a:xfrm>
          <a:prstGeom prst="bentConnector4">
            <a:avLst>
              <a:gd name="adj1" fmla="val 13897"/>
              <a:gd name="adj2" fmla="val 1907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87" idx="2"/>
            <a:endCxn id="88" idx="0"/>
          </p:cNvCxnSpPr>
          <p:nvPr/>
        </p:nvCxnSpPr>
        <p:spPr>
          <a:xfrm>
            <a:off x="1511188" y="2528844"/>
            <a:ext cx="0" cy="46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3"/>
            <a:endCxn id="77" idx="1"/>
          </p:cNvCxnSpPr>
          <p:nvPr/>
        </p:nvCxnSpPr>
        <p:spPr>
          <a:xfrm>
            <a:off x="4557619" y="3250542"/>
            <a:ext cx="34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カギ線コネクタ 101"/>
          <p:cNvCxnSpPr>
            <a:stCxn id="75" idx="2"/>
            <a:endCxn id="92" idx="0"/>
          </p:cNvCxnSpPr>
          <p:nvPr/>
        </p:nvCxnSpPr>
        <p:spPr>
          <a:xfrm rot="16200000" flipH="1">
            <a:off x="3951918" y="3208242"/>
            <a:ext cx="469699" cy="10582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カギ線コネクタ 104"/>
          <p:cNvCxnSpPr>
            <a:stCxn id="77" idx="2"/>
            <a:endCxn id="92" idx="0"/>
          </p:cNvCxnSpPr>
          <p:nvPr/>
        </p:nvCxnSpPr>
        <p:spPr>
          <a:xfrm rot="5400000">
            <a:off x="5025134" y="3193324"/>
            <a:ext cx="469699" cy="10881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カギ線コネクタ 107"/>
          <p:cNvCxnSpPr>
            <a:stCxn id="75" idx="2"/>
            <a:endCxn id="78" idx="0"/>
          </p:cNvCxnSpPr>
          <p:nvPr/>
        </p:nvCxnSpPr>
        <p:spPr>
          <a:xfrm rot="5400000">
            <a:off x="2356535" y="2671156"/>
            <a:ext cx="469699" cy="21324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カギ線コネクタ 112"/>
          <p:cNvCxnSpPr>
            <a:stCxn id="78" idx="2"/>
            <a:endCxn id="79" idx="0"/>
          </p:cNvCxnSpPr>
          <p:nvPr/>
        </p:nvCxnSpPr>
        <p:spPr>
          <a:xfrm rot="16200000" flipH="1">
            <a:off x="2089143" y="3912245"/>
            <a:ext cx="438556" cy="1566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カギ線コネクタ 115"/>
          <p:cNvCxnSpPr>
            <a:stCxn id="92" idx="2"/>
            <a:endCxn id="79" idx="0"/>
          </p:cNvCxnSpPr>
          <p:nvPr/>
        </p:nvCxnSpPr>
        <p:spPr>
          <a:xfrm rot="5400000">
            <a:off x="3684528" y="3883409"/>
            <a:ext cx="438556" cy="16242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79" idx="2"/>
            <a:endCxn id="90" idx="0"/>
          </p:cNvCxnSpPr>
          <p:nvPr/>
        </p:nvCxnSpPr>
        <p:spPr>
          <a:xfrm>
            <a:off x="3091695" y="5418797"/>
            <a:ext cx="0" cy="458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84" idx="2"/>
            <a:endCxn id="81" idx="0"/>
          </p:cNvCxnSpPr>
          <p:nvPr/>
        </p:nvCxnSpPr>
        <p:spPr>
          <a:xfrm>
            <a:off x="7950482" y="3502542"/>
            <a:ext cx="0" cy="462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stCxn id="81" idx="2"/>
            <a:endCxn id="82" idx="0"/>
          </p:cNvCxnSpPr>
          <p:nvPr/>
        </p:nvCxnSpPr>
        <p:spPr>
          <a:xfrm>
            <a:off x="7950482" y="4468833"/>
            <a:ext cx="0" cy="45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89" idx="1"/>
            <a:endCxn id="90" idx="3"/>
          </p:cNvCxnSpPr>
          <p:nvPr/>
        </p:nvCxnSpPr>
        <p:spPr>
          <a:xfrm rot="10800000" flipV="1">
            <a:off x="3991696" y="5646428"/>
            <a:ext cx="543793" cy="4829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rot="1559202">
            <a:off x="6250795" y="2029173"/>
            <a:ext cx="616387" cy="18825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dirty="0" smtClean="0">
                <a:solidFill>
                  <a:schemeClr val="tx1"/>
                </a:solidFill>
              </a:rPr>
              <a:t>CLEAR</a:t>
            </a:r>
            <a:endParaRPr kumimoji="1" lang="ja-JP" altLang="en-US" dirty="0" smtClean="0">
              <a:solidFill>
                <a:schemeClr val="tx1"/>
              </a:solidFill>
            </a:endParaRPr>
          </a:p>
        </p:txBody>
      </p:sp>
      <p:sp>
        <p:nvSpPr>
          <p:cNvPr id="5" name="正方形/長方形 4"/>
          <p:cNvSpPr/>
          <p:nvPr/>
        </p:nvSpPr>
        <p:spPr>
          <a:xfrm>
            <a:off x="4765306" y="2908689"/>
            <a:ext cx="2097042" cy="69924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9" name="正方形/長方形 38"/>
          <p:cNvSpPr/>
          <p:nvPr/>
        </p:nvSpPr>
        <p:spPr>
          <a:xfrm rot="1559202">
            <a:off x="8447924" y="2029173"/>
            <a:ext cx="616387" cy="18825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dirty="0" smtClean="0">
                <a:solidFill>
                  <a:schemeClr val="tx1"/>
                </a:solidFill>
              </a:rPr>
              <a:t>CLEAR</a:t>
            </a:r>
            <a:endParaRPr kumimoji="1" lang="ja-JP" altLang="en-US" dirty="0" smtClean="0">
              <a:solidFill>
                <a:schemeClr val="tx1"/>
              </a:solidFill>
            </a:endParaRPr>
          </a:p>
        </p:txBody>
      </p:sp>
      <p:sp>
        <p:nvSpPr>
          <p:cNvPr id="40" name="正方形/長方形 39"/>
          <p:cNvSpPr/>
          <p:nvPr/>
        </p:nvSpPr>
        <p:spPr>
          <a:xfrm rot="1559202">
            <a:off x="8447924" y="3010052"/>
            <a:ext cx="616387" cy="18825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dirty="0" smtClean="0">
                <a:solidFill>
                  <a:schemeClr val="tx1"/>
                </a:solidFill>
              </a:rPr>
              <a:t>CLEAR</a:t>
            </a:r>
            <a:endParaRPr kumimoji="1" lang="ja-JP" altLang="en-US" dirty="0" smtClean="0">
              <a:solidFill>
                <a:schemeClr val="tx1"/>
              </a:solidFill>
            </a:endParaRPr>
          </a:p>
        </p:txBody>
      </p:sp>
      <p:sp>
        <p:nvSpPr>
          <p:cNvPr id="42" name="正方形/長方形 41"/>
          <p:cNvSpPr/>
          <p:nvPr/>
        </p:nvSpPr>
        <p:spPr>
          <a:xfrm rot="1785733">
            <a:off x="6357264" y="2938586"/>
            <a:ext cx="577512" cy="241194"/>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rPr>
              <a:t>今回</a:t>
            </a:r>
            <a:endParaRPr kumimoji="1" lang="ja-JP" altLang="en-US" sz="1400" dirty="0" smtClean="0">
              <a:solidFill>
                <a:schemeClr val="tx1"/>
              </a:solidFill>
            </a:endParaRPr>
          </a:p>
        </p:txBody>
      </p:sp>
      <p:sp>
        <p:nvSpPr>
          <p:cNvPr id="43" name="正方形/長方形 42"/>
          <p:cNvSpPr/>
          <p:nvPr/>
        </p:nvSpPr>
        <p:spPr>
          <a:xfrm rot="1559202">
            <a:off x="4192369" y="2029173"/>
            <a:ext cx="616387" cy="18825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dirty="0" smtClean="0">
                <a:solidFill>
                  <a:schemeClr val="tx1"/>
                </a:solidFill>
              </a:rPr>
              <a:t>CLEAR</a:t>
            </a:r>
            <a:endParaRPr kumimoji="1" lang="ja-JP" altLang="en-US" dirty="0" smtClean="0">
              <a:solidFill>
                <a:schemeClr val="tx1"/>
              </a:solidFill>
            </a:endParaRPr>
          </a:p>
        </p:txBody>
      </p:sp>
      <p:sp>
        <p:nvSpPr>
          <p:cNvPr id="44" name="正方形/長方形 43"/>
          <p:cNvSpPr/>
          <p:nvPr/>
        </p:nvSpPr>
        <p:spPr>
          <a:xfrm rot="1559202">
            <a:off x="1929779" y="2029173"/>
            <a:ext cx="616387" cy="18825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dirty="0" smtClean="0">
                <a:solidFill>
                  <a:schemeClr val="tx1"/>
                </a:solidFill>
              </a:rPr>
              <a:t>CLEAR</a:t>
            </a:r>
            <a:endParaRPr kumimoji="1" lang="ja-JP" altLang="en-US" dirty="0" smtClean="0">
              <a:solidFill>
                <a:schemeClr val="tx1"/>
              </a:solidFill>
            </a:endParaRPr>
          </a:p>
        </p:txBody>
      </p:sp>
      <p:sp>
        <p:nvSpPr>
          <p:cNvPr id="45" name="正方形/長方形 44"/>
          <p:cNvSpPr/>
          <p:nvPr/>
        </p:nvSpPr>
        <p:spPr>
          <a:xfrm>
            <a:off x="3655419" y="3883252"/>
            <a:ext cx="2097042" cy="69924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6" name="正方形/長方形 45"/>
          <p:cNvSpPr/>
          <p:nvPr/>
        </p:nvSpPr>
        <p:spPr>
          <a:xfrm rot="1785733">
            <a:off x="5354757" y="3908745"/>
            <a:ext cx="577512" cy="241194"/>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tx1"/>
                </a:solidFill>
              </a:rPr>
              <a:t>今回</a:t>
            </a:r>
            <a:endParaRPr kumimoji="1" lang="ja-JP" altLang="en-US" sz="1400" dirty="0" smtClean="0">
              <a:solidFill>
                <a:schemeClr val="tx1"/>
              </a:solidFill>
            </a:endParaRPr>
          </a:p>
        </p:txBody>
      </p:sp>
      <p:sp>
        <p:nvSpPr>
          <p:cNvPr id="47" name="正方形/長方形 46"/>
          <p:cNvSpPr/>
          <p:nvPr/>
        </p:nvSpPr>
        <p:spPr>
          <a:xfrm rot="1559202">
            <a:off x="4192368" y="2943856"/>
            <a:ext cx="616387" cy="18825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dirty="0" smtClean="0">
                <a:solidFill>
                  <a:schemeClr val="tx1"/>
                </a:solidFill>
              </a:rPr>
              <a:t>CLEAR</a:t>
            </a:r>
            <a:endParaRPr kumimoji="1" lang="ja-JP" altLang="en-US" dirty="0" smtClean="0">
              <a:solidFill>
                <a:schemeClr val="tx1"/>
              </a:solidFill>
            </a:endParaRPr>
          </a:p>
        </p:txBody>
      </p:sp>
      <p:sp>
        <p:nvSpPr>
          <p:cNvPr id="48" name="正方形/長方形 47"/>
          <p:cNvSpPr/>
          <p:nvPr/>
        </p:nvSpPr>
        <p:spPr>
          <a:xfrm rot="1559202">
            <a:off x="1929778" y="2943856"/>
            <a:ext cx="616387" cy="18825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dirty="0" smtClean="0">
                <a:solidFill>
                  <a:schemeClr val="tx1"/>
                </a:solidFill>
              </a:rPr>
              <a:t>CLEAR</a:t>
            </a:r>
            <a:endParaRPr kumimoji="1" lang="ja-JP" altLang="en-US" dirty="0" smtClean="0">
              <a:solidFill>
                <a:schemeClr val="tx1"/>
              </a:solidFill>
            </a:endParaRPr>
          </a:p>
        </p:txBody>
      </p:sp>
    </p:spTree>
    <p:extLst>
      <p:ext uri="{BB962C8B-B14F-4D97-AF65-F5344CB8AC3E}">
        <p14:creationId xmlns:p14="http://schemas.microsoft.com/office/powerpoint/2010/main" val="2125709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主成分分析と因子分析の比較</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40</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33" name="Text Placeholder 5"/>
          <p:cNvSpPr>
            <a:spLocks noGrp="1"/>
          </p:cNvSpPr>
          <p:nvPr>
            <p:ph type="body" sz="quarter" idx="13"/>
          </p:nvPr>
        </p:nvSpPr>
        <p:spPr>
          <a:xfrm>
            <a:off x="539751" y="1042628"/>
            <a:ext cx="7980794" cy="694184"/>
          </a:xfrm>
        </p:spPr>
        <p:txBody>
          <a:bodyPr>
            <a:normAutofit/>
          </a:bodyPr>
          <a:lstStyle/>
          <a:p>
            <a:r>
              <a:rPr lang="ja-JP" altLang="en-US" dirty="0"/>
              <a:t>主成分分析は説明変数を「合成」するのに対し、因子分析は説明変数を「分解」する方法（本日は因子分析の説明は概要に留めます）</a:t>
            </a:r>
            <a:endParaRPr lang="en-US" altLang="ja-JP" dirty="0"/>
          </a:p>
        </p:txBody>
      </p:sp>
      <p:sp>
        <p:nvSpPr>
          <p:cNvPr id="45" name="正方形/長方形 44"/>
          <p:cNvSpPr/>
          <p:nvPr/>
        </p:nvSpPr>
        <p:spPr>
          <a:xfrm>
            <a:off x="1691680" y="3512395"/>
            <a:ext cx="3492388" cy="3398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主成分分析</a:t>
            </a:r>
          </a:p>
        </p:txBody>
      </p:sp>
      <p:sp>
        <p:nvSpPr>
          <p:cNvPr id="46" name="正方形/長方形 45"/>
          <p:cNvSpPr/>
          <p:nvPr/>
        </p:nvSpPr>
        <p:spPr>
          <a:xfrm>
            <a:off x="5472100" y="3500544"/>
            <a:ext cx="3528391" cy="3605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因子</a:t>
            </a:r>
            <a:r>
              <a:rPr lang="ja-JP" altLang="en-US" dirty="0">
                <a:solidFill>
                  <a:schemeClr val="tx1"/>
                </a:solidFill>
              </a:rPr>
              <a:t>分析</a:t>
            </a:r>
            <a:endParaRPr kumimoji="1" lang="ja-JP" altLang="en-US" dirty="0" smtClean="0">
              <a:solidFill>
                <a:schemeClr val="tx1"/>
              </a:solidFill>
            </a:endParaRPr>
          </a:p>
        </p:txBody>
      </p:sp>
      <p:cxnSp>
        <p:nvCxnSpPr>
          <p:cNvPr id="48" name="直線コネクタ 47"/>
          <p:cNvCxnSpPr/>
          <p:nvPr/>
        </p:nvCxnSpPr>
        <p:spPr>
          <a:xfrm>
            <a:off x="1727684" y="3861048"/>
            <a:ext cx="3456384"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5472100" y="3860667"/>
            <a:ext cx="3456384"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215516" y="3944203"/>
            <a:ext cx="1332148" cy="264691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数式</a:t>
            </a:r>
          </a:p>
        </p:txBody>
      </p:sp>
      <mc:AlternateContent xmlns:mc="http://schemas.openxmlformats.org/markup-compatibility/2006" xmlns:a14="http://schemas.microsoft.com/office/drawing/2010/main">
        <mc:Choice Requires="a14">
          <p:sp>
            <p:nvSpPr>
              <p:cNvPr id="4" name="テキスト ボックス 3"/>
              <p:cNvSpPr txBox="1"/>
              <p:nvPr/>
            </p:nvSpPr>
            <p:spPr>
              <a:xfrm>
                <a:off x="6072633" y="4005064"/>
                <a:ext cx="2495811" cy="13849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12</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1</m:t>
                          </m:r>
                        </m:sub>
                      </m:sSub>
                    </m:oMath>
                  </m:oMathPara>
                </a14:m>
                <a:endParaRPr kumimoji="1" lang="en-US" altLang="ja-JP" b="0" dirty="0" smtClean="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lang="en-US" altLang="ja-JP" b="1" dirty="0" smtClean="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3</m:t>
                          </m:r>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3</m:t>
                          </m:r>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b="0" i="1" smtClean="0">
                              <a:latin typeface="Cambria Math" panose="02040503050406030204" pitchFamily="18" charset="0"/>
                            </a:rPr>
                            <m:t>3</m:t>
                          </m:r>
                        </m:sub>
                      </m:sSub>
                    </m:oMath>
                  </m:oMathPara>
                </a14:m>
                <a:endParaRPr lang="en-US" altLang="ja-JP" b="1" dirty="0" smtClean="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b="0" i="1" smtClean="0">
                              <a:latin typeface="Cambria Math" panose="02040503050406030204" pitchFamily="18" charset="0"/>
                            </a:rPr>
                            <m:t>4</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4</m:t>
                          </m:r>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4</m:t>
                          </m:r>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b="0" i="1" smtClean="0">
                              <a:latin typeface="Cambria Math" panose="02040503050406030204" pitchFamily="18" charset="0"/>
                            </a:rPr>
                            <m:t>4</m:t>
                          </m:r>
                        </m:sub>
                      </m:sSub>
                    </m:oMath>
                  </m:oMathPara>
                </a14:m>
                <a:endParaRPr lang="en-US" altLang="ja-JP" b="1" dirty="0" smtClean="0"/>
              </a:p>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5</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51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52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5</m:t>
                          </m:r>
                        </m:sub>
                      </m:sSub>
                    </m:oMath>
                  </m:oMathPara>
                </a14:m>
                <a:endParaRPr lang="en-US" altLang="ja-JP"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6072633" y="4005064"/>
                <a:ext cx="2495811" cy="1384995"/>
              </a:xfrm>
              <a:prstGeom prst="rect">
                <a:avLst/>
              </a:prstGeom>
              <a:blipFill rotWithShape="0">
                <a:blip r:embed="rId3"/>
                <a:stretch>
                  <a:fillRect l="-244" t="-441" b="-61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p:cNvSpPr txBox="1"/>
              <p:nvPr/>
            </p:nvSpPr>
            <p:spPr>
              <a:xfrm>
                <a:off x="1655676" y="4365104"/>
                <a:ext cx="3557064" cy="646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𝑍</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𝑏</m:t>
                          </m:r>
                        </m:e>
                        <m:sub>
                          <m:r>
                            <a:rPr kumimoji="1" lang="en-US" altLang="ja-JP" sz="1400" b="0" i="1" smtClean="0">
                              <a:latin typeface="Cambria Math" panose="02040503050406030204" pitchFamily="18" charset="0"/>
                            </a:rPr>
                            <m:t>11</m:t>
                          </m:r>
                        </m:sub>
                      </m:sSub>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𝑋</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𝑏</m:t>
                          </m:r>
                        </m:e>
                        <m:sub>
                          <m:r>
                            <a:rPr kumimoji="1" lang="en-US" altLang="ja-JP" sz="1400" b="0" i="1" smtClean="0">
                              <a:latin typeface="Cambria Math" panose="02040503050406030204" pitchFamily="18" charset="0"/>
                            </a:rPr>
                            <m:t>12</m:t>
                          </m:r>
                        </m:sub>
                      </m:sSub>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𝑋</m:t>
                          </m:r>
                        </m:e>
                        <m:sub>
                          <m:r>
                            <a:rPr kumimoji="1" lang="en-US" altLang="ja-JP" sz="1400" b="0" i="1" smtClean="0">
                              <a:latin typeface="Cambria Math" panose="02040503050406030204" pitchFamily="18" charset="0"/>
                            </a:rPr>
                            <m:t>2</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𝑏</m:t>
                          </m:r>
                        </m:e>
                        <m:sub>
                          <m:r>
                            <a:rPr kumimoji="1" lang="en-US" altLang="ja-JP" sz="1400" b="0" i="1" smtClean="0">
                              <a:latin typeface="Cambria Math" panose="02040503050406030204" pitchFamily="18" charset="0"/>
                            </a:rPr>
                            <m:t>13</m:t>
                          </m:r>
                        </m:sub>
                      </m:sSub>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𝑋</m:t>
                          </m:r>
                        </m:e>
                        <m:sub>
                          <m:r>
                            <a:rPr kumimoji="1" lang="en-US" altLang="ja-JP" sz="1400" b="0" i="1" smtClean="0">
                              <a:latin typeface="Cambria Math" panose="02040503050406030204" pitchFamily="18" charset="0"/>
                            </a:rPr>
                            <m:t>3</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𝑏</m:t>
                          </m:r>
                        </m:e>
                        <m:sub>
                          <m:r>
                            <a:rPr kumimoji="1" lang="en-US" altLang="ja-JP" sz="1400" b="0" i="1" smtClean="0">
                              <a:latin typeface="Cambria Math" panose="02040503050406030204" pitchFamily="18" charset="0"/>
                            </a:rPr>
                            <m:t>14</m:t>
                          </m:r>
                        </m:sub>
                      </m:sSub>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𝑋</m:t>
                          </m:r>
                        </m:e>
                        <m:sub>
                          <m:r>
                            <a:rPr kumimoji="1" lang="en-US" altLang="ja-JP" sz="1400" b="0" i="1" smtClean="0">
                              <a:latin typeface="Cambria Math" panose="02040503050406030204" pitchFamily="18" charset="0"/>
                            </a:rPr>
                            <m:t>4</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𝑏</m:t>
                          </m:r>
                        </m:e>
                        <m:sub>
                          <m:r>
                            <a:rPr kumimoji="1" lang="en-US" altLang="ja-JP" sz="1400" b="0" i="1" smtClean="0">
                              <a:latin typeface="Cambria Math" panose="02040503050406030204" pitchFamily="18" charset="0"/>
                            </a:rPr>
                            <m:t>15</m:t>
                          </m:r>
                        </m:sub>
                      </m:sSub>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𝑋</m:t>
                          </m:r>
                        </m:e>
                        <m:sub>
                          <m:r>
                            <a:rPr kumimoji="1" lang="en-US" altLang="ja-JP" sz="1400" b="0" i="1" smtClean="0">
                              <a:latin typeface="Cambria Math" panose="02040503050406030204" pitchFamily="18" charset="0"/>
                            </a:rPr>
                            <m:t>5</m:t>
                          </m:r>
                        </m:sub>
                      </m:sSub>
                    </m:oMath>
                  </m:oMathPara>
                </a14:m>
                <a:endParaRPr kumimoji="1" lang="en-US" altLang="ja-JP" sz="1400" b="0" dirty="0" smtClean="0"/>
              </a:p>
              <a:p>
                <a:pPr/>
                <a14:m>
                  <m:oMathPara xmlns:m="http://schemas.openxmlformats.org/officeDocument/2006/math">
                    <m:oMathParaPr>
                      <m:jc m:val="centerGroup"/>
                    </m:oMathParaPr>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𝑍</m:t>
                          </m:r>
                        </m:e>
                        <m:sub>
                          <m:r>
                            <a:rPr lang="en-US" altLang="ja-JP" sz="1400" b="0" i="1" smtClean="0">
                              <a:latin typeface="Cambria Math" panose="02040503050406030204" pitchFamily="18" charset="0"/>
                            </a:rPr>
                            <m:t>2</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𝑏</m:t>
                          </m:r>
                        </m:e>
                        <m:sub>
                          <m:r>
                            <a:rPr lang="en-US" altLang="ja-JP" sz="1400" b="0" i="1" smtClean="0">
                              <a:latin typeface="Cambria Math" panose="02040503050406030204" pitchFamily="18" charset="0"/>
                            </a:rPr>
                            <m:t>2</m:t>
                          </m:r>
                          <m:r>
                            <a:rPr lang="en-US" altLang="ja-JP" sz="1400" i="1">
                              <a:latin typeface="Cambria Math" panose="02040503050406030204" pitchFamily="18" charset="0"/>
                            </a:rPr>
                            <m:t>1</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𝑋</m:t>
                          </m:r>
                        </m:e>
                        <m:sub>
                          <m:r>
                            <a:rPr lang="en-US" altLang="ja-JP" sz="1400" i="1">
                              <a:latin typeface="Cambria Math" panose="02040503050406030204" pitchFamily="18" charset="0"/>
                            </a:rPr>
                            <m:t>1</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𝑏</m:t>
                          </m:r>
                        </m:e>
                        <m:sub>
                          <m:r>
                            <a:rPr lang="en-US" altLang="ja-JP" sz="1400" b="0" i="1" smtClean="0">
                              <a:latin typeface="Cambria Math" panose="02040503050406030204" pitchFamily="18" charset="0"/>
                            </a:rPr>
                            <m:t>2</m:t>
                          </m:r>
                          <m:r>
                            <a:rPr lang="en-US" altLang="ja-JP" sz="1400" i="1">
                              <a:latin typeface="Cambria Math" panose="02040503050406030204" pitchFamily="18" charset="0"/>
                            </a:rPr>
                            <m:t>2</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𝑋</m:t>
                          </m:r>
                        </m:e>
                        <m:sub>
                          <m:r>
                            <a:rPr lang="en-US" altLang="ja-JP" sz="1400" i="1">
                              <a:latin typeface="Cambria Math" panose="02040503050406030204" pitchFamily="18" charset="0"/>
                            </a:rPr>
                            <m:t>2</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𝑏</m:t>
                          </m:r>
                        </m:e>
                        <m:sub>
                          <m:r>
                            <a:rPr lang="en-US" altLang="ja-JP" sz="1400" b="0" i="1" smtClean="0">
                              <a:latin typeface="Cambria Math" panose="02040503050406030204" pitchFamily="18" charset="0"/>
                            </a:rPr>
                            <m:t>2</m:t>
                          </m:r>
                          <m:r>
                            <a:rPr lang="en-US" altLang="ja-JP" sz="1400" i="1">
                              <a:latin typeface="Cambria Math" panose="02040503050406030204" pitchFamily="18" charset="0"/>
                            </a:rPr>
                            <m:t>3</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𝑋</m:t>
                          </m:r>
                        </m:e>
                        <m:sub>
                          <m:r>
                            <a:rPr lang="en-US" altLang="ja-JP" sz="1400" i="1">
                              <a:latin typeface="Cambria Math" panose="02040503050406030204" pitchFamily="18" charset="0"/>
                            </a:rPr>
                            <m:t>3</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𝑏</m:t>
                          </m:r>
                        </m:e>
                        <m:sub>
                          <m:r>
                            <a:rPr lang="en-US" altLang="ja-JP" sz="1400" b="0" i="1" smtClean="0">
                              <a:latin typeface="Cambria Math" panose="02040503050406030204" pitchFamily="18" charset="0"/>
                            </a:rPr>
                            <m:t>2</m:t>
                          </m:r>
                          <m:r>
                            <a:rPr lang="en-US" altLang="ja-JP" sz="1400" i="1">
                              <a:latin typeface="Cambria Math" panose="02040503050406030204" pitchFamily="18" charset="0"/>
                            </a:rPr>
                            <m:t>4</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𝑋</m:t>
                          </m:r>
                        </m:e>
                        <m:sub>
                          <m:r>
                            <a:rPr lang="en-US" altLang="ja-JP" sz="1400" i="1">
                              <a:latin typeface="Cambria Math" panose="02040503050406030204" pitchFamily="18" charset="0"/>
                            </a:rPr>
                            <m:t>4</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𝑏</m:t>
                          </m:r>
                        </m:e>
                        <m:sub>
                          <m:r>
                            <a:rPr lang="en-US" altLang="ja-JP" sz="1400" b="0" i="1" smtClean="0">
                              <a:latin typeface="Cambria Math" panose="02040503050406030204" pitchFamily="18" charset="0"/>
                            </a:rPr>
                            <m:t>2</m:t>
                          </m:r>
                          <m:r>
                            <a:rPr lang="en-US" altLang="ja-JP" sz="1400" i="1">
                              <a:latin typeface="Cambria Math" panose="02040503050406030204" pitchFamily="18" charset="0"/>
                            </a:rPr>
                            <m:t>5</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𝑋</m:t>
                          </m:r>
                        </m:e>
                        <m:sub>
                          <m:r>
                            <a:rPr lang="en-US" altLang="ja-JP" sz="1400" i="1">
                              <a:latin typeface="Cambria Math" panose="02040503050406030204" pitchFamily="18" charset="0"/>
                            </a:rPr>
                            <m:t>5</m:t>
                          </m:r>
                        </m:sub>
                      </m:sSub>
                    </m:oMath>
                  </m:oMathPara>
                </a14:m>
                <a:endParaRPr lang="en-US" altLang="ja-JP" sz="1400" dirty="0" smtClean="0"/>
              </a:p>
              <a:p>
                <a:pPr algn="ctr"/>
                <a:r>
                  <a:rPr lang="ja-JP" altLang="en-US" sz="1400" b="1" dirty="0"/>
                  <a:t>：</a:t>
                </a:r>
                <a:endParaRPr lang="en-US" altLang="ja-JP" sz="1400" b="1" dirty="0"/>
              </a:p>
            </p:txBody>
          </p:sp>
        </mc:Choice>
        <mc:Fallback xmlns="">
          <p:sp>
            <p:nvSpPr>
              <p:cNvPr id="98" name="テキスト ボックス 97"/>
              <p:cNvSpPr txBox="1">
                <a:spLocks noRot="1" noChangeAspect="1" noMove="1" noResize="1" noEditPoints="1" noAdjustHandles="1" noChangeArrowheads="1" noChangeShapeType="1" noTextEdit="1"/>
              </p:cNvSpPr>
              <p:nvPr/>
            </p:nvSpPr>
            <p:spPr>
              <a:xfrm>
                <a:off x="1655676" y="4365104"/>
                <a:ext cx="3557064" cy="646331"/>
              </a:xfrm>
              <a:prstGeom prst="rect">
                <a:avLst/>
              </a:prstGeom>
              <a:blipFill rotWithShape="0">
                <a:blip r:embed="rId4"/>
                <a:stretch>
                  <a:fillRect b="-15094"/>
                </a:stretch>
              </a:blipFill>
            </p:spPr>
            <p:txBody>
              <a:bodyPr/>
              <a:lstStyle/>
              <a:p>
                <a:r>
                  <a:rPr lang="ja-JP" altLang="en-US">
                    <a:noFill/>
                  </a:rPr>
                  <a:t> </a:t>
                </a:r>
              </a:p>
            </p:txBody>
          </p:sp>
        </mc:Fallback>
      </mc:AlternateContent>
      <p:sp>
        <p:nvSpPr>
          <p:cNvPr id="102" name="正方形/長方形 101"/>
          <p:cNvSpPr/>
          <p:nvPr/>
        </p:nvSpPr>
        <p:spPr>
          <a:xfrm>
            <a:off x="1676603" y="4329113"/>
            <a:ext cx="247731" cy="47489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07" name="正方形/長方形 106"/>
          <p:cNvSpPr/>
          <p:nvPr/>
        </p:nvSpPr>
        <p:spPr>
          <a:xfrm>
            <a:off x="2352362" y="4329113"/>
            <a:ext cx="213417" cy="47489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08" name="正方形/長方形 107"/>
          <p:cNvSpPr/>
          <p:nvPr/>
        </p:nvSpPr>
        <p:spPr>
          <a:xfrm>
            <a:off x="2993807" y="4329113"/>
            <a:ext cx="213417" cy="47489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09" name="正方形/長方形 108"/>
          <p:cNvSpPr/>
          <p:nvPr/>
        </p:nvSpPr>
        <p:spPr>
          <a:xfrm>
            <a:off x="3635252" y="4329113"/>
            <a:ext cx="213417" cy="47489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10" name="正方形/長方形 109"/>
          <p:cNvSpPr/>
          <p:nvPr/>
        </p:nvSpPr>
        <p:spPr>
          <a:xfrm>
            <a:off x="4289436" y="4329113"/>
            <a:ext cx="213417" cy="47489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11" name="正方形/長方形 110"/>
          <p:cNvSpPr/>
          <p:nvPr/>
        </p:nvSpPr>
        <p:spPr>
          <a:xfrm>
            <a:off x="4943620" y="4329113"/>
            <a:ext cx="213417" cy="47489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12" name="正方形/長方形 111"/>
          <p:cNvSpPr/>
          <p:nvPr/>
        </p:nvSpPr>
        <p:spPr>
          <a:xfrm>
            <a:off x="6993938" y="4035555"/>
            <a:ext cx="223145" cy="1366956"/>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13" name="正方形/長方形 112"/>
          <p:cNvSpPr/>
          <p:nvPr/>
        </p:nvSpPr>
        <p:spPr>
          <a:xfrm>
            <a:off x="7800824" y="4035555"/>
            <a:ext cx="223145" cy="1366956"/>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14" name="正方形/長方形 113"/>
          <p:cNvSpPr/>
          <p:nvPr/>
        </p:nvSpPr>
        <p:spPr>
          <a:xfrm>
            <a:off x="4396144" y="2066329"/>
            <a:ext cx="1911365" cy="8730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smtClean="0">
                <a:solidFill>
                  <a:schemeClr val="tx1"/>
                </a:solidFill>
              </a:rPr>
              <a:t>55    33    75    55    56</a:t>
            </a:r>
          </a:p>
          <a:p>
            <a:r>
              <a:rPr lang="en-US" altLang="ja-JP" sz="1600" dirty="0" smtClean="0">
                <a:solidFill>
                  <a:schemeClr val="tx1"/>
                </a:solidFill>
              </a:rPr>
              <a:t>49    53    38    89    33</a:t>
            </a:r>
          </a:p>
          <a:p>
            <a:r>
              <a:rPr lang="en-US" altLang="ja-JP" sz="1600" dirty="0" smtClean="0">
                <a:solidFill>
                  <a:schemeClr val="tx1"/>
                </a:solidFill>
              </a:rPr>
              <a:t>36    81    93    67    55</a:t>
            </a:r>
          </a:p>
        </p:txBody>
      </p:sp>
      <p:sp>
        <p:nvSpPr>
          <p:cNvPr id="115" name="正方形/長方形 114"/>
          <p:cNvSpPr/>
          <p:nvPr/>
        </p:nvSpPr>
        <p:spPr>
          <a:xfrm>
            <a:off x="4398106" y="1905503"/>
            <a:ext cx="1911365"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smtClean="0">
                <a:solidFill>
                  <a:schemeClr val="tx1"/>
                </a:solidFill>
              </a:rPr>
              <a:t>国    英    社    数    理</a:t>
            </a:r>
            <a:endParaRPr kumimoji="1" lang="en-US" altLang="ja-JP" sz="1600" dirty="0" smtClean="0">
              <a:solidFill>
                <a:schemeClr val="tx1"/>
              </a:solidFill>
            </a:endParaRPr>
          </a:p>
        </p:txBody>
      </p:sp>
      <p:sp>
        <p:nvSpPr>
          <p:cNvPr id="116" name="正方形/長方形 115"/>
          <p:cNvSpPr/>
          <p:nvPr/>
        </p:nvSpPr>
        <p:spPr>
          <a:xfrm>
            <a:off x="2264556" y="4002590"/>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smtClean="0">
                <a:solidFill>
                  <a:schemeClr val="tx1"/>
                </a:solidFill>
              </a:rPr>
              <a:t>国</a:t>
            </a:r>
            <a:endParaRPr kumimoji="1" lang="en-US" altLang="ja-JP" sz="1600" dirty="0" smtClean="0">
              <a:solidFill>
                <a:schemeClr val="tx1"/>
              </a:solidFill>
            </a:endParaRPr>
          </a:p>
        </p:txBody>
      </p:sp>
      <p:sp>
        <p:nvSpPr>
          <p:cNvPr id="117" name="正方形/長方形 116"/>
          <p:cNvSpPr/>
          <p:nvPr/>
        </p:nvSpPr>
        <p:spPr>
          <a:xfrm>
            <a:off x="2909768" y="4002590"/>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smtClean="0">
                <a:solidFill>
                  <a:schemeClr val="tx1"/>
                </a:solidFill>
              </a:rPr>
              <a:t>英</a:t>
            </a:r>
            <a:endParaRPr kumimoji="1" lang="en-US" altLang="ja-JP" sz="1600" dirty="0" smtClean="0">
              <a:solidFill>
                <a:schemeClr val="tx1"/>
              </a:solidFill>
            </a:endParaRPr>
          </a:p>
        </p:txBody>
      </p:sp>
      <p:sp>
        <p:nvSpPr>
          <p:cNvPr id="118" name="正方形/長方形 117"/>
          <p:cNvSpPr/>
          <p:nvPr/>
        </p:nvSpPr>
        <p:spPr>
          <a:xfrm>
            <a:off x="3578509" y="4002590"/>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solidFill>
                  <a:schemeClr val="tx1"/>
                </a:solidFill>
              </a:rPr>
              <a:t>社</a:t>
            </a:r>
            <a:endParaRPr kumimoji="1" lang="en-US" altLang="ja-JP" sz="1600" dirty="0" smtClean="0">
              <a:solidFill>
                <a:schemeClr val="tx1"/>
              </a:solidFill>
            </a:endParaRPr>
          </a:p>
        </p:txBody>
      </p:sp>
      <p:sp>
        <p:nvSpPr>
          <p:cNvPr id="119" name="正方形/長方形 118"/>
          <p:cNvSpPr/>
          <p:nvPr/>
        </p:nvSpPr>
        <p:spPr>
          <a:xfrm>
            <a:off x="4216895" y="4002590"/>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smtClean="0">
                <a:solidFill>
                  <a:schemeClr val="tx1"/>
                </a:solidFill>
              </a:rPr>
              <a:t>数</a:t>
            </a:r>
            <a:endParaRPr kumimoji="1" lang="en-US" altLang="ja-JP" sz="1600" dirty="0" smtClean="0">
              <a:solidFill>
                <a:schemeClr val="tx1"/>
              </a:solidFill>
            </a:endParaRPr>
          </a:p>
        </p:txBody>
      </p:sp>
      <p:sp>
        <p:nvSpPr>
          <p:cNvPr id="120" name="正方形/長方形 119"/>
          <p:cNvSpPr/>
          <p:nvPr/>
        </p:nvSpPr>
        <p:spPr>
          <a:xfrm>
            <a:off x="4858542" y="4002590"/>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smtClean="0">
                <a:solidFill>
                  <a:schemeClr val="tx1"/>
                </a:solidFill>
              </a:rPr>
              <a:t>理</a:t>
            </a:r>
            <a:endParaRPr kumimoji="1" lang="en-US" altLang="ja-JP" sz="1600" dirty="0" smtClean="0">
              <a:solidFill>
                <a:schemeClr val="tx1"/>
              </a:solidFill>
            </a:endParaRPr>
          </a:p>
        </p:txBody>
      </p:sp>
      <p:sp>
        <p:nvSpPr>
          <p:cNvPr id="121" name="正方形/長方形 120"/>
          <p:cNvSpPr/>
          <p:nvPr/>
        </p:nvSpPr>
        <p:spPr>
          <a:xfrm>
            <a:off x="1472790" y="4002590"/>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smtClean="0">
                <a:solidFill>
                  <a:schemeClr val="tx1"/>
                </a:solidFill>
              </a:rPr>
              <a:t>主成分</a:t>
            </a:r>
            <a:endParaRPr kumimoji="1" lang="en-US" altLang="ja-JP" sz="1600" dirty="0" smtClean="0">
              <a:solidFill>
                <a:schemeClr val="tx1"/>
              </a:solidFill>
            </a:endParaRPr>
          </a:p>
        </p:txBody>
      </p:sp>
      <p:sp>
        <p:nvSpPr>
          <p:cNvPr id="5" name="下矢印 4"/>
          <p:cNvSpPr/>
          <p:nvPr/>
        </p:nvSpPr>
        <p:spPr>
          <a:xfrm rot="2733272">
            <a:off x="3833949" y="2843738"/>
            <a:ext cx="347430" cy="576065"/>
          </a:xfrm>
          <a:prstGeom prst="downArrow">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22" name="下矢印 121"/>
          <p:cNvSpPr/>
          <p:nvPr/>
        </p:nvSpPr>
        <p:spPr>
          <a:xfrm rot="19587919">
            <a:off x="6509869" y="2856505"/>
            <a:ext cx="347430" cy="576065"/>
          </a:xfrm>
          <a:prstGeom prst="downArrow">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23" name="正方形/長方形 122"/>
          <p:cNvSpPr/>
          <p:nvPr/>
        </p:nvSpPr>
        <p:spPr>
          <a:xfrm>
            <a:off x="5173888" y="2812780"/>
            <a:ext cx="355876" cy="38034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b="1" dirty="0" smtClean="0">
                <a:solidFill>
                  <a:schemeClr val="tx1"/>
                </a:solidFill>
              </a:rPr>
              <a:t>：</a:t>
            </a:r>
            <a:endParaRPr lang="en-US" altLang="ja-JP" sz="1600" b="1" dirty="0" smtClean="0">
              <a:solidFill>
                <a:schemeClr val="tx1"/>
              </a:solidFill>
            </a:endParaRPr>
          </a:p>
        </p:txBody>
      </p:sp>
      <p:sp>
        <p:nvSpPr>
          <p:cNvPr id="124" name="正方形/長方形 123"/>
          <p:cNvSpPr/>
          <p:nvPr/>
        </p:nvSpPr>
        <p:spPr>
          <a:xfrm>
            <a:off x="5787786" y="4014101"/>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smtClean="0">
                <a:solidFill>
                  <a:schemeClr val="tx1"/>
                </a:solidFill>
              </a:rPr>
              <a:t>国</a:t>
            </a:r>
            <a:endParaRPr kumimoji="1" lang="en-US" altLang="ja-JP" sz="1600" dirty="0" smtClean="0">
              <a:solidFill>
                <a:schemeClr val="tx1"/>
              </a:solidFill>
            </a:endParaRPr>
          </a:p>
        </p:txBody>
      </p:sp>
      <p:sp>
        <p:nvSpPr>
          <p:cNvPr id="127" name="正方形/長方形 126"/>
          <p:cNvSpPr/>
          <p:nvPr/>
        </p:nvSpPr>
        <p:spPr>
          <a:xfrm>
            <a:off x="5787786" y="4290260"/>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smtClean="0">
                <a:solidFill>
                  <a:schemeClr val="tx1"/>
                </a:solidFill>
              </a:rPr>
              <a:t>英</a:t>
            </a:r>
            <a:endParaRPr kumimoji="1" lang="en-US" altLang="ja-JP" sz="1600" dirty="0" smtClean="0">
              <a:solidFill>
                <a:schemeClr val="tx1"/>
              </a:solidFill>
            </a:endParaRPr>
          </a:p>
        </p:txBody>
      </p:sp>
      <p:sp>
        <p:nvSpPr>
          <p:cNvPr id="128" name="正方形/長方形 127"/>
          <p:cNvSpPr/>
          <p:nvPr/>
        </p:nvSpPr>
        <p:spPr>
          <a:xfrm>
            <a:off x="5787786" y="4562986"/>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solidFill>
                  <a:schemeClr val="tx1"/>
                </a:solidFill>
              </a:rPr>
              <a:t>社</a:t>
            </a:r>
            <a:endParaRPr kumimoji="1" lang="en-US" altLang="ja-JP" sz="1600" dirty="0" smtClean="0">
              <a:solidFill>
                <a:schemeClr val="tx1"/>
              </a:solidFill>
            </a:endParaRPr>
          </a:p>
        </p:txBody>
      </p:sp>
      <p:sp>
        <p:nvSpPr>
          <p:cNvPr id="129" name="正方形/長方形 128"/>
          <p:cNvSpPr/>
          <p:nvPr/>
        </p:nvSpPr>
        <p:spPr>
          <a:xfrm>
            <a:off x="5787786" y="4849360"/>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smtClean="0">
                <a:solidFill>
                  <a:schemeClr val="tx1"/>
                </a:solidFill>
              </a:rPr>
              <a:t>数</a:t>
            </a:r>
            <a:endParaRPr kumimoji="1" lang="en-US" altLang="ja-JP" sz="1600" dirty="0" smtClean="0">
              <a:solidFill>
                <a:schemeClr val="tx1"/>
              </a:solidFill>
            </a:endParaRPr>
          </a:p>
        </p:txBody>
      </p:sp>
      <p:sp>
        <p:nvSpPr>
          <p:cNvPr id="130" name="正方形/長方形 129"/>
          <p:cNvSpPr/>
          <p:nvPr/>
        </p:nvSpPr>
        <p:spPr>
          <a:xfrm>
            <a:off x="5787786" y="5135734"/>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smtClean="0">
                <a:solidFill>
                  <a:schemeClr val="tx1"/>
                </a:solidFill>
              </a:rPr>
              <a:t>理</a:t>
            </a:r>
            <a:endParaRPr kumimoji="1" lang="en-US" altLang="ja-JP" sz="1600" dirty="0" smtClean="0">
              <a:solidFill>
                <a:schemeClr val="tx1"/>
              </a:solidFill>
            </a:endParaRPr>
          </a:p>
        </p:txBody>
      </p:sp>
      <p:sp>
        <p:nvSpPr>
          <p:cNvPr id="131" name="正方形/長方形 130"/>
          <p:cNvSpPr/>
          <p:nvPr/>
        </p:nvSpPr>
        <p:spPr>
          <a:xfrm>
            <a:off x="6957633" y="5583727"/>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文系因子</a:t>
            </a:r>
            <a:endParaRPr kumimoji="1" lang="en-US" altLang="ja-JP" sz="1600" dirty="0" smtClean="0">
              <a:solidFill>
                <a:schemeClr val="tx1"/>
              </a:solidFill>
            </a:endParaRPr>
          </a:p>
        </p:txBody>
      </p:sp>
      <p:sp>
        <p:nvSpPr>
          <p:cNvPr id="132" name="正方形/長方形 131"/>
          <p:cNvSpPr/>
          <p:nvPr/>
        </p:nvSpPr>
        <p:spPr>
          <a:xfrm>
            <a:off x="7812360" y="5583727"/>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理系因子</a:t>
            </a:r>
            <a:endParaRPr kumimoji="1" lang="en-US" altLang="ja-JP" sz="1600" dirty="0" smtClean="0">
              <a:solidFill>
                <a:schemeClr val="tx1"/>
              </a:solidFill>
            </a:endParaRPr>
          </a:p>
        </p:txBody>
      </p:sp>
      <p:cxnSp>
        <p:nvCxnSpPr>
          <p:cNvPr id="7" name="直線コネクタ 6"/>
          <p:cNvCxnSpPr>
            <a:stCxn id="131" idx="0"/>
            <a:endCxn id="112" idx="2"/>
          </p:cNvCxnSpPr>
          <p:nvPr/>
        </p:nvCxnSpPr>
        <p:spPr>
          <a:xfrm flipH="1" flipV="1">
            <a:off x="7105511" y="5402511"/>
            <a:ext cx="15573" cy="181216"/>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32" idx="0"/>
            <a:endCxn id="113" idx="2"/>
          </p:cNvCxnSpPr>
          <p:nvPr/>
        </p:nvCxnSpPr>
        <p:spPr>
          <a:xfrm flipH="1" flipV="1">
            <a:off x="7912397" y="5402511"/>
            <a:ext cx="63414" cy="181216"/>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134" name="正方形/長方形 133"/>
          <p:cNvSpPr/>
          <p:nvPr/>
        </p:nvSpPr>
        <p:spPr>
          <a:xfrm>
            <a:off x="1686798" y="6059606"/>
            <a:ext cx="3525941" cy="53774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b="1" dirty="0" smtClean="0">
                <a:solidFill>
                  <a:schemeClr val="tx1"/>
                </a:solidFill>
              </a:rPr>
              <a:t>既存の説明変数の合成量</a:t>
            </a:r>
            <a:r>
              <a:rPr kumimoji="1" lang="en-US" altLang="ja-JP" sz="1600" b="1" dirty="0" smtClean="0">
                <a:solidFill>
                  <a:schemeClr val="tx1"/>
                </a:solidFill>
              </a:rPr>
              <a:t>(</a:t>
            </a:r>
            <a:r>
              <a:rPr kumimoji="1" lang="ja-JP" altLang="en-US" sz="1600" b="1" dirty="0" smtClean="0">
                <a:solidFill>
                  <a:schemeClr val="tx1"/>
                </a:solidFill>
              </a:rPr>
              <a:t>主成分</a:t>
            </a:r>
            <a:r>
              <a:rPr kumimoji="1" lang="en-US" altLang="ja-JP" sz="1600" b="1" dirty="0" smtClean="0">
                <a:solidFill>
                  <a:schemeClr val="tx1"/>
                </a:solidFill>
              </a:rPr>
              <a:t>)</a:t>
            </a:r>
            <a:r>
              <a:rPr kumimoji="1" lang="ja-JP" altLang="en-US" sz="1600" b="1" dirty="0" smtClean="0">
                <a:solidFill>
                  <a:schemeClr val="tx1"/>
                </a:solidFill>
              </a:rPr>
              <a:t>を</a:t>
            </a:r>
            <a:r>
              <a:rPr kumimoji="1" lang="en-US" altLang="ja-JP" sz="1600" b="1" dirty="0" smtClean="0">
                <a:solidFill>
                  <a:schemeClr val="tx1"/>
                </a:solidFill>
              </a:rPr>
              <a:t/>
            </a:r>
            <a:br>
              <a:rPr kumimoji="1" lang="en-US" altLang="ja-JP" sz="1600" b="1" dirty="0" smtClean="0">
                <a:solidFill>
                  <a:schemeClr val="tx1"/>
                </a:solidFill>
              </a:rPr>
            </a:br>
            <a:r>
              <a:rPr kumimoji="1" lang="ja-JP" altLang="en-US" sz="1600" b="1" dirty="0" smtClean="0">
                <a:solidFill>
                  <a:schemeClr val="tx1"/>
                </a:solidFill>
              </a:rPr>
              <a:t>作り、情報を縮約することが目的</a:t>
            </a:r>
          </a:p>
        </p:txBody>
      </p:sp>
      <p:sp>
        <p:nvSpPr>
          <p:cNvPr id="135" name="正方形/長方形 134"/>
          <p:cNvSpPr/>
          <p:nvPr/>
        </p:nvSpPr>
        <p:spPr>
          <a:xfrm rot="1499416">
            <a:off x="6108850" y="1858366"/>
            <a:ext cx="712504" cy="200417"/>
          </a:xfrm>
          <a:prstGeom prst="rect">
            <a:avLst/>
          </a:prstGeom>
          <a:solidFill>
            <a:schemeClr val="bg1">
              <a:lumMod val="9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rPr>
              <a:t>例示的</a:t>
            </a:r>
          </a:p>
        </p:txBody>
      </p:sp>
      <p:sp>
        <p:nvSpPr>
          <p:cNvPr id="136" name="正方形/長方形 135"/>
          <p:cNvSpPr/>
          <p:nvPr/>
        </p:nvSpPr>
        <p:spPr>
          <a:xfrm>
            <a:off x="5408116" y="6059606"/>
            <a:ext cx="3525941" cy="53774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b="1" dirty="0" smtClean="0">
                <a:solidFill>
                  <a:schemeClr val="tx1"/>
                </a:solidFill>
              </a:rPr>
              <a:t>各説明変数をあらかじめ設定した因子と誤差</a:t>
            </a:r>
            <a:r>
              <a:rPr kumimoji="1" lang="en-US" altLang="ja-JP" sz="1600" b="1" dirty="0" smtClean="0">
                <a:solidFill>
                  <a:schemeClr val="tx1"/>
                </a:solidFill>
              </a:rPr>
              <a:t>(</a:t>
            </a:r>
            <a:r>
              <a:rPr kumimoji="1" lang="ja-JP" altLang="en-US" sz="1600" b="1" dirty="0" smtClean="0">
                <a:solidFill>
                  <a:schemeClr val="tx1"/>
                </a:solidFill>
              </a:rPr>
              <a:t>独立因子</a:t>
            </a:r>
            <a:r>
              <a:rPr kumimoji="1" lang="en-US" altLang="ja-JP" sz="1600" b="1" dirty="0" smtClean="0">
                <a:solidFill>
                  <a:schemeClr val="tx1"/>
                </a:solidFill>
              </a:rPr>
              <a:t>)</a:t>
            </a:r>
            <a:r>
              <a:rPr kumimoji="1" lang="ja-JP" altLang="en-US" sz="1600" b="1" dirty="0" smtClean="0">
                <a:solidFill>
                  <a:schemeClr val="tx1"/>
                </a:solidFill>
              </a:rPr>
              <a:t>で分解することが目的</a:t>
            </a:r>
          </a:p>
        </p:txBody>
      </p:sp>
      <p:sp>
        <p:nvSpPr>
          <p:cNvPr id="137" name="正方形/長方形 136"/>
          <p:cNvSpPr/>
          <p:nvPr/>
        </p:nvSpPr>
        <p:spPr>
          <a:xfrm>
            <a:off x="8254732" y="4035555"/>
            <a:ext cx="223145" cy="1366956"/>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39" name="正方形/長方形 138"/>
          <p:cNvSpPr/>
          <p:nvPr/>
        </p:nvSpPr>
        <p:spPr>
          <a:xfrm>
            <a:off x="8532440" y="5583727"/>
            <a:ext cx="326902" cy="2863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誤差</a:t>
            </a:r>
            <a:endParaRPr kumimoji="1" lang="en-US" altLang="ja-JP" sz="1600" dirty="0" smtClean="0">
              <a:solidFill>
                <a:schemeClr val="tx1"/>
              </a:solidFill>
            </a:endParaRPr>
          </a:p>
        </p:txBody>
      </p:sp>
      <p:cxnSp>
        <p:nvCxnSpPr>
          <p:cNvPr id="140" name="直線コネクタ 139"/>
          <p:cNvCxnSpPr>
            <a:stCxn id="139" idx="0"/>
            <a:endCxn id="137" idx="2"/>
          </p:cNvCxnSpPr>
          <p:nvPr/>
        </p:nvCxnSpPr>
        <p:spPr>
          <a:xfrm flipH="1" flipV="1">
            <a:off x="8366305" y="5402511"/>
            <a:ext cx="329586" cy="181216"/>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1676603" y="5962928"/>
            <a:ext cx="7257454" cy="0"/>
          </a:xfrm>
          <a:prstGeom prst="line">
            <a:avLst/>
          </a:prstGeom>
          <a:ln>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0514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主成分分析・因子分析の説明の流れ</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41</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6" name="正方形/長方形 25"/>
          <p:cNvSpPr/>
          <p:nvPr/>
        </p:nvSpPr>
        <p:spPr>
          <a:xfrm>
            <a:off x="439843" y="3849472"/>
            <a:ext cx="6273506" cy="1762325"/>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因子</a:t>
            </a:r>
            <a:r>
              <a:rPr lang="ja-JP" altLang="en-US" dirty="0">
                <a:solidFill>
                  <a:schemeClr val="tx1"/>
                </a:solidFill>
              </a:rPr>
              <a:t>分析</a:t>
            </a:r>
          </a:p>
        </p:txBody>
      </p:sp>
      <p:sp>
        <p:nvSpPr>
          <p:cNvPr id="27" name="正方形/長方形 26"/>
          <p:cNvSpPr/>
          <p:nvPr/>
        </p:nvSpPr>
        <p:spPr>
          <a:xfrm>
            <a:off x="6713350" y="2067630"/>
            <a:ext cx="2179130" cy="352905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kumimoji="1" lang="ja-JP" altLang="en-US" dirty="0" smtClean="0">
                <a:solidFill>
                  <a:schemeClr val="tx1"/>
                </a:solidFill>
              </a:rPr>
              <a:t>まとめ</a:t>
            </a:r>
          </a:p>
        </p:txBody>
      </p:sp>
      <p:sp>
        <p:nvSpPr>
          <p:cNvPr id="29" name="正方形/長方形 28"/>
          <p:cNvSpPr/>
          <p:nvPr/>
        </p:nvSpPr>
        <p:spPr>
          <a:xfrm>
            <a:off x="439843" y="2067630"/>
            <a:ext cx="6274679" cy="1797972"/>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主成分分析</a:t>
            </a:r>
            <a:endParaRPr lang="ja-JP" altLang="en-US" dirty="0">
              <a:solidFill>
                <a:schemeClr val="tx1"/>
              </a:solidFill>
            </a:endParaRPr>
          </a:p>
        </p:txBody>
      </p:sp>
      <p:sp>
        <p:nvSpPr>
          <p:cNvPr id="30" name="正方形/長方形 29"/>
          <p:cNvSpPr/>
          <p:nvPr/>
        </p:nvSpPr>
        <p:spPr>
          <a:xfrm>
            <a:off x="2826550"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主成分分析の</a:t>
            </a:r>
            <a:endParaRPr lang="en-US" altLang="ja-JP" sz="1600" dirty="0" smtClean="0">
              <a:solidFill>
                <a:schemeClr val="tx1"/>
              </a:solidFill>
            </a:endParaRPr>
          </a:p>
          <a:p>
            <a:pPr algn="ctr"/>
            <a:r>
              <a:rPr lang="ja-JP" altLang="en-US" sz="1600" dirty="0" smtClean="0">
                <a:solidFill>
                  <a:schemeClr val="tx1"/>
                </a:solidFill>
              </a:rPr>
              <a:t>理論</a:t>
            </a:r>
            <a:endParaRPr lang="ja-JP" altLang="en-US" sz="1600" dirty="0">
              <a:solidFill>
                <a:schemeClr val="tx1"/>
              </a:solidFill>
            </a:endParaRPr>
          </a:p>
        </p:txBody>
      </p:sp>
      <p:sp>
        <p:nvSpPr>
          <p:cNvPr id="31" name="正方形/長方形 30"/>
          <p:cNvSpPr/>
          <p:nvPr/>
        </p:nvSpPr>
        <p:spPr>
          <a:xfrm>
            <a:off x="498674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主成分回帰</a:t>
            </a:r>
            <a:endParaRPr lang="ja-JP" altLang="en-US" sz="1600" dirty="0">
              <a:solidFill>
                <a:schemeClr val="tx1"/>
              </a:solidFill>
            </a:endParaRPr>
          </a:p>
        </p:txBody>
      </p:sp>
      <p:sp>
        <p:nvSpPr>
          <p:cNvPr id="32" name="正方形/長方形 31"/>
          <p:cNvSpPr/>
          <p:nvPr/>
        </p:nvSpPr>
        <p:spPr>
          <a:xfrm>
            <a:off x="666856" y="2573766"/>
            <a:ext cx="1331503"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概要</a:t>
            </a:r>
            <a:endParaRPr lang="en-US" altLang="ja-JP" sz="1600" dirty="0" smtClean="0">
              <a:solidFill>
                <a:schemeClr val="tx1"/>
              </a:solidFill>
            </a:endParaRPr>
          </a:p>
        </p:txBody>
      </p:sp>
      <p:sp>
        <p:nvSpPr>
          <p:cNvPr id="34" name="正方形/長方形 33"/>
          <p:cNvSpPr/>
          <p:nvPr/>
        </p:nvSpPr>
        <p:spPr>
          <a:xfrm>
            <a:off x="714693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利用場面の</a:t>
            </a:r>
            <a:r>
              <a:rPr lang="en-US" altLang="ja-JP" sz="1600" dirty="0" smtClean="0">
                <a:solidFill>
                  <a:schemeClr val="tx1"/>
                </a:solidFill>
              </a:rPr>
              <a:t/>
            </a:r>
            <a:br>
              <a:rPr lang="en-US" altLang="ja-JP" sz="1600" dirty="0" smtClean="0">
                <a:solidFill>
                  <a:schemeClr val="tx1"/>
                </a:solidFill>
              </a:rPr>
            </a:br>
            <a:r>
              <a:rPr lang="ja-JP" altLang="en-US" sz="1600" dirty="0" smtClean="0">
                <a:solidFill>
                  <a:schemeClr val="tx1"/>
                </a:solidFill>
              </a:rPr>
              <a:t>整理</a:t>
            </a:r>
            <a:endParaRPr lang="en-US" altLang="ja-JP" sz="1600" dirty="0">
              <a:solidFill>
                <a:schemeClr val="tx1"/>
              </a:solidFill>
            </a:endParaRPr>
          </a:p>
        </p:txBody>
      </p:sp>
      <p:cxnSp>
        <p:nvCxnSpPr>
          <p:cNvPr id="35" name="直線矢印コネクタ 34"/>
          <p:cNvCxnSpPr>
            <a:stCxn id="32" idx="3"/>
            <a:endCxn id="30" idx="1"/>
          </p:cNvCxnSpPr>
          <p:nvPr/>
        </p:nvCxnSpPr>
        <p:spPr>
          <a:xfrm>
            <a:off x="1998359"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31" idx="3"/>
            <a:endCxn id="34" idx="1"/>
          </p:cNvCxnSpPr>
          <p:nvPr/>
        </p:nvCxnSpPr>
        <p:spPr>
          <a:xfrm>
            <a:off x="6318741" y="2958552"/>
            <a:ext cx="8281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66211" y="4250387"/>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概要</a:t>
            </a:r>
            <a:endParaRPr lang="ja-JP" altLang="en-US" sz="1600" dirty="0">
              <a:solidFill>
                <a:schemeClr val="tx1"/>
              </a:solidFill>
            </a:endParaRPr>
          </a:p>
        </p:txBody>
      </p:sp>
      <p:cxnSp>
        <p:nvCxnSpPr>
          <p:cNvPr id="38" name="カギ線コネクタ 37"/>
          <p:cNvCxnSpPr>
            <a:stCxn id="37" idx="3"/>
            <a:endCxn id="34" idx="1"/>
          </p:cNvCxnSpPr>
          <p:nvPr/>
        </p:nvCxnSpPr>
        <p:spPr>
          <a:xfrm flipV="1">
            <a:off x="1998211" y="2958552"/>
            <a:ext cx="5148720" cy="1676621"/>
          </a:xfrm>
          <a:prstGeom prst="bentConnector3">
            <a:avLst>
              <a:gd name="adj1" fmla="val 918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0" idx="3"/>
            <a:endCxn id="31" idx="1"/>
          </p:cNvCxnSpPr>
          <p:nvPr/>
        </p:nvCxnSpPr>
        <p:spPr>
          <a:xfrm>
            <a:off x="4158550"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046164" y="2496537"/>
            <a:ext cx="1542507" cy="94015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smtClean="0">
              <a:solidFill>
                <a:schemeClr val="tx1"/>
              </a:solidFill>
            </a:endParaRPr>
          </a:p>
        </p:txBody>
      </p:sp>
    </p:spTree>
    <p:extLst>
      <p:ext uri="{BB962C8B-B14F-4D97-AF65-F5344CB8AC3E}">
        <p14:creationId xmlns:p14="http://schemas.microsoft.com/office/powerpoint/2010/main" val="19312609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主成分</a:t>
            </a:r>
            <a:r>
              <a:rPr lang="ja-JP" altLang="en-US" dirty="0" smtClean="0"/>
              <a:t>分析の典型的な利用場面</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42</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9" name="正方形/長方形 18"/>
          <p:cNvSpPr/>
          <p:nvPr/>
        </p:nvSpPr>
        <p:spPr>
          <a:xfrm>
            <a:off x="1691680" y="1315059"/>
            <a:ext cx="3492388" cy="3398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個々</a:t>
            </a:r>
            <a:r>
              <a:rPr lang="ja-JP" altLang="en-US" dirty="0" smtClean="0">
                <a:solidFill>
                  <a:schemeClr val="tx1"/>
                </a:solidFill>
              </a:rPr>
              <a:t>のデータの特徴把握</a:t>
            </a:r>
            <a:endParaRPr kumimoji="1" lang="ja-JP" altLang="en-US" dirty="0" smtClean="0">
              <a:solidFill>
                <a:schemeClr val="tx1"/>
              </a:solidFill>
            </a:endParaRPr>
          </a:p>
        </p:txBody>
      </p:sp>
      <p:sp>
        <p:nvSpPr>
          <p:cNvPr id="20" name="正方形/長方形 19"/>
          <p:cNvSpPr/>
          <p:nvPr/>
        </p:nvSpPr>
        <p:spPr>
          <a:xfrm>
            <a:off x="5472100" y="1303208"/>
            <a:ext cx="3528391" cy="3605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全体</a:t>
            </a:r>
            <a:r>
              <a:rPr lang="ja-JP" altLang="en-US" dirty="0">
                <a:solidFill>
                  <a:schemeClr val="tx1"/>
                </a:solidFill>
              </a:rPr>
              <a:t>データ</a:t>
            </a:r>
            <a:r>
              <a:rPr lang="ja-JP" altLang="en-US" dirty="0" smtClean="0">
                <a:solidFill>
                  <a:schemeClr val="tx1"/>
                </a:solidFill>
              </a:rPr>
              <a:t>の傾向把握</a:t>
            </a:r>
            <a:endParaRPr kumimoji="1" lang="ja-JP" altLang="en-US" dirty="0" smtClean="0">
              <a:solidFill>
                <a:schemeClr val="tx1"/>
              </a:solidFill>
            </a:endParaRPr>
          </a:p>
        </p:txBody>
      </p:sp>
      <p:sp>
        <p:nvSpPr>
          <p:cNvPr id="21" name="正方形/長方形 20"/>
          <p:cNvSpPr/>
          <p:nvPr/>
        </p:nvSpPr>
        <p:spPr>
          <a:xfrm>
            <a:off x="215516" y="1814732"/>
            <a:ext cx="1332148" cy="59510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使用場面</a:t>
            </a:r>
          </a:p>
        </p:txBody>
      </p:sp>
      <p:cxnSp>
        <p:nvCxnSpPr>
          <p:cNvPr id="22" name="直線コネクタ 21"/>
          <p:cNvCxnSpPr/>
          <p:nvPr/>
        </p:nvCxnSpPr>
        <p:spPr>
          <a:xfrm>
            <a:off x="1727684" y="1663712"/>
            <a:ext cx="3456384"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5472100" y="1663331"/>
            <a:ext cx="3456384"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215516" y="2538134"/>
            <a:ext cx="1332148" cy="59510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solidFill>
              </a:rPr>
              <a:t>典型例</a:t>
            </a:r>
          </a:p>
        </p:txBody>
      </p:sp>
      <p:sp>
        <p:nvSpPr>
          <p:cNvPr id="25" name="正方形/長方形 24"/>
          <p:cNvSpPr/>
          <p:nvPr/>
        </p:nvSpPr>
        <p:spPr>
          <a:xfrm>
            <a:off x="215516" y="3261536"/>
            <a:ext cx="1332148" cy="59510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想定</a:t>
            </a:r>
            <a:endParaRPr lang="en-US" altLang="ja-JP" sz="1600" dirty="0" smtClean="0">
              <a:solidFill>
                <a:schemeClr val="tx1"/>
              </a:solidFill>
            </a:endParaRPr>
          </a:p>
          <a:p>
            <a:pPr algn="ctr"/>
            <a:r>
              <a:rPr lang="ja-JP" altLang="en-US" sz="1600" dirty="0" smtClean="0">
                <a:solidFill>
                  <a:schemeClr val="tx1"/>
                </a:solidFill>
              </a:rPr>
              <a:t>データ件数</a:t>
            </a:r>
            <a:endParaRPr kumimoji="1" lang="ja-JP" altLang="en-US" sz="1600" dirty="0" smtClean="0">
              <a:solidFill>
                <a:schemeClr val="tx1"/>
              </a:solidFill>
            </a:endParaRPr>
          </a:p>
        </p:txBody>
      </p:sp>
      <p:sp>
        <p:nvSpPr>
          <p:cNvPr id="33" name="正方形/長方形 32"/>
          <p:cNvSpPr/>
          <p:nvPr/>
        </p:nvSpPr>
        <p:spPr>
          <a:xfrm>
            <a:off x="215516" y="3984937"/>
            <a:ext cx="1332148" cy="2599993"/>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イメージ</a:t>
            </a:r>
            <a:endParaRPr kumimoji="1" lang="ja-JP" altLang="en-US" sz="1600" dirty="0" smtClean="0">
              <a:solidFill>
                <a:schemeClr val="tx1"/>
              </a:solidFill>
            </a:endParaRPr>
          </a:p>
        </p:txBody>
      </p:sp>
      <p:sp>
        <p:nvSpPr>
          <p:cNvPr id="40" name="正方形/長方形 39"/>
          <p:cNvSpPr/>
          <p:nvPr/>
        </p:nvSpPr>
        <p:spPr>
          <a:xfrm>
            <a:off x="1691644" y="1765425"/>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ja-JP" altLang="en-US" sz="1600" dirty="0" smtClean="0">
                <a:solidFill>
                  <a:schemeClr val="tx1"/>
                </a:solidFill>
              </a:rPr>
              <a:t>全体に対するデータ</a:t>
            </a:r>
            <a:r>
              <a:rPr lang="ja-JP" altLang="en-US" sz="1600" dirty="0">
                <a:solidFill>
                  <a:schemeClr val="tx1"/>
                </a:solidFill>
              </a:rPr>
              <a:t>個々</a:t>
            </a:r>
            <a:r>
              <a:rPr lang="ja-JP" altLang="en-US" sz="1600" dirty="0" smtClean="0">
                <a:solidFill>
                  <a:schemeClr val="tx1"/>
                </a:solidFill>
              </a:rPr>
              <a:t>の特性を</a:t>
            </a:r>
            <a:r>
              <a:rPr lang="en-US" altLang="ja-JP" sz="1600" dirty="0" smtClean="0">
                <a:solidFill>
                  <a:schemeClr val="tx1"/>
                </a:solidFill>
              </a:rPr>
              <a:t/>
            </a:r>
            <a:br>
              <a:rPr lang="en-US" altLang="ja-JP" sz="1600" dirty="0" smtClean="0">
                <a:solidFill>
                  <a:schemeClr val="tx1"/>
                </a:solidFill>
              </a:rPr>
            </a:br>
            <a:r>
              <a:rPr lang="ja-JP" altLang="en-US" sz="1600" dirty="0" smtClean="0">
                <a:solidFill>
                  <a:schemeClr val="tx1"/>
                </a:solidFill>
              </a:rPr>
              <a:t>見出したい</a:t>
            </a:r>
            <a:endParaRPr kumimoji="1" lang="ja-JP" altLang="en-US" sz="1600" dirty="0" smtClean="0">
              <a:solidFill>
                <a:schemeClr val="tx1"/>
              </a:solidFill>
            </a:endParaRPr>
          </a:p>
        </p:txBody>
      </p:sp>
      <p:sp>
        <p:nvSpPr>
          <p:cNvPr id="41" name="正方形/長方形 40"/>
          <p:cNvSpPr/>
          <p:nvPr/>
        </p:nvSpPr>
        <p:spPr>
          <a:xfrm>
            <a:off x="5454080" y="1765425"/>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kumimoji="1" lang="ja-JP" altLang="en-US" sz="1600" dirty="0" smtClean="0">
                <a:solidFill>
                  <a:schemeClr val="tx1"/>
                </a:solidFill>
              </a:rPr>
              <a:t>データ全体のばらつきを把握し、</a:t>
            </a:r>
            <a:r>
              <a:rPr kumimoji="1" lang="en-US" altLang="ja-JP" sz="1600" dirty="0" smtClean="0">
                <a:solidFill>
                  <a:schemeClr val="tx1"/>
                </a:solidFill>
              </a:rPr>
              <a:t/>
            </a:r>
            <a:br>
              <a:rPr kumimoji="1" lang="en-US" altLang="ja-JP" sz="1600" dirty="0" smtClean="0">
                <a:solidFill>
                  <a:schemeClr val="tx1"/>
                </a:solidFill>
              </a:rPr>
            </a:br>
            <a:r>
              <a:rPr kumimoji="1" lang="ja-JP" altLang="en-US" sz="1600" dirty="0" smtClean="0">
                <a:solidFill>
                  <a:schemeClr val="tx1"/>
                </a:solidFill>
              </a:rPr>
              <a:t>グループ分けしたい</a:t>
            </a:r>
          </a:p>
        </p:txBody>
      </p:sp>
      <p:sp>
        <p:nvSpPr>
          <p:cNvPr id="42" name="正方形/長方形 41"/>
          <p:cNvSpPr/>
          <p:nvPr/>
        </p:nvSpPr>
        <p:spPr>
          <a:xfrm>
            <a:off x="1703766" y="2466086"/>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kumimoji="1" lang="ja-JP" altLang="en-US" sz="1600" dirty="0" smtClean="0">
                <a:solidFill>
                  <a:schemeClr val="tx1"/>
                </a:solidFill>
              </a:rPr>
              <a:t>商品のアンケート分析</a:t>
            </a:r>
            <a:endParaRPr kumimoji="1" lang="en-US" altLang="ja-JP" sz="1600" dirty="0" smtClean="0">
              <a:solidFill>
                <a:schemeClr val="tx1"/>
              </a:solidFill>
            </a:endParaRPr>
          </a:p>
          <a:p>
            <a:pPr marL="285750" indent="-285750">
              <a:buFont typeface="Wingdings" panose="05000000000000000000" pitchFamily="2" charset="2"/>
              <a:buChar char="ü"/>
            </a:pPr>
            <a:r>
              <a:rPr lang="ja-JP" altLang="en-US" sz="1600" dirty="0" smtClean="0">
                <a:solidFill>
                  <a:schemeClr val="tx1"/>
                </a:solidFill>
              </a:rPr>
              <a:t>スポーツ選手の能力分析</a:t>
            </a:r>
            <a:endParaRPr kumimoji="1" lang="ja-JP" altLang="en-US" sz="1600" dirty="0" smtClean="0">
              <a:solidFill>
                <a:schemeClr val="tx1"/>
              </a:solidFill>
            </a:endParaRPr>
          </a:p>
        </p:txBody>
      </p:sp>
      <p:sp>
        <p:nvSpPr>
          <p:cNvPr id="43" name="正方形/長方形 42"/>
          <p:cNvSpPr/>
          <p:nvPr/>
        </p:nvSpPr>
        <p:spPr>
          <a:xfrm>
            <a:off x="5466202" y="2469448"/>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kumimoji="1" lang="ja-JP" altLang="en-US" sz="1600" dirty="0" smtClean="0">
                <a:solidFill>
                  <a:schemeClr val="tx1"/>
                </a:solidFill>
              </a:rPr>
              <a:t>顧客のクラスタリング</a:t>
            </a:r>
            <a:r>
              <a:rPr lang="ja-JP" altLang="en-US" sz="1600" dirty="0">
                <a:solidFill>
                  <a:schemeClr val="tx1"/>
                </a:solidFill>
              </a:rPr>
              <a:t>等</a:t>
            </a:r>
            <a:endParaRPr kumimoji="1" lang="en-US" altLang="ja-JP" sz="1600" dirty="0" smtClean="0">
              <a:solidFill>
                <a:schemeClr val="tx1"/>
              </a:solidFill>
            </a:endParaRPr>
          </a:p>
        </p:txBody>
      </p:sp>
      <p:sp>
        <p:nvSpPr>
          <p:cNvPr id="44" name="正方形/長方形 43"/>
          <p:cNvSpPr/>
          <p:nvPr/>
        </p:nvSpPr>
        <p:spPr>
          <a:xfrm>
            <a:off x="1697578" y="3213500"/>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ja-JP" altLang="en-US" sz="1600" dirty="0" smtClean="0">
                <a:solidFill>
                  <a:schemeClr val="tx1"/>
                </a:solidFill>
              </a:rPr>
              <a:t>数～</a:t>
            </a:r>
            <a:r>
              <a:rPr lang="en-US" altLang="ja-JP" sz="1600" dirty="0" smtClean="0">
                <a:solidFill>
                  <a:schemeClr val="tx1"/>
                </a:solidFill>
              </a:rPr>
              <a:t>20</a:t>
            </a:r>
            <a:r>
              <a:rPr lang="ja-JP" altLang="en-US" sz="1600" dirty="0" smtClean="0">
                <a:solidFill>
                  <a:schemeClr val="tx1"/>
                </a:solidFill>
              </a:rPr>
              <a:t>程度</a:t>
            </a:r>
            <a:endParaRPr kumimoji="1" lang="ja-JP" altLang="en-US" sz="1600" dirty="0" smtClean="0">
              <a:solidFill>
                <a:schemeClr val="tx1"/>
              </a:solidFill>
            </a:endParaRPr>
          </a:p>
        </p:txBody>
      </p:sp>
      <p:sp>
        <p:nvSpPr>
          <p:cNvPr id="45" name="正方形/長方形 44"/>
          <p:cNvSpPr/>
          <p:nvPr/>
        </p:nvSpPr>
        <p:spPr>
          <a:xfrm>
            <a:off x="5460014" y="3216862"/>
            <a:ext cx="3492424"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ja-JP" altLang="en-US" sz="1600" dirty="0" smtClean="0">
                <a:solidFill>
                  <a:schemeClr val="tx1"/>
                </a:solidFill>
              </a:rPr>
              <a:t>数</a:t>
            </a:r>
            <a:r>
              <a:rPr lang="en-US" altLang="ja-JP" sz="1600" dirty="0" smtClean="0">
                <a:solidFill>
                  <a:schemeClr val="tx1"/>
                </a:solidFill>
              </a:rPr>
              <a:t>10</a:t>
            </a:r>
            <a:r>
              <a:rPr lang="ja-JP" altLang="en-US" sz="1600" dirty="0" smtClean="0">
                <a:solidFill>
                  <a:schemeClr val="tx1"/>
                </a:solidFill>
              </a:rPr>
              <a:t>以上、いくらでも</a:t>
            </a:r>
            <a:endParaRPr kumimoji="1" lang="ja-JP" altLang="en-US" sz="1600" dirty="0" smtClean="0">
              <a:solidFill>
                <a:schemeClr val="tx1"/>
              </a:solidFill>
            </a:endParaRPr>
          </a:p>
        </p:txBody>
      </p:sp>
      <p:grpSp>
        <p:nvGrpSpPr>
          <p:cNvPr id="46" name="グループ化 45"/>
          <p:cNvGrpSpPr/>
          <p:nvPr/>
        </p:nvGrpSpPr>
        <p:grpSpPr>
          <a:xfrm>
            <a:off x="1787042" y="4448798"/>
            <a:ext cx="2983476" cy="2197114"/>
            <a:chOff x="1787042" y="4076202"/>
            <a:chExt cx="2983476" cy="2197114"/>
          </a:xfrm>
        </p:grpSpPr>
        <p:sp>
          <p:nvSpPr>
            <p:cNvPr id="47" name="正方形/長方形 46"/>
            <p:cNvSpPr/>
            <p:nvPr/>
          </p:nvSpPr>
          <p:spPr>
            <a:xfrm>
              <a:off x="1979712" y="4076202"/>
              <a:ext cx="2772308" cy="197689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48" name="テキスト ボックス 47"/>
            <p:cNvSpPr txBox="1"/>
            <p:nvPr/>
          </p:nvSpPr>
          <p:spPr>
            <a:xfrm>
              <a:off x="3103512" y="6011706"/>
              <a:ext cx="404278" cy="261610"/>
            </a:xfrm>
            <a:prstGeom prst="rect">
              <a:avLst/>
            </a:prstGeom>
            <a:noFill/>
          </p:spPr>
          <p:txBody>
            <a:bodyPr wrap="none" rtlCol="0">
              <a:spAutoFit/>
            </a:bodyPr>
            <a:lstStyle/>
            <a:p>
              <a:r>
                <a:rPr kumimoji="1" lang="en-US" altLang="ja-JP" sz="1100" dirty="0" smtClean="0"/>
                <a:t>PC1</a:t>
              </a:r>
              <a:endParaRPr kumimoji="1" lang="ja-JP" altLang="en-US" sz="1100" dirty="0"/>
            </a:p>
          </p:txBody>
        </p:sp>
        <p:sp>
          <p:nvSpPr>
            <p:cNvPr id="49" name="テキスト ボックス 48"/>
            <p:cNvSpPr txBox="1"/>
            <p:nvPr/>
          </p:nvSpPr>
          <p:spPr>
            <a:xfrm rot="16200000">
              <a:off x="1715708" y="4872186"/>
              <a:ext cx="404278" cy="261610"/>
            </a:xfrm>
            <a:prstGeom prst="rect">
              <a:avLst/>
            </a:prstGeom>
            <a:noFill/>
          </p:spPr>
          <p:txBody>
            <a:bodyPr wrap="none" rtlCol="0">
              <a:spAutoFit/>
            </a:bodyPr>
            <a:lstStyle/>
            <a:p>
              <a:r>
                <a:rPr kumimoji="1" lang="en-US" altLang="ja-JP" sz="1100" dirty="0" smtClean="0"/>
                <a:t>PC2</a:t>
              </a:r>
              <a:endParaRPr kumimoji="1" lang="ja-JP" altLang="en-US" sz="1100" dirty="0"/>
            </a:p>
          </p:txBody>
        </p:sp>
        <p:cxnSp>
          <p:nvCxnSpPr>
            <p:cNvPr id="50" name="直線矢印コネクタ 49"/>
            <p:cNvCxnSpPr/>
            <p:nvPr/>
          </p:nvCxnSpPr>
          <p:spPr>
            <a:xfrm flipV="1">
              <a:off x="3365866" y="4396917"/>
              <a:ext cx="702078" cy="6752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a:off x="3365866" y="5072142"/>
              <a:ext cx="486054" cy="2290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flipV="1">
              <a:off x="2950304" y="4313489"/>
              <a:ext cx="415562" cy="7586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3102704" y="5072142"/>
              <a:ext cx="263162" cy="8213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005704" y="4266112"/>
              <a:ext cx="405880" cy="261610"/>
            </a:xfrm>
            <a:prstGeom prst="rect">
              <a:avLst/>
            </a:prstGeom>
            <a:noFill/>
            <a:ln>
              <a:noFill/>
            </a:ln>
          </p:spPr>
          <p:txBody>
            <a:bodyPr wrap="none" rtlCol="0">
              <a:spAutoFit/>
            </a:bodyPr>
            <a:lstStyle/>
            <a:p>
              <a:r>
                <a:rPr lang="ja-JP" altLang="en-US" sz="1100" dirty="0">
                  <a:solidFill>
                    <a:srgbClr val="FF0000"/>
                  </a:solidFill>
                </a:rPr>
                <a:t>キレ</a:t>
              </a:r>
              <a:endParaRPr kumimoji="1" lang="ja-JP" altLang="en-US" sz="1100" dirty="0">
                <a:solidFill>
                  <a:srgbClr val="FF0000"/>
                </a:solidFill>
              </a:endParaRPr>
            </a:p>
          </p:txBody>
        </p:sp>
        <p:sp>
          <p:nvSpPr>
            <p:cNvPr id="55" name="テキスト ボックス 54"/>
            <p:cNvSpPr txBox="1"/>
            <p:nvPr/>
          </p:nvSpPr>
          <p:spPr>
            <a:xfrm>
              <a:off x="2915816" y="5827495"/>
              <a:ext cx="380232" cy="261610"/>
            </a:xfrm>
            <a:prstGeom prst="rect">
              <a:avLst/>
            </a:prstGeom>
            <a:noFill/>
          </p:spPr>
          <p:txBody>
            <a:bodyPr wrap="none" rtlCol="0">
              <a:spAutoFit/>
            </a:bodyPr>
            <a:lstStyle/>
            <a:p>
              <a:r>
                <a:rPr lang="ja-JP" altLang="en-US" sz="1100" dirty="0" smtClean="0">
                  <a:solidFill>
                    <a:srgbClr val="FF0000"/>
                  </a:solidFill>
                </a:rPr>
                <a:t>コク</a:t>
              </a:r>
              <a:endParaRPr kumimoji="1" lang="ja-JP" altLang="en-US" sz="1100" dirty="0">
                <a:solidFill>
                  <a:srgbClr val="FF0000"/>
                </a:solidFill>
              </a:endParaRPr>
            </a:p>
          </p:txBody>
        </p:sp>
        <p:sp>
          <p:nvSpPr>
            <p:cNvPr id="56" name="テキスト ボックス 55"/>
            <p:cNvSpPr txBox="1"/>
            <p:nvPr/>
          </p:nvSpPr>
          <p:spPr>
            <a:xfrm>
              <a:off x="2591780" y="5261013"/>
              <a:ext cx="636713" cy="261610"/>
            </a:xfrm>
            <a:prstGeom prst="rect">
              <a:avLst/>
            </a:prstGeom>
            <a:noFill/>
          </p:spPr>
          <p:txBody>
            <a:bodyPr wrap="none" rtlCol="0">
              <a:spAutoFit/>
            </a:bodyPr>
            <a:lstStyle/>
            <a:p>
              <a:r>
                <a:rPr kumimoji="1" lang="ja-JP" altLang="en-US" sz="1100" dirty="0" smtClean="0"/>
                <a:t>よなよな</a:t>
              </a:r>
              <a:endParaRPr kumimoji="1" lang="ja-JP" altLang="en-US" sz="1100" dirty="0"/>
            </a:p>
          </p:txBody>
        </p:sp>
        <p:sp>
          <p:nvSpPr>
            <p:cNvPr id="57" name="テキスト ボックス 56"/>
            <p:cNvSpPr txBox="1"/>
            <p:nvPr/>
          </p:nvSpPr>
          <p:spPr>
            <a:xfrm>
              <a:off x="2631793" y="4117041"/>
              <a:ext cx="487634" cy="261610"/>
            </a:xfrm>
            <a:prstGeom prst="rect">
              <a:avLst/>
            </a:prstGeom>
            <a:noFill/>
            <a:ln>
              <a:noFill/>
            </a:ln>
          </p:spPr>
          <p:txBody>
            <a:bodyPr wrap="none" rtlCol="0">
              <a:spAutoFit/>
            </a:bodyPr>
            <a:lstStyle/>
            <a:p>
              <a:r>
                <a:rPr lang="ja-JP" altLang="en-US" sz="1100" dirty="0">
                  <a:solidFill>
                    <a:srgbClr val="FF0000"/>
                  </a:solidFill>
                </a:rPr>
                <a:t>ニガミ</a:t>
              </a:r>
              <a:endParaRPr kumimoji="1" lang="ja-JP" altLang="en-US" sz="1100" dirty="0">
                <a:solidFill>
                  <a:srgbClr val="FF0000"/>
                </a:solidFill>
              </a:endParaRPr>
            </a:p>
          </p:txBody>
        </p:sp>
        <p:sp>
          <p:nvSpPr>
            <p:cNvPr id="58" name="テキスト ボックス 57"/>
            <p:cNvSpPr txBox="1"/>
            <p:nvPr/>
          </p:nvSpPr>
          <p:spPr>
            <a:xfrm>
              <a:off x="3675745" y="5293769"/>
              <a:ext cx="476412" cy="261610"/>
            </a:xfrm>
            <a:prstGeom prst="rect">
              <a:avLst/>
            </a:prstGeom>
            <a:noFill/>
            <a:ln>
              <a:noFill/>
            </a:ln>
          </p:spPr>
          <p:txBody>
            <a:bodyPr wrap="none" rtlCol="0">
              <a:spAutoFit/>
            </a:bodyPr>
            <a:lstStyle/>
            <a:p>
              <a:r>
                <a:rPr lang="ja-JP" altLang="en-US" sz="1100" dirty="0">
                  <a:solidFill>
                    <a:srgbClr val="FF0000"/>
                  </a:solidFill>
                </a:rPr>
                <a:t>カオリ</a:t>
              </a:r>
              <a:endParaRPr kumimoji="1" lang="ja-JP" altLang="en-US" sz="1100" dirty="0">
                <a:solidFill>
                  <a:srgbClr val="FF0000"/>
                </a:solidFill>
              </a:endParaRPr>
            </a:p>
          </p:txBody>
        </p:sp>
        <p:sp>
          <p:nvSpPr>
            <p:cNvPr id="59" name="テキスト ボックス 58"/>
            <p:cNvSpPr txBox="1"/>
            <p:nvPr/>
          </p:nvSpPr>
          <p:spPr>
            <a:xfrm>
              <a:off x="2218921" y="4641511"/>
              <a:ext cx="713657" cy="261610"/>
            </a:xfrm>
            <a:prstGeom prst="rect">
              <a:avLst/>
            </a:prstGeom>
            <a:noFill/>
          </p:spPr>
          <p:txBody>
            <a:bodyPr wrap="none" rtlCol="0">
              <a:spAutoFit/>
            </a:bodyPr>
            <a:lstStyle/>
            <a:p>
              <a:r>
                <a:rPr kumimoji="1" lang="ja-JP" altLang="en-US" sz="1100" dirty="0" smtClean="0"/>
                <a:t>一番搾り</a:t>
              </a:r>
              <a:endParaRPr kumimoji="1" lang="ja-JP" altLang="en-US" sz="1100" dirty="0"/>
            </a:p>
          </p:txBody>
        </p:sp>
        <p:sp>
          <p:nvSpPr>
            <p:cNvPr id="60" name="テキスト ボックス 59"/>
            <p:cNvSpPr txBox="1"/>
            <p:nvPr/>
          </p:nvSpPr>
          <p:spPr>
            <a:xfrm>
              <a:off x="2693010" y="4770382"/>
              <a:ext cx="497252" cy="261610"/>
            </a:xfrm>
            <a:prstGeom prst="rect">
              <a:avLst/>
            </a:prstGeom>
            <a:noFill/>
          </p:spPr>
          <p:txBody>
            <a:bodyPr wrap="none" rtlCol="0">
              <a:spAutoFit/>
            </a:bodyPr>
            <a:lstStyle/>
            <a:p>
              <a:r>
                <a:rPr lang="ja-JP" altLang="en-US" sz="1100" dirty="0"/>
                <a:t>エビス</a:t>
              </a:r>
              <a:endParaRPr kumimoji="1" lang="ja-JP" altLang="en-US" sz="1100" dirty="0"/>
            </a:p>
          </p:txBody>
        </p:sp>
        <p:sp>
          <p:nvSpPr>
            <p:cNvPr id="61" name="テキスト ボックス 60"/>
            <p:cNvSpPr txBox="1"/>
            <p:nvPr/>
          </p:nvSpPr>
          <p:spPr>
            <a:xfrm>
              <a:off x="3525444" y="5591864"/>
              <a:ext cx="617477" cy="261610"/>
            </a:xfrm>
            <a:prstGeom prst="rect">
              <a:avLst/>
            </a:prstGeom>
            <a:noFill/>
          </p:spPr>
          <p:txBody>
            <a:bodyPr wrap="none" rtlCol="0">
              <a:spAutoFit/>
            </a:bodyPr>
            <a:lstStyle/>
            <a:p>
              <a:r>
                <a:rPr kumimoji="1" lang="ja-JP" altLang="en-US" sz="1100" dirty="0" smtClean="0"/>
                <a:t>プレモル</a:t>
              </a:r>
              <a:endParaRPr kumimoji="1" lang="ja-JP" altLang="en-US" sz="1100" dirty="0"/>
            </a:p>
          </p:txBody>
        </p:sp>
        <p:sp>
          <p:nvSpPr>
            <p:cNvPr id="62" name="テキスト ボックス 61"/>
            <p:cNvSpPr txBox="1"/>
            <p:nvPr/>
          </p:nvSpPr>
          <p:spPr>
            <a:xfrm>
              <a:off x="2411760" y="5693061"/>
              <a:ext cx="524503" cy="261610"/>
            </a:xfrm>
            <a:prstGeom prst="rect">
              <a:avLst/>
            </a:prstGeom>
            <a:noFill/>
          </p:spPr>
          <p:txBody>
            <a:bodyPr wrap="none" rtlCol="0">
              <a:spAutoFit/>
            </a:bodyPr>
            <a:lstStyle/>
            <a:p>
              <a:r>
                <a:rPr lang="ja-JP" altLang="en-US" sz="1100" dirty="0"/>
                <a:t>ギネス</a:t>
              </a:r>
              <a:endParaRPr kumimoji="1" lang="ja-JP" altLang="en-US" sz="1100" dirty="0"/>
            </a:p>
          </p:txBody>
        </p:sp>
        <p:sp>
          <p:nvSpPr>
            <p:cNvPr id="63" name="テキスト ボックス 62"/>
            <p:cNvSpPr txBox="1"/>
            <p:nvPr/>
          </p:nvSpPr>
          <p:spPr>
            <a:xfrm>
              <a:off x="3574700" y="4698896"/>
              <a:ext cx="588623" cy="261610"/>
            </a:xfrm>
            <a:prstGeom prst="rect">
              <a:avLst/>
            </a:prstGeom>
            <a:noFill/>
          </p:spPr>
          <p:txBody>
            <a:bodyPr wrap="none" rtlCol="0">
              <a:spAutoFit/>
            </a:bodyPr>
            <a:lstStyle/>
            <a:p>
              <a:r>
                <a:rPr kumimoji="1" lang="ja-JP" altLang="en-US" sz="1100" dirty="0" smtClean="0"/>
                <a:t>オリオン</a:t>
              </a:r>
              <a:endParaRPr kumimoji="1" lang="ja-JP" altLang="en-US" sz="1100" dirty="0"/>
            </a:p>
          </p:txBody>
        </p:sp>
        <p:sp>
          <p:nvSpPr>
            <p:cNvPr id="64" name="テキスト ボックス 63"/>
            <p:cNvSpPr txBox="1"/>
            <p:nvPr/>
          </p:nvSpPr>
          <p:spPr>
            <a:xfrm>
              <a:off x="4127393" y="4423339"/>
              <a:ext cx="643125" cy="430887"/>
            </a:xfrm>
            <a:prstGeom prst="rect">
              <a:avLst/>
            </a:prstGeom>
            <a:noFill/>
          </p:spPr>
          <p:txBody>
            <a:bodyPr wrap="none" rtlCol="0">
              <a:spAutoFit/>
            </a:bodyPr>
            <a:lstStyle/>
            <a:p>
              <a:r>
                <a:rPr kumimoji="1" lang="ja-JP" altLang="en-US" sz="1100" dirty="0" smtClean="0"/>
                <a:t>スーパー</a:t>
              </a:r>
              <a:endParaRPr kumimoji="1" lang="en-US" altLang="ja-JP" sz="1100" dirty="0" smtClean="0"/>
            </a:p>
            <a:p>
              <a:r>
                <a:rPr kumimoji="1" lang="ja-JP" altLang="en-US" sz="1100" dirty="0" smtClean="0"/>
                <a:t>ドライ</a:t>
              </a:r>
              <a:endParaRPr kumimoji="1" lang="ja-JP" altLang="en-US" sz="1100" dirty="0"/>
            </a:p>
          </p:txBody>
        </p:sp>
      </p:grpSp>
      <p:sp>
        <p:nvSpPr>
          <p:cNvPr id="65" name="テキスト ボックス 64"/>
          <p:cNvSpPr txBox="1"/>
          <p:nvPr/>
        </p:nvSpPr>
        <p:spPr>
          <a:xfrm>
            <a:off x="1979712" y="3936942"/>
            <a:ext cx="2561920" cy="276999"/>
          </a:xfrm>
          <a:prstGeom prst="rect">
            <a:avLst/>
          </a:prstGeom>
          <a:noFill/>
        </p:spPr>
        <p:txBody>
          <a:bodyPr wrap="none" rtlCol="0">
            <a:spAutoFit/>
          </a:bodyPr>
          <a:lstStyle/>
          <a:p>
            <a:r>
              <a:rPr lang="en-US" altLang="ja-JP" sz="1200" dirty="0" smtClean="0"/>
              <a:t>【</a:t>
            </a:r>
            <a:r>
              <a:rPr lang="ja-JP" altLang="en-US" sz="1200" dirty="0" smtClean="0"/>
              <a:t>アンケートからのビール製品特徴分析</a:t>
            </a:r>
            <a:r>
              <a:rPr lang="en-US" altLang="ja-JP" sz="1200" dirty="0" smtClean="0"/>
              <a:t>】</a:t>
            </a:r>
            <a:endParaRPr kumimoji="1" lang="ja-JP" altLang="en-US" sz="1200" dirty="0"/>
          </a:p>
        </p:txBody>
      </p:sp>
      <p:sp>
        <p:nvSpPr>
          <p:cNvPr id="66" name="テキスト ボックス 65"/>
          <p:cNvSpPr txBox="1"/>
          <p:nvPr/>
        </p:nvSpPr>
        <p:spPr>
          <a:xfrm>
            <a:off x="5363107" y="3933580"/>
            <a:ext cx="2869696" cy="276999"/>
          </a:xfrm>
          <a:prstGeom prst="rect">
            <a:avLst/>
          </a:prstGeom>
          <a:noFill/>
        </p:spPr>
        <p:txBody>
          <a:bodyPr wrap="none" rtlCol="0">
            <a:spAutoFit/>
          </a:bodyPr>
          <a:lstStyle/>
          <a:p>
            <a:r>
              <a:rPr lang="en-US" altLang="ja-JP" sz="1200" dirty="0" smtClean="0"/>
              <a:t>【</a:t>
            </a:r>
            <a:r>
              <a:rPr lang="ja-JP" altLang="en-US" sz="1200" dirty="0" smtClean="0"/>
              <a:t>スポーツ用品店購買履歴からの趣向分析</a:t>
            </a:r>
            <a:r>
              <a:rPr lang="en-US" altLang="ja-JP" sz="1200" dirty="0" smtClean="0"/>
              <a:t>】</a:t>
            </a:r>
            <a:endParaRPr kumimoji="1" lang="ja-JP" altLang="en-US" sz="1200" dirty="0"/>
          </a:p>
        </p:txBody>
      </p:sp>
      <p:grpSp>
        <p:nvGrpSpPr>
          <p:cNvPr id="67" name="グループ化 66"/>
          <p:cNvGrpSpPr/>
          <p:nvPr/>
        </p:nvGrpSpPr>
        <p:grpSpPr>
          <a:xfrm>
            <a:off x="5449872" y="4161636"/>
            <a:ext cx="3550620" cy="2597148"/>
            <a:chOff x="5449872" y="3945088"/>
            <a:chExt cx="3550620" cy="2597148"/>
          </a:xfrm>
        </p:grpSpPr>
        <p:sp>
          <p:nvSpPr>
            <p:cNvPr id="68" name="正方形/長方形 67"/>
            <p:cNvSpPr/>
            <p:nvPr/>
          </p:nvSpPr>
          <p:spPr>
            <a:xfrm>
              <a:off x="5570766" y="4236076"/>
              <a:ext cx="2772308" cy="197689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69" name="円/楕円 68"/>
            <p:cNvSpPr/>
            <p:nvPr/>
          </p:nvSpPr>
          <p:spPr>
            <a:xfrm>
              <a:off x="5741888" y="5991765"/>
              <a:ext cx="72000" cy="7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0" name="円/楕円 69"/>
            <p:cNvSpPr/>
            <p:nvPr/>
          </p:nvSpPr>
          <p:spPr>
            <a:xfrm>
              <a:off x="5978014" y="5903580"/>
              <a:ext cx="72000" cy="7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1" name="円/楕円 70"/>
            <p:cNvSpPr/>
            <p:nvPr/>
          </p:nvSpPr>
          <p:spPr>
            <a:xfrm>
              <a:off x="6005634" y="5571168"/>
              <a:ext cx="72000" cy="7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2" name="円/楕円 71"/>
            <p:cNvSpPr/>
            <p:nvPr/>
          </p:nvSpPr>
          <p:spPr>
            <a:xfrm>
              <a:off x="6158034" y="5723568"/>
              <a:ext cx="72000" cy="7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3" name="円/楕円 72"/>
            <p:cNvSpPr/>
            <p:nvPr/>
          </p:nvSpPr>
          <p:spPr>
            <a:xfrm>
              <a:off x="6346438" y="5723568"/>
              <a:ext cx="72000" cy="7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4" name="円/楕円 73"/>
            <p:cNvSpPr/>
            <p:nvPr/>
          </p:nvSpPr>
          <p:spPr>
            <a:xfrm>
              <a:off x="6374058" y="5391156"/>
              <a:ext cx="72000" cy="7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5" name="円/楕円 74"/>
            <p:cNvSpPr/>
            <p:nvPr/>
          </p:nvSpPr>
          <p:spPr>
            <a:xfrm>
              <a:off x="6365674" y="5103116"/>
              <a:ext cx="72000" cy="72000"/>
            </a:xfrm>
            <a:prstGeom prst="ellipse">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6" name="円/楕円 75"/>
            <p:cNvSpPr/>
            <p:nvPr/>
          </p:nvSpPr>
          <p:spPr>
            <a:xfrm>
              <a:off x="6518074" y="5255516"/>
              <a:ext cx="72000" cy="72000"/>
            </a:xfrm>
            <a:prstGeom prst="ellipse">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7" name="円/楕円 76"/>
            <p:cNvSpPr/>
            <p:nvPr/>
          </p:nvSpPr>
          <p:spPr>
            <a:xfrm>
              <a:off x="6706478" y="5255516"/>
              <a:ext cx="72000" cy="72000"/>
            </a:xfrm>
            <a:prstGeom prst="ellipse">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8" name="円/楕円 77"/>
            <p:cNvSpPr/>
            <p:nvPr/>
          </p:nvSpPr>
          <p:spPr>
            <a:xfrm>
              <a:off x="6734098" y="4923104"/>
              <a:ext cx="72000" cy="72000"/>
            </a:xfrm>
            <a:prstGeom prst="ellipse">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79" name="円/楕円 78"/>
            <p:cNvSpPr/>
            <p:nvPr/>
          </p:nvSpPr>
          <p:spPr>
            <a:xfrm>
              <a:off x="6526458" y="5039484"/>
              <a:ext cx="72000" cy="72000"/>
            </a:xfrm>
            <a:prstGeom prst="ellipse">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0" name="円/楕円 79"/>
            <p:cNvSpPr/>
            <p:nvPr/>
          </p:nvSpPr>
          <p:spPr>
            <a:xfrm>
              <a:off x="6878106" y="5075480"/>
              <a:ext cx="72000" cy="7200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1" name="円/楕円 80"/>
            <p:cNvSpPr/>
            <p:nvPr/>
          </p:nvSpPr>
          <p:spPr>
            <a:xfrm>
              <a:off x="7030506" y="5227880"/>
              <a:ext cx="72000" cy="7200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2" name="円/楕円 81"/>
            <p:cNvSpPr/>
            <p:nvPr/>
          </p:nvSpPr>
          <p:spPr>
            <a:xfrm>
              <a:off x="7218910" y="5227880"/>
              <a:ext cx="72000" cy="7200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3" name="円/楕円 82"/>
            <p:cNvSpPr/>
            <p:nvPr/>
          </p:nvSpPr>
          <p:spPr>
            <a:xfrm>
              <a:off x="7246530" y="4895468"/>
              <a:ext cx="72000" cy="7200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4" name="円/楕円 83"/>
            <p:cNvSpPr/>
            <p:nvPr/>
          </p:nvSpPr>
          <p:spPr>
            <a:xfrm>
              <a:off x="7398245" y="5450890"/>
              <a:ext cx="72000" cy="720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5" name="円/楕円 84"/>
            <p:cNvSpPr/>
            <p:nvPr/>
          </p:nvSpPr>
          <p:spPr>
            <a:xfrm>
              <a:off x="7670210" y="5903588"/>
              <a:ext cx="72000" cy="720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6" name="円/楕円 85"/>
            <p:cNvSpPr/>
            <p:nvPr/>
          </p:nvSpPr>
          <p:spPr>
            <a:xfrm>
              <a:off x="7697830" y="5571176"/>
              <a:ext cx="72000" cy="720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7" name="円/楕円 86"/>
            <p:cNvSpPr/>
            <p:nvPr/>
          </p:nvSpPr>
          <p:spPr>
            <a:xfrm>
              <a:off x="7490190" y="5687556"/>
              <a:ext cx="72000" cy="720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8" name="円/楕円 87"/>
            <p:cNvSpPr/>
            <p:nvPr/>
          </p:nvSpPr>
          <p:spPr>
            <a:xfrm>
              <a:off x="7994238" y="5875952"/>
              <a:ext cx="72000" cy="72000"/>
            </a:xfrm>
            <a:prstGeom prst="ellipse">
              <a:avLst/>
            </a:prstGeom>
            <a:solidFill>
              <a:srgbClr val="00B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89" name="円/楕円 88"/>
            <p:cNvSpPr/>
            <p:nvPr/>
          </p:nvSpPr>
          <p:spPr>
            <a:xfrm>
              <a:off x="7371310" y="4708470"/>
              <a:ext cx="72000" cy="7200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0" name="円/楕円 89"/>
            <p:cNvSpPr/>
            <p:nvPr/>
          </p:nvSpPr>
          <p:spPr>
            <a:xfrm>
              <a:off x="7398930" y="4376058"/>
              <a:ext cx="72000" cy="7200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1" name="円/楕円 90"/>
            <p:cNvSpPr/>
            <p:nvPr/>
          </p:nvSpPr>
          <p:spPr>
            <a:xfrm>
              <a:off x="7550645" y="4931480"/>
              <a:ext cx="72000" cy="7200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2" name="円/楕円 91"/>
            <p:cNvSpPr/>
            <p:nvPr/>
          </p:nvSpPr>
          <p:spPr>
            <a:xfrm>
              <a:off x="7502547" y="4860870"/>
              <a:ext cx="72000" cy="7200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3" name="円/楕円 92"/>
            <p:cNvSpPr/>
            <p:nvPr/>
          </p:nvSpPr>
          <p:spPr>
            <a:xfrm>
              <a:off x="7530167" y="4528458"/>
              <a:ext cx="72000" cy="7200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4" name="円/楕円 93"/>
            <p:cNvSpPr/>
            <p:nvPr/>
          </p:nvSpPr>
          <p:spPr>
            <a:xfrm>
              <a:off x="6978562" y="4704128"/>
              <a:ext cx="72000" cy="72000"/>
            </a:xfrm>
            <a:prstGeom prst="ellipse">
              <a:avLst/>
            </a:prstGeom>
            <a:solidFill>
              <a:srgbClr val="F9A9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5" name="円/楕円 94"/>
            <p:cNvSpPr/>
            <p:nvPr/>
          </p:nvSpPr>
          <p:spPr>
            <a:xfrm>
              <a:off x="7070507" y="4940794"/>
              <a:ext cx="72000" cy="72000"/>
            </a:xfrm>
            <a:prstGeom prst="ellipse">
              <a:avLst/>
            </a:prstGeom>
            <a:solidFill>
              <a:srgbClr val="F9A9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6" name="円/楕円 95"/>
            <p:cNvSpPr/>
            <p:nvPr/>
          </p:nvSpPr>
          <p:spPr>
            <a:xfrm rot="20926106">
              <a:off x="7292045" y="4237759"/>
              <a:ext cx="451300" cy="899079"/>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7" name="円/楕円 96"/>
            <p:cNvSpPr/>
            <p:nvPr/>
          </p:nvSpPr>
          <p:spPr>
            <a:xfrm rot="18995303">
              <a:off x="7400841" y="5244563"/>
              <a:ext cx="601120" cy="949413"/>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8" name="円/楕円 97"/>
            <p:cNvSpPr/>
            <p:nvPr/>
          </p:nvSpPr>
          <p:spPr>
            <a:xfrm rot="18995303">
              <a:off x="5613764" y="5480911"/>
              <a:ext cx="1094390" cy="492179"/>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99" name="円/楕円 98"/>
            <p:cNvSpPr/>
            <p:nvPr/>
          </p:nvSpPr>
          <p:spPr>
            <a:xfrm rot="17263831">
              <a:off x="6319810" y="4872095"/>
              <a:ext cx="577642" cy="492179"/>
            </a:xfrm>
            <a:prstGeom prst="ellipse">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100" name="円/楕円 99"/>
            <p:cNvSpPr/>
            <p:nvPr/>
          </p:nvSpPr>
          <p:spPr>
            <a:xfrm rot="15180628">
              <a:off x="6860344" y="4694053"/>
              <a:ext cx="404600" cy="290308"/>
            </a:xfrm>
            <a:prstGeom prst="ellipse">
              <a:avLst/>
            </a:prstGeom>
            <a:noFill/>
            <a:ln w="12700">
              <a:solidFill>
                <a:srgbClr val="F9A9F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101" name="円/楕円 100"/>
            <p:cNvSpPr/>
            <p:nvPr/>
          </p:nvSpPr>
          <p:spPr>
            <a:xfrm rot="15180628">
              <a:off x="6946214" y="4808883"/>
              <a:ext cx="404600" cy="60867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lgn="ctr">
                <a:buFont typeface="Wingdings" panose="05000000000000000000" pitchFamily="2" charset="2"/>
                <a:buChar char="ü"/>
              </a:pPr>
              <a:endParaRPr kumimoji="1" lang="ja-JP" altLang="en-US" sz="1600" dirty="0" smtClean="0">
                <a:solidFill>
                  <a:schemeClr val="tx1"/>
                </a:solidFill>
              </a:endParaRPr>
            </a:p>
          </p:txBody>
        </p:sp>
        <p:sp>
          <p:nvSpPr>
            <p:cNvPr id="102" name="線吹き出し 2 (枠付き) 101"/>
            <p:cNvSpPr/>
            <p:nvPr/>
          </p:nvSpPr>
          <p:spPr>
            <a:xfrm>
              <a:off x="5978014" y="6212975"/>
              <a:ext cx="1056675" cy="329261"/>
            </a:xfrm>
            <a:prstGeom prst="borderCallout2">
              <a:avLst>
                <a:gd name="adj1" fmla="val 1064"/>
                <a:gd name="adj2" fmla="val 56569"/>
                <a:gd name="adj3" fmla="val -65258"/>
                <a:gd name="adj4" fmla="val 51651"/>
                <a:gd name="adj5" fmla="val -108574"/>
                <a:gd name="adj6" fmla="val 3531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smtClean="0">
                  <a:solidFill>
                    <a:schemeClr val="tx1"/>
                  </a:solidFill>
                </a:rPr>
                <a:t>Cluster1</a:t>
              </a:r>
            </a:p>
            <a:p>
              <a:pPr algn="ctr"/>
              <a:r>
                <a:rPr lang="ja-JP" altLang="en-US" sz="1200" dirty="0" smtClean="0">
                  <a:solidFill>
                    <a:schemeClr val="tx1"/>
                  </a:solidFill>
                </a:rPr>
                <a:t>アウトドア好き</a:t>
              </a:r>
              <a:endParaRPr kumimoji="1" lang="ja-JP" altLang="en-US" sz="1200" dirty="0" smtClean="0">
                <a:solidFill>
                  <a:schemeClr val="tx1"/>
                </a:solidFill>
              </a:endParaRPr>
            </a:p>
          </p:txBody>
        </p:sp>
        <p:sp>
          <p:nvSpPr>
            <p:cNvPr id="103" name="線吹き出し 2 (枠付き) 102"/>
            <p:cNvSpPr/>
            <p:nvPr/>
          </p:nvSpPr>
          <p:spPr>
            <a:xfrm>
              <a:off x="5449872" y="4500620"/>
              <a:ext cx="1200691" cy="329261"/>
            </a:xfrm>
            <a:prstGeom prst="borderCallout2">
              <a:avLst>
                <a:gd name="adj1" fmla="val 103379"/>
                <a:gd name="adj2" fmla="val 40628"/>
                <a:gd name="adj3" fmla="val 135718"/>
                <a:gd name="adj4" fmla="val 51651"/>
                <a:gd name="adj5" fmla="val 150868"/>
                <a:gd name="adj6" fmla="val 79720"/>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smtClean="0">
                  <a:solidFill>
                    <a:schemeClr val="tx1"/>
                  </a:solidFill>
                </a:rPr>
                <a:t>Cluster2</a:t>
              </a:r>
            </a:p>
            <a:p>
              <a:pPr algn="ctr"/>
              <a:r>
                <a:rPr lang="ja-JP" altLang="en-US" sz="1200" dirty="0" smtClean="0">
                  <a:solidFill>
                    <a:schemeClr val="tx1"/>
                  </a:solidFill>
                </a:rPr>
                <a:t>競技スポーツ好き</a:t>
              </a:r>
              <a:endParaRPr kumimoji="1" lang="ja-JP" altLang="en-US" sz="1200" dirty="0" smtClean="0">
                <a:solidFill>
                  <a:schemeClr val="tx1"/>
                </a:solidFill>
              </a:endParaRPr>
            </a:p>
          </p:txBody>
        </p:sp>
        <p:sp>
          <p:nvSpPr>
            <p:cNvPr id="104" name="線吹き出し 2 (枠付き) 103"/>
            <p:cNvSpPr/>
            <p:nvPr/>
          </p:nvSpPr>
          <p:spPr>
            <a:xfrm>
              <a:off x="7759849" y="5138205"/>
              <a:ext cx="1200691" cy="329261"/>
            </a:xfrm>
            <a:prstGeom prst="borderCallout2">
              <a:avLst>
                <a:gd name="adj1" fmla="val 103379"/>
                <a:gd name="adj2" fmla="val 40628"/>
                <a:gd name="adj3" fmla="val 143026"/>
                <a:gd name="adj4" fmla="val 40628"/>
                <a:gd name="adj5" fmla="val 176447"/>
                <a:gd name="adj6" fmla="val -1446"/>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smtClean="0">
                  <a:solidFill>
                    <a:schemeClr val="tx1"/>
                  </a:solidFill>
                </a:rPr>
                <a:t>Cluster4</a:t>
              </a:r>
            </a:p>
            <a:p>
              <a:pPr algn="ctr"/>
              <a:r>
                <a:rPr lang="ja-JP" altLang="en-US" sz="1200" dirty="0" smtClean="0">
                  <a:solidFill>
                    <a:schemeClr val="tx1"/>
                  </a:solidFill>
                </a:rPr>
                <a:t>ランニング好き</a:t>
              </a:r>
              <a:endParaRPr kumimoji="1" lang="ja-JP" altLang="en-US" sz="1200" dirty="0" smtClean="0">
                <a:solidFill>
                  <a:schemeClr val="tx1"/>
                </a:solidFill>
              </a:endParaRPr>
            </a:p>
          </p:txBody>
        </p:sp>
        <p:sp>
          <p:nvSpPr>
            <p:cNvPr id="105" name="線吹き出し 2 (枠付き) 104"/>
            <p:cNvSpPr/>
            <p:nvPr/>
          </p:nvSpPr>
          <p:spPr>
            <a:xfrm>
              <a:off x="7614356" y="3945088"/>
              <a:ext cx="1332148" cy="329261"/>
            </a:xfrm>
            <a:prstGeom prst="borderCallout2">
              <a:avLst>
                <a:gd name="adj1" fmla="val 103379"/>
                <a:gd name="adj2" fmla="val 40628"/>
                <a:gd name="adj3" fmla="val 143026"/>
                <a:gd name="adj4" fmla="val 40628"/>
                <a:gd name="adj5" fmla="val 176448"/>
                <a:gd name="adj6" fmla="val 902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smtClean="0">
                  <a:solidFill>
                    <a:schemeClr val="tx1"/>
                  </a:solidFill>
                </a:rPr>
                <a:t>Cluster3</a:t>
              </a:r>
            </a:p>
            <a:p>
              <a:pPr algn="ctr"/>
              <a:r>
                <a:rPr lang="ja-JP" altLang="en-US" sz="1200" dirty="0" smtClean="0">
                  <a:solidFill>
                    <a:schemeClr val="tx1"/>
                  </a:solidFill>
                </a:rPr>
                <a:t>室内スポーツ好き</a:t>
              </a:r>
              <a:endParaRPr kumimoji="1" lang="ja-JP" altLang="en-US" sz="1200" dirty="0" smtClean="0">
                <a:solidFill>
                  <a:schemeClr val="tx1"/>
                </a:solidFill>
              </a:endParaRPr>
            </a:p>
          </p:txBody>
        </p:sp>
        <p:sp>
          <p:nvSpPr>
            <p:cNvPr id="106" name="線吹き出し 2 (枠付き) 105"/>
            <p:cNvSpPr/>
            <p:nvPr/>
          </p:nvSpPr>
          <p:spPr>
            <a:xfrm>
              <a:off x="6062581" y="4133965"/>
              <a:ext cx="972108" cy="329261"/>
            </a:xfrm>
            <a:prstGeom prst="borderCallout2">
              <a:avLst>
                <a:gd name="adj1" fmla="val 103380"/>
                <a:gd name="adj2" fmla="val 88898"/>
                <a:gd name="adj3" fmla="val 118764"/>
                <a:gd name="adj4" fmla="val 113088"/>
                <a:gd name="adj5" fmla="val 158176"/>
                <a:gd name="adj6" fmla="val 113658"/>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smtClean="0">
                  <a:solidFill>
                    <a:schemeClr val="tx1"/>
                  </a:solidFill>
                </a:rPr>
                <a:t>Cluster5</a:t>
              </a:r>
            </a:p>
            <a:p>
              <a:pPr algn="ctr"/>
              <a:r>
                <a:rPr lang="ja-JP" altLang="en-US" sz="1200" dirty="0" smtClean="0">
                  <a:solidFill>
                    <a:schemeClr val="tx1"/>
                  </a:solidFill>
                </a:rPr>
                <a:t>いろいろやる</a:t>
              </a:r>
              <a:endParaRPr kumimoji="1" lang="en-US" altLang="ja-JP" sz="1200" dirty="0" smtClean="0">
                <a:solidFill>
                  <a:schemeClr val="tx1"/>
                </a:solidFill>
              </a:endParaRPr>
            </a:p>
          </p:txBody>
        </p:sp>
        <p:sp>
          <p:nvSpPr>
            <p:cNvPr id="107" name="線吹き出し 2 (枠付き) 106"/>
            <p:cNvSpPr/>
            <p:nvPr/>
          </p:nvSpPr>
          <p:spPr>
            <a:xfrm>
              <a:off x="8028384" y="4526667"/>
              <a:ext cx="972108" cy="329261"/>
            </a:xfrm>
            <a:prstGeom prst="borderCallout2">
              <a:avLst>
                <a:gd name="adj1" fmla="val 52221"/>
                <a:gd name="adj2" fmla="val -216"/>
                <a:gd name="adj3" fmla="val 51673"/>
                <a:gd name="adj4" fmla="val -26207"/>
                <a:gd name="adj5" fmla="val 172793"/>
                <a:gd name="adj6" fmla="val -7199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smtClean="0">
                  <a:solidFill>
                    <a:schemeClr val="tx1"/>
                  </a:solidFill>
                </a:rPr>
                <a:t>Cluster6</a:t>
              </a:r>
            </a:p>
            <a:p>
              <a:pPr algn="ctr"/>
              <a:r>
                <a:rPr lang="ja-JP" altLang="en-US" sz="1200" dirty="0" smtClean="0">
                  <a:solidFill>
                    <a:schemeClr val="tx1"/>
                  </a:solidFill>
                </a:rPr>
                <a:t>傾向無し</a:t>
              </a:r>
              <a:endParaRPr kumimoji="1" lang="ja-JP" altLang="en-US" sz="1200" dirty="0" smtClean="0">
                <a:solidFill>
                  <a:schemeClr val="tx1"/>
                </a:solidFill>
              </a:endParaRPr>
            </a:p>
          </p:txBody>
        </p:sp>
      </p:grpSp>
    </p:spTree>
    <p:extLst>
      <p:ext uri="{BB962C8B-B14F-4D97-AF65-F5344CB8AC3E}">
        <p14:creationId xmlns:p14="http://schemas.microsoft.com/office/powerpoint/2010/main" val="7297103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主成分回帰の典型的な利用場面</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43</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9" name="正方形/長方形 18"/>
          <p:cNvSpPr/>
          <p:nvPr/>
        </p:nvSpPr>
        <p:spPr>
          <a:xfrm>
            <a:off x="1691679" y="1315059"/>
            <a:ext cx="5988164" cy="3398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大量の説明変数の要約</a:t>
            </a:r>
            <a:endParaRPr kumimoji="1" lang="ja-JP" altLang="en-US" dirty="0" smtClean="0">
              <a:solidFill>
                <a:schemeClr val="tx1"/>
              </a:solidFill>
            </a:endParaRPr>
          </a:p>
        </p:txBody>
      </p:sp>
      <p:sp>
        <p:nvSpPr>
          <p:cNvPr id="21" name="正方形/長方形 20"/>
          <p:cNvSpPr/>
          <p:nvPr/>
        </p:nvSpPr>
        <p:spPr>
          <a:xfrm>
            <a:off x="215516" y="1814732"/>
            <a:ext cx="1332148" cy="59510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使用場面</a:t>
            </a:r>
          </a:p>
        </p:txBody>
      </p:sp>
      <p:cxnSp>
        <p:nvCxnSpPr>
          <p:cNvPr id="22" name="直線コネクタ 21"/>
          <p:cNvCxnSpPr/>
          <p:nvPr/>
        </p:nvCxnSpPr>
        <p:spPr>
          <a:xfrm>
            <a:off x="1727684" y="1663712"/>
            <a:ext cx="5926429"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215516" y="2538134"/>
            <a:ext cx="1332148" cy="59510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典型例</a:t>
            </a:r>
          </a:p>
        </p:txBody>
      </p:sp>
      <p:sp>
        <p:nvSpPr>
          <p:cNvPr id="25" name="正方形/長方形 24"/>
          <p:cNvSpPr/>
          <p:nvPr/>
        </p:nvSpPr>
        <p:spPr>
          <a:xfrm>
            <a:off x="215516" y="3261536"/>
            <a:ext cx="1332148" cy="59510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想定</a:t>
            </a:r>
            <a:endParaRPr lang="en-US" altLang="ja-JP" sz="1600" dirty="0" smtClean="0">
              <a:solidFill>
                <a:schemeClr val="tx1"/>
              </a:solidFill>
            </a:endParaRPr>
          </a:p>
          <a:p>
            <a:pPr algn="ctr"/>
            <a:r>
              <a:rPr lang="ja-JP" altLang="en-US" sz="1600" dirty="0" smtClean="0">
                <a:solidFill>
                  <a:schemeClr val="tx1"/>
                </a:solidFill>
              </a:rPr>
              <a:t>データ件数</a:t>
            </a:r>
            <a:endParaRPr kumimoji="1" lang="ja-JP" altLang="en-US" sz="1600" dirty="0" smtClean="0">
              <a:solidFill>
                <a:schemeClr val="tx1"/>
              </a:solidFill>
            </a:endParaRPr>
          </a:p>
        </p:txBody>
      </p:sp>
      <p:sp>
        <p:nvSpPr>
          <p:cNvPr id="33" name="正方形/長方形 32"/>
          <p:cNvSpPr/>
          <p:nvPr/>
        </p:nvSpPr>
        <p:spPr>
          <a:xfrm>
            <a:off x="215516" y="3984937"/>
            <a:ext cx="1332148" cy="2599993"/>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イメージ</a:t>
            </a:r>
            <a:endParaRPr kumimoji="1" lang="ja-JP" altLang="en-US" sz="1600" dirty="0" smtClean="0">
              <a:solidFill>
                <a:schemeClr val="tx1"/>
              </a:solidFill>
            </a:endParaRPr>
          </a:p>
        </p:txBody>
      </p:sp>
      <p:sp>
        <p:nvSpPr>
          <p:cNvPr id="40" name="正方形/長方形 39"/>
          <p:cNvSpPr/>
          <p:nvPr/>
        </p:nvSpPr>
        <p:spPr>
          <a:xfrm>
            <a:off x="1691644" y="1765425"/>
            <a:ext cx="5599280"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ja-JP" altLang="en-US" sz="1600" dirty="0" smtClean="0">
                <a:solidFill>
                  <a:schemeClr val="tx1"/>
                </a:solidFill>
              </a:rPr>
              <a:t>ある目的変数に対する説明変数の影響を定量化（モデリング）したい、かつ説明変数の数が膨大</a:t>
            </a:r>
            <a:endParaRPr lang="en-US" altLang="ja-JP" sz="1600" dirty="0" smtClean="0">
              <a:solidFill>
                <a:schemeClr val="tx1"/>
              </a:solidFill>
            </a:endParaRPr>
          </a:p>
        </p:txBody>
      </p:sp>
      <p:sp>
        <p:nvSpPr>
          <p:cNvPr id="42" name="正方形/長方形 41"/>
          <p:cNvSpPr/>
          <p:nvPr/>
        </p:nvSpPr>
        <p:spPr>
          <a:xfrm>
            <a:off x="1703766" y="2466086"/>
            <a:ext cx="5585910"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ja-JP" altLang="en-US" sz="1600" dirty="0" smtClean="0">
                <a:solidFill>
                  <a:schemeClr val="tx1"/>
                </a:solidFill>
              </a:rPr>
              <a:t>顧客の行動履歴から購買単価を予測したい</a:t>
            </a:r>
            <a:endParaRPr lang="en-US" altLang="ja-JP" sz="1600" dirty="0" smtClean="0">
              <a:solidFill>
                <a:schemeClr val="tx1"/>
              </a:solidFill>
            </a:endParaRPr>
          </a:p>
          <a:p>
            <a:pPr marL="285750" indent="-285750">
              <a:buFont typeface="Wingdings" panose="05000000000000000000" pitchFamily="2" charset="2"/>
              <a:buChar char="ü"/>
            </a:pPr>
            <a:r>
              <a:rPr kumimoji="1" lang="ja-JP" altLang="en-US" sz="1600" dirty="0" smtClean="0">
                <a:solidFill>
                  <a:schemeClr val="tx1"/>
                </a:solidFill>
              </a:rPr>
              <a:t>または、購買単価に響く顧客の購買行動を識別したい</a:t>
            </a:r>
            <a:endParaRPr kumimoji="1" lang="en-US" altLang="ja-JP" sz="1600" dirty="0" smtClean="0">
              <a:solidFill>
                <a:schemeClr val="tx1"/>
              </a:solidFill>
            </a:endParaRPr>
          </a:p>
        </p:txBody>
      </p:sp>
      <p:sp>
        <p:nvSpPr>
          <p:cNvPr id="44" name="正方形/長方形 43"/>
          <p:cNvSpPr/>
          <p:nvPr/>
        </p:nvSpPr>
        <p:spPr>
          <a:xfrm>
            <a:off x="1697578" y="3213500"/>
            <a:ext cx="5574722" cy="7200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kumimoji="1" lang="ja-JP" altLang="en-US" sz="1600" dirty="0" smtClean="0">
                <a:solidFill>
                  <a:schemeClr val="tx1"/>
                </a:solidFill>
              </a:rPr>
              <a:t>説明変数が数十以上</a:t>
            </a:r>
            <a:endParaRPr lang="en-US" altLang="ja-JP" sz="1600" dirty="0">
              <a:solidFill>
                <a:schemeClr val="tx1"/>
              </a:solidFill>
            </a:endParaRPr>
          </a:p>
        </p:txBody>
      </p:sp>
      <p:sp>
        <p:nvSpPr>
          <p:cNvPr id="108" name="角丸四角形 107"/>
          <p:cNvSpPr/>
          <p:nvPr/>
        </p:nvSpPr>
        <p:spPr>
          <a:xfrm rot="5400000">
            <a:off x="3941139" y="4876556"/>
            <a:ext cx="2656038" cy="872804"/>
          </a:xfrm>
          <a:prstGeom prst="round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t" anchorCtr="0"/>
          <a:lstStyle/>
          <a:p>
            <a:pPr algn="ctr"/>
            <a:endParaRPr lang="en-US" altLang="ja-JP" sz="1400" dirty="0" smtClean="0">
              <a:solidFill>
                <a:schemeClr val="tx1"/>
              </a:solidFill>
            </a:endParaRPr>
          </a:p>
          <a:p>
            <a:pPr algn="ctr"/>
            <a:endParaRPr lang="en-US" altLang="ja-JP" sz="1400" dirty="0">
              <a:solidFill>
                <a:schemeClr val="tx1"/>
              </a:solidFill>
            </a:endParaRPr>
          </a:p>
          <a:p>
            <a:pPr algn="ctr"/>
            <a:r>
              <a:rPr lang="ja-JP" altLang="en-US" sz="1400" dirty="0" smtClean="0">
                <a:solidFill>
                  <a:schemeClr val="tx1"/>
                </a:solidFill>
              </a:rPr>
              <a:t>主成分</a:t>
            </a:r>
            <a:r>
              <a:rPr lang="ja-JP" altLang="en-US" sz="1400" dirty="0">
                <a:solidFill>
                  <a:schemeClr val="tx1"/>
                </a:solidFill>
              </a:rPr>
              <a:t>（</a:t>
            </a:r>
            <a:r>
              <a:rPr lang="en-US" altLang="ja-JP" sz="1400" dirty="0">
                <a:solidFill>
                  <a:schemeClr val="tx1"/>
                </a:solidFill>
              </a:rPr>
              <a:t>80%</a:t>
            </a:r>
            <a:r>
              <a:rPr lang="ja-JP" altLang="en-US" sz="1400" dirty="0">
                <a:solidFill>
                  <a:schemeClr val="tx1"/>
                </a:solidFill>
              </a:rPr>
              <a:t>の情報量を占有）</a:t>
            </a:r>
          </a:p>
        </p:txBody>
      </p:sp>
      <p:sp>
        <p:nvSpPr>
          <p:cNvPr id="109" name="角丸四角形 108"/>
          <p:cNvSpPr/>
          <p:nvPr/>
        </p:nvSpPr>
        <p:spPr>
          <a:xfrm rot="5400000">
            <a:off x="814966" y="4915593"/>
            <a:ext cx="2656038" cy="794729"/>
          </a:xfrm>
          <a:prstGeom prst="round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b" anchorCtr="0"/>
          <a:lstStyle/>
          <a:p>
            <a:pPr algn="ctr"/>
            <a:endParaRPr lang="en-US" altLang="ja-JP" sz="1400" dirty="0">
              <a:solidFill>
                <a:schemeClr val="tx1"/>
              </a:solidFill>
            </a:endParaRPr>
          </a:p>
          <a:p>
            <a:pPr algn="ctr"/>
            <a:r>
              <a:rPr kumimoji="1" lang="ja-JP" altLang="en-US" sz="1400" dirty="0" smtClean="0">
                <a:solidFill>
                  <a:schemeClr val="tx1"/>
                </a:solidFill>
              </a:rPr>
              <a:t>もともとの変数</a:t>
            </a:r>
          </a:p>
        </p:txBody>
      </p:sp>
      <p:sp>
        <p:nvSpPr>
          <p:cNvPr id="110" name="正方形/長方形 109"/>
          <p:cNvSpPr/>
          <p:nvPr/>
        </p:nvSpPr>
        <p:spPr>
          <a:xfrm rot="5400000">
            <a:off x="2133758" y="3979118"/>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r>
              <a:rPr lang="en-US" altLang="ja-JP" sz="1200" dirty="0" smtClean="0">
                <a:solidFill>
                  <a:schemeClr val="bg1"/>
                </a:solidFill>
              </a:rPr>
              <a:t>1</a:t>
            </a:r>
            <a:endParaRPr lang="ja-JP" altLang="en-US" sz="1200" dirty="0">
              <a:solidFill>
                <a:schemeClr val="bg1"/>
              </a:solidFill>
            </a:endParaRPr>
          </a:p>
        </p:txBody>
      </p:sp>
      <p:sp>
        <p:nvSpPr>
          <p:cNvPr id="111" name="正方形/長方形 110"/>
          <p:cNvSpPr/>
          <p:nvPr/>
        </p:nvSpPr>
        <p:spPr>
          <a:xfrm rot="5400000">
            <a:off x="2133758" y="4211148"/>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r>
              <a:rPr lang="en-US" altLang="ja-JP" sz="1200" dirty="0">
                <a:solidFill>
                  <a:schemeClr val="bg1"/>
                </a:solidFill>
              </a:rPr>
              <a:t>2</a:t>
            </a:r>
            <a:endParaRPr lang="ja-JP" altLang="en-US" sz="1200" dirty="0">
              <a:solidFill>
                <a:schemeClr val="bg1"/>
              </a:solidFill>
            </a:endParaRPr>
          </a:p>
        </p:txBody>
      </p:sp>
      <p:sp>
        <p:nvSpPr>
          <p:cNvPr id="112" name="正方形/長方形 111"/>
          <p:cNvSpPr/>
          <p:nvPr/>
        </p:nvSpPr>
        <p:spPr>
          <a:xfrm rot="5400000">
            <a:off x="2133758" y="4444252"/>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r>
              <a:rPr lang="en-US" altLang="ja-JP" sz="1200" dirty="0" smtClean="0">
                <a:solidFill>
                  <a:schemeClr val="bg1"/>
                </a:solidFill>
              </a:rPr>
              <a:t>3</a:t>
            </a:r>
            <a:endParaRPr lang="ja-JP" altLang="en-US" sz="1200" dirty="0">
              <a:solidFill>
                <a:schemeClr val="bg1"/>
              </a:solidFill>
            </a:endParaRPr>
          </a:p>
        </p:txBody>
      </p:sp>
      <p:sp>
        <p:nvSpPr>
          <p:cNvPr id="113" name="正方形/長方形 112"/>
          <p:cNvSpPr/>
          <p:nvPr/>
        </p:nvSpPr>
        <p:spPr>
          <a:xfrm rot="5400000">
            <a:off x="2133758" y="4678626"/>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r>
              <a:rPr lang="en-US" altLang="ja-JP" sz="1200" dirty="0">
                <a:solidFill>
                  <a:schemeClr val="bg1"/>
                </a:solidFill>
              </a:rPr>
              <a:t>4</a:t>
            </a:r>
            <a:endParaRPr lang="ja-JP" altLang="en-US" sz="1200" dirty="0">
              <a:solidFill>
                <a:schemeClr val="bg1"/>
              </a:solidFill>
            </a:endParaRPr>
          </a:p>
        </p:txBody>
      </p:sp>
      <p:sp>
        <p:nvSpPr>
          <p:cNvPr id="114" name="正方形/長方形 113"/>
          <p:cNvSpPr/>
          <p:nvPr/>
        </p:nvSpPr>
        <p:spPr>
          <a:xfrm rot="5400000">
            <a:off x="2133758" y="4911633"/>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r>
              <a:rPr lang="en-US" altLang="ja-JP" sz="1200" dirty="0">
                <a:solidFill>
                  <a:schemeClr val="bg1"/>
                </a:solidFill>
              </a:rPr>
              <a:t>5</a:t>
            </a:r>
            <a:endParaRPr lang="ja-JP" altLang="en-US" sz="1200" dirty="0">
              <a:solidFill>
                <a:schemeClr val="bg1"/>
              </a:solidFill>
            </a:endParaRPr>
          </a:p>
        </p:txBody>
      </p:sp>
      <p:sp>
        <p:nvSpPr>
          <p:cNvPr id="115" name="正方形/長方形 114"/>
          <p:cNvSpPr/>
          <p:nvPr/>
        </p:nvSpPr>
        <p:spPr>
          <a:xfrm rot="5400000">
            <a:off x="2133758" y="5144858"/>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r>
              <a:rPr lang="en-US" altLang="ja-JP" sz="1200" dirty="0" smtClean="0">
                <a:solidFill>
                  <a:schemeClr val="bg1"/>
                </a:solidFill>
              </a:rPr>
              <a:t>6</a:t>
            </a:r>
            <a:endParaRPr lang="ja-JP" altLang="en-US" sz="1200" dirty="0">
              <a:solidFill>
                <a:schemeClr val="bg1"/>
              </a:solidFill>
            </a:endParaRPr>
          </a:p>
        </p:txBody>
      </p:sp>
      <p:sp>
        <p:nvSpPr>
          <p:cNvPr id="116" name="正方形/長方形 115"/>
          <p:cNvSpPr/>
          <p:nvPr/>
        </p:nvSpPr>
        <p:spPr>
          <a:xfrm rot="5400000">
            <a:off x="2133758" y="5378991"/>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r>
              <a:rPr lang="en-US" altLang="ja-JP" sz="1200" dirty="0">
                <a:solidFill>
                  <a:schemeClr val="bg1"/>
                </a:solidFill>
              </a:rPr>
              <a:t>7</a:t>
            </a:r>
            <a:endParaRPr lang="ja-JP" altLang="en-US" sz="1200" dirty="0">
              <a:solidFill>
                <a:schemeClr val="bg1"/>
              </a:solidFill>
            </a:endParaRPr>
          </a:p>
        </p:txBody>
      </p:sp>
      <p:sp>
        <p:nvSpPr>
          <p:cNvPr id="117" name="正方形/長方形 116"/>
          <p:cNvSpPr/>
          <p:nvPr/>
        </p:nvSpPr>
        <p:spPr>
          <a:xfrm rot="5400000">
            <a:off x="2133758" y="5613124"/>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r>
              <a:rPr lang="en-US" altLang="ja-JP" sz="1200" dirty="0" smtClean="0">
                <a:solidFill>
                  <a:schemeClr val="bg1"/>
                </a:solidFill>
              </a:rPr>
              <a:t>8</a:t>
            </a:r>
            <a:endParaRPr lang="ja-JP" altLang="en-US" sz="1200" dirty="0">
              <a:solidFill>
                <a:schemeClr val="bg1"/>
              </a:solidFill>
            </a:endParaRPr>
          </a:p>
        </p:txBody>
      </p:sp>
      <p:sp>
        <p:nvSpPr>
          <p:cNvPr id="118" name="正方形/長方形 117"/>
          <p:cNvSpPr/>
          <p:nvPr/>
        </p:nvSpPr>
        <p:spPr>
          <a:xfrm rot="5400000">
            <a:off x="2133758" y="5849313"/>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r>
              <a:rPr lang="en-US" altLang="ja-JP" sz="1200" dirty="0">
                <a:solidFill>
                  <a:schemeClr val="bg1"/>
                </a:solidFill>
              </a:rPr>
              <a:t>9</a:t>
            </a:r>
            <a:endParaRPr lang="ja-JP" altLang="en-US" sz="1200" dirty="0">
              <a:solidFill>
                <a:schemeClr val="bg1"/>
              </a:solidFill>
            </a:endParaRPr>
          </a:p>
        </p:txBody>
      </p:sp>
      <mc:AlternateContent xmlns:mc="http://schemas.openxmlformats.org/markup-compatibility/2006" xmlns:a14="http://schemas.microsoft.com/office/drawing/2010/main">
        <mc:Choice Requires="a14">
          <p:sp>
            <p:nvSpPr>
              <p:cNvPr id="119" name="正方形/長方形 118"/>
              <p:cNvSpPr/>
              <p:nvPr/>
            </p:nvSpPr>
            <p:spPr>
              <a:xfrm rot="5400000">
                <a:off x="2133758" y="6288916"/>
                <a:ext cx="219030" cy="359143"/>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変数</a:t>
                </a:r>
                <a14:m>
                  <m:oMath xmlns:m="http://schemas.openxmlformats.org/officeDocument/2006/math">
                    <m:r>
                      <a:rPr lang="en-US" altLang="ja-JP" sz="1200" b="0" i="1" smtClean="0">
                        <a:solidFill>
                          <a:schemeClr val="bg1"/>
                        </a:solidFill>
                        <a:latin typeface="Cambria Math" panose="02040503050406030204" pitchFamily="18" charset="0"/>
                      </a:rPr>
                      <m:t>𝑛</m:t>
                    </m:r>
                  </m:oMath>
                </a14:m>
                <a:endParaRPr lang="ja-JP" altLang="en-US" sz="1200" dirty="0">
                  <a:solidFill>
                    <a:schemeClr val="bg1"/>
                  </a:solidFill>
                </a:endParaRPr>
              </a:p>
            </p:txBody>
          </p:sp>
        </mc:Choice>
        <mc:Fallback xmlns="">
          <p:sp>
            <p:nvSpPr>
              <p:cNvPr id="119" name="正方形/長方形 118"/>
              <p:cNvSpPr>
                <a:spLocks noRot="1" noChangeAspect="1" noMove="1" noResize="1" noEditPoints="1" noAdjustHandles="1" noChangeArrowheads="1" noChangeShapeType="1" noTextEdit="1"/>
              </p:cNvSpPr>
              <p:nvPr/>
            </p:nvSpPr>
            <p:spPr>
              <a:xfrm rot="5400000">
                <a:off x="2133758" y="6288916"/>
                <a:ext cx="219030" cy="359143"/>
              </a:xfrm>
              <a:prstGeom prst="rect">
                <a:avLst/>
              </a:prstGeom>
              <a:blipFill rotWithShape="0">
                <a:blip r:embed="rId3"/>
                <a:stretch>
                  <a:fillRect l="-31034" t="-16667" r="-8621" b="-33333"/>
                </a:stretch>
              </a:blipFill>
              <a:ln w="9525">
                <a:noFill/>
              </a:ln>
            </p:spPr>
            <p:txBody>
              <a:bodyPr/>
              <a:lstStyle/>
              <a:p>
                <a:r>
                  <a:rPr lang="ja-JP" altLang="en-US">
                    <a:noFill/>
                  </a:rPr>
                  <a:t> </a:t>
                </a:r>
              </a:p>
            </p:txBody>
          </p:sp>
        </mc:Fallback>
      </mc:AlternateContent>
      <p:sp>
        <p:nvSpPr>
          <p:cNvPr id="120" name="正方形/長方形 119"/>
          <p:cNvSpPr/>
          <p:nvPr/>
        </p:nvSpPr>
        <p:spPr>
          <a:xfrm rot="5400000">
            <a:off x="2232268" y="6068343"/>
            <a:ext cx="219030" cy="3591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600" b="1" dirty="0">
                <a:solidFill>
                  <a:schemeClr val="tx1"/>
                </a:solidFill>
              </a:rPr>
              <a:t>…</a:t>
            </a:r>
            <a:endParaRPr lang="ja-JP" altLang="en-US" sz="1600" b="1" dirty="0">
              <a:solidFill>
                <a:schemeClr val="tx1"/>
              </a:solidFill>
            </a:endParaRPr>
          </a:p>
        </p:txBody>
      </p:sp>
      <p:sp>
        <p:nvSpPr>
          <p:cNvPr id="121" name="正方形/長方形 120"/>
          <p:cNvSpPr/>
          <p:nvPr/>
        </p:nvSpPr>
        <p:spPr>
          <a:xfrm rot="5400000">
            <a:off x="5259534" y="4246876"/>
            <a:ext cx="401385" cy="443099"/>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第</a:t>
            </a:r>
            <a:r>
              <a:rPr lang="en-US" altLang="ja-JP" sz="1200" dirty="0" smtClean="0">
                <a:solidFill>
                  <a:schemeClr val="bg1"/>
                </a:solidFill>
              </a:rPr>
              <a:t>1</a:t>
            </a:r>
            <a:br>
              <a:rPr lang="en-US" altLang="ja-JP" sz="1200" dirty="0" smtClean="0">
                <a:solidFill>
                  <a:schemeClr val="bg1"/>
                </a:solidFill>
              </a:rPr>
            </a:br>
            <a:r>
              <a:rPr lang="ja-JP" altLang="en-US" sz="1200" dirty="0" smtClean="0">
                <a:solidFill>
                  <a:schemeClr val="bg1"/>
                </a:solidFill>
              </a:rPr>
              <a:t>主成分</a:t>
            </a:r>
            <a:endParaRPr lang="ja-JP" altLang="en-US" sz="1200" dirty="0">
              <a:solidFill>
                <a:schemeClr val="bg1"/>
              </a:solidFill>
            </a:endParaRPr>
          </a:p>
        </p:txBody>
      </p:sp>
      <p:sp>
        <p:nvSpPr>
          <p:cNvPr id="122" name="正方形/長方形 121"/>
          <p:cNvSpPr/>
          <p:nvPr/>
        </p:nvSpPr>
        <p:spPr>
          <a:xfrm rot="5400000">
            <a:off x="5259534" y="4664316"/>
            <a:ext cx="401385" cy="443099"/>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第</a:t>
            </a:r>
            <a:r>
              <a:rPr lang="en-US" altLang="ja-JP" sz="1200" dirty="0" smtClean="0">
                <a:solidFill>
                  <a:schemeClr val="bg1"/>
                </a:solidFill>
              </a:rPr>
              <a:t>2</a:t>
            </a:r>
            <a:br>
              <a:rPr lang="en-US" altLang="ja-JP" sz="1200" dirty="0" smtClean="0">
                <a:solidFill>
                  <a:schemeClr val="bg1"/>
                </a:solidFill>
              </a:rPr>
            </a:br>
            <a:r>
              <a:rPr lang="ja-JP" altLang="en-US" sz="1200" dirty="0" smtClean="0">
                <a:solidFill>
                  <a:schemeClr val="bg1"/>
                </a:solidFill>
              </a:rPr>
              <a:t>主成分</a:t>
            </a:r>
            <a:endParaRPr lang="ja-JP" altLang="en-US" sz="1200" dirty="0">
              <a:solidFill>
                <a:schemeClr val="bg1"/>
              </a:solidFill>
            </a:endParaRPr>
          </a:p>
        </p:txBody>
      </p:sp>
      <p:sp>
        <p:nvSpPr>
          <p:cNvPr id="123" name="正方形/長方形 122"/>
          <p:cNvSpPr/>
          <p:nvPr/>
        </p:nvSpPr>
        <p:spPr>
          <a:xfrm rot="5400000">
            <a:off x="5259534" y="5084186"/>
            <a:ext cx="401385" cy="443099"/>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第</a:t>
            </a:r>
            <a:r>
              <a:rPr lang="en-US" altLang="ja-JP" sz="1200" dirty="0" smtClean="0">
                <a:solidFill>
                  <a:schemeClr val="bg1"/>
                </a:solidFill>
              </a:rPr>
              <a:t>3</a:t>
            </a:r>
            <a:br>
              <a:rPr lang="en-US" altLang="ja-JP" sz="1200" dirty="0" smtClean="0">
                <a:solidFill>
                  <a:schemeClr val="bg1"/>
                </a:solidFill>
              </a:rPr>
            </a:br>
            <a:r>
              <a:rPr lang="ja-JP" altLang="en-US" sz="1200" dirty="0" smtClean="0">
                <a:solidFill>
                  <a:schemeClr val="bg1"/>
                </a:solidFill>
              </a:rPr>
              <a:t>主成分</a:t>
            </a:r>
            <a:endParaRPr lang="ja-JP" altLang="en-US" sz="1200" dirty="0">
              <a:solidFill>
                <a:schemeClr val="bg1"/>
              </a:solidFill>
            </a:endParaRPr>
          </a:p>
        </p:txBody>
      </p:sp>
      <mc:AlternateContent xmlns:mc="http://schemas.openxmlformats.org/markup-compatibility/2006" xmlns:a14="http://schemas.microsoft.com/office/drawing/2010/main">
        <mc:Choice Requires="a14">
          <p:sp>
            <p:nvSpPr>
              <p:cNvPr id="124" name="正方形/長方形 123"/>
              <p:cNvSpPr/>
              <p:nvPr/>
            </p:nvSpPr>
            <p:spPr>
              <a:xfrm rot="5400000">
                <a:off x="5259534" y="5807335"/>
                <a:ext cx="401385" cy="443099"/>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第</a:t>
                </a:r>
                <a14:m>
                  <m:oMath xmlns:m="http://schemas.openxmlformats.org/officeDocument/2006/math">
                    <m:r>
                      <a:rPr lang="en-US" altLang="ja-JP" sz="1200" b="0" i="1" smtClean="0">
                        <a:solidFill>
                          <a:schemeClr val="bg1"/>
                        </a:solidFill>
                        <a:latin typeface="Cambria Math" panose="02040503050406030204" pitchFamily="18" charset="0"/>
                      </a:rPr>
                      <m:t>𝑚</m:t>
                    </m:r>
                  </m:oMath>
                </a14:m>
                <a:endParaRPr lang="en-US" altLang="ja-JP" sz="1200" dirty="0" smtClean="0">
                  <a:solidFill>
                    <a:schemeClr val="bg1"/>
                  </a:solidFill>
                </a:endParaRPr>
              </a:p>
              <a:p>
                <a:pPr algn="ctr"/>
                <a:r>
                  <a:rPr lang="ja-JP" altLang="en-US" sz="1200" dirty="0" smtClean="0">
                    <a:solidFill>
                      <a:schemeClr val="bg1"/>
                    </a:solidFill>
                  </a:rPr>
                  <a:t>主成分</a:t>
                </a:r>
                <a:endParaRPr lang="ja-JP" altLang="en-US" sz="1200" dirty="0">
                  <a:solidFill>
                    <a:schemeClr val="bg1"/>
                  </a:solidFill>
                </a:endParaRPr>
              </a:p>
            </p:txBody>
          </p:sp>
        </mc:Choice>
        <mc:Fallback xmlns="">
          <p:sp>
            <p:nvSpPr>
              <p:cNvPr id="124" name="正方形/長方形 123"/>
              <p:cNvSpPr>
                <a:spLocks noRot="1" noChangeAspect="1" noMove="1" noResize="1" noEditPoints="1" noAdjustHandles="1" noChangeArrowheads="1" noChangeShapeType="1" noTextEdit="1"/>
              </p:cNvSpPr>
              <p:nvPr/>
            </p:nvSpPr>
            <p:spPr>
              <a:xfrm rot="5400000">
                <a:off x="5259534" y="5807335"/>
                <a:ext cx="401385" cy="443099"/>
              </a:xfrm>
              <a:prstGeom prst="rect">
                <a:avLst/>
              </a:prstGeom>
              <a:blipFill rotWithShape="0">
                <a:blip r:embed="rId4"/>
                <a:stretch>
                  <a:fillRect l="-21918" t="-9091" r="-23288" b="-16667"/>
                </a:stretch>
              </a:blipFill>
              <a:ln w="9525">
                <a:noFill/>
              </a:ln>
            </p:spPr>
            <p:txBody>
              <a:bodyPr/>
              <a:lstStyle/>
              <a:p>
                <a:r>
                  <a:rPr lang="ja-JP" altLang="en-US">
                    <a:noFill/>
                  </a:rPr>
                  <a:t> </a:t>
                </a:r>
              </a:p>
            </p:txBody>
          </p:sp>
        </mc:Fallback>
      </mc:AlternateContent>
      <p:sp>
        <p:nvSpPr>
          <p:cNvPr id="125" name="正方形/長方形 124"/>
          <p:cNvSpPr/>
          <p:nvPr/>
        </p:nvSpPr>
        <p:spPr>
          <a:xfrm rot="5400000">
            <a:off x="5418357" y="5498825"/>
            <a:ext cx="219030" cy="3591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600" b="1" dirty="0">
                <a:solidFill>
                  <a:schemeClr val="tx1"/>
                </a:solidFill>
              </a:rPr>
              <a:t>…</a:t>
            </a:r>
            <a:endParaRPr lang="ja-JP" altLang="en-US" sz="1600" b="1" dirty="0">
              <a:solidFill>
                <a:schemeClr val="tx1"/>
              </a:solidFill>
            </a:endParaRPr>
          </a:p>
        </p:txBody>
      </p:sp>
      <p:sp>
        <p:nvSpPr>
          <p:cNvPr id="142" name="正方形/長方形 141"/>
          <p:cNvSpPr/>
          <p:nvPr/>
        </p:nvSpPr>
        <p:spPr>
          <a:xfrm rot="5400000">
            <a:off x="3149325" y="4862040"/>
            <a:ext cx="219032" cy="758058"/>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目的変数</a:t>
            </a:r>
            <a:endParaRPr lang="ja-JP" altLang="en-US" sz="1200" dirty="0">
              <a:solidFill>
                <a:schemeClr val="bg1"/>
              </a:solidFill>
            </a:endParaRPr>
          </a:p>
        </p:txBody>
      </p:sp>
      <p:cxnSp>
        <p:nvCxnSpPr>
          <p:cNvPr id="143" name="直線矢印コネクタ 142"/>
          <p:cNvCxnSpPr>
            <a:stCxn id="110" idx="0"/>
            <a:endCxn id="142" idx="2"/>
          </p:cNvCxnSpPr>
          <p:nvPr/>
        </p:nvCxnSpPr>
        <p:spPr>
          <a:xfrm>
            <a:off x="2422845" y="4158690"/>
            <a:ext cx="456967" cy="1082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111" idx="0"/>
            <a:endCxn id="142" idx="2"/>
          </p:cNvCxnSpPr>
          <p:nvPr/>
        </p:nvCxnSpPr>
        <p:spPr>
          <a:xfrm>
            <a:off x="2422845" y="4390720"/>
            <a:ext cx="456967" cy="850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a:stCxn id="112" idx="0"/>
            <a:endCxn id="142" idx="2"/>
          </p:cNvCxnSpPr>
          <p:nvPr/>
        </p:nvCxnSpPr>
        <p:spPr>
          <a:xfrm>
            <a:off x="2422845" y="4623824"/>
            <a:ext cx="456967" cy="617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a:stCxn id="113" idx="0"/>
            <a:endCxn id="142" idx="2"/>
          </p:cNvCxnSpPr>
          <p:nvPr/>
        </p:nvCxnSpPr>
        <p:spPr>
          <a:xfrm>
            <a:off x="2422845" y="4858198"/>
            <a:ext cx="456967" cy="38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a:stCxn id="114" idx="0"/>
            <a:endCxn id="142" idx="2"/>
          </p:cNvCxnSpPr>
          <p:nvPr/>
        </p:nvCxnSpPr>
        <p:spPr>
          <a:xfrm>
            <a:off x="2422845" y="5091205"/>
            <a:ext cx="456967" cy="149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a:stCxn id="115" idx="0"/>
            <a:endCxn id="142" idx="2"/>
          </p:cNvCxnSpPr>
          <p:nvPr/>
        </p:nvCxnSpPr>
        <p:spPr>
          <a:xfrm flipV="1">
            <a:off x="2422845" y="5241069"/>
            <a:ext cx="456967" cy="83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直線矢印コネクタ 148"/>
          <p:cNvCxnSpPr>
            <a:stCxn id="116" idx="0"/>
            <a:endCxn id="142" idx="2"/>
          </p:cNvCxnSpPr>
          <p:nvPr/>
        </p:nvCxnSpPr>
        <p:spPr>
          <a:xfrm flipV="1">
            <a:off x="2422845" y="5241069"/>
            <a:ext cx="456967" cy="317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117" idx="0"/>
            <a:endCxn id="142" idx="2"/>
          </p:cNvCxnSpPr>
          <p:nvPr/>
        </p:nvCxnSpPr>
        <p:spPr>
          <a:xfrm flipV="1">
            <a:off x="2422845" y="5241069"/>
            <a:ext cx="456967" cy="551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a:stCxn id="118" idx="0"/>
            <a:endCxn id="142" idx="2"/>
          </p:cNvCxnSpPr>
          <p:nvPr/>
        </p:nvCxnSpPr>
        <p:spPr>
          <a:xfrm flipV="1">
            <a:off x="2422845" y="5241069"/>
            <a:ext cx="456967" cy="787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a:stCxn id="119" idx="0"/>
            <a:endCxn id="142" idx="2"/>
          </p:cNvCxnSpPr>
          <p:nvPr/>
        </p:nvCxnSpPr>
        <p:spPr>
          <a:xfrm flipV="1">
            <a:off x="2422845" y="5241069"/>
            <a:ext cx="456967" cy="12274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1" name="正方形/長方形 160"/>
          <p:cNvSpPr/>
          <p:nvPr/>
        </p:nvSpPr>
        <p:spPr>
          <a:xfrm rot="5400000">
            <a:off x="6675743" y="4862040"/>
            <a:ext cx="219032" cy="758058"/>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r>
              <a:rPr lang="ja-JP" altLang="en-US" sz="1200" dirty="0" smtClean="0">
                <a:solidFill>
                  <a:schemeClr val="bg1"/>
                </a:solidFill>
              </a:rPr>
              <a:t>目的変数</a:t>
            </a:r>
            <a:endParaRPr lang="ja-JP" altLang="en-US" sz="1200" dirty="0">
              <a:solidFill>
                <a:schemeClr val="bg1"/>
              </a:solidFill>
            </a:endParaRPr>
          </a:p>
        </p:txBody>
      </p:sp>
      <p:cxnSp>
        <p:nvCxnSpPr>
          <p:cNvPr id="162" name="直線矢印コネクタ 161"/>
          <p:cNvCxnSpPr>
            <a:stCxn id="121" idx="0"/>
            <a:endCxn id="161" idx="2"/>
          </p:cNvCxnSpPr>
          <p:nvPr/>
        </p:nvCxnSpPr>
        <p:spPr>
          <a:xfrm>
            <a:off x="5681776" y="4468426"/>
            <a:ext cx="724454" cy="7726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stCxn id="122" idx="0"/>
            <a:endCxn id="161" idx="2"/>
          </p:cNvCxnSpPr>
          <p:nvPr/>
        </p:nvCxnSpPr>
        <p:spPr>
          <a:xfrm>
            <a:off x="5681776" y="4885866"/>
            <a:ext cx="724454" cy="355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直線矢印コネクタ 167"/>
          <p:cNvCxnSpPr>
            <a:stCxn id="123" idx="0"/>
            <a:endCxn id="161" idx="2"/>
          </p:cNvCxnSpPr>
          <p:nvPr/>
        </p:nvCxnSpPr>
        <p:spPr>
          <a:xfrm flipV="1">
            <a:off x="5681776" y="5241069"/>
            <a:ext cx="724454" cy="64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直線矢印コネクタ 170"/>
          <p:cNvCxnSpPr>
            <a:stCxn id="124" idx="0"/>
            <a:endCxn id="161" idx="2"/>
          </p:cNvCxnSpPr>
          <p:nvPr/>
        </p:nvCxnSpPr>
        <p:spPr>
          <a:xfrm flipV="1">
            <a:off x="5681776" y="5241069"/>
            <a:ext cx="724454" cy="787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 name="二等辺三角形 173"/>
          <p:cNvSpPr/>
          <p:nvPr/>
        </p:nvSpPr>
        <p:spPr>
          <a:xfrm rot="5400000">
            <a:off x="3381679" y="5092226"/>
            <a:ext cx="2380129" cy="201706"/>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75" name="正方形/長方形 174"/>
          <p:cNvSpPr/>
          <p:nvPr/>
        </p:nvSpPr>
        <p:spPr>
          <a:xfrm>
            <a:off x="2614887" y="3984044"/>
            <a:ext cx="1736939" cy="5229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b="1" dirty="0" smtClean="0">
                <a:solidFill>
                  <a:schemeClr val="tx1"/>
                </a:solidFill>
              </a:rPr>
              <a:t>変数の数が多く、</a:t>
            </a:r>
            <a:r>
              <a:rPr lang="en-US" altLang="ja-JP" sz="1400" b="1" dirty="0" smtClean="0">
                <a:solidFill>
                  <a:schemeClr val="tx1"/>
                </a:solidFill>
              </a:rPr>
              <a:t/>
            </a:r>
            <a:br>
              <a:rPr lang="en-US" altLang="ja-JP" sz="1400" b="1" dirty="0" smtClean="0">
                <a:solidFill>
                  <a:schemeClr val="tx1"/>
                </a:solidFill>
              </a:rPr>
            </a:br>
            <a:r>
              <a:rPr lang="ja-JP" altLang="en-US" sz="1400" b="1" dirty="0" smtClean="0">
                <a:solidFill>
                  <a:schemeClr val="tx1"/>
                </a:solidFill>
              </a:rPr>
              <a:t>計算・解釈が大変！</a:t>
            </a:r>
            <a:endParaRPr lang="en-US" altLang="ja-JP" sz="1400" b="1" dirty="0" smtClean="0">
              <a:solidFill>
                <a:schemeClr val="tx1"/>
              </a:solidFill>
            </a:endParaRPr>
          </a:p>
        </p:txBody>
      </p:sp>
      <p:sp>
        <p:nvSpPr>
          <p:cNvPr id="176" name="正方形/長方形 175"/>
          <p:cNvSpPr/>
          <p:nvPr/>
        </p:nvSpPr>
        <p:spPr>
          <a:xfrm>
            <a:off x="5942904" y="3984044"/>
            <a:ext cx="1736939" cy="5229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b="1" dirty="0" smtClean="0">
                <a:solidFill>
                  <a:schemeClr val="tx1"/>
                </a:solidFill>
              </a:rPr>
              <a:t>説明変数の数が減り</a:t>
            </a:r>
            <a:endParaRPr lang="en-US" altLang="ja-JP" sz="1400" b="1" dirty="0" smtClean="0">
              <a:solidFill>
                <a:schemeClr val="tx1"/>
              </a:solidFill>
            </a:endParaRPr>
          </a:p>
          <a:p>
            <a:r>
              <a:rPr lang="ja-JP" altLang="en-US" sz="1400" b="1" dirty="0" smtClean="0">
                <a:solidFill>
                  <a:schemeClr val="tx1"/>
                </a:solidFill>
              </a:rPr>
              <a:t>計算・解釈が容易に</a:t>
            </a:r>
            <a:endParaRPr lang="en-US" altLang="ja-JP" sz="1400" b="1" dirty="0" smtClean="0">
              <a:solidFill>
                <a:schemeClr val="tx1"/>
              </a:solidFill>
            </a:endParaRPr>
          </a:p>
        </p:txBody>
      </p:sp>
    </p:spTree>
    <p:extLst>
      <p:ext uri="{BB962C8B-B14F-4D97-AF65-F5344CB8AC3E}">
        <p14:creationId xmlns:p14="http://schemas.microsoft.com/office/powerpoint/2010/main" val="20685067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055312"/>
            <a:ext cx="9143999" cy="396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44</a:t>
            </a:fld>
            <a:endParaRPr kumimoji="1" lang="ja-JP" altLang="en-US"/>
          </a:p>
        </p:txBody>
      </p:sp>
      <p:sp>
        <p:nvSpPr>
          <p:cNvPr id="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0" name="Rectangle 9"/>
          <p:cNvSpPr/>
          <p:nvPr/>
        </p:nvSpPr>
        <p:spPr>
          <a:xfrm>
            <a:off x="0" y="1437103"/>
            <a:ext cx="9143999" cy="4655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marL="442913"/>
            <a:r>
              <a:rPr lang="en-US" altLang="ja-JP" sz="2800" dirty="0" smtClean="0">
                <a:solidFill>
                  <a:schemeClr val="tx1"/>
                </a:solidFill>
              </a:rPr>
              <a:t>CONTENTS</a:t>
            </a:r>
          </a:p>
          <a:p>
            <a:pPr marL="442913"/>
            <a:endParaRPr lang="en-US" altLang="ja-JP" sz="2800" dirty="0" smtClean="0">
              <a:solidFill>
                <a:schemeClr val="tx1"/>
              </a:solidFill>
            </a:endParaRPr>
          </a:p>
          <a:p>
            <a:pPr marL="785813" indent="-342900">
              <a:buFont typeface="Arial" panose="020B0604020202020204" pitchFamily="34" charset="0"/>
              <a:buChar char="•"/>
            </a:pPr>
            <a:r>
              <a:rPr lang="ja-JP" altLang="en-US" sz="2400" dirty="0" smtClean="0">
                <a:solidFill>
                  <a:schemeClr val="tx1"/>
                </a:solidFill>
              </a:rPr>
              <a:t>本日のチェックリスト（目標）</a:t>
            </a:r>
            <a:r>
              <a:rPr lang="en-US" altLang="ja-JP" sz="2400" dirty="0" smtClean="0">
                <a:solidFill>
                  <a:schemeClr val="tx1"/>
                </a:solidFill>
              </a:rPr>
              <a:t>			13:00 – 13:05</a:t>
            </a:r>
          </a:p>
          <a:p>
            <a:pPr marL="785813" indent="-342900">
              <a:buFont typeface="Arial" panose="020B0604020202020204" pitchFamily="34" charset="0"/>
              <a:buChar char="•"/>
            </a:pPr>
            <a:r>
              <a:rPr lang="ja-JP" altLang="en-US" sz="2400" dirty="0" smtClean="0">
                <a:solidFill>
                  <a:schemeClr val="tx1"/>
                </a:solidFill>
              </a:rPr>
              <a:t>理論編</a:t>
            </a:r>
            <a:r>
              <a:rPr lang="en-US" altLang="ja-JP" sz="2400" dirty="0" smtClean="0">
                <a:solidFill>
                  <a:schemeClr val="tx1"/>
                </a:solidFill>
              </a:rPr>
              <a:t>						13:05 – 15:15</a:t>
            </a:r>
          </a:p>
          <a:p>
            <a:pPr marL="785813" indent="-342900">
              <a:buFont typeface="Arial" panose="020B0604020202020204" pitchFamily="34" charset="0"/>
              <a:buChar char="•"/>
            </a:pPr>
            <a:r>
              <a:rPr lang="ja-JP" altLang="en-US" sz="2400" dirty="0" smtClean="0">
                <a:solidFill>
                  <a:schemeClr val="bg1"/>
                </a:solidFill>
              </a:rPr>
              <a:t>実践編</a:t>
            </a:r>
            <a:r>
              <a:rPr lang="en-US" altLang="ja-JP" sz="2400" dirty="0" smtClean="0">
                <a:solidFill>
                  <a:schemeClr val="bg1"/>
                </a:solidFill>
              </a:rPr>
              <a:t>						15:15 – 16:00</a:t>
            </a:r>
          </a:p>
          <a:p>
            <a:pPr marL="785813" indent="-342900">
              <a:buFont typeface="Arial" panose="020B0604020202020204" pitchFamily="34" charset="0"/>
              <a:buChar char="•"/>
            </a:pPr>
            <a:r>
              <a:rPr lang="ja-JP" altLang="en-US" sz="2400" dirty="0" smtClean="0">
                <a:solidFill>
                  <a:schemeClr val="tx1"/>
                </a:solidFill>
              </a:rPr>
              <a:t>演習・宿題</a:t>
            </a:r>
            <a:r>
              <a:rPr lang="en-US" altLang="ja-JP" sz="2400" dirty="0" smtClean="0">
                <a:solidFill>
                  <a:schemeClr val="tx1"/>
                </a:solidFill>
              </a:rPr>
              <a:t>					16:00 – 17:00</a:t>
            </a:r>
          </a:p>
          <a:p>
            <a:pPr marL="785813" indent="-342900">
              <a:buFont typeface="Arial" panose="020B0604020202020204" pitchFamily="34" charset="0"/>
              <a:buChar char="•"/>
            </a:pPr>
            <a:r>
              <a:rPr lang="ja-JP" altLang="en-US" sz="2400" dirty="0">
                <a:solidFill>
                  <a:schemeClr val="tx1"/>
                </a:solidFill>
              </a:rPr>
              <a:t>連絡</a:t>
            </a:r>
            <a:endParaRPr lang="en-US" altLang="ja-JP" sz="2400" dirty="0" smtClean="0">
              <a:solidFill>
                <a:schemeClr val="tx1"/>
              </a:solidFill>
            </a:endParaRPr>
          </a:p>
        </p:txBody>
      </p:sp>
    </p:spTree>
    <p:extLst>
      <p:ext uri="{BB962C8B-B14F-4D97-AF65-F5344CB8AC3E}">
        <p14:creationId xmlns:p14="http://schemas.microsoft.com/office/powerpoint/2010/main" val="34154456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本日のチェックリスト（目標）</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45</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4" name="正方形/長方形 3"/>
          <p:cNvSpPr/>
          <p:nvPr/>
        </p:nvSpPr>
        <p:spPr>
          <a:xfrm>
            <a:off x="539750" y="1844676"/>
            <a:ext cx="3888234" cy="30685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smtClean="0">
                <a:solidFill>
                  <a:schemeClr val="bg1"/>
                </a:solidFill>
              </a:rPr>
              <a:t>理論編</a:t>
            </a:r>
          </a:p>
        </p:txBody>
      </p:sp>
      <p:sp>
        <p:nvSpPr>
          <p:cNvPr id="8" name="正方形/長方形 7"/>
          <p:cNvSpPr/>
          <p:nvPr/>
        </p:nvSpPr>
        <p:spPr>
          <a:xfrm>
            <a:off x="539750" y="2191870"/>
            <a:ext cx="3888234" cy="42362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400" b="1" dirty="0" smtClean="0">
                <a:solidFill>
                  <a:schemeClr val="tx1"/>
                </a:solidFill>
              </a:rPr>
              <a:t>各主成分の分散、寄与率、累積寄与率、因子負荷量、主成分得点の意味を理解している</a:t>
            </a:r>
            <a:endParaRPr lang="en-US" altLang="ja-JP" sz="1400" b="1"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分散に基づいて、主成分の軸を決める方法を理解している</a:t>
            </a:r>
            <a:endParaRPr lang="en-US" altLang="ja-JP" sz="1400"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その</a:t>
            </a:r>
            <a:r>
              <a:rPr lang="ja-JP" altLang="en-US" sz="1400" dirty="0">
                <a:solidFill>
                  <a:schemeClr val="tx1"/>
                </a:solidFill>
              </a:rPr>
              <a:t>時</a:t>
            </a:r>
            <a:r>
              <a:rPr lang="ja-JP" altLang="en-US" sz="1400" dirty="0" smtClean="0">
                <a:solidFill>
                  <a:schemeClr val="tx1"/>
                </a:solidFill>
              </a:rPr>
              <a:t>の寄与率の定義を理解している</a:t>
            </a:r>
            <a:endParaRPr lang="en-US" altLang="ja-JP" sz="1400"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累積寄与率の棒グラフの読み方を理解している</a:t>
            </a:r>
            <a:endParaRPr lang="en-US" altLang="ja-JP" sz="1400"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因子負荷</a:t>
            </a:r>
            <a:r>
              <a:rPr lang="ja-JP" altLang="en-US" sz="1400" dirty="0" err="1" smtClean="0">
                <a:solidFill>
                  <a:schemeClr val="tx1"/>
                </a:solidFill>
              </a:rPr>
              <a:t>量のの定義を</a:t>
            </a:r>
            <a:r>
              <a:rPr lang="ja-JP" altLang="en-US" sz="1400" dirty="0" smtClean="0">
                <a:solidFill>
                  <a:schemeClr val="tx1"/>
                </a:solidFill>
              </a:rPr>
              <a:t>理解している</a:t>
            </a:r>
            <a:endParaRPr lang="en-US" altLang="ja-JP" sz="1400"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主成分の定義を理解している</a:t>
            </a:r>
            <a:endParaRPr lang="en-US" altLang="ja-JP" sz="1400" dirty="0">
              <a:solidFill>
                <a:schemeClr val="tx1"/>
              </a:solidFill>
            </a:endParaRPr>
          </a:p>
          <a:p>
            <a:endParaRPr lang="en-US" altLang="ja-JP" sz="1400" b="1" dirty="0" smtClean="0">
              <a:solidFill>
                <a:schemeClr val="tx1"/>
              </a:solidFill>
            </a:endParaRPr>
          </a:p>
          <a:p>
            <a:pPr marL="285750" indent="-285750">
              <a:buFont typeface="Arial" panose="020B0604020202020204" pitchFamily="34" charset="0"/>
              <a:buChar char="•"/>
            </a:pPr>
            <a:r>
              <a:rPr lang="ja-JP" altLang="en-US" sz="1400" b="1" dirty="0" smtClean="0">
                <a:solidFill>
                  <a:schemeClr val="tx1"/>
                </a:solidFill>
              </a:rPr>
              <a:t>主成分分析の意義、利用場面を説明できる</a:t>
            </a:r>
            <a:endParaRPr lang="en-US" altLang="ja-JP" sz="1400" b="1"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b="1" dirty="0" smtClean="0">
                <a:solidFill>
                  <a:schemeClr val="tx1"/>
                </a:solidFill>
              </a:rPr>
              <a:t>主成分回帰の意義を説明できる</a:t>
            </a:r>
            <a:endParaRPr lang="en-US" altLang="ja-JP" sz="1400" b="1" dirty="0" smtClean="0">
              <a:solidFill>
                <a:schemeClr val="tx1"/>
              </a:solidFill>
            </a:endParaRPr>
          </a:p>
          <a:p>
            <a:pPr marL="285750" indent="-285750">
              <a:buFont typeface="Arial" panose="020B0604020202020204" pitchFamily="34" charset="0"/>
              <a:buChar char="•"/>
            </a:pPr>
            <a:endParaRPr lang="en-US" altLang="ja-JP" sz="1400" b="1" dirty="0">
              <a:solidFill>
                <a:schemeClr val="tx1"/>
              </a:solidFill>
            </a:endParaRPr>
          </a:p>
          <a:p>
            <a:pPr marL="285750" indent="-285750">
              <a:buFont typeface="Arial" panose="020B0604020202020204" pitchFamily="34" charset="0"/>
              <a:buChar char="•"/>
            </a:pPr>
            <a:r>
              <a:rPr lang="ja-JP" altLang="en-US" sz="1400" b="1" dirty="0" smtClean="0">
                <a:solidFill>
                  <a:schemeClr val="tx1"/>
                </a:solidFill>
              </a:rPr>
              <a:t>主成分回帰と因子分析の違いを理解している</a:t>
            </a:r>
            <a:endParaRPr lang="en-US" altLang="ja-JP" sz="1400" b="1" dirty="0" smtClean="0">
              <a:solidFill>
                <a:schemeClr val="tx1"/>
              </a:solidFill>
            </a:endParaRPr>
          </a:p>
          <a:p>
            <a:pPr marL="285750" indent="-285750">
              <a:buFont typeface="Arial" panose="020B0604020202020204" pitchFamily="34" charset="0"/>
              <a:buChar char="•"/>
            </a:pPr>
            <a:endParaRPr lang="en-US" altLang="ja-JP" sz="1400" b="1" dirty="0">
              <a:solidFill>
                <a:schemeClr val="tx1"/>
              </a:solidFill>
            </a:endParaRPr>
          </a:p>
        </p:txBody>
      </p:sp>
      <p:sp>
        <p:nvSpPr>
          <p:cNvPr id="7" name="正方形/長方形 6"/>
          <p:cNvSpPr/>
          <p:nvPr/>
        </p:nvSpPr>
        <p:spPr>
          <a:xfrm>
            <a:off x="4688118" y="1844676"/>
            <a:ext cx="3832427" cy="306854"/>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smtClean="0">
                <a:solidFill>
                  <a:schemeClr val="bg1"/>
                </a:solidFill>
              </a:rPr>
              <a:t>実践編</a:t>
            </a:r>
          </a:p>
        </p:txBody>
      </p:sp>
      <p:sp>
        <p:nvSpPr>
          <p:cNvPr id="9" name="正方形/長方形 8"/>
          <p:cNvSpPr/>
          <p:nvPr/>
        </p:nvSpPr>
        <p:spPr>
          <a:xfrm>
            <a:off x="4680012" y="2191870"/>
            <a:ext cx="3832427" cy="42362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400" b="1" dirty="0" smtClean="0">
                <a:solidFill>
                  <a:schemeClr val="tx1"/>
                </a:solidFill>
              </a:rPr>
              <a:t>主成分分析の実施</a:t>
            </a:r>
            <a:endParaRPr lang="en-US" altLang="ja-JP" sz="1400" dirty="0">
              <a:solidFill>
                <a:schemeClr val="tx1"/>
              </a:solidFill>
            </a:endParaRPr>
          </a:p>
          <a:p>
            <a:pPr marL="444500" lvl="1" indent="-176213">
              <a:buFont typeface="Calibri" panose="020F0502020204030204" pitchFamily="34" charset="0"/>
              <a:buChar char="‐"/>
            </a:pPr>
            <a:r>
              <a:rPr lang="en-US" altLang="ja-JP" sz="1400" dirty="0" err="1" smtClean="0">
                <a:solidFill>
                  <a:schemeClr val="tx1"/>
                </a:solidFill>
              </a:rPr>
              <a:t>princomp</a:t>
            </a:r>
            <a:r>
              <a:rPr lang="ja-JP" altLang="en-US" sz="1400" dirty="0">
                <a:solidFill>
                  <a:schemeClr val="tx1"/>
                </a:solidFill>
              </a:rPr>
              <a:t>関数で主成分</a:t>
            </a:r>
            <a:r>
              <a:rPr lang="ja-JP" altLang="en-US" sz="1400" dirty="0" smtClean="0">
                <a:solidFill>
                  <a:schemeClr val="tx1"/>
                </a:solidFill>
              </a:rPr>
              <a:t>分析ができる</a:t>
            </a:r>
            <a:endParaRPr lang="en-US" altLang="ja-JP" sz="1400" dirty="0" smtClean="0">
              <a:solidFill>
                <a:schemeClr val="tx1"/>
              </a:solidFill>
            </a:endParaRPr>
          </a:p>
          <a:p>
            <a:pPr marL="444500" lvl="1" indent="-176213">
              <a:buFont typeface="Calibri" panose="020F0502020204030204" pitchFamily="34" charset="0"/>
              <a:buChar char="‐"/>
            </a:pPr>
            <a:r>
              <a:rPr lang="en-US" altLang="ja-JP" sz="1400" dirty="0" smtClean="0">
                <a:solidFill>
                  <a:schemeClr val="tx1"/>
                </a:solidFill>
              </a:rPr>
              <a:t>summary</a:t>
            </a:r>
            <a:r>
              <a:rPr lang="ja-JP" altLang="en-US" sz="1400" dirty="0">
                <a:solidFill>
                  <a:schemeClr val="tx1"/>
                </a:solidFill>
              </a:rPr>
              <a:t>関数</a:t>
            </a:r>
            <a:r>
              <a:rPr lang="en-US" altLang="ja-JP" sz="1400" dirty="0">
                <a:solidFill>
                  <a:schemeClr val="tx1"/>
                </a:solidFill>
              </a:rPr>
              <a:t>, $loadings</a:t>
            </a:r>
            <a:r>
              <a:rPr lang="ja-JP" altLang="en-US" sz="1400" dirty="0">
                <a:solidFill>
                  <a:schemeClr val="tx1"/>
                </a:solidFill>
              </a:rPr>
              <a:t>で寄与率を</a:t>
            </a:r>
            <a:r>
              <a:rPr lang="ja-JP" altLang="en-US" sz="1400" dirty="0" smtClean="0">
                <a:solidFill>
                  <a:schemeClr val="tx1"/>
                </a:solidFill>
              </a:rPr>
              <a:t>確認できる</a:t>
            </a:r>
            <a:endParaRPr lang="en-US" altLang="ja-JP" sz="1400" dirty="0" smtClean="0">
              <a:solidFill>
                <a:schemeClr val="tx1"/>
              </a:solidFill>
            </a:endParaRPr>
          </a:p>
          <a:p>
            <a:pPr marL="444500" lvl="1" indent="-176213">
              <a:buFont typeface="Calibri" panose="020F0502020204030204" pitchFamily="34" charset="0"/>
              <a:buChar char="‐"/>
            </a:pPr>
            <a:r>
              <a:rPr lang="ja-JP" altLang="en-US" sz="1400" dirty="0">
                <a:solidFill>
                  <a:schemeClr val="tx1"/>
                </a:solidFill>
              </a:rPr>
              <a:t>累積寄与率を確認し、利用する主成分を</a:t>
            </a:r>
            <a:r>
              <a:rPr lang="ja-JP" altLang="en-US" sz="1400" dirty="0" smtClean="0">
                <a:solidFill>
                  <a:schemeClr val="tx1"/>
                </a:solidFill>
              </a:rPr>
              <a:t>識別できる</a:t>
            </a:r>
            <a:endParaRPr lang="en-US" altLang="ja-JP" sz="1400" dirty="0" smtClean="0">
              <a:solidFill>
                <a:schemeClr val="tx1"/>
              </a:solidFill>
            </a:endParaRPr>
          </a:p>
          <a:p>
            <a:pPr marL="444500" lvl="1" indent="-176213">
              <a:buFont typeface="Calibri" panose="020F0502020204030204" pitchFamily="34" charset="0"/>
              <a:buChar char="‐"/>
            </a:pPr>
            <a:r>
              <a:rPr lang="ja-JP" altLang="en-US" sz="1400" dirty="0">
                <a:solidFill>
                  <a:schemeClr val="tx1"/>
                </a:solidFill>
              </a:rPr>
              <a:t>利用する主成分の因子負荷量を図示し、意味付けを</a:t>
            </a:r>
            <a:r>
              <a:rPr lang="ja-JP" altLang="en-US" sz="1400" dirty="0" smtClean="0">
                <a:solidFill>
                  <a:schemeClr val="tx1"/>
                </a:solidFill>
              </a:rPr>
              <a:t>行うことができる</a:t>
            </a:r>
            <a:endParaRPr lang="en-US" altLang="ja-JP" sz="1400" dirty="0">
              <a:solidFill>
                <a:schemeClr val="tx1"/>
              </a:solidFill>
            </a:endParaRPr>
          </a:p>
          <a:p>
            <a:pPr marL="444500" lvl="1" indent="-176213">
              <a:buFont typeface="Calibri" panose="020F0502020204030204" pitchFamily="34" charset="0"/>
              <a:buChar char="‐"/>
            </a:pPr>
            <a:r>
              <a:rPr lang="en-US" altLang="ja-JP" sz="1400" dirty="0">
                <a:solidFill>
                  <a:schemeClr val="tx1"/>
                </a:solidFill>
              </a:rPr>
              <a:t>(</a:t>
            </a:r>
            <a:r>
              <a:rPr lang="ja-JP" altLang="en-US" sz="1400" dirty="0">
                <a:solidFill>
                  <a:schemeClr val="tx1"/>
                </a:solidFill>
              </a:rPr>
              <a:t>クラスタリングをした上で、第</a:t>
            </a:r>
            <a:r>
              <a:rPr lang="en-US" altLang="ja-JP" sz="1400" dirty="0">
                <a:solidFill>
                  <a:schemeClr val="tx1"/>
                </a:solidFill>
              </a:rPr>
              <a:t>1</a:t>
            </a:r>
            <a:r>
              <a:rPr lang="ja-JP" altLang="en-US" sz="1400" dirty="0">
                <a:solidFill>
                  <a:schemeClr val="tx1"/>
                </a:solidFill>
              </a:rPr>
              <a:t>主成分、第</a:t>
            </a:r>
            <a:r>
              <a:rPr lang="en-US" altLang="ja-JP" sz="1400" dirty="0">
                <a:solidFill>
                  <a:schemeClr val="tx1"/>
                </a:solidFill>
              </a:rPr>
              <a:t>2</a:t>
            </a:r>
            <a:r>
              <a:rPr lang="ja-JP" altLang="en-US" sz="1400" dirty="0">
                <a:solidFill>
                  <a:schemeClr val="tx1"/>
                </a:solidFill>
              </a:rPr>
              <a:t>主成分で図示を行い、データの全体観を把握</a:t>
            </a:r>
            <a:r>
              <a:rPr lang="en-US" altLang="ja-JP" sz="1400" dirty="0">
                <a:solidFill>
                  <a:schemeClr val="tx1"/>
                </a:solidFill>
              </a:rPr>
              <a:t>(plot</a:t>
            </a:r>
            <a:r>
              <a:rPr lang="ja-JP" altLang="en-US" sz="1400" dirty="0">
                <a:solidFill>
                  <a:schemeClr val="tx1"/>
                </a:solidFill>
              </a:rPr>
              <a:t>関数</a:t>
            </a:r>
            <a:r>
              <a:rPr lang="en-US" altLang="ja-JP" sz="1400" dirty="0">
                <a:solidFill>
                  <a:schemeClr val="tx1"/>
                </a:solidFill>
              </a:rPr>
              <a:t>, </a:t>
            </a:r>
            <a:r>
              <a:rPr lang="en-US" altLang="ja-JP" sz="1400" dirty="0" err="1">
                <a:solidFill>
                  <a:schemeClr val="tx1"/>
                </a:solidFill>
              </a:rPr>
              <a:t>biplot</a:t>
            </a:r>
            <a:r>
              <a:rPr lang="ja-JP" altLang="en-US" sz="1400" dirty="0">
                <a:solidFill>
                  <a:schemeClr val="tx1"/>
                </a:solidFill>
              </a:rPr>
              <a:t>関数</a:t>
            </a:r>
            <a:r>
              <a:rPr lang="en-US" altLang="ja-JP" sz="1400" dirty="0" smtClean="0">
                <a:solidFill>
                  <a:schemeClr val="tx1"/>
                </a:solidFill>
              </a:rPr>
              <a:t>))</a:t>
            </a:r>
            <a:endParaRPr lang="en-US" altLang="ja-JP" sz="1400" dirty="0" smtClean="0">
              <a:solidFill>
                <a:schemeClr val="tx1"/>
              </a:solidFill>
            </a:endParaRPr>
          </a:p>
          <a:p>
            <a:pPr marL="285750" indent="-285750">
              <a:buFont typeface="Arial" panose="020B0604020202020204" pitchFamily="34" charset="0"/>
              <a:buChar char="•"/>
            </a:pPr>
            <a:r>
              <a:rPr lang="ja-JP" altLang="en-US" sz="1400" b="1" dirty="0" smtClean="0">
                <a:solidFill>
                  <a:schemeClr val="tx1"/>
                </a:solidFill>
              </a:rPr>
              <a:t>主成分回帰モデルの作成</a:t>
            </a:r>
            <a:endParaRPr lang="en-US" altLang="ja-JP" sz="1400" b="1" dirty="0">
              <a:solidFill>
                <a:schemeClr val="tx1"/>
              </a:solidFill>
            </a:endParaRPr>
          </a:p>
          <a:p>
            <a:pPr marL="444500" lvl="1" indent="-176213">
              <a:buFont typeface="Calibri" panose="020F0502020204030204" pitchFamily="34" charset="0"/>
              <a:buChar char="‐"/>
            </a:pPr>
            <a:r>
              <a:rPr lang="ja-JP" altLang="en-US" sz="1400" dirty="0" smtClean="0">
                <a:solidFill>
                  <a:schemeClr val="tx1"/>
                </a:solidFill>
              </a:rPr>
              <a:t>説明変数と目的変数をデータから分離できる</a:t>
            </a:r>
            <a:endParaRPr lang="en-US" altLang="ja-JP" sz="1400" dirty="0" smtClean="0">
              <a:solidFill>
                <a:schemeClr val="tx1"/>
              </a:solidFill>
            </a:endParaRPr>
          </a:p>
          <a:p>
            <a:pPr marL="444500" lvl="1" indent="-176213">
              <a:buFont typeface="Calibri" panose="020F0502020204030204" pitchFamily="34" charset="0"/>
              <a:buChar char="‐"/>
            </a:pPr>
            <a:r>
              <a:rPr lang="ja-JP" altLang="en-US" sz="1400" dirty="0" smtClean="0">
                <a:solidFill>
                  <a:schemeClr val="tx1"/>
                </a:solidFill>
              </a:rPr>
              <a:t>説明変数に対して</a:t>
            </a:r>
            <a:r>
              <a:rPr lang="en-US" altLang="ja-JP" sz="1400" dirty="0" err="1" smtClean="0">
                <a:solidFill>
                  <a:schemeClr val="tx1"/>
                </a:solidFill>
              </a:rPr>
              <a:t>princomp</a:t>
            </a:r>
            <a:r>
              <a:rPr lang="ja-JP" altLang="en-US" sz="1400" dirty="0" smtClean="0">
                <a:solidFill>
                  <a:schemeClr val="tx1"/>
                </a:solidFill>
              </a:rPr>
              <a:t>関数で主成分分析を実施できる</a:t>
            </a:r>
            <a:endParaRPr lang="en-US" altLang="ja-JP" sz="1400" dirty="0" smtClean="0">
              <a:solidFill>
                <a:schemeClr val="tx1"/>
              </a:solidFill>
            </a:endParaRPr>
          </a:p>
          <a:p>
            <a:pPr marL="444500" lvl="1" indent="-176213">
              <a:buFont typeface="Calibri" panose="020F0502020204030204" pitchFamily="34" charset="0"/>
              <a:buChar char="‐"/>
            </a:pPr>
            <a:r>
              <a:rPr lang="ja-JP" altLang="en-US" sz="1400" dirty="0" smtClean="0">
                <a:solidFill>
                  <a:schemeClr val="tx1"/>
                </a:solidFill>
              </a:rPr>
              <a:t>その後、累積寄与率、因子負荷量について考察した後、</a:t>
            </a:r>
            <a:r>
              <a:rPr lang="en-US" altLang="ja-JP" sz="1400" dirty="0" smtClean="0">
                <a:solidFill>
                  <a:schemeClr val="tx1"/>
                </a:solidFill>
              </a:rPr>
              <a:t>lm</a:t>
            </a:r>
            <a:r>
              <a:rPr lang="ja-JP" altLang="en-US" sz="1400" dirty="0" smtClean="0">
                <a:solidFill>
                  <a:schemeClr val="tx1"/>
                </a:solidFill>
              </a:rPr>
              <a:t>関数を用いて線形回帰を実行できる</a:t>
            </a:r>
            <a:endParaRPr lang="en-US" altLang="ja-JP" sz="1400" dirty="0" smtClean="0">
              <a:solidFill>
                <a:schemeClr val="tx1"/>
              </a:solidFill>
            </a:endParaRPr>
          </a:p>
        </p:txBody>
      </p:sp>
      <p:sp>
        <p:nvSpPr>
          <p:cNvPr id="11" name="Text Placeholder 5"/>
          <p:cNvSpPr>
            <a:spLocks noGrp="1"/>
          </p:cNvSpPr>
          <p:nvPr>
            <p:ph type="body" sz="quarter" idx="13"/>
          </p:nvPr>
        </p:nvSpPr>
        <p:spPr>
          <a:xfrm>
            <a:off x="539751" y="1042628"/>
            <a:ext cx="7980794" cy="694184"/>
          </a:xfrm>
        </p:spPr>
        <p:txBody>
          <a:bodyPr>
            <a:normAutofit/>
          </a:bodyPr>
          <a:lstStyle/>
          <a:p>
            <a:r>
              <a:rPr lang="ja-JP" altLang="en-US" dirty="0" smtClean="0"/>
              <a:t>理論編と実践編のそれぞれで、ポイントを身に着けることが本日の目標</a:t>
            </a:r>
            <a:endParaRPr lang="en-US" altLang="ja-JP" dirty="0" smtClean="0"/>
          </a:p>
        </p:txBody>
      </p:sp>
    </p:spTree>
    <p:extLst>
      <p:ext uri="{BB962C8B-B14F-4D97-AF65-F5344CB8AC3E}">
        <p14:creationId xmlns:p14="http://schemas.microsoft.com/office/powerpoint/2010/main" val="16826357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95785" y="1542197"/>
            <a:ext cx="8393373" cy="237471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2" name="タイトル 1"/>
          <p:cNvSpPr>
            <a:spLocks noGrp="1"/>
          </p:cNvSpPr>
          <p:nvPr>
            <p:ph type="title"/>
          </p:nvPr>
        </p:nvSpPr>
        <p:spPr/>
        <p:txBody>
          <a:bodyPr>
            <a:normAutofit/>
          </a:bodyPr>
          <a:lstStyle/>
          <a:p>
            <a:r>
              <a:rPr kumimoji="1" lang="ja-JP" altLang="en-US" dirty="0" smtClean="0"/>
              <a:t>本日のシチュエーション（実践編</a:t>
            </a:r>
            <a:r>
              <a:rPr lang="ja-JP" altLang="en-US" dirty="0"/>
              <a:t>）</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46</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1" name="正方形/長方形 10"/>
          <p:cNvSpPr/>
          <p:nvPr/>
        </p:nvSpPr>
        <p:spPr>
          <a:xfrm>
            <a:off x="611897" y="1694330"/>
            <a:ext cx="1396623" cy="2111189"/>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店舗累計の</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把握</a:t>
            </a:r>
            <a:endParaRPr lang="en-US" altLang="ja-JP" sz="1600" dirty="0">
              <a:solidFill>
                <a:schemeClr val="bg1"/>
              </a:solidFill>
            </a:endParaRPr>
          </a:p>
        </p:txBody>
      </p:sp>
      <p:sp>
        <p:nvSpPr>
          <p:cNvPr id="13" name="正方形/長方形 12"/>
          <p:cNvSpPr/>
          <p:nvPr/>
        </p:nvSpPr>
        <p:spPr>
          <a:xfrm>
            <a:off x="2116097" y="1694329"/>
            <a:ext cx="6452347" cy="21111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600" dirty="0">
                <a:solidFill>
                  <a:schemeClr val="tx1"/>
                </a:solidFill>
              </a:rPr>
              <a:t>あなたは</a:t>
            </a:r>
            <a:r>
              <a:rPr lang="ja-JP" altLang="en-US" sz="1600" dirty="0" smtClean="0">
                <a:solidFill>
                  <a:schemeClr val="tx1"/>
                </a:solidFill>
              </a:rPr>
              <a:t>、ある</a:t>
            </a:r>
            <a:r>
              <a:rPr lang="ja-JP" altLang="en-US" sz="1600" b="1" dirty="0" smtClean="0">
                <a:solidFill>
                  <a:schemeClr val="tx1"/>
                </a:solidFill>
              </a:rPr>
              <a:t>コンビニチェーンの営業管理担当者</a:t>
            </a:r>
            <a:r>
              <a:rPr lang="ja-JP" altLang="en-US" sz="1600" dirty="0" smtClean="0">
                <a:solidFill>
                  <a:schemeClr val="tx1"/>
                </a:solidFill>
              </a:rPr>
              <a:t>です</a:t>
            </a:r>
            <a:endParaRPr lang="en-US" altLang="ja-JP" sz="1600" dirty="0">
              <a:solidFill>
                <a:schemeClr val="tx1"/>
              </a:solidFill>
            </a:endParaRPr>
          </a:p>
          <a:p>
            <a:pPr marL="285750" indent="-285750">
              <a:buFont typeface="Arial" panose="020B0604020202020204" pitchFamily="34" charset="0"/>
              <a:buChar char="•"/>
            </a:pPr>
            <a:r>
              <a:rPr lang="ja-JP" altLang="en-US" sz="1600" dirty="0" smtClean="0">
                <a:solidFill>
                  <a:schemeClr val="tx1"/>
                </a:solidFill>
              </a:rPr>
              <a:t>業績が上昇している店舗と下降している店舗について、原因の分析をするため、各店舗にヒアリングを実施する予定です</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しかしながら、店舗の立地条件等が異なる中、一概に業績の上昇や下降捉えることはできません</a:t>
            </a:r>
            <a:endParaRPr lang="en-US" altLang="ja-JP" sz="1600" dirty="0">
              <a:solidFill>
                <a:schemeClr val="tx1"/>
              </a:solidFill>
            </a:endParaRPr>
          </a:p>
          <a:p>
            <a:pPr marL="285750" indent="-285750">
              <a:buFont typeface="Arial" panose="020B0604020202020204" pitchFamily="34" charset="0"/>
              <a:buChar char="•"/>
            </a:pPr>
            <a:r>
              <a:rPr lang="ja-JP" altLang="en-US" sz="1600" b="1" dirty="0" smtClean="0">
                <a:solidFill>
                  <a:schemeClr val="tx1"/>
                </a:solidFill>
              </a:rPr>
              <a:t>主成分分析を活用して、情報を縮約しつつ似ている店舗をクラスタリング</a:t>
            </a:r>
            <a:r>
              <a:rPr lang="ja-JP" altLang="en-US" sz="1600" dirty="0" smtClean="0">
                <a:solidFill>
                  <a:schemeClr val="tx1"/>
                </a:solidFill>
              </a:rPr>
              <a:t>してみましょう</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その後に似ている店舗毎に業績の良し悪しを考えることにしましょう</a:t>
            </a:r>
            <a:endParaRPr lang="en-US" altLang="ja-JP" sz="1600" dirty="0">
              <a:solidFill>
                <a:schemeClr val="tx1"/>
              </a:solidFill>
            </a:endParaRPr>
          </a:p>
        </p:txBody>
      </p:sp>
      <p:sp>
        <p:nvSpPr>
          <p:cNvPr id="15" name="正方形/長方形 14"/>
          <p:cNvSpPr/>
          <p:nvPr/>
        </p:nvSpPr>
        <p:spPr>
          <a:xfrm>
            <a:off x="706352" y="202484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17" name="Text Placeholder 5"/>
          <p:cNvSpPr>
            <a:spLocks noGrp="1"/>
          </p:cNvSpPr>
          <p:nvPr>
            <p:ph type="body" sz="quarter" idx="13"/>
          </p:nvPr>
        </p:nvSpPr>
        <p:spPr>
          <a:xfrm>
            <a:off x="539751" y="1042628"/>
            <a:ext cx="7980794" cy="694184"/>
          </a:xfrm>
        </p:spPr>
        <p:txBody>
          <a:bodyPr>
            <a:normAutofit/>
          </a:bodyPr>
          <a:lstStyle/>
          <a:p>
            <a:r>
              <a:rPr lang="ja-JP" altLang="en-US" dirty="0" smtClean="0"/>
              <a:t>実際に起こり得るシチュエーションに基づいて演習を実施頂きます</a:t>
            </a:r>
            <a:endParaRPr lang="en-US" altLang="ja-JP" dirty="0" smtClean="0"/>
          </a:p>
        </p:txBody>
      </p:sp>
      <p:sp>
        <p:nvSpPr>
          <p:cNvPr id="16" name="正方形/長方形 15"/>
          <p:cNvSpPr/>
          <p:nvPr/>
        </p:nvSpPr>
        <p:spPr>
          <a:xfrm>
            <a:off x="611897" y="4005065"/>
            <a:ext cx="1396623" cy="2557102"/>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人口増加要因</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の探索</a:t>
            </a:r>
            <a:endParaRPr lang="en-US" altLang="ja-JP" sz="1600" dirty="0">
              <a:solidFill>
                <a:schemeClr val="bg1"/>
              </a:solidFill>
            </a:endParaRPr>
          </a:p>
        </p:txBody>
      </p:sp>
      <p:sp>
        <p:nvSpPr>
          <p:cNvPr id="19" name="正方形/長方形 18"/>
          <p:cNvSpPr/>
          <p:nvPr/>
        </p:nvSpPr>
        <p:spPr>
          <a:xfrm>
            <a:off x="2116097" y="4005064"/>
            <a:ext cx="6664832" cy="25571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600" dirty="0" smtClean="0">
                <a:solidFill>
                  <a:schemeClr val="tx1"/>
                </a:solidFill>
              </a:rPr>
              <a:t>あなたはある</a:t>
            </a:r>
            <a:r>
              <a:rPr lang="ja-JP" altLang="en-US" sz="1600" b="1" dirty="0" smtClean="0">
                <a:solidFill>
                  <a:schemeClr val="tx1"/>
                </a:solidFill>
              </a:rPr>
              <a:t>レストランチェーンの経営企画の担当者</a:t>
            </a:r>
            <a:r>
              <a:rPr lang="ja-JP" altLang="en-US" sz="1600" dirty="0" smtClean="0">
                <a:solidFill>
                  <a:schemeClr val="tx1"/>
                </a:solidFill>
              </a:rPr>
              <a:t>です</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人口が減少傾向にある日本で、人口の増加・減少が激しく移り変わる中、</a:t>
            </a:r>
            <a:r>
              <a:rPr lang="en-US" altLang="ja-JP" sz="1600" dirty="0" smtClean="0">
                <a:solidFill>
                  <a:schemeClr val="tx1"/>
                </a:solidFill>
              </a:rPr>
              <a:t/>
            </a:r>
            <a:br>
              <a:rPr lang="en-US" altLang="ja-JP" sz="1600" dirty="0" smtClean="0">
                <a:solidFill>
                  <a:schemeClr val="tx1"/>
                </a:solidFill>
              </a:rPr>
            </a:br>
            <a:r>
              <a:rPr lang="ja-JP" altLang="en-US" sz="1600" b="1" dirty="0" smtClean="0">
                <a:solidFill>
                  <a:schemeClr val="tx1"/>
                </a:solidFill>
              </a:rPr>
              <a:t>どの場所にレストランを配置すべきか、改めて検討することになりました</a:t>
            </a:r>
            <a:endParaRPr lang="en-US" altLang="ja-JP" sz="1600" b="1"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レストランなので、基本的には人口の集積地を狙うことが重要ですが、人口が集積している地域は明らかに競合が出店しているので、いたずらにそこばかりに出店するわけにもいきません</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そこで、</a:t>
            </a:r>
            <a:r>
              <a:rPr lang="ja-JP" altLang="en-US" sz="1600" b="1" dirty="0" smtClean="0">
                <a:solidFill>
                  <a:schemeClr val="tx1"/>
                </a:solidFill>
              </a:rPr>
              <a:t>人口が増加している自治体（市区町村）の傾向をつかみ、将来人口が増加しそうな自治体のめぼしをつけることになりました</a:t>
            </a:r>
            <a:endParaRPr lang="en-US" altLang="ja-JP" sz="1600" b="1"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人口増加率を目的変数として線形回帰を行ってもよいですが、扱うデータの説明変数が多数なので、主成分分析後に回帰（主成分回帰）してみます</a:t>
            </a:r>
            <a:endParaRPr lang="en-US" altLang="ja-JP" sz="1600" dirty="0" smtClean="0">
              <a:solidFill>
                <a:schemeClr val="tx1"/>
              </a:solidFill>
            </a:endParaRPr>
          </a:p>
        </p:txBody>
      </p:sp>
      <p:sp>
        <p:nvSpPr>
          <p:cNvPr id="20" name="正方形/長方形 19"/>
          <p:cNvSpPr/>
          <p:nvPr/>
        </p:nvSpPr>
        <p:spPr>
          <a:xfrm>
            <a:off x="706352" y="4360676"/>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Tree>
    <p:extLst>
      <p:ext uri="{BB962C8B-B14F-4D97-AF65-F5344CB8AC3E}">
        <p14:creationId xmlns:p14="http://schemas.microsoft.com/office/powerpoint/2010/main" val="3364614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47</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6" name="タイトル 1"/>
          <p:cNvSpPr>
            <a:spLocks noGrp="1"/>
          </p:cNvSpPr>
          <p:nvPr>
            <p:ph type="title"/>
          </p:nvPr>
        </p:nvSpPr>
        <p:spPr>
          <a:xfrm>
            <a:off x="633845" y="365760"/>
            <a:ext cx="7886700" cy="578964"/>
          </a:xfrm>
        </p:spPr>
        <p:txBody>
          <a:bodyPr>
            <a:normAutofit/>
          </a:bodyPr>
          <a:lstStyle/>
          <a:p>
            <a:r>
              <a:rPr kumimoji="1" lang="ja-JP" altLang="en-US" dirty="0" smtClean="0"/>
              <a:t>演習</a:t>
            </a:r>
            <a:r>
              <a:rPr lang="en-US" altLang="ja-JP" dirty="0"/>
              <a:t>1</a:t>
            </a:r>
            <a:r>
              <a:rPr kumimoji="1" lang="en-US" altLang="ja-JP" dirty="0" smtClean="0"/>
              <a:t> – </a:t>
            </a:r>
            <a:r>
              <a:rPr kumimoji="1" lang="ja-JP" altLang="en-US" dirty="0" smtClean="0"/>
              <a:t>コンビニチェーンの店舗類型の把握</a:t>
            </a:r>
            <a:endParaRPr kumimoji="1" lang="ja-JP" altLang="en-US" dirty="0"/>
          </a:p>
        </p:txBody>
      </p:sp>
      <p:sp>
        <p:nvSpPr>
          <p:cNvPr id="18" name="Text Placeholder 5"/>
          <p:cNvSpPr>
            <a:spLocks noGrp="1"/>
          </p:cNvSpPr>
          <p:nvPr>
            <p:ph type="body" sz="quarter" idx="13"/>
          </p:nvPr>
        </p:nvSpPr>
        <p:spPr>
          <a:xfrm>
            <a:off x="539751" y="1042628"/>
            <a:ext cx="7980794" cy="694184"/>
          </a:xfrm>
        </p:spPr>
        <p:txBody>
          <a:bodyPr>
            <a:normAutofit/>
          </a:bodyPr>
          <a:lstStyle/>
          <a:p>
            <a:r>
              <a:rPr lang="en-US" altLang="ja-JP" dirty="0" smtClean="0"/>
              <a:t>1</a:t>
            </a:r>
            <a:r>
              <a:rPr lang="ja-JP" altLang="en-US" dirty="0" smtClean="0"/>
              <a:t>問目の演習は、店舗のデータから主成分分析を用いて類型化を行う問題</a:t>
            </a:r>
            <a:endParaRPr lang="en-US" altLang="ja-JP" dirty="0" smtClean="0"/>
          </a:p>
        </p:txBody>
      </p:sp>
      <p:sp>
        <p:nvSpPr>
          <p:cNvPr id="21" name="正方形/長方形 20"/>
          <p:cNvSpPr/>
          <p:nvPr/>
        </p:nvSpPr>
        <p:spPr>
          <a:xfrm>
            <a:off x="539753" y="1853933"/>
            <a:ext cx="8027985" cy="314927"/>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店舗類型の把握 </a:t>
            </a:r>
            <a:r>
              <a:rPr lang="en-US" altLang="ja-JP" sz="1600" dirty="0">
                <a:solidFill>
                  <a:schemeClr val="bg1"/>
                </a:solidFill>
              </a:rPr>
              <a:t>- 17_Convenience_PCA.R</a:t>
            </a:r>
          </a:p>
        </p:txBody>
      </p:sp>
      <p:sp>
        <p:nvSpPr>
          <p:cNvPr id="22" name="正方形/長方形 21"/>
          <p:cNvSpPr/>
          <p:nvPr/>
        </p:nvSpPr>
        <p:spPr>
          <a:xfrm>
            <a:off x="2470120" y="185356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000" dirty="0" smtClean="0">
                <a:solidFill>
                  <a:schemeClr val="bg1"/>
                </a:solidFill>
                <a:latin typeface="+mn-ea"/>
              </a:rPr>
              <a:t>１</a:t>
            </a:r>
          </a:p>
        </p:txBody>
      </p:sp>
      <p:pic>
        <p:nvPicPr>
          <p:cNvPr id="5" name="図 4"/>
          <p:cNvPicPr>
            <a:picLocks noChangeAspect="1"/>
          </p:cNvPicPr>
          <p:nvPr/>
        </p:nvPicPr>
        <p:blipFill>
          <a:blip r:embed="rId3"/>
          <a:stretch>
            <a:fillRect/>
          </a:stretch>
        </p:blipFill>
        <p:spPr>
          <a:xfrm>
            <a:off x="539752" y="2177568"/>
            <a:ext cx="6883627" cy="1791091"/>
          </a:xfrm>
          <a:prstGeom prst="rect">
            <a:avLst/>
          </a:prstGeom>
        </p:spPr>
      </p:pic>
      <p:sp>
        <p:nvSpPr>
          <p:cNvPr id="6" name="正方形/長方形 5"/>
          <p:cNvSpPr/>
          <p:nvPr/>
        </p:nvSpPr>
        <p:spPr>
          <a:xfrm>
            <a:off x="477672" y="3084394"/>
            <a:ext cx="6974006" cy="900752"/>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5" name="四角形吹き出し 14"/>
          <p:cNvSpPr/>
          <p:nvPr/>
        </p:nvSpPr>
        <p:spPr>
          <a:xfrm>
            <a:off x="4299046" y="4120447"/>
            <a:ext cx="3172054" cy="519792"/>
          </a:xfrm>
          <a:prstGeom prst="wedgeRectCallout">
            <a:avLst>
              <a:gd name="adj1" fmla="val -74511"/>
              <a:gd name="adj2" fmla="val -70655"/>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smtClean="0">
                <a:solidFill>
                  <a:schemeClr val="bg1"/>
                </a:solidFill>
              </a:rPr>
              <a:t>これらのデータから主成分分析を用いつつ、店舗の類型化を試みる</a:t>
            </a:r>
            <a:endParaRPr kumimoji="1" lang="en-US" altLang="ja-JP" sz="1400" dirty="0" smtClean="0">
              <a:solidFill>
                <a:schemeClr val="bg1"/>
              </a:solidFill>
            </a:endParaRPr>
          </a:p>
        </p:txBody>
      </p:sp>
    </p:spTree>
    <p:extLst>
      <p:ext uri="{BB962C8B-B14F-4D97-AF65-F5344CB8AC3E}">
        <p14:creationId xmlns:p14="http://schemas.microsoft.com/office/powerpoint/2010/main" val="41062392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主成分分析を活用したクラスタリング</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48</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err="1"/>
              <a:t>p</a:t>
            </a:r>
            <a:r>
              <a:rPr lang="en-US" altLang="ja-JP" dirty="0" err="1" smtClean="0"/>
              <a:t>rincomp</a:t>
            </a:r>
            <a:r>
              <a:rPr lang="ja-JP" altLang="en-US" dirty="0" smtClean="0"/>
              <a:t>関数で主成分分析を行った後、</a:t>
            </a:r>
            <a:r>
              <a:rPr lang="en-US" altLang="ja-JP" dirty="0" smtClean="0"/>
              <a:t>summary</a:t>
            </a:r>
            <a:r>
              <a:rPr lang="ja-JP" altLang="en-US" dirty="0" smtClean="0"/>
              <a:t>関数、</a:t>
            </a:r>
            <a:r>
              <a:rPr lang="en-US" altLang="ja-JP" dirty="0" smtClean="0"/>
              <a:t>$loadings</a:t>
            </a:r>
            <a:r>
              <a:rPr lang="ja-JP" altLang="en-US" dirty="0" smtClean="0"/>
              <a:t>を利用して寄与率を確認。その後累積寄与率の評価、因子負荷量の意味合いの確認を実施</a:t>
            </a:r>
            <a:endParaRPr lang="en-US" altLang="ja-JP" dirty="0"/>
          </a:p>
        </p:txBody>
      </p:sp>
      <p:sp>
        <p:nvSpPr>
          <p:cNvPr id="4" name="ホームベース 3"/>
          <p:cNvSpPr/>
          <p:nvPr/>
        </p:nvSpPr>
        <p:spPr>
          <a:xfrm>
            <a:off x="537882"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データの収集</a:t>
            </a:r>
          </a:p>
        </p:txBody>
      </p:sp>
      <p:sp>
        <p:nvSpPr>
          <p:cNvPr id="7" name="ホームベース 6"/>
          <p:cNvSpPr/>
          <p:nvPr/>
        </p:nvSpPr>
        <p:spPr>
          <a:xfrm>
            <a:off x="2151170"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データの読み込み</a:t>
            </a:r>
          </a:p>
        </p:txBody>
      </p:sp>
      <p:sp>
        <p:nvSpPr>
          <p:cNvPr id="8" name="ホームベース 7"/>
          <p:cNvSpPr/>
          <p:nvPr/>
        </p:nvSpPr>
        <p:spPr>
          <a:xfrm>
            <a:off x="3759544"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データの加工</a:t>
            </a:r>
          </a:p>
        </p:txBody>
      </p:sp>
      <p:sp>
        <p:nvSpPr>
          <p:cNvPr id="9" name="ホームベース 8"/>
          <p:cNvSpPr/>
          <p:nvPr/>
        </p:nvSpPr>
        <p:spPr>
          <a:xfrm>
            <a:off x="5367917"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主成分分析</a:t>
            </a:r>
          </a:p>
        </p:txBody>
      </p:sp>
      <p:sp>
        <p:nvSpPr>
          <p:cNvPr id="10" name="ホームベース 9"/>
          <p:cNvSpPr/>
          <p:nvPr/>
        </p:nvSpPr>
        <p:spPr>
          <a:xfrm>
            <a:off x="6976291"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結果の評価</a:t>
            </a:r>
          </a:p>
        </p:txBody>
      </p:sp>
      <p:sp>
        <p:nvSpPr>
          <p:cNvPr id="12" name="正方形/長方形 11"/>
          <p:cNvSpPr/>
          <p:nvPr/>
        </p:nvSpPr>
        <p:spPr>
          <a:xfrm>
            <a:off x="539752" y="2272552"/>
            <a:ext cx="1509385" cy="43568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altLang="ja-JP" sz="1400" dirty="0" smtClean="0">
                <a:solidFill>
                  <a:schemeClr val="tx1"/>
                </a:solidFill>
              </a:rPr>
              <a:t>(</a:t>
            </a:r>
            <a:r>
              <a:rPr lang="ja-JP" altLang="en-US" sz="1400" dirty="0" smtClean="0">
                <a:solidFill>
                  <a:schemeClr val="tx1"/>
                </a:solidFill>
              </a:rPr>
              <a:t>主成分分析は手元にあるデータに対して実施することが多いため、割愛</a:t>
            </a:r>
            <a:r>
              <a:rPr lang="en-US" altLang="ja-JP" sz="1400" dirty="0" smtClean="0">
                <a:solidFill>
                  <a:schemeClr val="tx1"/>
                </a:solidFill>
              </a:rPr>
              <a:t>)</a:t>
            </a:r>
            <a:endParaRPr lang="en-US" altLang="ja-JP" sz="1400" dirty="0">
              <a:solidFill>
                <a:schemeClr val="tx1"/>
              </a:solidFill>
            </a:endParaRPr>
          </a:p>
        </p:txBody>
      </p:sp>
      <p:sp>
        <p:nvSpPr>
          <p:cNvPr id="13" name="正方形/長方形 12"/>
          <p:cNvSpPr/>
          <p:nvPr/>
        </p:nvSpPr>
        <p:spPr>
          <a:xfrm>
            <a:off x="2151170" y="2272552"/>
            <a:ext cx="1509385" cy="43568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altLang="ja-JP" sz="1400" dirty="0" smtClean="0">
                <a:solidFill>
                  <a:schemeClr val="tx1"/>
                </a:solidFill>
              </a:rPr>
              <a:t>table</a:t>
            </a:r>
            <a:r>
              <a:rPr lang="ja-JP" altLang="en-US" sz="1400" dirty="0" smtClean="0">
                <a:solidFill>
                  <a:schemeClr val="tx1"/>
                </a:solidFill>
              </a:rPr>
              <a:t>形式のデータ</a:t>
            </a:r>
            <a:r>
              <a:rPr lang="en-US" altLang="ja-JP" sz="1400" dirty="0" smtClean="0">
                <a:solidFill>
                  <a:schemeClr val="tx1"/>
                </a:solidFill>
              </a:rPr>
              <a:t>(csv</a:t>
            </a:r>
            <a:r>
              <a:rPr lang="ja-JP" altLang="en-US" sz="1400" dirty="0" smtClean="0">
                <a:solidFill>
                  <a:schemeClr val="tx1"/>
                </a:solidFill>
              </a:rPr>
              <a:t>形式</a:t>
            </a:r>
            <a:r>
              <a:rPr lang="en-US" altLang="ja-JP" sz="1400" dirty="0" smtClean="0">
                <a:solidFill>
                  <a:schemeClr val="tx1"/>
                </a:solidFill>
              </a:rPr>
              <a:t>)</a:t>
            </a:r>
            <a:r>
              <a:rPr lang="ja-JP" altLang="en-US" sz="1400" dirty="0" smtClean="0">
                <a:solidFill>
                  <a:schemeClr val="tx1"/>
                </a:solidFill>
              </a:rPr>
              <a:t>を読み込み</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a:solidFill>
                  <a:schemeClr val="tx1"/>
                </a:solidFill>
              </a:rPr>
              <a:t>不要</a:t>
            </a:r>
            <a:r>
              <a:rPr lang="ja-JP" altLang="en-US" sz="1400" dirty="0" smtClean="0">
                <a:solidFill>
                  <a:schemeClr val="tx1"/>
                </a:solidFill>
              </a:rPr>
              <a:t>なデータを削除</a:t>
            </a:r>
            <a:endParaRPr lang="en-US" altLang="ja-JP" sz="1400" dirty="0">
              <a:solidFill>
                <a:schemeClr val="tx1"/>
              </a:solidFill>
            </a:endParaRPr>
          </a:p>
        </p:txBody>
      </p:sp>
      <p:sp>
        <p:nvSpPr>
          <p:cNvPr id="14" name="正方形/長方形 13"/>
          <p:cNvSpPr/>
          <p:nvPr/>
        </p:nvSpPr>
        <p:spPr>
          <a:xfrm>
            <a:off x="3759544" y="2272552"/>
            <a:ext cx="1509385" cy="43568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400" dirty="0" smtClean="0">
                <a:solidFill>
                  <a:schemeClr val="tx1"/>
                </a:solidFill>
              </a:rPr>
              <a:t>必要</a:t>
            </a:r>
            <a:r>
              <a:rPr lang="ja-JP" altLang="en-US" sz="1400" dirty="0">
                <a:solidFill>
                  <a:schemeClr val="tx1"/>
                </a:solidFill>
              </a:rPr>
              <a:t>であればデータの型を変換</a:t>
            </a:r>
            <a:r>
              <a:rPr lang="en-US" altLang="ja-JP" sz="1400" dirty="0">
                <a:solidFill>
                  <a:schemeClr val="tx1"/>
                </a:solidFill>
              </a:rPr>
              <a:t>(</a:t>
            </a:r>
            <a:r>
              <a:rPr lang="en-US" altLang="ja-JP" sz="1400" dirty="0" err="1">
                <a:solidFill>
                  <a:schemeClr val="tx1"/>
                </a:solidFill>
              </a:rPr>
              <a:t>as.factor</a:t>
            </a:r>
            <a:r>
              <a:rPr lang="ja-JP" altLang="en-US" sz="1400" dirty="0">
                <a:solidFill>
                  <a:schemeClr val="tx1"/>
                </a:solidFill>
              </a:rPr>
              <a:t>関数、</a:t>
            </a:r>
            <a:r>
              <a:rPr lang="en-US" altLang="ja-JP" sz="1400" dirty="0" err="1">
                <a:solidFill>
                  <a:schemeClr val="tx1"/>
                </a:solidFill>
              </a:rPr>
              <a:t>as.numeric</a:t>
            </a:r>
            <a:r>
              <a:rPr lang="en-US" altLang="ja-JP" sz="1400" dirty="0">
                <a:solidFill>
                  <a:schemeClr val="tx1"/>
                </a:solidFill>
              </a:rPr>
              <a:t/>
            </a:r>
            <a:br>
              <a:rPr lang="en-US" altLang="ja-JP" sz="1400" dirty="0">
                <a:solidFill>
                  <a:schemeClr val="tx1"/>
                </a:solidFill>
              </a:rPr>
            </a:br>
            <a:r>
              <a:rPr lang="ja-JP" altLang="en-US" sz="1400" dirty="0">
                <a:solidFill>
                  <a:schemeClr val="tx1"/>
                </a:solidFill>
              </a:rPr>
              <a:t>関数</a:t>
            </a:r>
            <a:r>
              <a:rPr lang="en-US" altLang="ja-JP" sz="1400" dirty="0" smtClean="0">
                <a:solidFill>
                  <a:schemeClr val="tx1"/>
                </a:solidFill>
              </a:rPr>
              <a:t>)</a:t>
            </a: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a:solidFill>
                  <a:prstClr val="black"/>
                </a:solidFill>
              </a:rPr>
              <a:t>定量データでない場合は変換する</a:t>
            </a:r>
            <a:r>
              <a:rPr lang="en-US" altLang="ja-JP" sz="1400" dirty="0">
                <a:solidFill>
                  <a:prstClr val="black"/>
                </a:solidFill>
              </a:rPr>
              <a:t/>
            </a:r>
            <a:br>
              <a:rPr lang="en-US" altLang="ja-JP" sz="1400" dirty="0">
                <a:solidFill>
                  <a:prstClr val="black"/>
                </a:solidFill>
              </a:rPr>
            </a:br>
            <a:r>
              <a:rPr lang="en-US" altLang="ja-JP" sz="1400" dirty="0">
                <a:solidFill>
                  <a:prstClr val="black"/>
                </a:solidFill>
              </a:rPr>
              <a:t>(</a:t>
            </a:r>
            <a:r>
              <a:rPr lang="en-US" altLang="ja-JP" sz="1400" dirty="0" err="1">
                <a:solidFill>
                  <a:prstClr val="black"/>
                </a:solidFill>
              </a:rPr>
              <a:t>dummy.data.frame</a:t>
            </a:r>
            <a:r>
              <a:rPr lang="ja-JP" altLang="en-US" sz="1400" dirty="0">
                <a:solidFill>
                  <a:prstClr val="black"/>
                </a:solidFill>
              </a:rPr>
              <a:t>関数</a:t>
            </a:r>
            <a:r>
              <a:rPr lang="en-US" altLang="ja-JP" sz="1400" dirty="0" smtClean="0">
                <a:solidFill>
                  <a:prstClr val="black"/>
                </a:solidFill>
              </a:rPr>
              <a:t>)</a:t>
            </a:r>
          </a:p>
          <a:p>
            <a:pPr marL="285750" indent="-285750">
              <a:buFont typeface="Arial" panose="020B0604020202020204" pitchFamily="34" charset="0"/>
              <a:buChar char="•"/>
            </a:pPr>
            <a:endParaRPr lang="en-US" altLang="ja-JP" sz="1400" dirty="0">
              <a:solidFill>
                <a:prstClr val="black"/>
              </a:solidFill>
            </a:endParaRPr>
          </a:p>
          <a:p>
            <a:pPr marL="285750" indent="-285750">
              <a:buFont typeface="Arial" panose="020B0604020202020204" pitchFamily="34" charset="0"/>
              <a:buChar char="•"/>
            </a:pPr>
            <a:r>
              <a:rPr lang="en-US" altLang="ja-JP" sz="1400" dirty="0" smtClean="0">
                <a:solidFill>
                  <a:prstClr val="black"/>
                </a:solidFill>
              </a:rPr>
              <a:t>Scale</a:t>
            </a:r>
            <a:r>
              <a:rPr lang="ja-JP" altLang="en-US" sz="1400" dirty="0" smtClean="0">
                <a:solidFill>
                  <a:prstClr val="black"/>
                </a:solidFill>
              </a:rPr>
              <a:t>関数でデータを標準化する</a:t>
            </a:r>
            <a:endParaRPr lang="en-US" altLang="ja-JP" sz="1400" dirty="0">
              <a:solidFill>
                <a:prstClr val="black"/>
              </a:solidFill>
            </a:endParaRPr>
          </a:p>
        </p:txBody>
      </p:sp>
      <p:sp>
        <p:nvSpPr>
          <p:cNvPr id="15" name="正方形/長方形 14"/>
          <p:cNvSpPr/>
          <p:nvPr/>
        </p:nvSpPr>
        <p:spPr>
          <a:xfrm>
            <a:off x="5354022" y="2272552"/>
            <a:ext cx="3131654" cy="43568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altLang="ja-JP" sz="1400" dirty="0" err="1">
                <a:solidFill>
                  <a:schemeClr val="tx1"/>
                </a:solidFill>
              </a:rPr>
              <a:t>princomp</a:t>
            </a:r>
            <a:r>
              <a:rPr lang="ja-JP" altLang="en-US" sz="1400" dirty="0" smtClean="0">
                <a:solidFill>
                  <a:schemeClr val="tx1"/>
                </a:solidFill>
              </a:rPr>
              <a:t>関数で主成分分析。</a:t>
            </a:r>
            <a:r>
              <a:rPr lang="en-US" altLang="ja-JP" sz="1400" dirty="0" smtClean="0">
                <a:solidFill>
                  <a:schemeClr val="tx1"/>
                </a:solidFill>
              </a:rPr>
              <a:t>summary</a:t>
            </a:r>
            <a:r>
              <a:rPr lang="ja-JP" altLang="en-US" sz="1400" dirty="0" smtClean="0">
                <a:solidFill>
                  <a:schemeClr val="tx1"/>
                </a:solidFill>
              </a:rPr>
              <a:t>関数</a:t>
            </a:r>
            <a:r>
              <a:rPr lang="en-US" altLang="ja-JP" sz="1400" dirty="0" smtClean="0">
                <a:solidFill>
                  <a:schemeClr val="tx1"/>
                </a:solidFill>
              </a:rPr>
              <a:t>, $loadings</a:t>
            </a:r>
            <a:r>
              <a:rPr lang="ja-JP" altLang="en-US" sz="1400" dirty="0" smtClean="0">
                <a:solidFill>
                  <a:schemeClr val="tx1"/>
                </a:solidFill>
              </a:rPr>
              <a:t>で寄与率を確認する</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smtClean="0">
                <a:solidFill>
                  <a:schemeClr val="tx1"/>
                </a:solidFill>
              </a:rPr>
              <a:t>累積寄与率を確認し、利用する主成分を識別</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smtClean="0">
                <a:solidFill>
                  <a:schemeClr val="tx1"/>
                </a:solidFill>
              </a:rPr>
              <a:t>利用する主成分の因子負荷量を図示し、意味付けを行う</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en-US" altLang="ja-JP" sz="1400" dirty="0" smtClean="0">
                <a:solidFill>
                  <a:schemeClr val="tx1"/>
                </a:solidFill>
              </a:rPr>
              <a:t>(</a:t>
            </a:r>
            <a:r>
              <a:rPr lang="ja-JP" altLang="en-US" sz="1400" dirty="0" smtClean="0">
                <a:solidFill>
                  <a:schemeClr val="tx1"/>
                </a:solidFill>
              </a:rPr>
              <a:t>クラスタリングをした上で、第</a:t>
            </a:r>
            <a:r>
              <a:rPr lang="en-US" altLang="ja-JP" sz="1400" dirty="0" smtClean="0">
                <a:solidFill>
                  <a:schemeClr val="tx1"/>
                </a:solidFill>
              </a:rPr>
              <a:t>1</a:t>
            </a:r>
            <a:r>
              <a:rPr lang="ja-JP" altLang="en-US" sz="1400" dirty="0" smtClean="0">
                <a:solidFill>
                  <a:schemeClr val="tx1"/>
                </a:solidFill>
              </a:rPr>
              <a:t>主成分、第</a:t>
            </a:r>
            <a:r>
              <a:rPr lang="en-US" altLang="ja-JP" sz="1400" dirty="0" smtClean="0">
                <a:solidFill>
                  <a:schemeClr val="tx1"/>
                </a:solidFill>
              </a:rPr>
              <a:t>2</a:t>
            </a:r>
            <a:r>
              <a:rPr lang="ja-JP" altLang="en-US" sz="1400" dirty="0" smtClean="0">
                <a:solidFill>
                  <a:schemeClr val="tx1"/>
                </a:solidFill>
              </a:rPr>
              <a:t>主成分で図示を行い、データの全体観を把握</a:t>
            </a:r>
            <a:r>
              <a:rPr lang="en-US" altLang="ja-JP" sz="1400" dirty="0" smtClean="0">
                <a:solidFill>
                  <a:schemeClr val="tx1"/>
                </a:solidFill>
              </a:rPr>
              <a:t>(plot</a:t>
            </a:r>
            <a:r>
              <a:rPr lang="ja-JP" altLang="en-US" sz="1400" dirty="0" smtClean="0">
                <a:solidFill>
                  <a:schemeClr val="tx1"/>
                </a:solidFill>
              </a:rPr>
              <a:t>関数</a:t>
            </a:r>
            <a:r>
              <a:rPr lang="en-US" altLang="ja-JP" sz="1400" dirty="0" smtClean="0">
                <a:solidFill>
                  <a:schemeClr val="tx1"/>
                </a:solidFill>
              </a:rPr>
              <a:t>, </a:t>
            </a:r>
            <a:r>
              <a:rPr lang="en-US" altLang="ja-JP" sz="1400" dirty="0" err="1" smtClean="0">
                <a:solidFill>
                  <a:schemeClr val="tx1"/>
                </a:solidFill>
              </a:rPr>
              <a:t>biplot</a:t>
            </a:r>
            <a:r>
              <a:rPr lang="ja-JP" altLang="en-US" sz="1400" dirty="0" smtClean="0">
                <a:solidFill>
                  <a:schemeClr val="tx1"/>
                </a:solidFill>
              </a:rPr>
              <a:t>関数</a:t>
            </a:r>
            <a:r>
              <a:rPr lang="en-US" altLang="ja-JP" sz="1400" dirty="0" smtClean="0">
                <a:solidFill>
                  <a:schemeClr val="tx1"/>
                </a:solidFill>
              </a:rPr>
              <a:t>))</a:t>
            </a:r>
          </a:p>
        </p:txBody>
      </p:sp>
      <p:sp>
        <p:nvSpPr>
          <p:cNvPr id="26" name="円/楕円 25"/>
          <p:cNvSpPr/>
          <p:nvPr/>
        </p:nvSpPr>
        <p:spPr>
          <a:xfrm>
            <a:off x="5390982" y="2284747"/>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smtClean="0">
                <a:solidFill>
                  <a:schemeClr val="bg1"/>
                </a:solidFill>
              </a:rPr>
              <a:t>601</a:t>
            </a:r>
            <a:endParaRPr lang="ja-JP" altLang="en-US" sz="1400" b="1" dirty="0">
              <a:solidFill>
                <a:schemeClr val="bg1"/>
              </a:solidFill>
            </a:endParaRPr>
          </a:p>
        </p:txBody>
      </p:sp>
      <p:sp>
        <p:nvSpPr>
          <p:cNvPr id="53" name="正方形/長方形 52"/>
          <p:cNvSpPr/>
          <p:nvPr/>
        </p:nvSpPr>
        <p:spPr>
          <a:xfrm>
            <a:off x="6976291" y="1596788"/>
            <a:ext cx="1509385" cy="212032"/>
          </a:xfrm>
          <a:prstGeom prst="rect">
            <a:avLst/>
          </a:prstGeom>
          <a:solidFill>
            <a:schemeClr val="bg1">
              <a:lumMod val="5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smtClean="0">
                <a:solidFill>
                  <a:schemeClr val="tx1"/>
                </a:solidFill>
              </a:rPr>
              <a:t>第</a:t>
            </a:r>
            <a:r>
              <a:rPr kumimoji="1" lang="en-US" altLang="ja-JP" sz="1200" dirty="0" smtClean="0">
                <a:solidFill>
                  <a:schemeClr val="tx1"/>
                </a:solidFill>
              </a:rPr>
              <a:t>1</a:t>
            </a:r>
            <a:r>
              <a:rPr kumimoji="1" lang="ja-JP" altLang="en-US" sz="1200" dirty="0" smtClean="0">
                <a:solidFill>
                  <a:schemeClr val="tx1"/>
                </a:solidFill>
              </a:rPr>
              <a:t>～</a:t>
            </a:r>
            <a:r>
              <a:rPr kumimoji="1" lang="en-US" altLang="ja-JP" sz="1200" dirty="0" smtClean="0">
                <a:solidFill>
                  <a:schemeClr val="tx1"/>
                </a:solidFill>
              </a:rPr>
              <a:t>5</a:t>
            </a:r>
            <a:r>
              <a:rPr kumimoji="1" lang="ja-JP" altLang="en-US" sz="1200" dirty="0" smtClean="0">
                <a:solidFill>
                  <a:schemeClr val="tx1"/>
                </a:solidFill>
              </a:rPr>
              <a:t>回で紹介済み</a:t>
            </a:r>
          </a:p>
        </p:txBody>
      </p:sp>
      <p:sp>
        <p:nvSpPr>
          <p:cNvPr id="24" name="正方形/長方形 23"/>
          <p:cNvSpPr/>
          <p:nvPr/>
        </p:nvSpPr>
        <p:spPr>
          <a:xfrm>
            <a:off x="3740967" y="2272551"/>
            <a:ext cx="1509385" cy="3606772"/>
          </a:xfrm>
          <a:prstGeom prst="rect">
            <a:avLst/>
          </a:prstGeom>
          <a:solidFill>
            <a:schemeClr val="bg1">
              <a:lumMod val="5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7" name="正方形/長方形 26"/>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30" name="正方形/長方形 29"/>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smtClean="0">
                <a:solidFill>
                  <a:schemeClr val="tx1"/>
                </a:solidFill>
              </a:rPr>
              <a:t>コンビニエンスストアの店舗類型の把握</a:t>
            </a:r>
            <a:endParaRPr lang="ja-JP" altLang="en-US" sz="1600" dirty="0">
              <a:solidFill>
                <a:schemeClr val="tx1"/>
              </a:solidFill>
            </a:endParaRPr>
          </a:p>
        </p:txBody>
      </p:sp>
      <p:sp>
        <p:nvSpPr>
          <p:cNvPr id="33" name="正方形/長方形 32"/>
          <p:cNvSpPr/>
          <p:nvPr/>
        </p:nvSpPr>
        <p:spPr>
          <a:xfrm>
            <a:off x="2159216" y="2272553"/>
            <a:ext cx="1509385" cy="1439638"/>
          </a:xfrm>
          <a:prstGeom prst="rect">
            <a:avLst/>
          </a:prstGeom>
          <a:solidFill>
            <a:schemeClr val="bg1">
              <a:lumMod val="5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2" name="円/楕円 41"/>
          <p:cNvSpPr/>
          <p:nvPr/>
        </p:nvSpPr>
        <p:spPr>
          <a:xfrm>
            <a:off x="5390982" y="3140968"/>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smtClean="0">
                <a:solidFill>
                  <a:schemeClr val="bg1"/>
                </a:solidFill>
              </a:rPr>
              <a:t>602</a:t>
            </a:r>
            <a:endParaRPr lang="ja-JP" altLang="en-US" sz="1400" b="1" dirty="0">
              <a:solidFill>
                <a:schemeClr val="bg1"/>
              </a:solidFill>
            </a:endParaRPr>
          </a:p>
        </p:txBody>
      </p:sp>
      <p:sp>
        <p:nvSpPr>
          <p:cNvPr id="43" name="円/楕円 42"/>
          <p:cNvSpPr/>
          <p:nvPr/>
        </p:nvSpPr>
        <p:spPr>
          <a:xfrm>
            <a:off x="5390982" y="3766684"/>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smtClean="0">
                <a:solidFill>
                  <a:schemeClr val="bg1"/>
                </a:solidFill>
              </a:rPr>
              <a:t>603</a:t>
            </a:r>
            <a:endParaRPr lang="ja-JP" altLang="en-US" sz="1400" b="1" dirty="0">
              <a:solidFill>
                <a:schemeClr val="bg1"/>
              </a:solidFill>
            </a:endParaRPr>
          </a:p>
        </p:txBody>
      </p:sp>
      <p:sp>
        <p:nvSpPr>
          <p:cNvPr id="44" name="円/楕円 43"/>
          <p:cNvSpPr/>
          <p:nvPr/>
        </p:nvSpPr>
        <p:spPr>
          <a:xfrm>
            <a:off x="5390982" y="4414756"/>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smtClean="0">
                <a:solidFill>
                  <a:schemeClr val="bg1"/>
                </a:solidFill>
              </a:rPr>
              <a:t>604</a:t>
            </a:r>
            <a:endParaRPr lang="ja-JP" altLang="en-US" sz="1400" b="1" dirty="0">
              <a:solidFill>
                <a:schemeClr val="bg1"/>
              </a:solidFill>
            </a:endParaRPr>
          </a:p>
        </p:txBody>
      </p:sp>
    </p:spTree>
    <p:extLst>
      <p:ext uri="{BB962C8B-B14F-4D97-AF65-F5344CB8AC3E}">
        <p14:creationId xmlns:p14="http://schemas.microsoft.com/office/powerpoint/2010/main" val="39496437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a:t>
            </a:r>
            <a:r>
              <a:rPr lang="en-US" altLang="ja-JP" dirty="0"/>
              <a:t> </a:t>
            </a:r>
            <a:r>
              <a:rPr lang="en-US" altLang="ja-JP" dirty="0" err="1"/>
              <a:t>princomp</a:t>
            </a:r>
            <a:r>
              <a:rPr lang="ja-JP" altLang="en-US" dirty="0"/>
              <a:t>関数で主成分分析</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49</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err="1"/>
              <a:t>p</a:t>
            </a:r>
            <a:r>
              <a:rPr lang="en-US" altLang="ja-JP" dirty="0" err="1" smtClean="0"/>
              <a:t>rincomp</a:t>
            </a:r>
            <a:r>
              <a:rPr lang="ja-JP" altLang="en-US" dirty="0" smtClean="0"/>
              <a:t>関数で主成分分析を行った後、</a:t>
            </a:r>
            <a:r>
              <a:rPr lang="en-US" altLang="ja-JP" dirty="0" smtClean="0"/>
              <a:t>summary</a:t>
            </a:r>
            <a:r>
              <a:rPr lang="ja-JP" altLang="en-US" dirty="0" smtClean="0"/>
              <a:t>関数、</a:t>
            </a:r>
            <a:r>
              <a:rPr lang="en-US" altLang="ja-JP" dirty="0" smtClean="0"/>
              <a:t>$loadings</a:t>
            </a:r>
            <a:r>
              <a:rPr lang="ja-JP" altLang="en-US" dirty="0" smtClean="0"/>
              <a:t>を利用して寄与率と因子負荷量を確認</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601</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コンビニエンスストアの店舗類型の把握</a:t>
            </a:r>
          </a:p>
        </p:txBody>
      </p:sp>
      <p:sp>
        <p:nvSpPr>
          <p:cNvPr id="33" name="正方形/長方形 32"/>
          <p:cNvSpPr/>
          <p:nvPr/>
        </p:nvSpPr>
        <p:spPr>
          <a:xfrm>
            <a:off x="404245" y="1771613"/>
            <a:ext cx="8452418" cy="23204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dirty="0" err="1" smtClean="0">
                <a:solidFill>
                  <a:schemeClr val="bg1"/>
                </a:solidFill>
              </a:rPr>
              <a:t>princomp</a:t>
            </a:r>
            <a:r>
              <a:rPr lang="ja-JP" altLang="en-US" sz="1400" dirty="0" smtClean="0">
                <a:solidFill>
                  <a:schemeClr val="bg1"/>
                </a:solidFill>
              </a:rPr>
              <a:t>関数による主成分分析</a:t>
            </a:r>
            <a:r>
              <a:rPr lang="en-US" altLang="ja-JP" sz="1400" dirty="0" smtClean="0">
                <a:solidFill>
                  <a:schemeClr val="bg1"/>
                </a:solidFill>
              </a:rPr>
              <a:t>, Summary</a:t>
            </a:r>
            <a:r>
              <a:rPr lang="ja-JP" altLang="en-US" sz="1400" dirty="0" smtClean="0">
                <a:solidFill>
                  <a:schemeClr val="bg1"/>
                </a:solidFill>
              </a:rPr>
              <a:t>関数</a:t>
            </a:r>
            <a:r>
              <a:rPr lang="en-US" altLang="ja-JP" sz="1400" dirty="0" smtClean="0">
                <a:solidFill>
                  <a:schemeClr val="bg1"/>
                </a:solidFill>
              </a:rPr>
              <a:t>, $loadings</a:t>
            </a:r>
            <a:r>
              <a:rPr lang="ja-JP" altLang="en-US" sz="1400" dirty="0" smtClean="0">
                <a:solidFill>
                  <a:schemeClr val="bg1"/>
                </a:solidFill>
              </a:rPr>
              <a:t>による結果の確認</a:t>
            </a:r>
            <a:endParaRPr lang="en-US" altLang="ja-JP" sz="1400" dirty="0" smtClean="0">
              <a:solidFill>
                <a:schemeClr val="bg1"/>
              </a:solidFill>
            </a:endParaRPr>
          </a:p>
        </p:txBody>
      </p:sp>
      <p:sp>
        <p:nvSpPr>
          <p:cNvPr id="34" name="正方形/長方形 33"/>
          <p:cNvSpPr/>
          <p:nvPr/>
        </p:nvSpPr>
        <p:spPr>
          <a:xfrm>
            <a:off x="404244" y="2053707"/>
            <a:ext cx="818402" cy="2070095"/>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プログラム</a:t>
            </a:r>
            <a:endParaRPr lang="ja-JP" altLang="en-US" sz="1600" dirty="0">
              <a:solidFill>
                <a:schemeClr val="bg1"/>
              </a:solidFill>
            </a:endParaRPr>
          </a:p>
        </p:txBody>
      </p:sp>
      <p:sp>
        <p:nvSpPr>
          <p:cNvPr id="36" name="正方形/長方形 35"/>
          <p:cNvSpPr/>
          <p:nvPr/>
        </p:nvSpPr>
        <p:spPr>
          <a:xfrm>
            <a:off x="404244" y="4176216"/>
            <a:ext cx="818402" cy="2485652"/>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出力</a:t>
            </a:r>
            <a:endParaRPr lang="ja-JP" altLang="en-US" sz="1600" dirty="0">
              <a:solidFill>
                <a:schemeClr val="bg1"/>
              </a:solidFill>
            </a:endParaRPr>
          </a:p>
        </p:txBody>
      </p:sp>
      <p:sp>
        <p:nvSpPr>
          <p:cNvPr id="4" name="正方形/長方形 3"/>
          <p:cNvSpPr/>
          <p:nvPr/>
        </p:nvSpPr>
        <p:spPr>
          <a:xfrm>
            <a:off x="1232918" y="2048065"/>
            <a:ext cx="4572000" cy="2031325"/>
          </a:xfrm>
          <a:prstGeom prst="rect">
            <a:avLst/>
          </a:prstGeom>
        </p:spPr>
        <p:txBody>
          <a:bodyPr>
            <a:spAutoFit/>
          </a:bodyPr>
          <a:lstStyle/>
          <a:p>
            <a:r>
              <a:rPr lang="ja-JP" altLang="en-US" sz="1400" dirty="0" smtClean="0">
                <a:solidFill>
                  <a:srgbClr val="0000CC"/>
                </a:solidFill>
              </a:rPr>
              <a:t>dat_s </a:t>
            </a:r>
            <a:r>
              <a:rPr lang="ja-JP" altLang="en-US" sz="1400" dirty="0">
                <a:solidFill>
                  <a:srgbClr val="0000CC"/>
                </a:solidFill>
              </a:rPr>
              <a:t>&lt;- scale(dat)</a:t>
            </a:r>
          </a:p>
          <a:p>
            <a:endParaRPr lang="en-US" altLang="ja-JP" sz="1400" dirty="0" smtClean="0">
              <a:solidFill>
                <a:srgbClr val="0000CC"/>
              </a:solidFill>
            </a:endParaRPr>
          </a:p>
          <a:p>
            <a:endParaRPr lang="ja-JP" altLang="en-US" sz="1400" dirty="0">
              <a:solidFill>
                <a:srgbClr val="0000CC"/>
              </a:solidFill>
            </a:endParaRPr>
          </a:p>
          <a:p>
            <a:r>
              <a:rPr lang="ja-JP" altLang="en-US" sz="1400" dirty="0" smtClean="0">
                <a:solidFill>
                  <a:srgbClr val="0000CC"/>
                </a:solidFill>
              </a:rPr>
              <a:t>PC </a:t>
            </a:r>
            <a:r>
              <a:rPr lang="ja-JP" altLang="en-US" sz="1400" dirty="0">
                <a:solidFill>
                  <a:srgbClr val="0000CC"/>
                </a:solidFill>
              </a:rPr>
              <a:t>&lt;- princomp(dat_s)</a:t>
            </a:r>
          </a:p>
          <a:p>
            <a:endParaRPr lang="ja-JP" altLang="en-US" sz="1400" dirty="0">
              <a:solidFill>
                <a:srgbClr val="0000CC"/>
              </a:solidFill>
            </a:endParaRPr>
          </a:p>
          <a:p>
            <a:r>
              <a:rPr lang="ja-JP" altLang="en-US" sz="1400" dirty="0" smtClean="0">
                <a:solidFill>
                  <a:srgbClr val="0000CC"/>
                </a:solidFill>
              </a:rPr>
              <a:t>###Confirm result of PCA</a:t>
            </a:r>
          </a:p>
          <a:p>
            <a:r>
              <a:rPr lang="ja-JP" altLang="en-US" sz="1400" dirty="0" smtClean="0">
                <a:solidFill>
                  <a:srgbClr val="0000CC"/>
                </a:solidFill>
              </a:rPr>
              <a:t>PC_sum </a:t>
            </a:r>
            <a:r>
              <a:rPr lang="ja-JP" altLang="en-US" sz="1400" dirty="0">
                <a:solidFill>
                  <a:srgbClr val="0000CC"/>
                </a:solidFill>
              </a:rPr>
              <a:t>&lt;- summary(</a:t>
            </a:r>
            <a:r>
              <a:rPr lang="ja-JP" altLang="en-US" sz="1400" dirty="0" smtClean="0">
                <a:solidFill>
                  <a:srgbClr val="0000CC"/>
                </a:solidFill>
              </a:rPr>
              <a:t>PC)</a:t>
            </a:r>
            <a:endParaRPr lang="ja-JP" altLang="en-US" sz="1400" dirty="0">
              <a:solidFill>
                <a:srgbClr val="0000CC"/>
              </a:solidFill>
            </a:endParaRPr>
          </a:p>
          <a:p>
            <a:r>
              <a:rPr lang="ja-JP" altLang="en-US" sz="1400" dirty="0" smtClean="0">
                <a:solidFill>
                  <a:srgbClr val="0000CC"/>
                </a:solidFill>
              </a:rPr>
              <a:t>PC_sum</a:t>
            </a:r>
            <a:endParaRPr lang="ja-JP" altLang="en-US" sz="1400" dirty="0">
              <a:solidFill>
                <a:srgbClr val="0000CC"/>
              </a:solidFill>
            </a:endParaRPr>
          </a:p>
          <a:p>
            <a:r>
              <a:rPr lang="ja-JP" altLang="en-US" sz="1400" dirty="0">
                <a:solidFill>
                  <a:srgbClr val="0000CC"/>
                </a:solidFill>
              </a:rPr>
              <a:t>PC$loadings #Loadings (Inshi fukaryo)</a:t>
            </a:r>
          </a:p>
        </p:txBody>
      </p:sp>
      <p:sp>
        <p:nvSpPr>
          <p:cNvPr id="37" name="四角形吹き出し 36"/>
          <p:cNvSpPr/>
          <p:nvPr/>
        </p:nvSpPr>
        <p:spPr>
          <a:xfrm>
            <a:off x="3203848" y="2040060"/>
            <a:ext cx="5652814" cy="519792"/>
          </a:xfrm>
          <a:prstGeom prst="wedgeRectCallout">
            <a:avLst>
              <a:gd name="adj1" fmla="val -58453"/>
              <a:gd name="adj2" fmla="val -23393"/>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主成分分析の前に必ず、データの</a:t>
            </a:r>
            <a:r>
              <a:rPr kumimoji="1" lang="ja-JP" altLang="en-US" sz="1400" dirty="0" smtClean="0">
                <a:solidFill>
                  <a:srgbClr val="FF0000"/>
                </a:solidFill>
              </a:rPr>
              <a:t>標準化</a:t>
            </a:r>
            <a:r>
              <a:rPr kumimoji="1" lang="ja-JP" altLang="en-US" sz="1400" dirty="0" smtClean="0">
                <a:solidFill>
                  <a:schemeClr val="bg1"/>
                </a:solidFill>
              </a:rPr>
              <a:t>が必要（したがって、データはすべて定量データ</a:t>
            </a:r>
            <a:r>
              <a:rPr kumimoji="1" lang="en-US" altLang="ja-JP" sz="1400" dirty="0" smtClean="0">
                <a:solidFill>
                  <a:schemeClr val="bg1"/>
                </a:solidFill>
              </a:rPr>
              <a:t>(numeric or integer)</a:t>
            </a:r>
            <a:r>
              <a:rPr kumimoji="1" lang="ja-JP" altLang="en-US" sz="1400" dirty="0" smtClean="0">
                <a:solidFill>
                  <a:schemeClr val="bg1"/>
                </a:solidFill>
              </a:rPr>
              <a:t>である必要がある</a:t>
            </a:r>
            <a:endParaRPr kumimoji="1" lang="en-US" altLang="ja-JP" sz="1400" dirty="0" smtClean="0">
              <a:solidFill>
                <a:schemeClr val="bg1"/>
              </a:solidFill>
            </a:endParaRPr>
          </a:p>
        </p:txBody>
      </p:sp>
      <p:sp>
        <p:nvSpPr>
          <p:cNvPr id="38" name="四角形吹き出し 37"/>
          <p:cNvSpPr/>
          <p:nvPr/>
        </p:nvSpPr>
        <p:spPr>
          <a:xfrm>
            <a:off x="3203848" y="2717808"/>
            <a:ext cx="3996444" cy="279144"/>
          </a:xfrm>
          <a:prstGeom prst="wedgeRectCallout">
            <a:avLst>
              <a:gd name="adj1" fmla="val -52900"/>
              <a:gd name="adj2" fmla="val -20767"/>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標準化した後のデータを</a:t>
            </a:r>
            <a:r>
              <a:rPr kumimoji="1" lang="en-US" altLang="ja-JP" sz="1400" dirty="0" err="1" smtClean="0">
                <a:solidFill>
                  <a:schemeClr val="bg1"/>
                </a:solidFill>
              </a:rPr>
              <a:t>princomp</a:t>
            </a:r>
            <a:r>
              <a:rPr kumimoji="1" lang="ja-JP" altLang="en-US" sz="1400" dirty="0" smtClean="0">
                <a:solidFill>
                  <a:schemeClr val="bg1"/>
                </a:solidFill>
              </a:rPr>
              <a:t>関数で主成分分析</a:t>
            </a:r>
            <a:endParaRPr kumimoji="1" lang="en-US" altLang="ja-JP" sz="1400" dirty="0" smtClean="0">
              <a:solidFill>
                <a:schemeClr val="bg1"/>
              </a:solidFill>
            </a:endParaRPr>
          </a:p>
        </p:txBody>
      </p:sp>
      <p:sp>
        <p:nvSpPr>
          <p:cNvPr id="39" name="四角形吹き出し 38"/>
          <p:cNvSpPr/>
          <p:nvPr/>
        </p:nvSpPr>
        <p:spPr>
          <a:xfrm>
            <a:off x="3203848" y="3214694"/>
            <a:ext cx="5652814" cy="279144"/>
          </a:xfrm>
          <a:prstGeom prst="wedgeRectCallout">
            <a:avLst>
              <a:gd name="adj1" fmla="val -52217"/>
              <a:gd name="adj2" fmla="val 42792"/>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a:solidFill>
                  <a:schemeClr val="bg1"/>
                </a:solidFill>
              </a:rPr>
              <a:t>①</a:t>
            </a:r>
            <a:r>
              <a:rPr kumimoji="1" lang="en-US" altLang="ja-JP" sz="1400" dirty="0" smtClean="0">
                <a:solidFill>
                  <a:schemeClr val="bg1"/>
                </a:solidFill>
              </a:rPr>
              <a:t>Summary</a:t>
            </a:r>
            <a:r>
              <a:rPr kumimoji="1" lang="ja-JP" altLang="en-US" sz="1400" dirty="0" smtClean="0">
                <a:solidFill>
                  <a:schemeClr val="bg1"/>
                </a:solidFill>
              </a:rPr>
              <a:t>関数を主成分分析の結果</a:t>
            </a:r>
            <a:r>
              <a:rPr kumimoji="1" lang="en-US" altLang="ja-JP" sz="1400" dirty="0" smtClean="0">
                <a:solidFill>
                  <a:schemeClr val="bg1"/>
                </a:solidFill>
              </a:rPr>
              <a:t>(PC)</a:t>
            </a:r>
            <a:r>
              <a:rPr kumimoji="1" lang="ja-JP" altLang="en-US" sz="1400" dirty="0" smtClean="0">
                <a:solidFill>
                  <a:schemeClr val="bg1"/>
                </a:solidFill>
              </a:rPr>
              <a:t>に適用すると寄与率を表示できる</a:t>
            </a:r>
            <a:endParaRPr kumimoji="1" lang="en-US" altLang="ja-JP" sz="1400" dirty="0" smtClean="0">
              <a:solidFill>
                <a:schemeClr val="bg1"/>
              </a:solidFill>
            </a:endParaRPr>
          </a:p>
        </p:txBody>
      </p:sp>
      <p:sp>
        <p:nvSpPr>
          <p:cNvPr id="40" name="四角形吹き出し 39"/>
          <p:cNvSpPr/>
          <p:nvPr/>
        </p:nvSpPr>
        <p:spPr>
          <a:xfrm>
            <a:off x="4175956" y="3651794"/>
            <a:ext cx="4680706" cy="472009"/>
          </a:xfrm>
          <a:prstGeom prst="wedgeRectCallout">
            <a:avLst>
              <a:gd name="adj1" fmla="val -51925"/>
              <a:gd name="adj2" fmla="val 2312"/>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②主成分分析の結果</a:t>
            </a:r>
            <a:r>
              <a:rPr kumimoji="1" lang="en-US" altLang="ja-JP" sz="1400" dirty="0" smtClean="0">
                <a:solidFill>
                  <a:schemeClr val="bg1"/>
                </a:solidFill>
              </a:rPr>
              <a:t>(PC)</a:t>
            </a:r>
            <a:r>
              <a:rPr kumimoji="1" lang="ja-JP" altLang="en-US" sz="1400" dirty="0" smtClean="0">
                <a:solidFill>
                  <a:schemeClr val="bg1"/>
                </a:solidFill>
              </a:rPr>
              <a:t>に</a:t>
            </a:r>
            <a:r>
              <a:rPr lang="en-US" altLang="ja-JP" sz="1400" dirty="0" smtClean="0">
                <a:solidFill>
                  <a:schemeClr val="bg1"/>
                </a:solidFill>
              </a:rPr>
              <a:t>$loadings</a:t>
            </a:r>
            <a:r>
              <a:rPr lang="ja-JP" altLang="en-US" sz="1400" dirty="0" smtClean="0">
                <a:solidFill>
                  <a:schemeClr val="bg1"/>
                </a:solidFill>
              </a:rPr>
              <a:t>を付けると因子負荷量が</a:t>
            </a:r>
            <a:r>
              <a:rPr lang="en-US" altLang="ja-JP" sz="1400" dirty="0" smtClean="0">
                <a:solidFill>
                  <a:schemeClr val="bg1"/>
                </a:solidFill>
              </a:rPr>
              <a:t/>
            </a:r>
            <a:br>
              <a:rPr lang="en-US" altLang="ja-JP" sz="1400" dirty="0" smtClean="0">
                <a:solidFill>
                  <a:schemeClr val="bg1"/>
                </a:solidFill>
              </a:rPr>
            </a:br>
            <a:r>
              <a:rPr lang="ja-JP" altLang="en-US" sz="1400" dirty="0" smtClean="0">
                <a:solidFill>
                  <a:schemeClr val="bg1"/>
                </a:solidFill>
              </a:rPr>
              <a:t>表示される</a:t>
            </a:r>
            <a:endParaRPr kumimoji="1" lang="en-US" altLang="ja-JP" sz="1400" dirty="0" smtClean="0">
              <a:solidFill>
                <a:schemeClr val="bg1"/>
              </a:solidFill>
            </a:endParaRPr>
          </a:p>
        </p:txBody>
      </p:sp>
      <p:pic>
        <p:nvPicPr>
          <p:cNvPr id="7" name="図 6"/>
          <p:cNvPicPr>
            <a:picLocks noChangeAspect="1"/>
          </p:cNvPicPr>
          <p:nvPr/>
        </p:nvPicPr>
        <p:blipFill rotWithShape="1">
          <a:blip r:embed="rId3"/>
          <a:srcRect l="1747" t="57452" r="24370" b="23353"/>
          <a:stretch/>
        </p:blipFill>
        <p:spPr>
          <a:xfrm>
            <a:off x="1295636" y="4378752"/>
            <a:ext cx="6625245" cy="967732"/>
          </a:xfrm>
          <a:prstGeom prst="rect">
            <a:avLst/>
          </a:prstGeom>
        </p:spPr>
      </p:pic>
      <p:pic>
        <p:nvPicPr>
          <p:cNvPr id="8" name="図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270329" y="5566944"/>
            <a:ext cx="4497178" cy="1112705"/>
          </a:xfrm>
          <a:prstGeom prst="rect">
            <a:avLst/>
          </a:prstGeom>
        </p:spPr>
      </p:pic>
      <p:sp>
        <p:nvSpPr>
          <p:cNvPr id="42" name="正方形/長方形 41"/>
          <p:cNvSpPr/>
          <p:nvPr/>
        </p:nvSpPr>
        <p:spPr>
          <a:xfrm>
            <a:off x="1270329" y="4176216"/>
            <a:ext cx="2065125" cy="174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lstStyle/>
          <a:p>
            <a:r>
              <a:rPr lang="ja-JP" altLang="en-US" sz="1400" dirty="0" smtClean="0">
                <a:solidFill>
                  <a:schemeClr val="tx1"/>
                </a:solidFill>
              </a:rPr>
              <a:t>①</a:t>
            </a:r>
            <a:r>
              <a:rPr lang="en-US" altLang="ja-JP" sz="1400" dirty="0" smtClean="0">
                <a:solidFill>
                  <a:schemeClr val="tx1"/>
                </a:solidFill>
              </a:rPr>
              <a:t>:</a:t>
            </a:r>
            <a:r>
              <a:rPr lang="ja-JP" altLang="en-US" sz="1400" dirty="0" smtClean="0">
                <a:solidFill>
                  <a:schemeClr val="tx1"/>
                </a:solidFill>
              </a:rPr>
              <a:t>各主成分の寄与率</a:t>
            </a:r>
            <a:endParaRPr lang="en-US" altLang="ja-JP" sz="1400" dirty="0" smtClean="0">
              <a:solidFill>
                <a:schemeClr val="tx1"/>
              </a:solidFill>
            </a:endParaRPr>
          </a:p>
        </p:txBody>
      </p:sp>
      <p:sp>
        <p:nvSpPr>
          <p:cNvPr id="43" name="正方形/長方形 42"/>
          <p:cNvSpPr/>
          <p:nvPr/>
        </p:nvSpPr>
        <p:spPr>
          <a:xfrm>
            <a:off x="1270329" y="5356027"/>
            <a:ext cx="2221551" cy="21091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lstStyle/>
          <a:p>
            <a:r>
              <a:rPr lang="ja-JP" altLang="en-US" sz="1400" dirty="0">
                <a:solidFill>
                  <a:schemeClr val="tx1"/>
                </a:solidFill>
              </a:rPr>
              <a:t>②</a:t>
            </a:r>
            <a:r>
              <a:rPr lang="en-US" altLang="ja-JP" sz="1400" dirty="0" smtClean="0">
                <a:solidFill>
                  <a:schemeClr val="tx1"/>
                </a:solidFill>
              </a:rPr>
              <a:t>:</a:t>
            </a:r>
            <a:r>
              <a:rPr lang="ja-JP" altLang="en-US" sz="1400" dirty="0" smtClean="0">
                <a:solidFill>
                  <a:schemeClr val="tx1"/>
                </a:solidFill>
              </a:rPr>
              <a:t>各主成分の因子負荷量</a:t>
            </a:r>
            <a:endParaRPr lang="en-US" altLang="ja-JP" sz="1400" dirty="0" smtClean="0">
              <a:solidFill>
                <a:schemeClr val="tx1"/>
              </a:solidFill>
            </a:endParaRPr>
          </a:p>
        </p:txBody>
      </p:sp>
      <p:sp>
        <p:nvSpPr>
          <p:cNvPr id="46" name="四角形吹き出し 45"/>
          <p:cNvSpPr/>
          <p:nvPr/>
        </p:nvSpPr>
        <p:spPr>
          <a:xfrm>
            <a:off x="6373504" y="6151711"/>
            <a:ext cx="2553723" cy="576009"/>
          </a:xfrm>
          <a:prstGeom prst="wedgeRectCallout">
            <a:avLst>
              <a:gd name="adj1" fmla="val -74511"/>
              <a:gd name="adj2" fmla="val -70655"/>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r"/>
            <a:r>
              <a:rPr kumimoji="1" lang="ja-JP" altLang="en-US" sz="1400" b="1" dirty="0" smtClean="0">
                <a:solidFill>
                  <a:schemeClr val="tx1"/>
                </a:solidFill>
              </a:rPr>
              <a:t>解釈は</a:t>
            </a:r>
            <a:r>
              <a:rPr lang="en-US" altLang="ja-JP" sz="1400" b="1" dirty="0" smtClean="0">
                <a:solidFill>
                  <a:schemeClr val="tx1"/>
                </a:solidFill>
              </a:rPr>
              <a:t>602, 603</a:t>
            </a:r>
            <a:r>
              <a:rPr lang="ja-JP" altLang="en-US" sz="1400" b="1" dirty="0" smtClean="0">
                <a:solidFill>
                  <a:schemeClr val="tx1"/>
                </a:solidFill>
              </a:rPr>
              <a:t>で（慣れてくれば</a:t>
            </a:r>
            <a:r>
              <a:rPr lang="en-US" altLang="ja-JP" sz="1400" b="1" dirty="0" smtClean="0">
                <a:solidFill>
                  <a:schemeClr val="tx1"/>
                </a:solidFill>
              </a:rPr>
              <a:t/>
            </a:r>
            <a:br>
              <a:rPr lang="en-US" altLang="ja-JP" sz="1400" b="1" dirty="0" smtClean="0">
                <a:solidFill>
                  <a:schemeClr val="tx1"/>
                </a:solidFill>
              </a:rPr>
            </a:br>
            <a:r>
              <a:rPr lang="ja-JP" altLang="en-US" sz="1400" b="1" dirty="0" smtClean="0">
                <a:solidFill>
                  <a:schemeClr val="tx1"/>
                </a:solidFill>
              </a:rPr>
              <a:t>この段階で解釈しても</a:t>
            </a:r>
            <a:r>
              <a:rPr lang="ja-JP" altLang="en-US" sz="1400" b="1" dirty="0" err="1" smtClean="0">
                <a:solidFill>
                  <a:schemeClr val="tx1"/>
                </a:solidFill>
              </a:rPr>
              <a:t>良し</a:t>
            </a:r>
            <a:r>
              <a:rPr lang="ja-JP" altLang="en-US" sz="1400" b="1" dirty="0" smtClean="0">
                <a:solidFill>
                  <a:schemeClr val="tx1"/>
                </a:solidFill>
              </a:rPr>
              <a:t>）</a:t>
            </a:r>
            <a:endParaRPr kumimoji="1" lang="en-US" altLang="ja-JP" sz="1400" b="1" dirty="0" smtClean="0">
              <a:solidFill>
                <a:schemeClr val="tx1"/>
              </a:solidFill>
            </a:endParaRPr>
          </a:p>
        </p:txBody>
      </p:sp>
      <p:sp>
        <p:nvSpPr>
          <p:cNvPr id="29" name="正方形/長方形 28"/>
          <p:cNvSpPr/>
          <p:nvPr/>
        </p:nvSpPr>
        <p:spPr>
          <a:xfrm>
            <a:off x="1295636" y="5166867"/>
            <a:ext cx="6584340" cy="158168"/>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2" name="正方形/長方形 31"/>
          <p:cNvSpPr/>
          <p:nvPr/>
        </p:nvSpPr>
        <p:spPr>
          <a:xfrm>
            <a:off x="1295636" y="4975968"/>
            <a:ext cx="6584340" cy="158168"/>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5" name="正方形/長方形 34"/>
          <p:cNvSpPr/>
          <p:nvPr/>
        </p:nvSpPr>
        <p:spPr>
          <a:xfrm>
            <a:off x="1295636" y="4783000"/>
            <a:ext cx="6584340" cy="158168"/>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41" name="四角形吹き出し 40"/>
          <p:cNvSpPr/>
          <p:nvPr/>
        </p:nvSpPr>
        <p:spPr>
          <a:xfrm>
            <a:off x="7920881" y="5378013"/>
            <a:ext cx="1117285" cy="323540"/>
          </a:xfrm>
          <a:prstGeom prst="wedgeRectCallout">
            <a:avLst>
              <a:gd name="adj1" fmla="val -65048"/>
              <a:gd name="adj2" fmla="val -64188"/>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累積寄与率</a:t>
            </a:r>
            <a:r>
              <a:rPr kumimoji="1" lang="en-US" altLang="ja-JP" sz="1400" dirty="0" smtClean="0">
                <a:solidFill>
                  <a:schemeClr val="bg1"/>
                </a:solidFill>
              </a:rPr>
              <a:t/>
            </a:r>
            <a:br>
              <a:rPr kumimoji="1" lang="en-US" altLang="ja-JP" sz="1400" dirty="0" smtClean="0">
                <a:solidFill>
                  <a:schemeClr val="bg1"/>
                </a:solidFill>
              </a:rPr>
            </a:br>
            <a:endParaRPr kumimoji="1" lang="en-US" altLang="ja-JP" sz="1400" dirty="0" smtClean="0">
              <a:solidFill>
                <a:schemeClr val="bg1"/>
              </a:solidFill>
            </a:endParaRPr>
          </a:p>
        </p:txBody>
      </p:sp>
      <p:sp>
        <p:nvSpPr>
          <p:cNvPr id="44" name="四角形吹き出し 43"/>
          <p:cNvSpPr/>
          <p:nvPr/>
        </p:nvSpPr>
        <p:spPr>
          <a:xfrm>
            <a:off x="7920881" y="4222376"/>
            <a:ext cx="1117285" cy="513355"/>
          </a:xfrm>
          <a:prstGeom prst="wedgeRectCallout">
            <a:avLst>
              <a:gd name="adj1" fmla="val -57827"/>
              <a:gd name="adj2" fmla="val 69719"/>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各軸の</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分散の値</a:t>
            </a:r>
            <a:endParaRPr kumimoji="1" lang="en-US" altLang="ja-JP" sz="1400" dirty="0" smtClean="0">
              <a:solidFill>
                <a:schemeClr val="bg1"/>
              </a:solidFill>
            </a:endParaRPr>
          </a:p>
        </p:txBody>
      </p:sp>
      <p:sp>
        <p:nvSpPr>
          <p:cNvPr id="45" name="四角形吹き出し 44"/>
          <p:cNvSpPr/>
          <p:nvPr/>
        </p:nvSpPr>
        <p:spPr>
          <a:xfrm>
            <a:off x="7920881" y="4880386"/>
            <a:ext cx="1117285" cy="323540"/>
          </a:xfrm>
          <a:prstGeom prst="wedgeRectCallout">
            <a:avLst>
              <a:gd name="adj1" fmla="val -56623"/>
              <a:gd name="adj2" fmla="val 2312"/>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r>
              <a:rPr kumimoji="1" lang="ja-JP" altLang="en-US" sz="1400" dirty="0" smtClean="0">
                <a:solidFill>
                  <a:schemeClr val="bg1"/>
                </a:solidFill>
              </a:rPr>
              <a:t>各軸の寄与率</a:t>
            </a:r>
            <a:endParaRPr kumimoji="1" lang="en-US" altLang="ja-JP" sz="1400" dirty="0" smtClean="0">
              <a:solidFill>
                <a:schemeClr val="bg1"/>
              </a:solidFill>
            </a:endParaRPr>
          </a:p>
        </p:txBody>
      </p:sp>
    </p:spTree>
    <p:extLst>
      <p:ext uri="{BB962C8B-B14F-4D97-AF65-F5344CB8AC3E}">
        <p14:creationId xmlns:p14="http://schemas.microsoft.com/office/powerpoint/2010/main" val="3205606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2276475"/>
            <a:ext cx="9143999" cy="396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a:t>
            </a:fld>
            <a:endParaRPr kumimoji="1" lang="ja-JP" altLang="en-US"/>
          </a:p>
        </p:txBody>
      </p:sp>
      <p:sp>
        <p:nvSpPr>
          <p:cNvPr id="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0" name="Rectangle 9"/>
          <p:cNvSpPr/>
          <p:nvPr/>
        </p:nvSpPr>
        <p:spPr>
          <a:xfrm>
            <a:off x="0" y="1437103"/>
            <a:ext cx="9143999" cy="4655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marL="442913"/>
            <a:r>
              <a:rPr lang="en-US" altLang="ja-JP" sz="2800" dirty="0" smtClean="0">
                <a:solidFill>
                  <a:schemeClr val="tx1"/>
                </a:solidFill>
              </a:rPr>
              <a:t>CONTENTS</a:t>
            </a:r>
          </a:p>
          <a:p>
            <a:pPr marL="442913"/>
            <a:endParaRPr lang="en-US" altLang="ja-JP" sz="2800" dirty="0" smtClean="0">
              <a:solidFill>
                <a:schemeClr val="tx1"/>
              </a:solidFill>
            </a:endParaRPr>
          </a:p>
          <a:p>
            <a:pPr marL="785813" indent="-342900">
              <a:buFont typeface="Arial" panose="020B0604020202020204" pitchFamily="34" charset="0"/>
              <a:buChar char="•"/>
            </a:pPr>
            <a:r>
              <a:rPr lang="ja-JP" altLang="en-US" sz="2400" dirty="0" smtClean="0">
                <a:solidFill>
                  <a:schemeClr val="bg1"/>
                </a:solidFill>
              </a:rPr>
              <a:t>本日のチェックリスト（目標）</a:t>
            </a:r>
            <a:r>
              <a:rPr lang="en-US" altLang="ja-JP" sz="2400" dirty="0" smtClean="0">
                <a:solidFill>
                  <a:schemeClr val="bg1"/>
                </a:solidFill>
              </a:rPr>
              <a:t>			13:00 – 13:05</a:t>
            </a:r>
            <a:endParaRPr lang="en-US" altLang="ja-JP" sz="2400" dirty="0" smtClean="0">
              <a:solidFill>
                <a:schemeClr val="tx1"/>
              </a:solidFill>
            </a:endParaRPr>
          </a:p>
          <a:p>
            <a:pPr marL="785813" indent="-342900">
              <a:buFont typeface="Arial" panose="020B0604020202020204" pitchFamily="34" charset="0"/>
              <a:buChar char="•"/>
            </a:pPr>
            <a:r>
              <a:rPr lang="ja-JP" altLang="en-US" sz="2400" dirty="0" smtClean="0">
                <a:solidFill>
                  <a:schemeClr val="tx1"/>
                </a:solidFill>
              </a:rPr>
              <a:t>理論編</a:t>
            </a:r>
            <a:r>
              <a:rPr lang="en-US" altLang="ja-JP" sz="2400" dirty="0" smtClean="0">
                <a:solidFill>
                  <a:schemeClr val="tx1"/>
                </a:solidFill>
              </a:rPr>
              <a:t>						13:05 – 15:15</a:t>
            </a:r>
          </a:p>
          <a:p>
            <a:pPr marL="785813" indent="-342900">
              <a:buFont typeface="Arial" panose="020B0604020202020204" pitchFamily="34" charset="0"/>
              <a:buChar char="•"/>
            </a:pPr>
            <a:r>
              <a:rPr lang="ja-JP" altLang="en-US" sz="2400" dirty="0" smtClean="0">
                <a:solidFill>
                  <a:schemeClr val="tx1"/>
                </a:solidFill>
              </a:rPr>
              <a:t>実践編</a:t>
            </a:r>
            <a:r>
              <a:rPr lang="en-US" altLang="ja-JP" sz="2400" dirty="0" smtClean="0">
                <a:solidFill>
                  <a:schemeClr val="tx1"/>
                </a:solidFill>
              </a:rPr>
              <a:t>						15:15 – 16:00</a:t>
            </a:r>
          </a:p>
          <a:p>
            <a:pPr marL="785813" indent="-342900">
              <a:buFont typeface="Arial" panose="020B0604020202020204" pitchFamily="34" charset="0"/>
              <a:buChar char="•"/>
            </a:pPr>
            <a:r>
              <a:rPr lang="ja-JP" altLang="en-US" sz="2400" dirty="0" smtClean="0">
                <a:solidFill>
                  <a:schemeClr val="tx1"/>
                </a:solidFill>
              </a:rPr>
              <a:t>演習・宿題</a:t>
            </a:r>
            <a:r>
              <a:rPr lang="en-US" altLang="ja-JP" sz="2400" dirty="0" smtClean="0">
                <a:solidFill>
                  <a:schemeClr val="tx1"/>
                </a:solidFill>
              </a:rPr>
              <a:t>					16:00 – 17:00</a:t>
            </a:r>
          </a:p>
          <a:p>
            <a:pPr marL="785813" indent="-342900">
              <a:buFont typeface="Arial" panose="020B0604020202020204" pitchFamily="34" charset="0"/>
              <a:buChar char="•"/>
            </a:pPr>
            <a:r>
              <a:rPr lang="ja-JP" altLang="en-US" sz="2400" dirty="0">
                <a:solidFill>
                  <a:schemeClr val="tx1"/>
                </a:solidFill>
              </a:rPr>
              <a:t>連絡</a:t>
            </a:r>
            <a:endParaRPr lang="en-US" altLang="ja-JP" sz="2400" dirty="0" smtClean="0">
              <a:solidFill>
                <a:schemeClr val="tx1"/>
              </a:solidFill>
            </a:endParaRPr>
          </a:p>
        </p:txBody>
      </p:sp>
    </p:spTree>
    <p:extLst>
      <p:ext uri="{BB962C8B-B14F-4D97-AF65-F5344CB8AC3E}">
        <p14:creationId xmlns:p14="http://schemas.microsoft.com/office/powerpoint/2010/main" val="3119631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a:t>
            </a:r>
            <a:r>
              <a:rPr lang="ja-JP" altLang="en-US" dirty="0"/>
              <a:t> </a:t>
            </a:r>
            <a:r>
              <a:rPr lang="ja-JP" altLang="en-US" dirty="0" smtClean="0"/>
              <a:t>累積寄与率の確認 </a:t>
            </a:r>
            <a:r>
              <a:rPr lang="en-US" altLang="ja-JP" dirty="0" smtClean="0"/>
              <a:t>1/2</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50</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smtClean="0"/>
              <a:t>主成分分析の結果から、各主成分の寄与率及び累積寄与率を抽出・計算し、棒グラフで図示をすることで情報の偏り具合がわかり、フォーカスすべき主成分がわかる</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602</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コンビニエンスストアの店舗類型の把握</a:t>
            </a:r>
          </a:p>
        </p:txBody>
      </p:sp>
      <p:sp>
        <p:nvSpPr>
          <p:cNvPr id="33" name="正方形/長方形 32"/>
          <p:cNvSpPr/>
          <p:nvPr/>
        </p:nvSpPr>
        <p:spPr>
          <a:xfrm>
            <a:off x="412029" y="1779527"/>
            <a:ext cx="8444633"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smtClean="0">
                <a:solidFill>
                  <a:schemeClr val="bg1"/>
                </a:solidFill>
              </a:rPr>
              <a:t>累積寄与率の計算及び図示</a:t>
            </a:r>
            <a:endParaRPr lang="en-US" altLang="ja-JP" sz="1400" dirty="0" smtClean="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プログラム</a:t>
            </a:r>
            <a:endParaRPr lang="ja-JP" altLang="en-US" sz="1600" dirty="0">
              <a:solidFill>
                <a:schemeClr val="bg1"/>
              </a:solidFill>
            </a:endParaRPr>
          </a:p>
        </p:txBody>
      </p:sp>
      <p:sp>
        <p:nvSpPr>
          <p:cNvPr id="4" name="正方形/長方形 3"/>
          <p:cNvSpPr/>
          <p:nvPr/>
        </p:nvSpPr>
        <p:spPr>
          <a:xfrm>
            <a:off x="1232918" y="2048065"/>
            <a:ext cx="5139282" cy="3754874"/>
          </a:xfrm>
          <a:prstGeom prst="rect">
            <a:avLst/>
          </a:prstGeom>
        </p:spPr>
        <p:txBody>
          <a:bodyPr wrap="square">
            <a:spAutoFit/>
          </a:bodyPr>
          <a:lstStyle/>
          <a:p>
            <a:r>
              <a:rPr lang="en-US" altLang="ja-JP" sz="1400" dirty="0" err="1" smtClean="0">
                <a:solidFill>
                  <a:srgbClr val="0000CC"/>
                </a:solidFill>
              </a:rPr>
              <a:t>accum_va</a:t>
            </a:r>
            <a:r>
              <a:rPr lang="en-US" altLang="ja-JP" sz="1400" dirty="0" smtClean="0">
                <a:solidFill>
                  <a:srgbClr val="0000CC"/>
                </a:solidFill>
              </a:rPr>
              <a:t> </a:t>
            </a:r>
            <a:r>
              <a:rPr lang="en-US" altLang="ja-JP" sz="1400" dirty="0">
                <a:solidFill>
                  <a:srgbClr val="0000CC"/>
                </a:solidFill>
              </a:rPr>
              <a:t>&lt;- numeric(</a:t>
            </a:r>
            <a:r>
              <a:rPr lang="en-US" altLang="ja-JP" sz="1400" dirty="0" err="1">
                <a:solidFill>
                  <a:srgbClr val="0000CC"/>
                </a:solidFill>
              </a:rPr>
              <a:t>ncol</a:t>
            </a:r>
            <a:r>
              <a:rPr lang="en-US" altLang="ja-JP" sz="1400" dirty="0">
                <a:solidFill>
                  <a:srgbClr val="0000CC"/>
                </a:solidFill>
              </a:rPr>
              <a:t>(</a:t>
            </a:r>
            <a:r>
              <a:rPr lang="en-US" altLang="ja-JP" sz="1400" dirty="0" err="1">
                <a:solidFill>
                  <a:srgbClr val="0000CC"/>
                </a:solidFill>
              </a:rPr>
              <a:t>dat_s</a:t>
            </a:r>
            <a:r>
              <a:rPr lang="en-US" altLang="ja-JP" sz="1400" dirty="0">
                <a:solidFill>
                  <a:srgbClr val="0000CC"/>
                </a:solidFill>
              </a:rPr>
              <a:t>))</a:t>
            </a:r>
          </a:p>
          <a:p>
            <a:endParaRPr lang="en-US" altLang="ja-JP" sz="1400" dirty="0">
              <a:solidFill>
                <a:srgbClr val="0000CC"/>
              </a:solidFill>
            </a:endParaRPr>
          </a:p>
          <a:p>
            <a:r>
              <a:rPr lang="en-US" altLang="ja-JP" sz="1400" dirty="0">
                <a:solidFill>
                  <a:srgbClr val="0000CC"/>
                </a:solidFill>
              </a:rPr>
              <a:t>for(</a:t>
            </a:r>
            <a:r>
              <a:rPr lang="en-US" altLang="ja-JP" sz="1400" dirty="0" err="1">
                <a:solidFill>
                  <a:srgbClr val="0000CC"/>
                </a:solidFill>
              </a:rPr>
              <a:t>i</a:t>
            </a:r>
            <a:r>
              <a:rPr lang="en-US" altLang="ja-JP" sz="1400" dirty="0">
                <a:solidFill>
                  <a:srgbClr val="0000CC"/>
                </a:solidFill>
              </a:rPr>
              <a:t> in 1:ncol(</a:t>
            </a:r>
            <a:r>
              <a:rPr lang="en-US" altLang="ja-JP" sz="1400" dirty="0" err="1">
                <a:solidFill>
                  <a:srgbClr val="0000CC"/>
                </a:solidFill>
              </a:rPr>
              <a:t>dat_s</a:t>
            </a:r>
            <a:r>
              <a:rPr lang="en-US" altLang="ja-JP" sz="1400" dirty="0">
                <a:solidFill>
                  <a:srgbClr val="0000CC"/>
                </a:solidFill>
              </a:rPr>
              <a:t>)) {</a:t>
            </a:r>
          </a:p>
          <a:p>
            <a:r>
              <a:rPr lang="en-US" altLang="ja-JP" sz="1400" dirty="0">
                <a:solidFill>
                  <a:srgbClr val="0000CC"/>
                </a:solidFill>
              </a:rPr>
              <a:t>  </a:t>
            </a:r>
            <a:r>
              <a:rPr lang="en-US" altLang="ja-JP" sz="1400" dirty="0" err="1">
                <a:solidFill>
                  <a:srgbClr val="0000CC"/>
                </a:solidFill>
              </a:rPr>
              <a:t>accum_va</a:t>
            </a:r>
            <a:r>
              <a:rPr lang="en-US" altLang="ja-JP" sz="1400" dirty="0">
                <a:solidFill>
                  <a:srgbClr val="0000CC"/>
                </a:solidFill>
              </a:rPr>
              <a:t>[</a:t>
            </a:r>
            <a:r>
              <a:rPr lang="en-US" altLang="ja-JP" sz="1400" dirty="0" err="1">
                <a:solidFill>
                  <a:srgbClr val="0000CC"/>
                </a:solidFill>
              </a:rPr>
              <a:t>i</a:t>
            </a:r>
            <a:r>
              <a:rPr lang="en-US" altLang="ja-JP" sz="1400" dirty="0">
                <a:solidFill>
                  <a:srgbClr val="0000CC"/>
                </a:solidFill>
              </a:rPr>
              <a:t>] &lt;- sum((</a:t>
            </a:r>
            <a:r>
              <a:rPr lang="en-US" altLang="ja-JP" sz="1400" dirty="0" err="1">
                <a:solidFill>
                  <a:srgbClr val="0000CC"/>
                </a:solidFill>
              </a:rPr>
              <a:t>PC_sum$sdev</a:t>
            </a:r>
            <a:r>
              <a:rPr lang="en-US" altLang="ja-JP" sz="1400" dirty="0">
                <a:solidFill>
                  <a:srgbClr val="0000CC"/>
                </a:solidFill>
              </a:rPr>
              <a:t>[1:i])^2)/sum((</a:t>
            </a:r>
            <a:r>
              <a:rPr lang="en-US" altLang="ja-JP" sz="1400" dirty="0" err="1">
                <a:solidFill>
                  <a:srgbClr val="0000CC"/>
                </a:solidFill>
              </a:rPr>
              <a:t>PC_sum$sdev</a:t>
            </a:r>
            <a:r>
              <a:rPr lang="en-US" altLang="ja-JP" sz="1400" dirty="0">
                <a:solidFill>
                  <a:srgbClr val="0000CC"/>
                </a:solidFill>
              </a:rPr>
              <a:t>)^2)</a:t>
            </a:r>
          </a:p>
          <a:p>
            <a:r>
              <a:rPr lang="en-US" altLang="ja-JP" sz="1400" dirty="0">
                <a:solidFill>
                  <a:srgbClr val="0000CC"/>
                </a:solidFill>
              </a:rPr>
              <a:t>}</a:t>
            </a:r>
          </a:p>
          <a:p>
            <a:endParaRPr lang="en-US" altLang="ja-JP" sz="1400" dirty="0" smtClean="0">
              <a:solidFill>
                <a:srgbClr val="0000CC"/>
              </a:solidFill>
            </a:endParaRPr>
          </a:p>
          <a:p>
            <a:endParaRPr lang="en-US" altLang="ja-JP" sz="1400" dirty="0">
              <a:solidFill>
                <a:srgbClr val="0000CC"/>
              </a:solidFill>
            </a:endParaRPr>
          </a:p>
          <a:p>
            <a:endParaRPr lang="en-US" altLang="ja-JP" sz="1400" dirty="0" smtClean="0">
              <a:solidFill>
                <a:srgbClr val="0000CC"/>
              </a:solidFill>
            </a:endParaRPr>
          </a:p>
          <a:p>
            <a:endParaRPr lang="en-US" altLang="ja-JP" sz="1400" dirty="0">
              <a:solidFill>
                <a:srgbClr val="0000CC"/>
              </a:solidFill>
            </a:endParaRPr>
          </a:p>
          <a:p>
            <a:r>
              <a:rPr lang="en-US" altLang="ja-JP" sz="1400" dirty="0" err="1" smtClean="0">
                <a:solidFill>
                  <a:srgbClr val="0000CC"/>
                </a:solidFill>
              </a:rPr>
              <a:t>barplot</a:t>
            </a:r>
            <a:r>
              <a:rPr lang="en-US" altLang="ja-JP" sz="1400" dirty="0">
                <a:solidFill>
                  <a:srgbClr val="0000CC"/>
                </a:solidFill>
              </a:rPr>
              <a:t>((</a:t>
            </a:r>
            <a:r>
              <a:rPr lang="en-US" altLang="ja-JP" sz="1400" dirty="0" err="1">
                <a:solidFill>
                  <a:srgbClr val="0000CC"/>
                </a:solidFill>
              </a:rPr>
              <a:t>PC_sum$sdev</a:t>
            </a:r>
            <a:r>
              <a:rPr lang="en-US" altLang="ja-JP" sz="1400" dirty="0">
                <a:solidFill>
                  <a:srgbClr val="0000CC"/>
                </a:solidFill>
              </a:rPr>
              <a:t>)^2/sum((</a:t>
            </a:r>
            <a:r>
              <a:rPr lang="en-US" altLang="ja-JP" sz="1400" dirty="0" err="1">
                <a:solidFill>
                  <a:srgbClr val="0000CC"/>
                </a:solidFill>
              </a:rPr>
              <a:t>PC_sum$sdev</a:t>
            </a:r>
            <a:r>
              <a:rPr lang="en-US" altLang="ja-JP" sz="1400" dirty="0">
                <a:solidFill>
                  <a:srgbClr val="0000CC"/>
                </a:solidFill>
              </a:rPr>
              <a:t>)^2</a:t>
            </a:r>
            <a:r>
              <a:rPr lang="en-US" altLang="ja-JP" sz="1400" dirty="0" smtClean="0">
                <a:solidFill>
                  <a:srgbClr val="0000CC"/>
                </a:solidFill>
              </a:rPr>
              <a:t>),las=3</a:t>
            </a:r>
            <a:r>
              <a:rPr lang="en-US" altLang="ja-JP" sz="1400" dirty="0">
                <a:solidFill>
                  <a:srgbClr val="0000CC"/>
                </a:solidFill>
              </a:rPr>
              <a:t>,</a:t>
            </a:r>
          </a:p>
          <a:p>
            <a:r>
              <a:rPr lang="en-US" altLang="ja-JP" sz="1400" dirty="0">
                <a:solidFill>
                  <a:srgbClr val="0000CC"/>
                </a:solidFill>
              </a:rPr>
              <a:t>        </a:t>
            </a:r>
            <a:r>
              <a:rPr lang="en-US" altLang="ja-JP" sz="1400" dirty="0" err="1">
                <a:solidFill>
                  <a:srgbClr val="0000CC"/>
                </a:solidFill>
              </a:rPr>
              <a:t>ylab</a:t>
            </a:r>
            <a:r>
              <a:rPr lang="en-US" altLang="ja-JP" sz="1400" dirty="0">
                <a:solidFill>
                  <a:srgbClr val="0000CC"/>
                </a:solidFill>
              </a:rPr>
              <a:t>="Proportion of Variance</a:t>
            </a:r>
            <a:r>
              <a:rPr lang="en-US" altLang="ja-JP" sz="1400" dirty="0" smtClean="0">
                <a:solidFill>
                  <a:srgbClr val="0000CC"/>
                </a:solidFill>
              </a:rPr>
              <a:t>")</a:t>
            </a:r>
          </a:p>
          <a:p>
            <a:endParaRPr lang="en-US" altLang="ja-JP" sz="1400" dirty="0" smtClean="0">
              <a:solidFill>
                <a:srgbClr val="0000CC"/>
              </a:solidFill>
            </a:endParaRPr>
          </a:p>
          <a:p>
            <a:endParaRPr lang="en-US" altLang="ja-JP" sz="1400" dirty="0">
              <a:solidFill>
                <a:srgbClr val="0000CC"/>
              </a:solidFill>
            </a:endParaRPr>
          </a:p>
          <a:p>
            <a:endParaRPr lang="en-US" altLang="ja-JP" sz="1400" dirty="0" smtClean="0">
              <a:solidFill>
                <a:srgbClr val="0000CC"/>
              </a:solidFill>
            </a:endParaRPr>
          </a:p>
          <a:p>
            <a:endParaRPr lang="en-US" altLang="ja-JP" sz="1400" dirty="0">
              <a:solidFill>
                <a:srgbClr val="0000CC"/>
              </a:solidFill>
            </a:endParaRPr>
          </a:p>
          <a:p>
            <a:r>
              <a:rPr lang="en-US" altLang="ja-JP" sz="1400" dirty="0" err="1">
                <a:solidFill>
                  <a:srgbClr val="0000CC"/>
                </a:solidFill>
              </a:rPr>
              <a:t>barplot</a:t>
            </a:r>
            <a:r>
              <a:rPr lang="en-US" altLang="ja-JP" sz="1400" dirty="0">
                <a:solidFill>
                  <a:srgbClr val="0000CC"/>
                </a:solidFill>
              </a:rPr>
              <a:t>(</a:t>
            </a:r>
            <a:r>
              <a:rPr lang="en-US" altLang="ja-JP" sz="1400" dirty="0" err="1">
                <a:solidFill>
                  <a:srgbClr val="0000CC"/>
                </a:solidFill>
              </a:rPr>
              <a:t>accum_va,names.arg</a:t>
            </a:r>
            <a:r>
              <a:rPr lang="en-US" altLang="ja-JP" sz="1400" dirty="0">
                <a:solidFill>
                  <a:srgbClr val="0000CC"/>
                </a:solidFill>
              </a:rPr>
              <a:t> = names(</a:t>
            </a:r>
            <a:r>
              <a:rPr lang="en-US" altLang="ja-JP" sz="1400" dirty="0" err="1">
                <a:solidFill>
                  <a:srgbClr val="0000CC"/>
                </a:solidFill>
              </a:rPr>
              <a:t>PC_sum$sdev</a:t>
            </a:r>
            <a:r>
              <a:rPr lang="en-US" altLang="ja-JP" sz="1400" dirty="0">
                <a:solidFill>
                  <a:srgbClr val="0000CC"/>
                </a:solidFill>
              </a:rPr>
              <a:t>),las=3,</a:t>
            </a:r>
          </a:p>
          <a:p>
            <a:r>
              <a:rPr lang="en-US" altLang="ja-JP" sz="1400" dirty="0">
                <a:solidFill>
                  <a:srgbClr val="0000CC"/>
                </a:solidFill>
              </a:rPr>
              <a:t>        </a:t>
            </a:r>
            <a:r>
              <a:rPr lang="en-US" altLang="ja-JP" sz="1400" dirty="0" err="1">
                <a:solidFill>
                  <a:srgbClr val="0000CC"/>
                </a:solidFill>
              </a:rPr>
              <a:t>ylab</a:t>
            </a:r>
            <a:r>
              <a:rPr lang="en-US" altLang="ja-JP" sz="1400" dirty="0">
                <a:solidFill>
                  <a:srgbClr val="0000CC"/>
                </a:solidFill>
              </a:rPr>
              <a:t>="Cumulative Proportion</a:t>
            </a:r>
            <a:r>
              <a:rPr lang="en-US" altLang="ja-JP" sz="1400" dirty="0" smtClean="0">
                <a:solidFill>
                  <a:srgbClr val="0000CC"/>
                </a:solidFill>
              </a:rPr>
              <a:t>")</a:t>
            </a:r>
            <a:endParaRPr lang="en-US" altLang="ja-JP" sz="1400" dirty="0">
              <a:solidFill>
                <a:srgbClr val="0000CC"/>
              </a:solidFill>
            </a:endParaRPr>
          </a:p>
        </p:txBody>
      </p:sp>
      <p:sp>
        <p:nvSpPr>
          <p:cNvPr id="5" name="右中かっこ 4"/>
          <p:cNvSpPr/>
          <p:nvPr/>
        </p:nvSpPr>
        <p:spPr>
          <a:xfrm>
            <a:off x="6264188" y="2053707"/>
            <a:ext cx="229997" cy="1394122"/>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9" name="四角形吹き出し 28"/>
          <p:cNvSpPr/>
          <p:nvPr/>
        </p:nvSpPr>
        <p:spPr>
          <a:xfrm>
            <a:off x="6588224" y="2352133"/>
            <a:ext cx="2268438" cy="802483"/>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en-US" altLang="ja-JP" sz="1400" dirty="0" err="1" smtClean="0">
                <a:solidFill>
                  <a:schemeClr val="tx1"/>
                </a:solidFill>
              </a:rPr>
              <a:t>PC_sum$sdev</a:t>
            </a:r>
            <a:r>
              <a:rPr lang="ja-JP" altLang="en-US" sz="1400" dirty="0" smtClean="0">
                <a:solidFill>
                  <a:schemeClr val="tx1"/>
                </a:solidFill>
              </a:rPr>
              <a:t>（各主成分の標準偏差）から、各主成分の累積寄与率を計算</a:t>
            </a:r>
            <a:endParaRPr kumimoji="1" lang="en-US" altLang="ja-JP" sz="1400" dirty="0" smtClean="0">
              <a:solidFill>
                <a:schemeClr val="tx1"/>
              </a:solidFill>
            </a:endParaRPr>
          </a:p>
        </p:txBody>
      </p:sp>
      <p:sp>
        <p:nvSpPr>
          <p:cNvPr id="32" name="正方形/長方形 31"/>
          <p:cNvSpPr/>
          <p:nvPr/>
        </p:nvSpPr>
        <p:spPr>
          <a:xfrm>
            <a:off x="2483768" y="2760028"/>
            <a:ext cx="2006345" cy="187888"/>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5" name="四角形吹き出し 34"/>
          <p:cNvSpPr/>
          <p:nvPr/>
        </p:nvSpPr>
        <p:spPr>
          <a:xfrm>
            <a:off x="2779427" y="2957220"/>
            <a:ext cx="1375449" cy="497470"/>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smtClean="0">
                <a:solidFill>
                  <a:schemeClr val="tx1"/>
                </a:solidFill>
              </a:rPr>
              <a:t>第</a:t>
            </a:r>
            <a:r>
              <a:rPr lang="en-US" altLang="ja-JP" sz="1400" dirty="0" smtClean="0">
                <a:solidFill>
                  <a:schemeClr val="tx1"/>
                </a:solidFill>
              </a:rPr>
              <a:t>1</a:t>
            </a:r>
            <a:r>
              <a:rPr lang="ja-JP" altLang="en-US" sz="1400" dirty="0" smtClean="0">
                <a:solidFill>
                  <a:schemeClr val="tx1"/>
                </a:solidFill>
              </a:rPr>
              <a:t>～</a:t>
            </a:r>
            <a:r>
              <a:rPr lang="en-US" altLang="ja-JP" sz="1400" dirty="0" err="1" smtClean="0">
                <a:solidFill>
                  <a:schemeClr val="tx1"/>
                </a:solidFill>
              </a:rPr>
              <a:t>i</a:t>
            </a:r>
            <a:r>
              <a:rPr lang="ja-JP" altLang="en-US" sz="1400" dirty="0" smtClean="0">
                <a:solidFill>
                  <a:schemeClr val="tx1"/>
                </a:solidFill>
              </a:rPr>
              <a:t>主成分の</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分散の合計</a:t>
            </a:r>
            <a:endParaRPr kumimoji="1" lang="en-US" altLang="ja-JP" sz="1400" dirty="0" smtClean="0">
              <a:solidFill>
                <a:schemeClr val="tx1"/>
              </a:solidFill>
            </a:endParaRPr>
          </a:p>
        </p:txBody>
      </p:sp>
      <p:sp>
        <p:nvSpPr>
          <p:cNvPr id="41" name="正方形/長方形 40"/>
          <p:cNvSpPr/>
          <p:nvPr/>
        </p:nvSpPr>
        <p:spPr>
          <a:xfrm>
            <a:off x="4535488" y="2760028"/>
            <a:ext cx="1728787" cy="197192"/>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44" name="四角形吹き出し 43"/>
          <p:cNvSpPr/>
          <p:nvPr/>
        </p:nvSpPr>
        <p:spPr>
          <a:xfrm>
            <a:off x="4644876" y="2957220"/>
            <a:ext cx="1497327" cy="497470"/>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全主成分の分散の合計</a:t>
            </a:r>
            <a:endParaRPr kumimoji="1" lang="en-US" altLang="ja-JP" sz="1400" dirty="0" smtClean="0">
              <a:solidFill>
                <a:schemeClr val="tx1"/>
              </a:solidFill>
            </a:endParaRPr>
          </a:p>
        </p:txBody>
      </p:sp>
      <p:sp>
        <p:nvSpPr>
          <p:cNvPr id="45" name="四角形吹き出し 44"/>
          <p:cNvSpPr/>
          <p:nvPr/>
        </p:nvSpPr>
        <p:spPr>
          <a:xfrm>
            <a:off x="3751899" y="2046367"/>
            <a:ext cx="1497327" cy="497470"/>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smtClean="0">
                <a:solidFill>
                  <a:schemeClr val="tx1"/>
                </a:solidFill>
              </a:rPr>
              <a:t>←累積寄与率を格納するための箱</a:t>
            </a:r>
            <a:endParaRPr kumimoji="1" lang="en-US" altLang="ja-JP" sz="1400" dirty="0" smtClean="0">
              <a:solidFill>
                <a:schemeClr val="tx1"/>
              </a:solidFill>
            </a:endParaRPr>
          </a:p>
        </p:txBody>
      </p:sp>
      <p:sp>
        <p:nvSpPr>
          <p:cNvPr id="48" name="右中かっこ 47"/>
          <p:cNvSpPr/>
          <p:nvPr/>
        </p:nvSpPr>
        <p:spPr>
          <a:xfrm>
            <a:off x="6250676" y="3982410"/>
            <a:ext cx="243510" cy="412169"/>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9" name="四角形吹き出し 48"/>
          <p:cNvSpPr/>
          <p:nvPr/>
        </p:nvSpPr>
        <p:spPr>
          <a:xfrm>
            <a:off x="6588224" y="3914688"/>
            <a:ext cx="2268438" cy="508776"/>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各主成分の寄与率を計算し、</a:t>
            </a:r>
            <a:endParaRPr kumimoji="1" lang="en-US" altLang="ja-JP" sz="1400" dirty="0" smtClean="0">
              <a:solidFill>
                <a:schemeClr val="tx1"/>
              </a:solidFill>
            </a:endParaRPr>
          </a:p>
          <a:p>
            <a:r>
              <a:rPr lang="en-US" altLang="ja-JP" sz="1400" dirty="0" err="1" smtClean="0">
                <a:solidFill>
                  <a:schemeClr val="tx1"/>
                </a:solidFill>
              </a:rPr>
              <a:t>barplot</a:t>
            </a:r>
            <a:r>
              <a:rPr lang="ja-JP" altLang="en-US" sz="1400" dirty="0" smtClean="0">
                <a:solidFill>
                  <a:schemeClr val="tx1"/>
                </a:solidFill>
              </a:rPr>
              <a:t>関数で棒グラフを図示</a:t>
            </a:r>
            <a:endParaRPr kumimoji="1" lang="en-US" altLang="ja-JP" sz="1400" dirty="0" smtClean="0">
              <a:solidFill>
                <a:schemeClr val="tx1"/>
              </a:solidFill>
            </a:endParaRPr>
          </a:p>
        </p:txBody>
      </p:sp>
      <p:sp>
        <p:nvSpPr>
          <p:cNvPr id="50" name="正方形/長方形 49"/>
          <p:cNvSpPr/>
          <p:nvPr/>
        </p:nvSpPr>
        <p:spPr>
          <a:xfrm>
            <a:off x="1952417" y="4035006"/>
            <a:ext cx="1241160" cy="182152"/>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51" name="正方形/長方形 50"/>
          <p:cNvSpPr/>
          <p:nvPr/>
        </p:nvSpPr>
        <p:spPr>
          <a:xfrm>
            <a:off x="3259402" y="4041136"/>
            <a:ext cx="1636633" cy="176022"/>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52" name="四角形吹き出し 51"/>
          <p:cNvSpPr/>
          <p:nvPr/>
        </p:nvSpPr>
        <p:spPr>
          <a:xfrm>
            <a:off x="1729299" y="3762314"/>
            <a:ext cx="1422091" cy="278822"/>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各主成分の</a:t>
            </a:r>
            <a:r>
              <a:rPr lang="ja-JP" altLang="en-US" sz="1400" dirty="0">
                <a:solidFill>
                  <a:schemeClr val="tx1"/>
                </a:solidFill>
              </a:rPr>
              <a:t>分散</a:t>
            </a:r>
            <a:endParaRPr kumimoji="1" lang="en-US" altLang="ja-JP" sz="1400" dirty="0" smtClean="0">
              <a:solidFill>
                <a:schemeClr val="tx1"/>
              </a:solidFill>
            </a:endParaRPr>
          </a:p>
        </p:txBody>
      </p:sp>
      <p:sp>
        <p:nvSpPr>
          <p:cNvPr id="53" name="四角形吹き出し 52"/>
          <p:cNvSpPr/>
          <p:nvPr/>
        </p:nvSpPr>
        <p:spPr>
          <a:xfrm>
            <a:off x="2974176" y="3762314"/>
            <a:ext cx="2290608" cy="278822"/>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en-US" altLang="ja-JP" sz="1400" dirty="0" smtClean="0">
                <a:solidFill>
                  <a:schemeClr val="tx1"/>
                </a:solidFill>
              </a:rPr>
              <a:t>÷</a:t>
            </a:r>
            <a:r>
              <a:rPr kumimoji="1" lang="ja-JP" altLang="en-US" sz="1400" dirty="0" smtClean="0">
                <a:solidFill>
                  <a:schemeClr val="tx1"/>
                </a:solidFill>
              </a:rPr>
              <a:t>各主成分の</a:t>
            </a:r>
            <a:r>
              <a:rPr lang="ja-JP" altLang="en-US" sz="1400" dirty="0" smtClean="0">
                <a:solidFill>
                  <a:schemeClr val="tx1"/>
                </a:solidFill>
              </a:rPr>
              <a:t>分散の合計</a:t>
            </a:r>
            <a:endParaRPr kumimoji="1" lang="en-US" altLang="ja-JP" sz="1400" dirty="0" smtClean="0">
              <a:solidFill>
                <a:schemeClr val="tx1"/>
              </a:solidFill>
            </a:endParaRPr>
          </a:p>
        </p:txBody>
      </p:sp>
      <p:sp>
        <p:nvSpPr>
          <p:cNvPr id="56" name="四角形吹き出し 55"/>
          <p:cNvSpPr/>
          <p:nvPr/>
        </p:nvSpPr>
        <p:spPr>
          <a:xfrm>
            <a:off x="1232141" y="4722126"/>
            <a:ext cx="2448409" cy="477672"/>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smtClean="0">
                <a:solidFill>
                  <a:schemeClr val="tx1"/>
                </a:solidFill>
              </a:rPr>
              <a:t>このページの</a:t>
            </a:r>
            <a:r>
              <a:rPr lang="en-US" altLang="ja-JP" sz="1400" dirty="0" smtClean="0">
                <a:solidFill>
                  <a:schemeClr val="tx1"/>
                </a:solidFill>
              </a:rPr>
              <a:t>1</a:t>
            </a:r>
            <a:r>
              <a:rPr lang="ja-JP" altLang="en-US" sz="1400" dirty="0" smtClean="0">
                <a:solidFill>
                  <a:schemeClr val="tx1"/>
                </a:solidFill>
              </a:rPr>
              <a:t>～</a:t>
            </a:r>
            <a:r>
              <a:rPr lang="en-US" altLang="ja-JP" sz="1400" dirty="0" smtClean="0">
                <a:solidFill>
                  <a:schemeClr val="tx1"/>
                </a:solidFill>
              </a:rPr>
              <a:t>4</a:t>
            </a:r>
            <a:r>
              <a:rPr lang="ja-JP" altLang="en-US" sz="1400" dirty="0" smtClean="0">
                <a:solidFill>
                  <a:schemeClr val="tx1"/>
                </a:solidFill>
              </a:rPr>
              <a:t>行目で計算した累積寄与率</a:t>
            </a:r>
            <a:endParaRPr kumimoji="1" lang="en-US" altLang="ja-JP" sz="1400" dirty="0" smtClean="0">
              <a:solidFill>
                <a:schemeClr val="tx1"/>
              </a:solidFill>
            </a:endParaRPr>
          </a:p>
        </p:txBody>
      </p:sp>
      <p:cxnSp>
        <p:nvCxnSpPr>
          <p:cNvPr id="10" name="直線コネクタ 9"/>
          <p:cNvCxnSpPr>
            <a:stCxn id="56" idx="2"/>
          </p:cNvCxnSpPr>
          <p:nvPr/>
        </p:nvCxnSpPr>
        <p:spPr>
          <a:xfrm flipH="1">
            <a:off x="2169994" y="5199798"/>
            <a:ext cx="286352" cy="150124"/>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58" name="右中かっこ 57"/>
          <p:cNvSpPr/>
          <p:nvPr/>
        </p:nvSpPr>
        <p:spPr>
          <a:xfrm>
            <a:off x="6250676" y="5333538"/>
            <a:ext cx="243510" cy="412169"/>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59" name="四角形吹き出し 58"/>
          <p:cNvSpPr/>
          <p:nvPr/>
        </p:nvSpPr>
        <p:spPr>
          <a:xfrm>
            <a:off x="6588224" y="5256516"/>
            <a:ext cx="2268438" cy="508776"/>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各主成分の累積寄与率を</a:t>
            </a:r>
            <a:r>
              <a:rPr kumimoji="1" lang="en-US" altLang="ja-JP" sz="1400" dirty="0" smtClean="0">
                <a:solidFill>
                  <a:schemeClr val="tx1"/>
                </a:solidFill>
              </a:rPr>
              <a:t/>
            </a:r>
            <a:br>
              <a:rPr kumimoji="1" lang="en-US" altLang="ja-JP" sz="1400" dirty="0" smtClean="0">
                <a:solidFill>
                  <a:schemeClr val="tx1"/>
                </a:solidFill>
              </a:rPr>
            </a:br>
            <a:r>
              <a:rPr kumimoji="1" lang="en-US" altLang="ja-JP" sz="1400" dirty="0" err="1" smtClean="0">
                <a:solidFill>
                  <a:schemeClr val="tx1"/>
                </a:solidFill>
              </a:rPr>
              <a:t>barplot</a:t>
            </a:r>
            <a:r>
              <a:rPr kumimoji="1" lang="ja-JP" altLang="en-US" sz="1400" dirty="0" smtClean="0">
                <a:solidFill>
                  <a:schemeClr val="tx1"/>
                </a:solidFill>
              </a:rPr>
              <a:t>関数で図示</a:t>
            </a:r>
            <a:endParaRPr kumimoji="1" lang="en-US" altLang="ja-JP" sz="1400" dirty="0" smtClean="0">
              <a:solidFill>
                <a:schemeClr val="tx1"/>
              </a:solidFill>
            </a:endParaRPr>
          </a:p>
        </p:txBody>
      </p:sp>
      <p:sp>
        <p:nvSpPr>
          <p:cNvPr id="60" name="四角形吹き出し 59"/>
          <p:cNvSpPr/>
          <p:nvPr/>
        </p:nvSpPr>
        <p:spPr>
          <a:xfrm>
            <a:off x="6373504" y="6469039"/>
            <a:ext cx="2553723" cy="258681"/>
          </a:xfrm>
          <a:prstGeom prst="wedgeRectCallout">
            <a:avLst>
              <a:gd name="adj1" fmla="val -74511"/>
              <a:gd name="adj2" fmla="val -70655"/>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r"/>
            <a:r>
              <a:rPr lang="ja-JP" altLang="en-US" sz="1400" b="1" dirty="0" smtClean="0">
                <a:solidFill>
                  <a:schemeClr val="tx1"/>
                </a:solidFill>
              </a:rPr>
              <a:t>出力結果は次ページ</a:t>
            </a:r>
            <a:endParaRPr kumimoji="1" lang="en-US" altLang="ja-JP" sz="1400" b="1" dirty="0" smtClean="0">
              <a:solidFill>
                <a:schemeClr val="tx1"/>
              </a:solidFill>
            </a:endParaRPr>
          </a:p>
        </p:txBody>
      </p:sp>
    </p:spTree>
    <p:extLst>
      <p:ext uri="{BB962C8B-B14F-4D97-AF65-F5344CB8AC3E}">
        <p14:creationId xmlns:p14="http://schemas.microsoft.com/office/powerpoint/2010/main" val="4723871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a:t>
            </a:r>
            <a:r>
              <a:rPr lang="ja-JP" altLang="en-US" dirty="0"/>
              <a:t> </a:t>
            </a:r>
            <a:r>
              <a:rPr lang="ja-JP" altLang="en-US" dirty="0" smtClean="0"/>
              <a:t>累積寄与率の確認</a:t>
            </a:r>
            <a:r>
              <a:rPr lang="en-US" altLang="ja-JP" dirty="0"/>
              <a:t> </a:t>
            </a:r>
            <a:r>
              <a:rPr lang="en-US" altLang="ja-JP" dirty="0" smtClean="0"/>
              <a:t>2/2</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51</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smtClean="0"/>
              <a:t>主成分分析の結果から、各主成分の寄与率及び累積寄与率を抽出・計算し、棒グラフで図示をすることで情報の偏り具合がわかり、フォーカスすべき主成分がわかる</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602</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コンビニエンスストアの店舗類型の把握</a:t>
            </a:r>
          </a:p>
        </p:txBody>
      </p:sp>
      <p:sp>
        <p:nvSpPr>
          <p:cNvPr id="33" name="正方形/長方形 32"/>
          <p:cNvSpPr/>
          <p:nvPr/>
        </p:nvSpPr>
        <p:spPr>
          <a:xfrm>
            <a:off x="412029" y="1779527"/>
            <a:ext cx="8444633"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smtClean="0">
                <a:solidFill>
                  <a:schemeClr val="bg1"/>
                </a:solidFill>
              </a:rPr>
              <a:t>累積寄与率の計算及び図示</a:t>
            </a:r>
            <a:endParaRPr lang="en-US" altLang="ja-JP" sz="1400" dirty="0" smtClean="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p>
        </p:txBody>
      </p:sp>
      <p:pic>
        <p:nvPicPr>
          <p:cNvPr id="7" name="図 6"/>
          <p:cNvPicPr>
            <a:picLocks noChangeAspect="1"/>
          </p:cNvPicPr>
          <p:nvPr/>
        </p:nvPicPr>
        <p:blipFill>
          <a:blip r:embed="rId3"/>
          <a:stretch>
            <a:fillRect/>
          </a:stretch>
        </p:blipFill>
        <p:spPr>
          <a:xfrm>
            <a:off x="2492476" y="2058000"/>
            <a:ext cx="6352381" cy="4603868"/>
          </a:xfrm>
          <a:prstGeom prst="rect">
            <a:avLst/>
          </a:prstGeom>
        </p:spPr>
      </p:pic>
      <p:sp>
        <p:nvSpPr>
          <p:cNvPr id="36" name="正方形/長方形 35"/>
          <p:cNvSpPr/>
          <p:nvPr/>
        </p:nvSpPr>
        <p:spPr>
          <a:xfrm>
            <a:off x="1426994" y="2057119"/>
            <a:ext cx="864530" cy="2179740"/>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bg1"/>
                </a:solidFill>
              </a:rPr>
              <a:t>主成分</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毎の</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寄与率</a:t>
            </a:r>
          </a:p>
        </p:txBody>
      </p:sp>
      <p:sp>
        <p:nvSpPr>
          <p:cNvPr id="37" name="正方形/長方形 36"/>
          <p:cNvSpPr/>
          <p:nvPr/>
        </p:nvSpPr>
        <p:spPr>
          <a:xfrm>
            <a:off x="1426994" y="4482128"/>
            <a:ext cx="864530" cy="2179740"/>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bg1"/>
                </a:solidFill>
              </a:rPr>
              <a:t>主成分</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毎の</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寄与率</a:t>
            </a:r>
            <a:r>
              <a:rPr kumimoji="1" lang="en-US" altLang="ja-JP" sz="1400" dirty="0" smtClean="0">
                <a:solidFill>
                  <a:schemeClr val="bg1"/>
                </a:solidFill>
              </a:rPr>
              <a:t/>
            </a:r>
            <a:br>
              <a:rPr kumimoji="1" lang="en-US" altLang="ja-JP" sz="1400" dirty="0" smtClean="0">
                <a:solidFill>
                  <a:schemeClr val="bg1"/>
                </a:solidFill>
              </a:rPr>
            </a:br>
            <a:r>
              <a:rPr kumimoji="1" lang="en-US" altLang="ja-JP" sz="1400" dirty="0" smtClean="0">
                <a:solidFill>
                  <a:schemeClr val="bg1"/>
                </a:solidFill>
              </a:rPr>
              <a:t>(</a:t>
            </a:r>
            <a:r>
              <a:rPr kumimoji="1" lang="ja-JP" altLang="en-US" sz="1400" dirty="0" smtClean="0">
                <a:solidFill>
                  <a:schemeClr val="bg1"/>
                </a:solidFill>
              </a:rPr>
              <a:t>累積</a:t>
            </a:r>
            <a:r>
              <a:rPr kumimoji="1" lang="en-US" altLang="ja-JP" sz="1400" dirty="0" smtClean="0">
                <a:solidFill>
                  <a:schemeClr val="bg1"/>
                </a:solidFill>
              </a:rPr>
              <a:t>)</a:t>
            </a:r>
            <a:endParaRPr kumimoji="1" lang="ja-JP" altLang="en-US" sz="1400" dirty="0" smtClean="0">
              <a:solidFill>
                <a:schemeClr val="bg1"/>
              </a:solidFill>
            </a:endParaRPr>
          </a:p>
        </p:txBody>
      </p:sp>
      <p:sp>
        <p:nvSpPr>
          <p:cNvPr id="38" name="正方形/長方形 37"/>
          <p:cNvSpPr/>
          <p:nvPr/>
        </p:nvSpPr>
        <p:spPr>
          <a:xfrm>
            <a:off x="3344488" y="5140474"/>
            <a:ext cx="2469457" cy="1246678"/>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9" name="四角形吹き出し 38"/>
          <p:cNvSpPr/>
          <p:nvPr/>
        </p:nvSpPr>
        <p:spPr>
          <a:xfrm>
            <a:off x="3667137" y="4244580"/>
            <a:ext cx="5189525" cy="519792"/>
          </a:xfrm>
          <a:prstGeom prst="wedgeRectCallout">
            <a:avLst>
              <a:gd name="adj1" fmla="val -46882"/>
              <a:gd name="adj2" fmla="val 118390"/>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今回の場合、第</a:t>
            </a:r>
            <a:r>
              <a:rPr kumimoji="1" lang="en-US" altLang="ja-JP" sz="1400" dirty="0" smtClean="0">
                <a:solidFill>
                  <a:schemeClr val="bg1"/>
                </a:solidFill>
              </a:rPr>
              <a:t>2</a:t>
            </a:r>
            <a:r>
              <a:rPr lang="ja-JP" altLang="en-US" sz="1400" dirty="0" smtClean="0">
                <a:solidFill>
                  <a:schemeClr val="bg1"/>
                </a:solidFill>
              </a:rPr>
              <a:t>主成分までで、</a:t>
            </a:r>
            <a:r>
              <a:rPr lang="en-US" altLang="ja-JP" sz="1400" dirty="0" smtClean="0">
                <a:solidFill>
                  <a:schemeClr val="bg1"/>
                </a:solidFill>
              </a:rPr>
              <a:t>80%</a:t>
            </a:r>
            <a:r>
              <a:rPr lang="ja-JP" altLang="en-US" sz="1400" dirty="0" smtClean="0">
                <a:solidFill>
                  <a:schemeClr val="bg1"/>
                </a:solidFill>
              </a:rPr>
              <a:t>の寄与率を占めていることがわかる</a:t>
            </a:r>
            <a:endParaRPr lang="en-US" altLang="ja-JP" sz="1400" dirty="0" smtClean="0">
              <a:solidFill>
                <a:schemeClr val="bg1"/>
              </a:solidFill>
            </a:endParaRPr>
          </a:p>
          <a:p>
            <a:r>
              <a:rPr lang="ja-JP" altLang="en-US" sz="1400" dirty="0" smtClean="0">
                <a:solidFill>
                  <a:schemeClr val="bg1"/>
                </a:solidFill>
              </a:rPr>
              <a:t>したがって、第</a:t>
            </a:r>
            <a:r>
              <a:rPr lang="en-US" altLang="ja-JP" sz="1400" dirty="0" smtClean="0">
                <a:solidFill>
                  <a:schemeClr val="bg1"/>
                </a:solidFill>
              </a:rPr>
              <a:t>1,2</a:t>
            </a:r>
            <a:r>
              <a:rPr lang="ja-JP" altLang="en-US" sz="1400" dirty="0" smtClean="0">
                <a:solidFill>
                  <a:schemeClr val="bg1"/>
                </a:solidFill>
              </a:rPr>
              <a:t>主成分を使用して考察可能</a:t>
            </a:r>
            <a:endParaRPr kumimoji="1" lang="en-US" altLang="ja-JP" sz="1400" dirty="0" smtClean="0">
              <a:solidFill>
                <a:schemeClr val="bg1"/>
              </a:solidFill>
            </a:endParaRPr>
          </a:p>
        </p:txBody>
      </p:sp>
    </p:spTree>
    <p:extLst>
      <p:ext uri="{BB962C8B-B14F-4D97-AF65-F5344CB8AC3E}">
        <p14:creationId xmlns:p14="http://schemas.microsoft.com/office/powerpoint/2010/main" val="18275021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a:t>
            </a:r>
            <a:r>
              <a:rPr lang="ja-JP" altLang="en-US" dirty="0"/>
              <a:t> </a:t>
            </a:r>
            <a:r>
              <a:rPr lang="ja-JP" altLang="en-US" dirty="0" smtClean="0"/>
              <a:t>因子負荷</a:t>
            </a:r>
            <a:r>
              <a:rPr lang="ja-JP" altLang="en-US" dirty="0"/>
              <a:t>量</a:t>
            </a:r>
            <a:r>
              <a:rPr lang="ja-JP" altLang="en-US" dirty="0" smtClean="0"/>
              <a:t>の確認 </a:t>
            </a:r>
            <a:r>
              <a:rPr lang="en-US" altLang="ja-JP" dirty="0" smtClean="0"/>
              <a:t>1/2</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52</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a:t>前</a:t>
            </a:r>
            <a:r>
              <a:rPr lang="ja-JP" altLang="en-US" dirty="0" smtClean="0"/>
              <a:t>ページで確認した第</a:t>
            </a:r>
            <a:r>
              <a:rPr lang="en-US" altLang="ja-JP" dirty="0" smtClean="0"/>
              <a:t>1,2</a:t>
            </a:r>
            <a:r>
              <a:rPr lang="ja-JP" altLang="en-US" dirty="0" smtClean="0"/>
              <a:t>主成分について、因子負荷量を確認し、主成分の意味付けを行う</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603</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コンビニエンスストアの店舗類型の把握</a:t>
            </a:r>
          </a:p>
        </p:txBody>
      </p:sp>
      <p:sp>
        <p:nvSpPr>
          <p:cNvPr id="33" name="正方形/長方形 32"/>
          <p:cNvSpPr/>
          <p:nvPr/>
        </p:nvSpPr>
        <p:spPr>
          <a:xfrm>
            <a:off x="412029" y="1779527"/>
            <a:ext cx="8444633"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smtClean="0">
                <a:solidFill>
                  <a:schemeClr val="bg1"/>
                </a:solidFill>
              </a:rPr>
              <a:t>主成分の因子負荷量の確認</a:t>
            </a:r>
            <a:endParaRPr lang="en-US" altLang="ja-JP" sz="1400" dirty="0" smtClean="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プログラム</a:t>
            </a:r>
            <a:endParaRPr lang="ja-JP" altLang="en-US" sz="1600" dirty="0">
              <a:solidFill>
                <a:schemeClr val="bg1"/>
              </a:solidFill>
            </a:endParaRPr>
          </a:p>
        </p:txBody>
      </p:sp>
      <p:sp>
        <p:nvSpPr>
          <p:cNvPr id="4" name="正方形/長方形 3"/>
          <p:cNvSpPr/>
          <p:nvPr/>
        </p:nvSpPr>
        <p:spPr>
          <a:xfrm>
            <a:off x="1232918" y="2048065"/>
            <a:ext cx="5139282" cy="3754874"/>
          </a:xfrm>
          <a:prstGeom prst="rect">
            <a:avLst/>
          </a:prstGeom>
        </p:spPr>
        <p:txBody>
          <a:bodyPr wrap="square">
            <a:spAutoFit/>
          </a:bodyPr>
          <a:lstStyle/>
          <a:p>
            <a:r>
              <a:rPr lang="en-US" altLang="ja-JP" sz="1400" dirty="0" smtClean="0">
                <a:solidFill>
                  <a:srgbClr val="0000CC"/>
                </a:solidFill>
              </a:rPr>
              <a:t>#</a:t>
            </a:r>
            <a:r>
              <a:rPr lang="en-US" altLang="ja-JP" sz="1400" dirty="0">
                <a:solidFill>
                  <a:srgbClr val="0000CC"/>
                </a:solidFill>
              </a:rPr>
              <a:t>First component</a:t>
            </a:r>
          </a:p>
          <a:p>
            <a:r>
              <a:rPr lang="en-US" altLang="ja-JP" sz="1400" dirty="0" err="1">
                <a:solidFill>
                  <a:srgbClr val="0000CC"/>
                </a:solidFill>
              </a:rPr>
              <a:t>barplot</a:t>
            </a:r>
            <a:r>
              <a:rPr lang="en-US" altLang="ja-JP" sz="1400" dirty="0">
                <a:solidFill>
                  <a:srgbClr val="0000CC"/>
                </a:solidFill>
              </a:rPr>
              <a:t>(</a:t>
            </a:r>
            <a:r>
              <a:rPr lang="en-US" altLang="ja-JP" sz="1400" dirty="0" err="1">
                <a:solidFill>
                  <a:srgbClr val="0000CC"/>
                </a:solidFill>
              </a:rPr>
              <a:t>PC$loadings</a:t>
            </a:r>
            <a:r>
              <a:rPr lang="en-US" altLang="ja-JP" sz="1400" dirty="0">
                <a:solidFill>
                  <a:srgbClr val="0000CC"/>
                </a:solidFill>
              </a:rPr>
              <a:t>[,1</a:t>
            </a:r>
            <a:r>
              <a:rPr lang="en-US" altLang="ja-JP" sz="1400" dirty="0" smtClean="0">
                <a:solidFill>
                  <a:srgbClr val="0000CC"/>
                </a:solidFill>
              </a:rPr>
              <a:t>],</a:t>
            </a:r>
            <a:endParaRPr lang="en-US" altLang="ja-JP" sz="1400" dirty="0">
              <a:solidFill>
                <a:srgbClr val="0000CC"/>
              </a:solidFill>
            </a:endParaRPr>
          </a:p>
          <a:p>
            <a:r>
              <a:rPr lang="en-US" altLang="ja-JP" sz="1400" dirty="0">
                <a:solidFill>
                  <a:srgbClr val="0000CC"/>
                </a:solidFill>
              </a:rPr>
              <a:t>        las = 3</a:t>
            </a:r>
            <a:r>
              <a:rPr lang="en-US" altLang="ja-JP" sz="1400" dirty="0" smtClean="0">
                <a:solidFill>
                  <a:srgbClr val="0000CC"/>
                </a:solidFill>
              </a:rPr>
              <a:t>,</a:t>
            </a:r>
            <a:endParaRPr lang="en-US" altLang="ja-JP" sz="1400" dirty="0">
              <a:solidFill>
                <a:srgbClr val="0000CC"/>
              </a:solidFill>
            </a:endParaRPr>
          </a:p>
          <a:p>
            <a:r>
              <a:rPr lang="en-US" altLang="ja-JP" sz="1400" dirty="0">
                <a:solidFill>
                  <a:srgbClr val="0000CC"/>
                </a:solidFill>
              </a:rPr>
              <a:t>        main = print(paste("PC loadings of",</a:t>
            </a:r>
            <a:r>
              <a:rPr lang="en-US" altLang="ja-JP" sz="1400" dirty="0" err="1">
                <a:solidFill>
                  <a:srgbClr val="0000CC"/>
                </a:solidFill>
              </a:rPr>
              <a:t>colnames</a:t>
            </a:r>
            <a:r>
              <a:rPr lang="en-US" altLang="ja-JP" sz="1400" dirty="0">
                <a:solidFill>
                  <a:srgbClr val="0000CC"/>
                </a:solidFill>
              </a:rPr>
              <a:t>(</a:t>
            </a:r>
            <a:r>
              <a:rPr lang="en-US" altLang="ja-JP" sz="1400" dirty="0" err="1">
                <a:solidFill>
                  <a:srgbClr val="0000CC"/>
                </a:solidFill>
              </a:rPr>
              <a:t>PC$loadings</a:t>
            </a:r>
            <a:r>
              <a:rPr lang="en-US" altLang="ja-JP" sz="1400" dirty="0">
                <a:solidFill>
                  <a:srgbClr val="0000CC"/>
                </a:solidFill>
              </a:rPr>
              <a:t>)[1])))</a:t>
            </a:r>
          </a:p>
          <a:p>
            <a:endParaRPr lang="en-US" altLang="ja-JP" sz="1400" dirty="0" smtClean="0">
              <a:solidFill>
                <a:srgbClr val="0000CC"/>
              </a:solidFill>
            </a:endParaRPr>
          </a:p>
          <a:p>
            <a:endParaRPr lang="en-US" altLang="ja-JP" sz="1400" dirty="0">
              <a:solidFill>
                <a:srgbClr val="0000CC"/>
              </a:solidFill>
            </a:endParaRPr>
          </a:p>
          <a:p>
            <a:endParaRPr lang="en-US" altLang="ja-JP" sz="1400" dirty="0" smtClean="0">
              <a:solidFill>
                <a:srgbClr val="0000CC"/>
              </a:solidFill>
            </a:endParaRPr>
          </a:p>
          <a:p>
            <a:endParaRPr lang="en-US" altLang="ja-JP" sz="1400" dirty="0">
              <a:solidFill>
                <a:srgbClr val="0000CC"/>
              </a:solidFill>
            </a:endParaRPr>
          </a:p>
          <a:p>
            <a:endParaRPr lang="en-US" altLang="ja-JP" sz="1400" dirty="0" smtClean="0">
              <a:solidFill>
                <a:srgbClr val="0000CC"/>
              </a:solidFill>
            </a:endParaRPr>
          </a:p>
          <a:p>
            <a:endParaRPr lang="en-US" altLang="ja-JP" sz="1400" dirty="0" smtClean="0">
              <a:solidFill>
                <a:srgbClr val="0000CC"/>
              </a:solidFill>
            </a:endParaRPr>
          </a:p>
          <a:p>
            <a:endParaRPr lang="en-US" altLang="ja-JP" sz="1400" dirty="0">
              <a:solidFill>
                <a:srgbClr val="0000CC"/>
              </a:solidFill>
            </a:endParaRPr>
          </a:p>
          <a:p>
            <a:endParaRPr lang="en-US" altLang="ja-JP" sz="1400" dirty="0" smtClean="0">
              <a:solidFill>
                <a:srgbClr val="0000CC"/>
              </a:solidFill>
            </a:endParaRPr>
          </a:p>
          <a:p>
            <a:endParaRPr lang="en-US" altLang="ja-JP" sz="1400" dirty="0">
              <a:solidFill>
                <a:srgbClr val="0000CC"/>
              </a:solidFill>
            </a:endParaRPr>
          </a:p>
          <a:p>
            <a:r>
              <a:rPr lang="en-US" altLang="ja-JP" sz="1400" dirty="0" smtClean="0">
                <a:solidFill>
                  <a:srgbClr val="0000CC"/>
                </a:solidFill>
              </a:rPr>
              <a:t>#</a:t>
            </a:r>
            <a:r>
              <a:rPr lang="en-US" altLang="ja-JP" sz="1400" dirty="0">
                <a:solidFill>
                  <a:srgbClr val="0000CC"/>
                </a:solidFill>
              </a:rPr>
              <a:t>Second component</a:t>
            </a:r>
          </a:p>
          <a:p>
            <a:r>
              <a:rPr lang="en-US" altLang="ja-JP" sz="1400" dirty="0" err="1">
                <a:solidFill>
                  <a:srgbClr val="0000CC"/>
                </a:solidFill>
              </a:rPr>
              <a:t>barplot</a:t>
            </a:r>
            <a:r>
              <a:rPr lang="en-US" altLang="ja-JP" sz="1400" dirty="0">
                <a:solidFill>
                  <a:srgbClr val="0000CC"/>
                </a:solidFill>
              </a:rPr>
              <a:t>(</a:t>
            </a:r>
            <a:r>
              <a:rPr lang="en-US" altLang="ja-JP" sz="1400" dirty="0" err="1">
                <a:solidFill>
                  <a:srgbClr val="0000CC"/>
                </a:solidFill>
              </a:rPr>
              <a:t>PC$loadings</a:t>
            </a:r>
            <a:r>
              <a:rPr lang="en-US" altLang="ja-JP" sz="1400" dirty="0">
                <a:solidFill>
                  <a:srgbClr val="0000CC"/>
                </a:solidFill>
              </a:rPr>
              <a:t>[,2</a:t>
            </a:r>
            <a:r>
              <a:rPr lang="en-US" altLang="ja-JP" sz="1400" dirty="0" smtClean="0">
                <a:solidFill>
                  <a:srgbClr val="0000CC"/>
                </a:solidFill>
              </a:rPr>
              <a:t>],</a:t>
            </a:r>
            <a:endParaRPr lang="en-US" altLang="ja-JP" sz="1400" dirty="0">
              <a:solidFill>
                <a:srgbClr val="0000CC"/>
              </a:solidFill>
            </a:endParaRPr>
          </a:p>
          <a:p>
            <a:r>
              <a:rPr lang="en-US" altLang="ja-JP" sz="1400" dirty="0">
                <a:solidFill>
                  <a:srgbClr val="0000CC"/>
                </a:solidFill>
              </a:rPr>
              <a:t>        las = 3</a:t>
            </a:r>
            <a:r>
              <a:rPr lang="en-US" altLang="ja-JP" sz="1400" dirty="0" smtClean="0">
                <a:solidFill>
                  <a:srgbClr val="0000CC"/>
                </a:solidFill>
              </a:rPr>
              <a:t>,</a:t>
            </a:r>
            <a:endParaRPr lang="en-US" altLang="ja-JP" sz="1400" dirty="0">
              <a:solidFill>
                <a:srgbClr val="0000CC"/>
              </a:solidFill>
            </a:endParaRPr>
          </a:p>
          <a:p>
            <a:r>
              <a:rPr lang="en-US" altLang="ja-JP" sz="1400" dirty="0">
                <a:solidFill>
                  <a:srgbClr val="0000CC"/>
                </a:solidFill>
              </a:rPr>
              <a:t>        main = print(paste("PC loadings of",</a:t>
            </a:r>
            <a:r>
              <a:rPr lang="en-US" altLang="ja-JP" sz="1400" dirty="0" err="1">
                <a:solidFill>
                  <a:srgbClr val="0000CC"/>
                </a:solidFill>
              </a:rPr>
              <a:t>colnames</a:t>
            </a:r>
            <a:r>
              <a:rPr lang="en-US" altLang="ja-JP" sz="1400" dirty="0">
                <a:solidFill>
                  <a:srgbClr val="0000CC"/>
                </a:solidFill>
              </a:rPr>
              <a:t>(</a:t>
            </a:r>
            <a:r>
              <a:rPr lang="en-US" altLang="ja-JP" sz="1400" dirty="0" err="1">
                <a:solidFill>
                  <a:srgbClr val="0000CC"/>
                </a:solidFill>
              </a:rPr>
              <a:t>PC$loadings</a:t>
            </a:r>
            <a:r>
              <a:rPr lang="en-US" altLang="ja-JP" sz="1400" dirty="0">
                <a:solidFill>
                  <a:srgbClr val="0000CC"/>
                </a:solidFill>
              </a:rPr>
              <a:t>)[2</a:t>
            </a:r>
            <a:r>
              <a:rPr lang="en-US" altLang="ja-JP" sz="1400" dirty="0" smtClean="0">
                <a:solidFill>
                  <a:srgbClr val="0000CC"/>
                </a:solidFill>
              </a:rPr>
              <a:t>])))</a:t>
            </a:r>
            <a:endParaRPr lang="en-US" altLang="ja-JP" sz="1400" dirty="0">
              <a:solidFill>
                <a:srgbClr val="0000CC"/>
              </a:solidFill>
            </a:endParaRPr>
          </a:p>
        </p:txBody>
      </p:sp>
      <p:sp>
        <p:nvSpPr>
          <p:cNvPr id="60" name="四角形吹き出し 59"/>
          <p:cNvSpPr/>
          <p:nvPr/>
        </p:nvSpPr>
        <p:spPr>
          <a:xfrm>
            <a:off x="6373504" y="6469039"/>
            <a:ext cx="2553723" cy="258681"/>
          </a:xfrm>
          <a:prstGeom prst="wedgeRectCallout">
            <a:avLst>
              <a:gd name="adj1" fmla="val -74511"/>
              <a:gd name="adj2" fmla="val -70655"/>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r"/>
            <a:r>
              <a:rPr lang="ja-JP" altLang="en-US" sz="1400" b="1" dirty="0" smtClean="0">
                <a:solidFill>
                  <a:schemeClr val="tx1"/>
                </a:solidFill>
              </a:rPr>
              <a:t>出力結果は次ページ</a:t>
            </a:r>
            <a:endParaRPr kumimoji="1" lang="en-US" altLang="ja-JP" sz="1400" b="1" dirty="0" smtClean="0">
              <a:solidFill>
                <a:schemeClr val="tx1"/>
              </a:solidFill>
            </a:endParaRPr>
          </a:p>
        </p:txBody>
      </p:sp>
      <p:sp>
        <p:nvSpPr>
          <p:cNvPr id="36" name="四角形吹き出し 35"/>
          <p:cNvSpPr/>
          <p:nvPr/>
        </p:nvSpPr>
        <p:spPr>
          <a:xfrm>
            <a:off x="3059832" y="2266874"/>
            <a:ext cx="2268438" cy="268237"/>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←第</a:t>
            </a:r>
            <a:r>
              <a:rPr kumimoji="1" lang="en-US" altLang="ja-JP" sz="1400" dirty="0" smtClean="0">
                <a:solidFill>
                  <a:schemeClr val="tx1"/>
                </a:solidFill>
              </a:rPr>
              <a:t>1</a:t>
            </a:r>
            <a:r>
              <a:rPr kumimoji="1" lang="ja-JP" altLang="en-US" sz="1400" dirty="0" smtClean="0">
                <a:solidFill>
                  <a:schemeClr val="tx1"/>
                </a:solidFill>
              </a:rPr>
              <a:t>主成分の因子負荷量</a:t>
            </a:r>
            <a:endParaRPr kumimoji="1" lang="en-US" altLang="ja-JP" sz="1400" dirty="0" smtClean="0">
              <a:solidFill>
                <a:schemeClr val="tx1"/>
              </a:solidFill>
            </a:endParaRPr>
          </a:p>
        </p:txBody>
      </p:sp>
      <p:sp>
        <p:nvSpPr>
          <p:cNvPr id="37" name="四角形吹き出し 36"/>
          <p:cNvSpPr/>
          <p:nvPr/>
        </p:nvSpPr>
        <p:spPr>
          <a:xfrm>
            <a:off x="2154426" y="2467825"/>
            <a:ext cx="2669601" cy="268237"/>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smtClean="0">
                <a:solidFill>
                  <a:schemeClr val="tx1"/>
                </a:solidFill>
              </a:rPr>
              <a:t>←棒グラフのラベルの向きを縦にする</a:t>
            </a:r>
            <a:endParaRPr kumimoji="1" lang="en-US" altLang="ja-JP" sz="1400" dirty="0" smtClean="0">
              <a:solidFill>
                <a:schemeClr val="tx1"/>
              </a:solidFill>
            </a:endParaRPr>
          </a:p>
        </p:txBody>
      </p:sp>
      <p:sp>
        <p:nvSpPr>
          <p:cNvPr id="38" name="四角形吹き出し 37"/>
          <p:cNvSpPr/>
          <p:nvPr/>
        </p:nvSpPr>
        <p:spPr>
          <a:xfrm>
            <a:off x="6227129" y="2700304"/>
            <a:ext cx="739358" cy="268237"/>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←題名</a:t>
            </a:r>
            <a:endParaRPr kumimoji="1" lang="en-US" altLang="ja-JP" sz="1400" dirty="0" smtClean="0">
              <a:solidFill>
                <a:schemeClr val="tx1"/>
              </a:solidFill>
            </a:endParaRPr>
          </a:p>
        </p:txBody>
      </p:sp>
      <p:sp>
        <p:nvSpPr>
          <p:cNvPr id="7" name="正方形/長方形 6"/>
          <p:cNvSpPr/>
          <p:nvPr/>
        </p:nvSpPr>
        <p:spPr>
          <a:xfrm>
            <a:off x="4217158" y="2756848"/>
            <a:ext cx="1910687" cy="177421"/>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9" name="四角形吹き出し 38"/>
          <p:cNvSpPr/>
          <p:nvPr/>
        </p:nvSpPr>
        <p:spPr>
          <a:xfrm>
            <a:off x="4031262" y="3087548"/>
            <a:ext cx="2263080" cy="1163361"/>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en-US" altLang="ja-JP" sz="1400" dirty="0" err="1" smtClean="0">
                <a:solidFill>
                  <a:schemeClr val="tx1"/>
                </a:solidFill>
              </a:rPr>
              <a:t>PC$loadings</a:t>
            </a:r>
            <a:r>
              <a:rPr lang="ja-JP" altLang="en-US" sz="1400" dirty="0" smtClean="0">
                <a:solidFill>
                  <a:schemeClr val="tx1"/>
                </a:solidFill>
              </a:rPr>
              <a:t>は因子負荷量が格納された行列。</a:t>
            </a:r>
            <a:r>
              <a:rPr lang="en-US" altLang="ja-JP" sz="1400" dirty="0" err="1" smtClean="0">
                <a:solidFill>
                  <a:schemeClr val="tx1"/>
                </a:solidFill>
              </a:rPr>
              <a:t>Colnames</a:t>
            </a:r>
            <a:r>
              <a:rPr lang="ja-JP" altLang="en-US" sz="1400" dirty="0" smtClean="0">
                <a:solidFill>
                  <a:schemeClr val="tx1"/>
                </a:solidFill>
              </a:rPr>
              <a:t>でその行列の列名をとる。</a:t>
            </a:r>
            <a:endParaRPr lang="en-US" altLang="ja-JP" sz="1400" dirty="0" smtClean="0">
              <a:solidFill>
                <a:schemeClr val="tx1"/>
              </a:solidFill>
            </a:endParaRPr>
          </a:p>
          <a:p>
            <a:r>
              <a:rPr kumimoji="1" lang="en-US" altLang="ja-JP" sz="1400" dirty="0" smtClean="0">
                <a:solidFill>
                  <a:schemeClr val="tx1"/>
                </a:solidFill>
              </a:rPr>
              <a:t>[1]</a:t>
            </a:r>
            <a:r>
              <a:rPr kumimoji="1" lang="ja-JP" altLang="en-US" sz="1400" dirty="0" smtClean="0">
                <a:solidFill>
                  <a:schemeClr val="tx1"/>
                </a:solidFill>
              </a:rPr>
              <a:t>を付けることでその一番目という意味になる</a:t>
            </a:r>
            <a:endParaRPr kumimoji="1" lang="en-US" altLang="ja-JP" sz="1400" dirty="0" smtClean="0">
              <a:solidFill>
                <a:schemeClr val="tx1"/>
              </a:solidFill>
            </a:endParaRPr>
          </a:p>
        </p:txBody>
      </p:sp>
      <p:cxnSp>
        <p:nvCxnSpPr>
          <p:cNvPr id="40" name="直線コネクタ 39"/>
          <p:cNvCxnSpPr>
            <a:endCxn id="7" idx="2"/>
          </p:cNvCxnSpPr>
          <p:nvPr/>
        </p:nvCxnSpPr>
        <p:spPr>
          <a:xfrm flipH="1" flipV="1">
            <a:off x="5172502" y="2934269"/>
            <a:ext cx="11566" cy="153279"/>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43" name="四角形吹き出し 42"/>
          <p:cNvSpPr/>
          <p:nvPr/>
        </p:nvSpPr>
        <p:spPr>
          <a:xfrm>
            <a:off x="1222646" y="4406626"/>
            <a:ext cx="4905199" cy="719502"/>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上記（第</a:t>
            </a:r>
            <a:r>
              <a:rPr kumimoji="1" lang="en-US" altLang="ja-JP" sz="1400" dirty="0" smtClean="0">
                <a:solidFill>
                  <a:schemeClr val="tx1"/>
                </a:solidFill>
              </a:rPr>
              <a:t>1</a:t>
            </a:r>
            <a:r>
              <a:rPr kumimoji="1" lang="ja-JP" altLang="en-US" sz="1400" dirty="0" smtClean="0">
                <a:solidFill>
                  <a:schemeClr val="tx1"/>
                </a:solidFill>
              </a:rPr>
              <a:t>主成分）と同様に第</a:t>
            </a:r>
            <a:r>
              <a:rPr kumimoji="1" lang="en-US" altLang="ja-JP" sz="1400" dirty="0" smtClean="0">
                <a:solidFill>
                  <a:schemeClr val="tx1"/>
                </a:solidFill>
              </a:rPr>
              <a:t>2</a:t>
            </a:r>
            <a:r>
              <a:rPr kumimoji="1" lang="ja-JP" altLang="en-US" sz="1400" dirty="0" smtClean="0">
                <a:solidFill>
                  <a:schemeClr val="tx1"/>
                </a:solidFill>
              </a:rPr>
              <a:t>主成分についても因子負荷量の棒グラフを描く</a:t>
            </a:r>
            <a:endParaRPr kumimoji="1" lang="en-US" altLang="ja-JP" sz="1400" dirty="0" smtClean="0">
              <a:solidFill>
                <a:schemeClr val="tx1"/>
              </a:solidFill>
            </a:endParaRPr>
          </a:p>
        </p:txBody>
      </p:sp>
    </p:spTree>
    <p:extLst>
      <p:ext uri="{BB962C8B-B14F-4D97-AF65-F5344CB8AC3E}">
        <p14:creationId xmlns:p14="http://schemas.microsoft.com/office/powerpoint/2010/main" val="4969603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304344" y="1844824"/>
            <a:ext cx="3542857" cy="4542857"/>
          </a:xfrm>
          <a:prstGeom prst="rect">
            <a:avLst/>
          </a:prstGeom>
        </p:spPr>
      </p:pic>
      <p:pic>
        <p:nvPicPr>
          <p:cNvPr id="5" name="図 4"/>
          <p:cNvPicPr>
            <a:picLocks noChangeAspect="1"/>
          </p:cNvPicPr>
          <p:nvPr/>
        </p:nvPicPr>
        <p:blipFill>
          <a:blip r:embed="rId4"/>
          <a:stretch>
            <a:fillRect/>
          </a:stretch>
        </p:blipFill>
        <p:spPr>
          <a:xfrm>
            <a:off x="5277615" y="1844824"/>
            <a:ext cx="3542857" cy="4542857"/>
          </a:xfrm>
          <a:prstGeom prst="rect">
            <a:avLst/>
          </a:prstGeom>
        </p:spPr>
      </p:pic>
      <p:sp>
        <p:nvSpPr>
          <p:cNvPr id="2" name="タイトル 1"/>
          <p:cNvSpPr>
            <a:spLocks noGrp="1"/>
          </p:cNvSpPr>
          <p:nvPr>
            <p:ph type="title"/>
          </p:nvPr>
        </p:nvSpPr>
        <p:spPr/>
        <p:txBody>
          <a:bodyPr>
            <a:normAutofit/>
          </a:bodyPr>
          <a:lstStyle/>
          <a:p>
            <a:r>
              <a:rPr lang="ja-JP" altLang="en-US" dirty="0"/>
              <a:t>　 因子負荷量の確認 </a:t>
            </a:r>
            <a:r>
              <a:rPr lang="en-US" altLang="ja-JP" dirty="0" smtClean="0"/>
              <a:t>2/2</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53</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a:t>前ページで確認した第</a:t>
            </a:r>
            <a:r>
              <a:rPr lang="en-US" altLang="ja-JP" dirty="0"/>
              <a:t>1,2</a:t>
            </a:r>
            <a:r>
              <a:rPr lang="ja-JP" altLang="en-US" dirty="0"/>
              <a:t>主成分について、因子負荷量を確認し、主成分の意味付けを行う</a:t>
            </a:r>
            <a:endParaRPr lang="en-US" altLang="ja-JP" dirty="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603</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コンビニエンスストアの店舗類型の把握</a:t>
            </a:r>
          </a:p>
        </p:txBody>
      </p:sp>
      <p:sp>
        <p:nvSpPr>
          <p:cNvPr id="33" name="正方形/長方形 32"/>
          <p:cNvSpPr/>
          <p:nvPr/>
        </p:nvSpPr>
        <p:spPr>
          <a:xfrm>
            <a:off x="412029" y="1779527"/>
            <a:ext cx="8444633"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bg1"/>
                </a:solidFill>
              </a:rPr>
              <a:t>主成分の因子負荷量の確認</a:t>
            </a:r>
            <a:endParaRPr lang="en-US" altLang="ja-JP" sz="1400" dirty="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p>
        </p:txBody>
      </p:sp>
      <p:sp>
        <p:nvSpPr>
          <p:cNvPr id="8" name="正方形/長方形 7"/>
          <p:cNvSpPr/>
          <p:nvPr/>
        </p:nvSpPr>
        <p:spPr>
          <a:xfrm>
            <a:off x="1304344" y="5733256"/>
            <a:ext cx="3735708" cy="928612"/>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bg1"/>
                </a:solidFill>
              </a:rPr>
              <a:t>駐車場スペース</a:t>
            </a:r>
            <a:r>
              <a:rPr lang="en-US" altLang="ja-JP" sz="1400" dirty="0" smtClean="0">
                <a:solidFill>
                  <a:schemeClr val="bg1"/>
                </a:solidFill>
              </a:rPr>
              <a:t>(</a:t>
            </a:r>
            <a:r>
              <a:rPr lang="en-US" altLang="ja-JP" sz="1400" dirty="0" err="1" smtClean="0">
                <a:solidFill>
                  <a:schemeClr val="bg1"/>
                </a:solidFill>
              </a:rPr>
              <a:t>carSpace</a:t>
            </a:r>
            <a:r>
              <a:rPr lang="en-US" altLang="ja-JP" sz="1400" dirty="0" smtClean="0">
                <a:solidFill>
                  <a:schemeClr val="bg1"/>
                </a:solidFill>
              </a:rPr>
              <a:t>), </a:t>
            </a:r>
            <a:r>
              <a:rPr lang="ja-JP" altLang="en-US" sz="1400" dirty="0" smtClean="0">
                <a:solidFill>
                  <a:schemeClr val="bg1"/>
                </a:solidFill>
              </a:rPr>
              <a:t>売場面積</a:t>
            </a:r>
            <a:r>
              <a:rPr lang="en-US" altLang="ja-JP" sz="1400" dirty="0" smtClean="0">
                <a:solidFill>
                  <a:schemeClr val="bg1"/>
                </a:solidFill>
              </a:rPr>
              <a:t>(</a:t>
            </a:r>
            <a:r>
              <a:rPr lang="en-US" altLang="ja-JP" sz="1400" dirty="0" err="1" smtClean="0">
                <a:solidFill>
                  <a:schemeClr val="bg1"/>
                </a:solidFill>
              </a:rPr>
              <a:t>floorSpace</a:t>
            </a:r>
            <a:r>
              <a:rPr lang="en-US" altLang="ja-JP" sz="1400" dirty="0" smtClean="0">
                <a:solidFill>
                  <a:schemeClr val="bg1"/>
                </a:solidFill>
              </a:rPr>
              <a:t>), </a:t>
            </a:r>
            <a:r>
              <a:rPr lang="ja-JP" altLang="en-US" sz="1400" dirty="0" smtClean="0">
                <a:solidFill>
                  <a:schemeClr val="bg1"/>
                </a:solidFill>
              </a:rPr>
              <a:t>店舗前の人通り</a:t>
            </a:r>
            <a:r>
              <a:rPr lang="en-US" altLang="ja-JP" sz="1400" dirty="0" smtClean="0">
                <a:solidFill>
                  <a:schemeClr val="bg1"/>
                </a:solidFill>
              </a:rPr>
              <a:t>(</a:t>
            </a:r>
            <a:r>
              <a:rPr lang="en-US" altLang="ja-JP" sz="1400" dirty="0" err="1" smtClean="0">
                <a:solidFill>
                  <a:schemeClr val="bg1"/>
                </a:solidFill>
              </a:rPr>
              <a:t>storeFrontTraffic</a:t>
            </a:r>
            <a:r>
              <a:rPr lang="en-US" altLang="ja-JP" sz="1400" dirty="0" smtClean="0">
                <a:solidFill>
                  <a:schemeClr val="bg1"/>
                </a:solidFill>
              </a:rPr>
              <a:t>), </a:t>
            </a:r>
            <a:r>
              <a:rPr lang="ja-JP" altLang="en-US" sz="1400" dirty="0" smtClean="0">
                <a:solidFill>
                  <a:schemeClr val="bg1"/>
                </a:solidFill>
              </a:rPr>
              <a:t>店舗の間口の広さ</a:t>
            </a:r>
            <a:r>
              <a:rPr lang="en-US" altLang="ja-JP" sz="1400" dirty="0" smtClean="0">
                <a:solidFill>
                  <a:schemeClr val="bg1"/>
                </a:solidFill>
              </a:rPr>
              <a:t>(frontage)</a:t>
            </a:r>
            <a:r>
              <a:rPr lang="ja-JP" altLang="en-US" sz="1400" dirty="0" smtClean="0">
                <a:solidFill>
                  <a:schemeClr val="bg1"/>
                </a:solidFill>
              </a:rPr>
              <a:t>いずれもマイナス</a:t>
            </a:r>
            <a:endParaRPr lang="en-US" altLang="ja-JP" sz="1400" dirty="0" smtClean="0">
              <a:solidFill>
                <a:schemeClr val="bg1"/>
              </a:solidFill>
            </a:endParaRPr>
          </a:p>
          <a:p>
            <a:r>
              <a:rPr kumimoji="1" lang="ja-JP" altLang="en-US" sz="1400" dirty="0" smtClean="0">
                <a:solidFill>
                  <a:schemeClr val="bg1"/>
                </a:solidFill>
              </a:rPr>
              <a:t>➡　</a:t>
            </a:r>
            <a:r>
              <a:rPr kumimoji="1" lang="ja-JP" altLang="en-US" sz="1400" u="sng" dirty="0" smtClean="0">
                <a:solidFill>
                  <a:schemeClr val="bg1"/>
                </a:solidFill>
              </a:rPr>
              <a:t>店舗及び周辺施設全体の大きさ</a:t>
            </a:r>
            <a:r>
              <a:rPr kumimoji="1" lang="ja-JP" altLang="en-US" sz="1400" dirty="0" smtClean="0">
                <a:solidFill>
                  <a:schemeClr val="bg1"/>
                </a:solidFill>
              </a:rPr>
              <a:t>を表す指標</a:t>
            </a:r>
          </a:p>
        </p:txBody>
      </p:sp>
      <p:sp>
        <p:nvSpPr>
          <p:cNvPr id="26" name="正方形/長方形 25"/>
          <p:cNvSpPr/>
          <p:nvPr/>
        </p:nvSpPr>
        <p:spPr>
          <a:xfrm>
            <a:off x="5191958" y="5733256"/>
            <a:ext cx="3735708" cy="928612"/>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chemeClr val="bg1"/>
                </a:solidFill>
              </a:rPr>
              <a:t>売場面積</a:t>
            </a:r>
            <a:r>
              <a:rPr lang="en-US" altLang="ja-JP" sz="1400" dirty="0" smtClean="0">
                <a:solidFill>
                  <a:schemeClr val="bg1"/>
                </a:solidFill>
              </a:rPr>
              <a:t>(</a:t>
            </a:r>
            <a:r>
              <a:rPr lang="en-US" altLang="ja-JP" sz="1400" dirty="0" err="1" smtClean="0">
                <a:solidFill>
                  <a:schemeClr val="bg1"/>
                </a:solidFill>
              </a:rPr>
              <a:t>floorSpace</a:t>
            </a:r>
            <a:r>
              <a:rPr lang="en-US" altLang="ja-JP" sz="1400" dirty="0" smtClean="0">
                <a:solidFill>
                  <a:schemeClr val="bg1"/>
                </a:solidFill>
              </a:rPr>
              <a:t>), </a:t>
            </a:r>
            <a:r>
              <a:rPr lang="ja-JP" altLang="en-US" sz="1400" dirty="0" smtClean="0">
                <a:solidFill>
                  <a:schemeClr val="bg1"/>
                </a:solidFill>
              </a:rPr>
              <a:t>店舗の間口の広さ</a:t>
            </a:r>
            <a:r>
              <a:rPr lang="en-US" altLang="ja-JP" sz="1400" dirty="0" smtClean="0">
                <a:solidFill>
                  <a:schemeClr val="bg1"/>
                </a:solidFill>
              </a:rPr>
              <a:t>(frontage)</a:t>
            </a:r>
            <a:r>
              <a:rPr lang="ja-JP" altLang="en-US" sz="1400" dirty="0" smtClean="0">
                <a:solidFill>
                  <a:schemeClr val="bg1"/>
                </a:solidFill>
              </a:rPr>
              <a:t>がプラス</a:t>
            </a:r>
            <a:endParaRPr lang="en-US" altLang="ja-JP" sz="1400" dirty="0" smtClean="0">
              <a:solidFill>
                <a:schemeClr val="bg1"/>
              </a:solidFill>
            </a:endParaRPr>
          </a:p>
          <a:p>
            <a:r>
              <a:rPr kumimoji="1" lang="ja-JP" altLang="en-US" sz="1400" dirty="0" smtClean="0">
                <a:solidFill>
                  <a:schemeClr val="bg1"/>
                </a:solidFill>
              </a:rPr>
              <a:t>➡　</a:t>
            </a:r>
            <a:r>
              <a:rPr kumimoji="1" lang="ja-JP" altLang="en-US" sz="1400" u="sng" dirty="0" smtClean="0">
                <a:solidFill>
                  <a:schemeClr val="bg1"/>
                </a:solidFill>
              </a:rPr>
              <a:t>店舗自体の大きさ</a:t>
            </a:r>
            <a:r>
              <a:rPr kumimoji="1" lang="ja-JP" altLang="en-US" sz="1400" dirty="0" smtClean="0">
                <a:solidFill>
                  <a:schemeClr val="bg1"/>
                </a:solidFill>
              </a:rPr>
              <a:t>を表す指標</a:t>
            </a:r>
          </a:p>
        </p:txBody>
      </p:sp>
    </p:spTree>
    <p:extLst>
      <p:ext uri="{BB962C8B-B14F-4D97-AF65-F5344CB8AC3E}">
        <p14:creationId xmlns:p14="http://schemas.microsoft.com/office/powerpoint/2010/main" val="35477222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図示して全体観を把握 </a:t>
            </a:r>
            <a:r>
              <a:rPr lang="en-US" altLang="ja-JP" dirty="0" smtClean="0"/>
              <a:t>1/3</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54</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err="1" smtClean="0"/>
              <a:t>biplot</a:t>
            </a:r>
            <a:r>
              <a:rPr lang="ja-JP" altLang="en-US" dirty="0" smtClean="0"/>
              <a:t>関数やクラスタリングを駆使してデータを図示すると全体観を把握することができる</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604</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コンビニエンスストアの店舗類型の把握</a:t>
            </a:r>
          </a:p>
        </p:txBody>
      </p:sp>
      <p:sp>
        <p:nvSpPr>
          <p:cNvPr id="33" name="正方形/長方形 32"/>
          <p:cNvSpPr/>
          <p:nvPr/>
        </p:nvSpPr>
        <p:spPr>
          <a:xfrm>
            <a:off x="412029" y="1779527"/>
            <a:ext cx="8444633"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smtClean="0">
                <a:solidFill>
                  <a:schemeClr val="bg1"/>
                </a:solidFill>
              </a:rPr>
              <a:t>第</a:t>
            </a:r>
            <a:r>
              <a:rPr lang="en-US" altLang="ja-JP" sz="1400" dirty="0" smtClean="0">
                <a:solidFill>
                  <a:schemeClr val="bg1"/>
                </a:solidFill>
              </a:rPr>
              <a:t>1, 2</a:t>
            </a:r>
            <a:r>
              <a:rPr lang="ja-JP" altLang="en-US" sz="1400" dirty="0" smtClean="0">
                <a:solidFill>
                  <a:schemeClr val="bg1"/>
                </a:solidFill>
              </a:rPr>
              <a:t>主成分でデータを図示し、全体観を把握</a:t>
            </a:r>
            <a:endParaRPr lang="en-US" altLang="ja-JP" sz="1400" dirty="0" smtClean="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プログラム</a:t>
            </a:r>
            <a:endParaRPr lang="ja-JP" altLang="en-US" sz="1600" dirty="0">
              <a:solidFill>
                <a:schemeClr val="bg1"/>
              </a:solidFill>
            </a:endParaRPr>
          </a:p>
        </p:txBody>
      </p:sp>
      <p:sp>
        <p:nvSpPr>
          <p:cNvPr id="4" name="正方形/長方形 3"/>
          <p:cNvSpPr/>
          <p:nvPr/>
        </p:nvSpPr>
        <p:spPr>
          <a:xfrm>
            <a:off x="1232918" y="2048065"/>
            <a:ext cx="5139282" cy="3970318"/>
          </a:xfrm>
          <a:prstGeom prst="rect">
            <a:avLst/>
          </a:prstGeom>
        </p:spPr>
        <p:txBody>
          <a:bodyPr wrap="square">
            <a:spAutoFit/>
          </a:bodyPr>
          <a:lstStyle/>
          <a:p>
            <a:r>
              <a:rPr lang="en-US" altLang="ja-JP" sz="1400" dirty="0">
                <a:solidFill>
                  <a:srgbClr val="0000CC"/>
                </a:solidFill>
              </a:rPr>
              <a:t>#Plot with default explanatory axis</a:t>
            </a:r>
          </a:p>
          <a:p>
            <a:r>
              <a:rPr lang="en-US" altLang="ja-JP" sz="1400" dirty="0" err="1">
                <a:solidFill>
                  <a:srgbClr val="0000CC"/>
                </a:solidFill>
              </a:rPr>
              <a:t>biplot</a:t>
            </a:r>
            <a:r>
              <a:rPr lang="en-US" altLang="ja-JP" sz="1400" dirty="0">
                <a:solidFill>
                  <a:srgbClr val="0000CC"/>
                </a:solidFill>
              </a:rPr>
              <a:t>(PC, main="PCA of </a:t>
            </a:r>
            <a:r>
              <a:rPr lang="en-US" altLang="ja-JP" sz="1400" dirty="0" err="1">
                <a:solidFill>
                  <a:srgbClr val="0000CC"/>
                </a:solidFill>
              </a:rPr>
              <a:t>convinience</a:t>
            </a:r>
            <a:r>
              <a:rPr lang="en-US" altLang="ja-JP" sz="1400" dirty="0">
                <a:solidFill>
                  <a:srgbClr val="0000CC"/>
                </a:solidFill>
              </a:rPr>
              <a:t>  store data</a:t>
            </a:r>
            <a:r>
              <a:rPr lang="en-US" altLang="ja-JP" sz="1400" dirty="0" smtClean="0">
                <a:solidFill>
                  <a:srgbClr val="0000CC"/>
                </a:solidFill>
              </a:rPr>
              <a:t>")</a:t>
            </a:r>
          </a:p>
          <a:p>
            <a:endParaRPr lang="en-US" altLang="ja-JP" sz="1400" dirty="0">
              <a:solidFill>
                <a:srgbClr val="0000CC"/>
              </a:solidFill>
            </a:endParaRPr>
          </a:p>
          <a:p>
            <a:r>
              <a:rPr lang="en-US" altLang="ja-JP" sz="1400" dirty="0">
                <a:solidFill>
                  <a:srgbClr val="0000CC"/>
                </a:solidFill>
              </a:rPr>
              <a:t>####3. Cluster Analysis####</a:t>
            </a:r>
          </a:p>
          <a:p>
            <a:r>
              <a:rPr lang="en-US" altLang="ja-JP" sz="1400" dirty="0">
                <a:solidFill>
                  <a:srgbClr val="0000CC"/>
                </a:solidFill>
              </a:rPr>
              <a:t>#Calculate Within Sum of Squares(WSS)</a:t>
            </a:r>
          </a:p>
          <a:p>
            <a:r>
              <a:rPr lang="en-US" altLang="ja-JP" sz="1400" dirty="0" err="1">
                <a:solidFill>
                  <a:srgbClr val="0000CC"/>
                </a:solidFill>
              </a:rPr>
              <a:t>wss</a:t>
            </a:r>
            <a:r>
              <a:rPr lang="en-US" altLang="ja-JP" sz="1400" dirty="0">
                <a:solidFill>
                  <a:srgbClr val="0000CC"/>
                </a:solidFill>
              </a:rPr>
              <a:t> &lt;- numeric(15)</a:t>
            </a:r>
          </a:p>
          <a:p>
            <a:r>
              <a:rPr lang="en-US" altLang="ja-JP" sz="1400" dirty="0">
                <a:solidFill>
                  <a:srgbClr val="0000CC"/>
                </a:solidFill>
              </a:rPr>
              <a:t>for (</a:t>
            </a:r>
            <a:r>
              <a:rPr lang="en-US" altLang="ja-JP" sz="1400" dirty="0" err="1">
                <a:solidFill>
                  <a:srgbClr val="0000CC"/>
                </a:solidFill>
              </a:rPr>
              <a:t>i</a:t>
            </a:r>
            <a:r>
              <a:rPr lang="en-US" altLang="ja-JP" sz="1400" dirty="0">
                <a:solidFill>
                  <a:srgbClr val="0000CC"/>
                </a:solidFill>
              </a:rPr>
              <a:t> in 1:length(</a:t>
            </a:r>
            <a:r>
              <a:rPr lang="en-US" altLang="ja-JP" sz="1400" dirty="0" err="1">
                <a:solidFill>
                  <a:srgbClr val="0000CC"/>
                </a:solidFill>
              </a:rPr>
              <a:t>wss</a:t>
            </a:r>
            <a:r>
              <a:rPr lang="en-US" altLang="ja-JP" sz="1400" dirty="0">
                <a:solidFill>
                  <a:srgbClr val="0000CC"/>
                </a:solidFill>
              </a:rPr>
              <a:t>)) {</a:t>
            </a:r>
          </a:p>
          <a:p>
            <a:r>
              <a:rPr lang="en-US" altLang="ja-JP" sz="1400" dirty="0">
                <a:solidFill>
                  <a:srgbClr val="0000CC"/>
                </a:solidFill>
              </a:rPr>
              <a:t>  </a:t>
            </a:r>
            <a:r>
              <a:rPr lang="en-US" altLang="ja-JP" sz="1400" dirty="0" err="1">
                <a:solidFill>
                  <a:srgbClr val="0000CC"/>
                </a:solidFill>
              </a:rPr>
              <a:t>wss</a:t>
            </a:r>
            <a:r>
              <a:rPr lang="en-US" altLang="ja-JP" sz="1400" dirty="0">
                <a:solidFill>
                  <a:srgbClr val="0000CC"/>
                </a:solidFill>
              </a:rPr>
              <a:t>[</a:t>
            </a:r>
            <a:r>
              <a:rPr lang="en-US" altLang="ja-JP" sz="1400" dirty="0" err="1">
                <a:solidFill>
                  <a:srgbClr val="0000CC"/>
                </a:solidFill>
              </a:rPr>
              <a:t>i</a:t>
            </a:r>
            <a:r>
              <a:rPr lang="en-US" altLang="ja-JP" sz="1400" dirty="0">
                <a:solidFill>
                  <a:srgbClr val="0000CC"/>
                </a:solidFill>
              </a:rPr>
              <a:t>] &lt;- sum(</a:t>
            </a:r>
            <a:r>
              <a:rPr lang="en-US" altLang="ja-JP" sz="1400" dirty="0" err="1">
                <a:solidFill>
                  <a:srgbClr val="0000CC"/>
                </a:solidFill>
              </a:rPr>
              <a:t>kmeans</a:t>
            </a:r>
            <a:r>
              <a:rPr lang="en-US" altLang="ja-JP" sz="1400" dirty="0">
                <a:solidFill>
                  <a:srgbClr val="0000CC"/>
                </a:solidFill>
              </a:rPr>
              <a:t>(</a:t>
            </a:r>
            <a:r>
              <a:rPr lang="en-US" altLang="ja-JP" sz="1400" dirty="0" err="1">
                <a:solidFill>
                  <a:srgbClr val="0000CC"/>
                </a:solidFill>
              </a:rPr>
              <a:t>dat_s</a:t>
            </a:r>
            <a:r>
              <a:rPr lang="en-US" altLang="ja-JP" sz="1400" dirty="0">
                <a:solidFill>
                  <a:srgbClr val="0000CC"/>
                </a:solidFill>
              </a:rPr>
              <a:t>, centers=</a:t>
            </a:r>
            <a:r>
              <a:rPr lang="en-US" altLang="ja-JP" sz="1400" dirty="0" err="1">
                <a:solidFill>
                  <a:srgbClr val="0000CC"/>
                </a:solidFill>
              </a:rPr>
              <a:t>i</a:t>
            </a:r>
            <a:r>
              <a:rPr lang="en-US" altLang="ja-JP" sz="1400" dirty="0">
                <a:solidFill>
                  <a:srgbClr val="0000CC"/>
                </a:solidFill>
              </a:rPr>
              <a:t>)$</a:t>
            </a:r>
            <a:r>
              <a:rPr lang="en-US" altLang="ja-JP" sz="1400" dirty="0" err="1">
                <a:solidFill>
                  <a:srgbClr val="0000CC"/>
                </a:solidFill>
              </a:rPr>
              <a:t>withinss</a:t>
            </a:r>
            <a:r>
              <a:rPr lang="en-US" altLang="ja-JP" sz="1400" dirty="0">
                <a:solidFill>
                  <a:srgbClr val="0000CC"/>
                </a:solidFill>
              </a:rPr>
              <a:t>)</a:t>
            </a:r>
          </a:p>
          <a:p>
            <a:r>
              <a:rPr lang="en-US" altLang="ja-JP" sz="1400" dirty="0">
                <a:solidFill>
                  <a:srgbClr val="0000CC"/>
                </a:solidFill>
              </a:rPr>
              <a:t>}</a:t>
            </a:r>
          </a:p>
          <a:p>
            <a:r>
              <a:rPr lang="en-US" altLang="ja-JP" sz="1400" dirty="0" smtClean="0">
                <a:solidFill>
                  <a:srgbClr val="0000CC"/>
                </a:solidFill>
              </a:rPr>
              <a:t>plot(1:15,wss,type</a:t>
            </a:r>
            <a:r>
              <a:rPr lang="en-US" altLang="ja-JP" sz="1400" dirty="0">
                <a:solidFill>
                  <a:srgbClr val="0000CC"/>
                </a:solidFill>
              </a:rPr>
              <a:t>="</a:t>
            </a:r>
            <a:r>
              <a:rPr lang="en-US" altLang="ja-JP" sz="1400" dirty="0" err="1">
                <a:solidFill>
                  <a:srgbClr val="0000CC"/>
                </a:solidFill>
              </a:rPr>
              <a:t>b",main</a:t>
            </a:r>
            <a:r>
              <a:rPr lang="en-US" altLang="ja-JP" sz="1400" dirty="0">
                <a:solidFill>
                  <a:srgbClr val="0000CC"/>
                </a:solidFill>
              </a:rPr>
              <a:t>="WSS graph",</a:t>
            </a:r>
          </a:p>
          <a:p>
            <a:r>
              <a:rPr lang="en-US" altLang="ja-JP" sz="1400" dirty="0">
                <a:solidFill>
                  <a:srgbClr val="0000CC"/>
                </a:solidFill>
              </a:rPr>
              <a:t>     </a:t>
            </a:r>
            <a:r>
              <a:rPr lang="en-US" altLang="ja-JP" sz="1400" dirty="0" err="1">
                <a:solidFill>
                  <a:srgbClr val="0000CC"/>
                </a:solidFill>
              </a:rPr>
              <a:t>xlab</a:t>
            </a:r>
            <a:r>
              <a:rPr lang="en-US" altLang="ja-JP" sz="1400" dirty="0">
                <a:solidFill>
                  <a:srgbClr val="0000CC"/>
                </a:solidFill>
              </a:rPr>
              <a:t>="Number of Clusters",</a:t>
            </a:r>
            <a:r>
              <a:rPr lang="en-US" altLang="ja-JP" sz="1400" dirty="0" err="1">
                <a:solidFill>
                  <a:srgbClr val="0000CC"/>
                </a:solidFill>
              </a:rPr>
              <a:t>ylab</a:t>
            </a:r>
            <a:r>
              <a:rPr lang="en-US" altLang="ja-JP" sz="1400" dirty="0">
                <a:solidFill>
                  <a:srgbClr val="0000CC"/>
                </a:solidFill>
              </a:rPr>
              <a:t>="Within groups sum of squares")</a:t>
            </a:r>
          </a:p>
          <a:p>
            <a:r>
              <a:rPr lang="en-US" altLang="ja-JP" sz="1400" dirty="0" err="1" smtClean="0">
                <a:solidFill>
                  <a:srgbClr val="0000CC"/>
                </a:solidFill>
              </a:rPr>
              <a:t>b_fit</a:t>
            </a:r>
            <a:r>
              <a:rPr lang="en-US" altLang="ja-JP" sz="1400" dirty="0" smtClean="0">
                <a:solidFill>
                  <a:srgbClr val="0000CC"/>
                </a:solidFill>
              </a:rPr>
              <a:t> </a:t>
            </a:r>
            <a:r>
              <a:rPr lang="en-US" altLang="ja-JP" sz="1400" dirty="0">
                <a:solidFill>
                  <a:srgbClr val="0000CC"/>
                </a:solidFill>
              </a:rPr>
              <a:t>&lt;- </a:t>
            </a:r>
            <a:r>
              <a:rPr lang="en-US" altLang="ja-JP" sz="1400" dirty="0" err="1">
                <a:solidFill>
                  <a:srgbClr val="0000CC"/>
                </a:solidFill>
              </a:rPr>
              <a:t>kmeans</a:t>
            </a:r>
            <a:r>
              <a:rPr lang="en-US" altLang="ja-JP" sz="1400" dirty="0">
                <a:solidFill>
                  <a:srgbClr val="0000CC"/>
                </a:solidFill>
              </a:rPr>
              <a:t>(</a:t>
            </a:r>
            <a:r>
              <a:rPr lang="en-US" altLang="ja-JP" sz="1400" dirty="0" err="1">
                <a:solidFill>
                  <a:srgbClr val="0000CC"/>
                </a:solidFill>
              </a:rPr>
              <a:t>dat_s</a:t>
            </a:r>
            <a:r>
              <a:rPr lang="en-US" altLang="ja-JP" sz="1400" dirty="0">
                <a:solidFill>
                  <a:srgbClr val="0000CC"/>
                </a:solidFill>
              </a:rPr>
              <a:t>, 6)</a:t>
            </a:r>
          </a:p>
          <a:p>
            <a:endParaRPr lang="en-US" altLang="ja-JP" sz="1400" dirty="0">
              <a:solidFill>
                <a:srgbClr val="0000CC"/>
              </a:solidFill>
            </a:endParaRPr>
          </a:p>
          <a:p>
            <a:r>
              <a:rPr lang="en-US" altLang="ja-JP" sz="1400" dirty="0">
                <a:solidFill>
                  <a:srgbClr val="0000CC"/>
                </a:solidFill>
              </a:rPr>
              <a:t>#Plot data points in two major component</a:t>
            </a:r>
          </a:p>
          <a:p>
            <a:r>
              <a:rPr lang="en-US" altLang="ja-JP" sz="1400" dirty="0" smtClean="0">
                <a:solidFill>
                  <a:srgbClr val="0000CC"/>
                </a:solidFill>
              </a:rPr>
              <a:t>plot(</a:t>
            </a:r>
            <a:r>
              <a:rPr lang="en-US" altLang="ja-JP" sz="1400" dirty="0" err="1" smtClean="0">
                <a:solidFill>
                  <a:srgbClr val="0000CC"/>
                </a:solidFill>
              </a:rPr>
              <a:t>PC$scores</a:t>
            </a:r>
            <a:r>
              <a:rPr lang="en-US" altLang="ja-JP" sz="1400" dirty="0">
                <a:solidFill>
                  <a:srgbClr val="0000CC"/>
                </a:solidFill>
              </a:rPr>
              <a:t>,</a:t>
            </a:r>
          </a:p>
          <a:p>
            <a:r>
              <a:rPr lang="en-US" altLang="ja-JP" sz="1400" dirty="0">
                <a:solidFill>
                  <a:srgbClr val="0000CC"/>
                </a:solidFill>
              </a:rPr>
              <a:t>     main="PCA of Convenience Data</a:t>
            </a:r>
            <a:r>
              <a:rPr lang="en-US" altLang="ja-JP" sz="1400" dirty="0" smtClean="0">
                <a:solidFill>
                  <a:srgbClr val="0000CC"/>
                </a:solidFill>
              </a:rPr>
              <a:t>",</a:t>
            </a:r>
            <a:br>
              <a:rPr lang="en-US" altLang="ja-JP" sz="1400" dirty="0" smtClean="0">
                <a:solidFill>
                  <a:srgbClr val="0000CC"/>
                </a:solidFill>
              </a:rPr>
            </a:br>
            <a:r>
              <a:rPr lang="en-US" altLang="ja-JP" sz="1400" dirty="0" smtClean="0">
                <a:solidFill>
                  <a:srgbClr val="0000CC"/>
                </a:solidFill>
              </a:rPr>
              <a:t>     </a:t>
            </a:r>
            <a:r>
              <a:rPr lang="en-US" altLang="ja-JP" sz="1400" dirty="0" err="1" smtClean="0">
                <a:solidFill>
                  <a:srgbClr val="0000CC"/>
                </a:solidFill>
              </a:rPr>
              <a:t>pch</a:t>
            </a:r>
            <a:r>
              <a:rPr lang="en-US" altLang="ja-JP" sz="1400" dirty="0" smtClean="0">
                <a:solidFill>
                  <a:srgbClr val="0000CC"/>
                </a:solidFill>
              </a:rPr>
              <a:t>=19,</a:t>
            </a:r>
          </a:p>
          <a:p>
            <a:r>
              <a:rPr lang="en-US" altLang="ja-JP" sz="1400" dirty="0">
                <a:solidFill>
                  <a:srgbClr val="0000CC"/>
                </a:solidFill>
              </a:rPr>
              <a:t> </a:t>
            </a:r>
            <a:r>
              <a:rPr lang="en-US" altLang="ja-JP" sz="1400" dirty="0" smtClean="0">
                <a:solidFill>
                  <a:srgbClr val="0000CC"/>
                </a:solidFill>
              </a:rPr>
              <a:t>    col=</a:t>
            </a:r>
            <a:r>
              <a:rPr lang="en-US" altLang="ja-JP" sz="1400" dirty="0" err="1" smtClean="0">
                <a:solidFill>
                  <a:srgbClr val="0000CC"/>
                </a:solidFill>
              </a:rPr>
              <a:t>b_fit$cluster</a:t>
            </a:r>
            <a:r>
              <a:rPr lang="en-US" altLang="ja-JP" sz="1400" dirty="0" smtClean="0">
                <a:solidFill>
                  <a:srgbClr val="0000CC"/>
                </a:solidFill>
              </a:rPr>
              <a:t>)</a:t>
            </a:r>
            <a:endParaRPr lang="en-US" altLang="ja-JP" sz="1400" dirty="0">
              <a:solidFill>
                <a:srgbClr val="0000CC"/>
              </a:solidFill>
            </a:endParaRPr>
          </a:p>
        </p:txBody>
      </p:sp>
      <p:sp>
        <p:nvSpPr>
          <p:cNvPr id="60" name="四角形吹き出し 59"/>
          <p:cNvSpPr/>
          <p:nvPr/>
        </p:nvSpPr>
        <p:spPr>
          <a:xfrm>
            <a:off x="6373504" y="6469039"/>
            <a:ext cx="2553723" cy="258681"/>
          </a:xfrm>
          <a:prstGeom prst="wedgeRectCallout">
            <a:avLst>
              <a:gd name="adj1" fmla="val -74511"/>
              <a:gd name="adj2" fmla="val -70655"/>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pPr algn="r"/>
            <a:r>
              <a:rPr lang="ja-JP" altLang="en-US" sz="1400" b="1" dirty="0" smtClean="0">
                <a:solidFill>
                  <a:schemeClr val="tx1"/>
                </a:solidFill>
              </a:rPr>
              <a:t>出力結果は次ページ</a:t>
            </a:r>
            <a:endParaRPr kumimoji="1" lang="en-US" altLang="ja-JP" sz="1400" b="1" dirty="0" smtClean="0">
              <a:solidFill>
                <a:schemeClr val="tx1"/>
              </a:solidFill>
            </a:endParaRPr>
          </a:p>
        </p:txBody>
      </p:sp>
      <p:sp>
        <p:nvSpPr>
          <p:cNvPr id="26" name="右中かっこ 25"/>
          <p:cNvSpPr/>
          <p:nvPr/>
        </p:nvSpPr>
        <p:spPr>
          <a:xfrm>
            <a:off x="4911405" y="2046367"/>
            <a:ext cx="229997" cy="517908"/>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7" name="四角形吹き出し 26"/>
          <p:cNvSpPr/>
          <p:nvPr/>
        </p:nvSpPr>
        <p:spPr>
          <a:xfrm>
            <a:off x="5130056" y="2053067"/>
            <a:ext cx="3726606" cy="553924"/>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en-US" altLang="ja-JP" sz="1400" dirty="0" err="1" smtClean="0">
                <a:solidFill>
                  <a:schemeClr val="tx1"/>
                </a:solidFill>
              </a:rPr>
              <a:t>biplot</a:t>
            </a:r>
            <a:r>
              <a:rPr lang="ja-JP" altLang="en-US" sz="1400" dirty="0" smtClean="0">
                <a:solidFill>
                  <a:schemeClr val="tx1"/>
                </a:solidFill>
              </a:rPr>
              <a:t>関数は、主成分分析の結果</a:t>
            </a:r>
            <a:r>
              <a:rPr lang="en-US" altLang="ja-JP" sz="1400" dirty="0" smtClean="0">
                <a:solidFill>
                  <a:schemeClr val="tx1"/>
                </a:solidFill>
              </a:rPr>
              <a:t>(PC)</a:t>
            </a:r>
            <a:r>
              <a:rPr lang="ja-JP" altLang="en-US" sz="1400" dirty="0" smtClean="0">
                <a:solidFill>
                  <a:schemeClr val="tx1"/>
                </a:solidFill>
              </a:rPr>
              <a:t>から第</a:t>
            </a:r>
            <a:r>
              <a:rPr lang="en-US" altLang="ja-JP" sz="1400" dirty="0" smtClean="0">
                <a:solidFill>
                  <a:schemeClr val="tx1"/>
                </a:solidFill>
              </a:rPr>
              <a:t>1,2</a:t>
            </a:r>
            <a:r>
              <a:rPr lang="ja-JP" altLang="en-US" sz="1400" dirty="0" smtClean="0">
                <a:solidFill>
                  <a:schemeClr val="tx1"/>
                </a:solidFill>
              </a:rPr>
              <a:t>主成分でデータを図示する関数</a:t>
            </a:r>
            <a:endParaRPr kumimoji="1" lang="en-US" altLang="ja-JP" sz="1400" dirty="0" smtClean="0">
              <a:solidFill>
                <a:schemeClr val="tx1"/>
              </a:solidFill>
            </a:endParaRPr>
          </a:p>
        </p:txBody>
      </p:sp>
      <p:sp>
        <p:nvSpPr>
          <p:cNvPr id="29" name="右中かっこ 28"/>
          <p:cNvSpPr/>
          <p:nvPr/>
        </p:nvSpPr>
        <p:spPr>
          <a:xfrm>
            <a:off x="6267473" y="2929920"/>
            <a:ext cx="229997" cy="1723215"/>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2" name="四角形吹き出し 31"/>
          <p:cNvSpPr/>
          <p:nvPr/>
        </p:nvSpPr>
        <p:spPr>
          <a:xfrm>
            <a:off x="6497470" y="3570657"/>
            <a:ext cx="1178730" cy="553924"/>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クラスタリング</a:t>
            </a:r>
            <a:r>
              <a:rPr kumimoji="1" lang="en-US" altLang="ja-JP" sz="1400" dirty="0" smtClean="0">
                <a:solidFill>
                  <a:schemeClr val="tx1"/>
                </a:solidFill>
              </a:rPr>
              <a:t/>
            </a:r>
            <a:br>
              <a:rPr kumimoji="1" lang="en-US" altLang="ja-JP" sz="1400" dirty="0" smtClean="0">
                <a:solidFill>
                  <a:schemeClr val="tx1"/>
                </a:solidFill>
              </a:rPr>
            </a:br>
            <a:r>
              <a:rPr kumimoji="1" lang="en-US" altLang="ja-JP" sz="1400" dirty="0" smtClean="0">
                <a:solidFill>
                  <a:schemeClr val="tx1"/>
                </a:solidFill>
              </a:rPr>
              <a:t>(</a:t>
            </a:r>
            <a:r>
              <a:rPr kumimoji="1" lang="ja-JP" altLang="en-US" sz="1400" dirty="0" smtClean="0">
                <a:solidFill>
                  <a:schemeClr val="tx1"/>
                </a:solidFill>
              </a:rPr>
              <a:t>第</a:t>
            </a:r>
            <a:r>
              <a:rPr kumimoji="1" lang="en-US" altLang="ja-JP" sz="1400" dirty="0" smtClean="0">
                <a:solidFill>
                  <a:schemeClr val="tx1"/>
                </a:solidFill>
              </a:rPr>
              <a:t>1</a:t>
            </a:r>
            <a:r>
              <a:rPr kumimoji="1" lang="ja-JP" altLang="en-US" sz="1400" dirty="0" smtClean="0">
                <a:solidFill>
                  <a:schemeClr val="tx1"/>
                </a:solidFill>
              </a:rPr>
              <a:t>回参照</a:t>
            </a:r>
            <a:r>
              <a:rPr kumimoji="1" lang="en-US" altLang="ja-JP" sz="1400" dirty="0" smtClean="0">
                <a:solidFill>
                  <a:schemeClr val="tx1"/>
                </a:solidFill>
              </a:rPr>
              <a:t>)</a:t>
            </a:r>
          </a:p>
        </p:txBody>
      </p:sp>
      <p:sp>
        <p:nvSpPr>
          <p:cNvPr id="35" name="四角形吹き出し 34"/>
          <p:cNvSpPr/>
          <p:nvPr/>
        </p:nvSpPr>
        <p:spPr>
          <a:xfrm>
            <a:off x="5589214" y="4735773"/>
            <a:ext cx="3330562" cy="472724"/>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主成分分析の結果</a:t>
            </a:r>
            <a:r>
              <a:rPr kumimoji="1" lang="en-US" altLang="ja-JP" sz="1400" dirty="0" smtClean="0">
                <a:solidFill>
                  <a:schemeClr val="tx1"/>
                </a:solidFill>
              </a:rPr>
              <a:t>(PC)</a:t>
            </a:r>
            <a:r>
              <a:rPr kumimoji="1" lang="ja-JP" altLang="en-US" sz="1400" dirty="0" smtClean="0">
                <a:solidFill>
                  <a:schemeClr val="tx1"/>
                </a:solidFill>
              </a:rPr>
              <a:t>に</a:t>
            </a:r>
            <a:r>
              <a:rPr lang="en-US" altLang="ja-JP" sz="1400" dirty="0" smtClean="0">
                <a:solidFill>
                  <a:schemeClr val="tx1"/>
                </a:solidFill>
              </a:rPr>
              <a:t>$scores</a:t>
            </a:r>
            <a:r>
              <a:rPr lang="ja-JP" altLang="en-US" sz="1400" dirty="0" smtClean="0">
                <a:solidFill>
                  <a:schemeClr val="tx1"/>
                </a:solidFill>
              </a:rPr>
              <a:t>を付けると、</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主成分得点を抽出できる</a:t>
            </a:r>
            <a:endParaRPr kumimoji="1" lang="en-US" altLang="ja-JP" sz="1400" dirty="0" smtClean="0">
              <a:solidFill>
                <a:schemeClr val="tx1"/>
              </a:solidFill>
            </a:endParaRPr>
          </a:p>
        </p:txBody>
      </p:sp>
      <p:cxnSp>
        <p:nvCxnSpPr>
          <p:cNvPr id="41" name="直線コネクタ 40"/>
          <p:cNvCxnSpPr/>
          <p:nvPr/>
        </p:nvCxnSpPr>
        <p:spPr>
          <a:xfrm flipH="1">
            <a:off x="2402006" y="5013326"/>
            <a:ext cx="3187208" cy="172823"/>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42" name="四角形吹き出し 41"/>
          <p:cNvSpPr/>
          <p:nvPr/>
        </p:nvSpPr>
        <p:spPr>
          <a:xfrm>
            <a:off x="2934269" y="5681350"/>
            <a:ext cx="3872414" cy="948225"/>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en-US" altLang="ja-JP" sz="1400" dirty="0" smtClean="0">
                <a:solidFill>
                  <a:schemeClr val="tx1"/>
                </a:solidFill>
              </a:rPr>
              <a:t>col</a:t>
            </a:r>
            <a:r>
              <a:rPr lang="ja-JP" altLang="en-US" sz="1400" dirty="0" smtClean="0">
                <a:solidFill>
                  <a:schemeClr val="tx1"/>
                </a:solidFill>
              </a:rPr>
              <a:t>はデータの色を付ける引数。</a:t>
            </a:r>
            <a:r>
              <a:rPr kumimoji="1" lang="en-US" altLang="ja-JP" sz="1400" dirty="0" smtClean="0">
                <a:solidFill>
                  <a:schemeClr val="tx1"/>
                </a:solidFill>
              </a:rPr>
              <a:t/>
            </a:r>
            <a:br>
              <a:rPr kumimoji="1" lang="en-US" altLang="ja-JP" sz="1400" dirty="0" smtClean="0">
                <a:solidFill>
                  <a:schemeClr val="tx1"/>
                </a:solidFill>
              </a:rPr>
            </a:br>
            <a:r>
              <a:rPr kumimoji="1" lang="ja-JP" altLang="en-US" sz="1400" dirty="0" smtClean="0">
                <a:solidFill>
                  <a:schemeClr val="tx1"/>
                </a:solidFill>
              </a:rPr>
              <a:t>クラスター分析の結果</a:t>
            </a:r>
            <a:r>
              <a:rPr kumimoji="1" lang="en-US" altLang="ja-JP" sz="1400" dirty="0" smtClean="0">
                <a:solidFill>
                  <a:schemeClr val="tx1"/>
                </a:solidFill>
              </a:rPr>
              <a:t>(</a:t>
            </a:r>
            <a:r>
              <a:rPr kumimoji="1" lang="en-US" altLang="ja-JP" sz="1400" dirty="0" err="1" smtClean="0">
                <a:solidFill>
                  <a:schemeClr val="tx1"/>
                </a:solidFill>
              </a:rPr>
              <a:t>b_fit</a:t>
            </a:r>
            <a:r>
              <a:rPr kumimoji="1" lang="en-US" altLang="ja-JP" sz="1400" dirty="0" smtClean="0">
                <a:solidFill>
                  <a:schemeClr val="tx1"/>
                </a:solidFill>
              </a:rPr>
              <a:t>)</a:t>
            </a:r>
            <a:r>
              <a:rPr kumimoji="1" lang="ja-JP" altLang="en-US" sz="1400" dirty="0" smtClean="0">
                <a:solidFill>
                  <a:schemeClr val="tx1"/>
                </a:solidFill>
              </a:rPr>
              <a:t>に</a:t>
            </a:r>
            <a:r>
              <a:rPr lang="en-US" altLang="ja-JP" sz="1400" dirty="0" smtClean="0">
                <a:solidFill>
                  <a:schemeClr val="tx1"/>
                </a:solidFill>
              </a:rPr>
              <a:t>$cluster</a:t>
            </a:r>
            <a:r>
              <a:rPr lang="ja-JP" altLang="en-US" sz="1400" dirty="0" smtClean="0">
                <a:solidFill>
                  <a:schemeClr val="tx1"/>
                </a:solidFill>
              </a:rPr>
              <a:t>を付けると、</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各データのクラスターの番号を抽出できるため、</a:t>
            </a:r>
            <a:endParaRPr lang="en-US" altLang="ja-JP" sz="1400" dirty="0" smtClean="0">
              <a:solidFill>
                <a:schemeClr val="tx1"/>
              </a:solidFill>
            </a:endParaRPr>
          </a:p>
          <a:p>
            <a:r>
              <a:rPr lang="ja-JP" altLang="en-US" sz="1400" dirty="0" smtClean="0">
                <a:solidFill>
                  <a:schemeClr val="tx1"/>
                </a:solidFill>
              </a:rPr>
              <a:t>異なるクラスター</a:t>
            </a:r>
            <a:r>
              <a:rPr lang="ja-JP" altLang="en-US" sz="1400" dirty="0">
                <a:solidFill>
                  <a:schemeClr val="tx1"/>
                </a:solidFill>
              </a:rPr>
              <a:t>毎</a:t>
            </a:r>
            <a:r>
              <a:rPr lang="ja-JP" altLang="en-US" sz="1400" dirty="0" smtClean="0">
                <a:solidFill>
                  <a:schemeClr val="tx1"/>
                </a:solidFill>
              </a:rPr>
              <a:t>に異なる色を着色できる</a:t>
            </a:r>
            <a:endParaRPr kumimoji="1" lang="en-US" altLang="ja-JP" sz="1400" dirty="0" smtClean="0">
              <a:solidFill>
                <a:schemeClr val="tx1"/>
              </a:solidFill>
            </a:endParaRPr>
          </a:p>
        </p:txBody>
      </p:sp>
      <p:cxnSp>
        <p:nvCxnSpPr>
          <p:cNvPr id="44" name="直線コネクタ 43"/>
          <p:cNvCxnSpPr>
            <a:stCxn id="42" idx="4"/>
          </p:cNvCxnSpPr>
          <p:nvPr/>
        </p:nvCxnSpPr>
        <p:spPr>
          <a:xfrm flipH="1" flipV="1">
            <a:off x="2497540" y="5909481"/>
            <a:ext cx="538573" cy="208631"/>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45" name="四角形吹き出し 44"/>
          <p:cNvSpPr/>
          <p:nvPr/>
        </p:nvSpPr>
        <p:spPr>
          <a:xfrm>
            <a:off x="5597538" y="5251556"/>
            <a:ext cx="3330562" cy="472724"/>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en-US" altLang="ja-JP" sz="1400" dirty="0" err="1">
                <a:solidFill>
                  <a:schemeClr val="tx1"/>
                </a:solidFill>
              </a:rPr>
              <a:t>p</a:t>
            </a:r>
            <a:r>
              <a:rPr kumimoji="1" lang="en-US" altLang="ja-JP" sz="1400" dirty="0" err="1" smtClean="0">
                <a:solidFill>
                  <a:schemeClr val="tx1"/>
                </a:solidFill>
              </a:rPr>
              <a:t>ch</a:t>
            </a:r>
            <a:r>
              <a:rPr kumimoji="1" lang="ja-JP" altLang="en-US" sz="1400" dirty="0" smtClean="0">
                <a:solidFill>
                  <a:schemeClr val="tx1"/>
                </a:solidFill>
              </a:rPr>
              <a:t>は</a:t>
            </a:r>
            <a:r>
              <a:rPr lang="ja-JP" altLang="en-US" sz="1400" dirty="0" smtClean="0">
                <a:solidFill>
                  <a:schemeClr val="tx1"/>
                </a:solidFill>
              </a:rPr>
              <a:t>点の形を指定する引数。</a:t>
            </a:r>
            <a:r>
              <a:rPr lang="en-US" altLang="ja-JP" sz="1400" dirty="0" err="1">
                <a:solidFill>
                  <a:schemeClr val="tx1"/>
                </a:solidFill>
              </a:rPr>
              <a:t>p</a:t>
            </a:r>
            <a:r>
              <a:rPr lang="en-US" altLang="ja-JP" sz="1400" dirty="0" err="1" smtClean="0">
                <a:solidFill>
                  <a:schemeClr val="tx1"/>
                </a:solidFill>
              </a:rPr>
              <a:t>ch</a:t>
            </a:r>
            <a:r>
              <a:rPr lang="en-US" altLang="ja-JP" sz="1400" dirty="0" smtClean="0">
                <a:solidFill>
                  <a:schemeClr val="tx1"/>
                </a:solidFill>
              </a:rPr>
              <a:t>=19</a:t>
            </a:r>
            <a:r>
              <a:rPr lang="ja-JP" altLang="en-US" sz="1400" dirty="0" smtClean="0">
                <a:solidFill>
                  <a:schemeClr val="tx1"/>
                </a:solidFill>
              </a:rPr>
              <a:t>で</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点を色で塗ることになる</a:t>
            </a:r>
            <a:endParaRPr kumimoji="1" lang="en-US" altLang="ja-JP" sz="1400" dirty="0" smtClean="0">
              <a:solidFill>
                <a:schemeClr val="tx1"/>
              </a:solidFill>
            </a:endParaRPr>
          </a:p>
        </p:txBody>
      </p:sp>
      <p:cxnSp>
        <p:nvCxnSpPr>
          <p:cNvPr id="46" name="直線コネクタ 45"/>
          <p:cNvCxnSpPr>
            <a:stCxn id="45" idx="4"/>
          </p:cNvCxnSpPr>
          <p:nvPr/>
        </p:nvCxnSpPr>
        <p:spPr>
          <a:xfrm flipH="1">
            <a:off x="2088107" y="5469297"/>
            <a:ext cx="3597025" cy="153581"/>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3285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図示して全体観を把握 </a:t>
            </a:r>
            <a:r>
              <a:rPr lang="en-US" altLang="ja-JP" dirty="0"/>
              <a:t>2</a:t>
            </a:r>
            <a:r>
              <a:rPr lang="en-US" altLang="ja-JP" dirty="0" smtClean="0"/>
              <a:t>/3</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55</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err="1" smtClean="0"/>
              <a:t>biplot</a:t>
            </a:r>
            <a:r>
              <a:rPr lang="ja-JP" altLang="en-US" dirty="0" smtClean="0"/>
              <a:t>関数やクラスタリングを駆使してデータを図示すると全体観を把握することができる</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604</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コンビニエンスストアの店舗類型の把握</a:t>
            </a:r>
          </a:p>
        </p:txBody>
      </p:sp>
      <p:sp>
        <p:nvSpPr>
          <p:cNvPr id="33" name="正方形/長方形 32"/>
          <p:cNvSpPr/>
          <p:nvPr/>
        </p:nvSpPr>
        <p:spPr>
          <a:xfrm>
            <a:off x="412029" y="1779527"/>
            <a:ext cx="8444633"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smtClean="0">
                <a:solidFill>
                  <a:schemeClr val="bg1"/>
                </a:solidFill>
              </a:rPr>
              <a:t>第</a:t>
            </a:r>
            <a:r>
              <a:rPr lang="en-US" altLang="ja-JP" sz="1400" dirty="0" smtClean="0">
                <a:solidFill>
                  <a:schemeClr val="bg1"/>
                </a:solidFill>
              </a:rPr>
              <a:t>1, 2</a:t>
            </a:r>
            <a:r>
              <a:rPr lang="ja-JP" altLang="en-US" sz="1400" dirty="0" smtClean="0">
                <a:solidFill>
                  <a:schemeClr val="bg1"/>
                </a:solidFill>
              </a:rPr>
              <a:t>主成分でデータを図示し、全体観を把握 （</a:t>
            </a:r>
            <a:r>
              <a:rPr lang="en-US" altLang="ja-JP" sz="1400" dirty="0" err="1" smtClean="0">
                <a:solidFill>
                  <a:schemeClr val="bg1"/>
                </a:solidFill>
              </a:rPr>
              <a:t>biplot</a:t>
            </a:r>
            <a:r>
              <a:rPr lang="ja-JP" altLang="en-US" sz="1400" dirty="0" smtClean="0">
                <a:solidFill>
                  <a:schemeClr val="bg1"/>
                </a:solidFill>
              </a:rPr>
              <a:t>の結果）</a:t>
            </a:r>
            <a:endParaRPr lang="en-US" altLang="ja-JP" sz="1400" dirty="0" smtClean="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出力</a:t>
            </a:r>
            <a:endParaRPr lang="ja-JP" altLang="en-US" sz="1600" dirty="0">
              <a:solidFill>
                <a:schemeClr val="bg1"/>
              </a:solidFill>
            </a:endParaRPr>
          </a:p>
        </p:txBody>
      </p:sp>
      <p:pic>
        <p:nvPicPr>
          <p:cNvPr id="5" name="図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92257" y="2053706"/>
            <a:ext cx="4483999" cy="4571919"/>
          </a:xfrm>
          <a:prstGeom prst="rect">
            <a:avLst/>
          </a:prstGeom>
        </p:spPr>
      </p:pic>
      <p:sp>
        <p:nvSpPr>
          <p:cNvPr id="7" name="下矢印 6"/>
          <p:cNvSpPr/>
          <p:nvPr/>
        </p:nvSpPr>
        <p:spPr>
          <a:xfrm flipV="1">
            <a:off x="2080055" y="2564917"/>
            <a:ext cx="312201" cy="3047566"/>
          </a:xfrm>
          <a:prstGeom prst="downArrow">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6" name="下矢印 35"/>
          <p:cNvSpPr/>
          <p:nvPr/>
        </p:nvSpPr>
        <p:spPr>
          <a:xfrm rot="5400000" flipV="1">
            <a:off x="4584391" y="4724688"/>
            <a:ext cx="312201" cy="3047566"/>
          </a:xfrm>
          <a:prstGeom prst="downArrow">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7" name="四角形吹き出し 36"/>
          <p:cNvSpPr/>
          <p:nvPr/>
        </p:nvSpPr>
        <p:spPr>
          <a:xfrm>
            <a:off x="3606689" y="6093685"/>
            <a:ext cx="2378175" cy="276354"/>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b="1" dirty="0" smtClean="0">
                <a:solidFill>
                  <a:schemeClr val="tx1"/>
                </a:solidFill>
              </a:rPr>
              <a:t>店舗・周辺施設全体の大きさ</a:t>
            </a:r>
            <a:endParaRPr kumimoji="1" lang="en-US" altLang="ja-JP" sz="1400" b="1" dirty="0" smtClean="0">
              <a:solidFill>
                <a:schemeClr val="tx1"/>
              </a:solidFill>
            </a:endParaRPr>
          </a:p>
        </p:txBody>
      </p:sp>
      <p:sp>
        <p:nvSpPr>
          <p:cNvPr id="38" name="四角形吹き出し 37"/>
          <p:cNvSpPr/>
          <p:nvPr/>
        </p:nvSpPr>
        <p:spPr>
          <a:xfrm rot="16200000">
            <a:off x="1468930" y="3990472"/>
            <a:ext cx="1512639" cy="290392"/>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b="1" dirty="0" smtClean="0">
                <a:solidFill>
                  <a:schemeClr val="tx1"/>
                </a:solidFill>
              </a:rPr>
              <a:t>店舗部分の大きさ</a:t>
            </a:r>
            <a:endParaRPr kumimoji="1" lang="en-US" altLang="ja-JP" sz="1400" b="1" dirty="0" smtClean="0">
              <a:solidFill>
                <a:schemeClr val="tx1"/>
              </a:solidFill>
            </a:endParaRPr>
          </a:p>
        </p:txBody>
      </p:sp>
      <p:sp>
        <p:nvSpPr>
          <p:cNvPr id="39" name="四角形吹き出し 38"/>
          <p:cNvSpPr/>
          <p:nvPr/>
        </p:nvSpPr>
        <p:spPr>
          <a:xfrm>
            <a:off x="6876256" y="2055912"/>
            <a:ext cx="1978801" cy="564458"/>
          </a:xfrm>
          <a:prstGeom prst="wedgeRectCallout">
            <a:avLst>
              <a:gd name="adj1" fmla="val -108693"/>
              <a:gd name="adj2" fmla="val 73596"/>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番号は、店舗</a:t>
            </a:r>
            <a:r>
              <a:rPr kumimoji="1" lang="en-US" altLang="ja-JP" sz="1400" dirty="0" smtClean="0">
                <a:solidFill>
                  <a:schemeClr val="bg1"/>
                </a:solidFill>
              </a:rPr>
              <a:t>ID</a:t>
            </a:r>
            <a:r>
              <a:rPr kumimoji="1" lang="ja-JP" altLang="en-US" sz="1400" dirty="0" smtClean="0">
                <a:solidFill>
                  <a:schemeClr val="bg1"/>
                </a:solidFill>
              </a:rPr>
              <a:t>を</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意味する</a:t>
            </a:r>
            <a:endParaRPr kumimoji="1" lang="en-US" altLang="ja-JP" sz="1400" dirty="0" smtClean="0">
              <a:solidFill>
                <a:schemeClr val="bg1"/>
              </a:solidFill>
            </a:endParaRPr>
          </a:p>
        </p:txBody>
      </p:sp>
      <p:sp>
        <p:nvSpPr>
          <p:cNvPr id="40" name="四角形吹き出し 39"/>
          <p:cNvSpPr/>
          <p:nvPr/>
        </p:nvSpPr>
        <p:spPr>
          <a:xfrm>
            <a:off x="6876256" y="2936612"/>
            <a:ext cx="1962987" cy="3327710"/>
          </a:xfrm>
          <a:prstGeom prst="wedgeRectCallout">
            <a:avLst>
              <a:gd name="adj1" fmla="val -38032"/>
              <a:gd name="adj2" fmla="val 26571"/>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赤い軸は元の説明変数の軸を第</a:t>
            </a:r>
            <a:r>
              <a:rPr kumimoji="1" lang="en-US" altLang="ja-JP" sz="1400" dirty="0" smtClean="0">
                <a:solidFill>
                  <a:schemeClr val="bg1"/>
                </a:solidFill>
              </a:rPr>
              <a:t>1,2</a:t>
            </a:r>
            <a:r>
              <a:rPr kumimoji="1" lang="ja-JP" altLang="en-US" sz="1400" dirty="0" smtClean="0">
                <a:solidFill>
                  <a:schemeClr val="bg1"/>
                </a:solidFill>
              </a:rPr>
              <a:t>主成分平面上に正射影し</a:t>
            </a:r>
            <a:r>
              <a:rPr lang="ja-JP" altLang="en-US" sz="1400" dirty="0" smtClean="0">
                <a:solidFill>
                  <a:schemeClr val="bg1"/>
                </a:solidFill>
              </a:rPr>
              <a:t>たもの。</a:t>
            </a:r>
            <a:endParaRPr lang="en-US" altLang="ja-JP" sz="1400" dirty="0" smtClean="0">
              <a:solidFill>
                <a:schemeClr val="bg1"/>
              </a:solidFill>
            </a:endParaRPr>
          </a:p>
          <a:p>
            <a:endParaRPr kumimoji="1" lang="en-US" altLang="ja-JP" sz="1400" dirty="0">
              <a:solidFill>
                <a:schemeClr val="bg1"/>
              </a:solidFill>
            </a:endParaRPr>
          </a:p>
          <a:p>
            <a:r>
              <a:rPr lang="ja-JP" altLang="en-US" sz="1400" dirty="0" smtClean="0">
                <a:solidFill>
                  <a:schemeClr val="bg1"/>
                </a:solidFill>
              </a:rPr>
              <a:t>第</a:t>
            </a:r>
            <a:r>
              <a:rPr lang="en-US" altLang="ja-JP" sz="1400" dirty="0" smtClean="0">
                <a:solidFill>
                  <a:schemeClr val="bg1"/>
                </a:solidFill>
              </a:rPr>
              <a:t>1</a:t>
            </a:r>
            <a:r>
              <a:rPr lang="ja-JP" altLang="en-US" sz="1400" dirty="0" smtClean="0">
                <a:solidFill>
                  <a:schemeClr val="bg1"/>
                </a:solidFill>
              </a:rPr>
              <a:t>主成分は、すべての説明変数と逆向き</a:t>
            </a:r>
            <a:endParaRPr lang="en-US" altLang="ja-JP" sz="1400" dirty="0" smtClean="0">
              <a:solidFill>
                <a:schemeClr val="bg1"/>
              </a:solidFill>
            </a:endParaRPr>
          </a:p>
          <a:p>
            <a:endParaRPr kumimoji="1" lang="en-US" altLang="ja-JP" sz="1400" dirty="0">
              <a:solidFill>
                <a:schemeClr val="bg1"/>
              </a:solidFill>
            </a:endParaRPr>
          </a:p>
          <a:p>
            <a:r>
              <a:rPr lang="ja-JP" altLang="en-US" sz="1400" dirty="0" smtClean="0">
                <a:solidFill>
                  <a:schemeClr val="bg1"/>
                </a:solidFill>
              </a:rPr>
              <a:t>第</a:t>
            </a:r>
            <a:r>
              <a:rPr lang="en-US" altLang="ja-JP" sz="1400" dirty="0" smtClean="0">
                <a:solidFill>
                  <a:schemeClr val="bg1"/>
                </a:solidFill>
              </a:rPr>
              <a:t>2</a:t>
            </a:r>
            <a:r>
              <a:rPr lang="ja-JP" altLang="en-US" sz="1400" dirty="0" smtClean="0">
                <a:solidFill>
                  <a:schemeClr val="bg1"/>
                </a:solidFill>
              </a:rPr>
              <a:t>主成分は、</a:t>
            </a:r>
            <a:r>
              <a:rPr lang="en-US" altLang="ja-JP" sz="1400" dirty="0" smtClean="0">
                <a:solidFill>
                  <a:schemeClr val="bg1"/>
                </a:solidFill>
              </a:rPr>
              <a:t>frontage, </a:t>
            </a:r>
            <a:r>
              <a:rPr lang="en-US" altLang="ja-JP" sz="1400" dirty="0" err="1" smtClean="0">
                <a:solidFill>
                  <a:schemeClr val="bg1"/>
                </a:solidFill>
              </a:rPr>
              <a:t>floorSpace</a:t>
            </a:r>
            <a:r>
              <a:rPr lang="ja-JP" altLang="en-US" sz="1400" dirty="0" smtClean="0">
                <a:solidFill>
                  <a:schemeClr val="bg1"/>
                </a:solidFill>
              </a:rPr>
              <a:t>と同じ上方向</a:t>
            </a:r>
            <a:r>
              <a:rPr lang="en-US" altLang="ja-JP" sz="1400" dirty="0" smtClean="0">
                <a:solidFill>
                  <a:schemeClr val="bg1"/>
                </a:solidFill>
              </a:rPr>
              <a:t>,</a:t>
            </a:r>
            <a:br>
              <a:rPr lang="en-US" altLang="ja-JP" sz="1400" dirty="0" smtClean="0">
                <a:solidFill>
                  <a:schemeClr val="bg1"/>
                </a:solidFill>
              </a:rPr>
            </a:br>
            <a:r>
              <a:rPr lang="en-US" altLang="ja-JP" sz="1400" dirty="0" err="1" smtClean="0">
                <a:solidFill>
                  <a:schemeClr val="bg1"/>
                </a:solidFill>
              </a:rPr>
              <a:t>carSpace</a:t>
            </a:r>
            <a:r>
              <a:rPr lang="en-US" altLang="ja-JP" sz="1400" dirty="0" smtClean="0">
                <a:solidFill>
                  <a:schemeClr val="bg1"/>
                </a:solidFill>
              </a:rPr>
              <a:t>, </a:t>
            </a:r>
            <a:r>
              <a:rPr lang="en-US" altLang="ja-JP" sz="1400" dirty="0" err="1" smtClean="0">
                <a:solidFill>
                  <a:schemeClr val="bg1"/>
                </a:solidFill>
              </a:rPr>
              <a:t>storeFrontTraffic</a:t>
            </a:r>
            <a:r>
              <a:rPr lang="ja-JP" altLang="en-US" sz="1400" dirty="0" smtClean="0">
                <a:solidFill>
                  <a:schemeClr val="bg1"/>
                </a:solidFill>
              </a:rPr>
              <a:t>と逆の下方向を向いている</a:t>
            </a:r>
            <a:endParaRPr lang="en-US" altLang="ja-JP" sz="1400" dirty="0" smtClean="0">
              <a:solidFill>
                <a:schemeClr val="bg1"/>
              </a:solidFill>
            </a:endParaRPr>
          </a:p>
          <a:p>
            <a:endParaRPr kumimoji="1" lang="en-US" altLang="ja-JP" sz="1400" dirty="0">
              <a:solidFill>
                <a:schemeClr val="bg1"/>
              </a:solidFill>
            </a:endParaRPr>
          </a:p>
          <a:p>
            <a:r>
              <a:rPr kumimoji="1" lang="ja-JP" altLang="en-US" sz="1400" dirty="0" smtClean="0">
                <a:solidFill>
                  <a:schemeClr val="bg1"/>
                </a:solidFill>
              </a:rPr>
              <a:t>因子負荷量の棒グラフと整合していることがわかる</a:t>
            </a:r>
            <a:endParaRPr kumimoji="1" lang="en-US" altLang="ja-JP" sz="1400" dirty="0" smtClean="0">
              <a:solidFill>
                <a:schemeClr val="bg1"/>
              </a:solidFill>
            </a:endParaRPr>
          </a:p>
        </p:txBody>
      </p:sp>
      <p:cxnSp>
        <p:nvCxnSpPr>
          <p:cNvPr id="43" name="直線コネクタ 42"/>
          <p:cNvCxnSpPr>
            <a:stCxn id="5" idx="3"/>
          </p:cNvCxnSpPr>
          <p:nvPr/>
        </p:nvCxnSpPr>
        <p:spPr>
          <a:xfrm flipH="1" flipV="1">
            <a:off x="4858603" y="3821373"/>
            <a:ext cx="2017653" cy="518293"/>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795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図示して全体観を把握 </a:t>
            </a:r>
            <a:r>
              <a:rPr lang="en-US" altLang="ja-JP" dirty="0" smtClean="0"/>
              <a:t>3/3</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56</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err="1" smtClean="0"/>
              <a:t>biplot</a:t>
            </a:r>
            <a:r>
              <a:rPr lang="ja-JP" altLang="en-US" dirty="0" smtClean="0"/>
              <a:t>関数やクラスタリングを駆使してデータを図示すると全体観を把握することができる</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604</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コンビニエンスストアの店舗類型の把握</a:t>
            </a:r>
          </a:p>
        </p:txBody>
      </p:sp>
      <p:sp>
        <p:nvSpPr>
          <p:cNvPr id="33" name="正方形/長方形 32"/>
          <p:cNvSpPr/>
          <p:nvPr/>
        </p:nvSpPr>
        <p:spPr>
          <a:xfrm>
            <a:off x="412029" y="1779527"/>
            <a:ext cx="8444633"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smtClean="0">
                <a:solidFill>
                  <a:schemeClr val="bg1"/>
                </a:solidFill>
              </a:rPr>
              <a:t>第</a:t>
            </a:r>
            <a:r>
              <a:rPr lang="en-US" altLang="ja-JP" sz="1400" dirty="0" smtClean="0">
                <a:solidFill>
                  <a:schemeClr val="bg1"/>
                </a:solidFill>
              </a:rPr>
              <a:t>1, 2</a:t>
            </a:r>
            <a:r>
              <a:rPr lang="ja-JP" altLang="en-US" sz="1400" dirty="0" smtClean="0">
                <a:solidFill>
                  <a:schemeClr val="bg1"/>
                </a:solidFill>
              </a:rPr>
              <a:t>主成分でデータを図示し、全体観を把握 （クラスタリングの</a:t>
            </a:r>
            <a:r>
              <a:rPr lang="ja-JP" altLang="en-US" sz="1400" dirty="0">
                <a:solidFill>
                  <a:schemeClr val="bg1"/>
                </a:solidFill>
              </a:rPr>
              <a:t>結果</a:t>
            </a:r>
            <a:r>
              <a:rPr lang="ja-JP" altLang="en-US" sz="1400" dirty="0" smtClean="0">
                <a:solidFill>
                  <a:schemeClr val="bg1"/>
                </a:solidFill>
              </a:rPr>
              <a:t>）</a:t>
            </a:r>
            <a:endParaRPr lang="en-US" altLang="ja-JP" sz="1400" dirty="0" smtClean="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出力</a:t>
            </a:r>
            <a:endParaRPr lang="ja-JP" altLang="en-US" sz="1600" dirty="0">
              <a:solidFill>
                <a:schemeClr val="bg1"/>
              </a:solidFill>
            </a:endParaRPr>
          </a:p>
        </p:txBody>
      </p:sp>
      <p:pic>
        <p:nvPicPr>
          <p:cNvPr id="4" name="図 3"/>
          <p:cNvPicPr>
            <a:picLocks noChangeAspect="1"/>
          </p:cNvPicPr>
          <p:nvPr/>
        </p:nvPicPr>
        <p:blipFill>
          <a:blip r:embed="rId3"/>
          <a:stretch>
            <a:fillRect/>
          </a:stretch>
        </p:blipFill>
        <p:spPr>
          <a:xfrm>
            <a:off x="1281988" y="2058451"/>
            <a:ext cx="7574674" cy="4410954"/>
          </a:xfrm>
          <a:prstGeom prst="rect">
            <a:avLst/>
          </a:prstGeom>
        </p:spPr>
      </p:pic>
      <p:sp>
        <p:nvSpPr>
          <p:cNvPr id="26" name="下矢印 25"/>
          <p:cNvSpPr/>
          <p:nvPr/>
        </p:nvSpPr>
        <p:spPr>
          <a:xfrm flipV="1">
            <a:off x="1248200" y="2645346"/>
            <a:ext cx="312201" cy="3047566"/>
          </a:xfrm>
          <a:prstGeom prst="downArrow">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27" name="四角形吹き出し 26"/>
          <p:cNvSpPr/>
          <p:nvPr/>
        </p:nvSpPr>
        <p:spPr>
          <a:xfrm rot="16200000">
            <a:off x="637075" y="4070901"/>
            <a:ext cx="1512639" cy="290392"/>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b="1" dirty="0" smtClean="0">
                <a:solidFill>
                  <a:schemeClr val="tx1"/>
                </a:solidFill>
              </a:rPr>
              <a:t>店舗部分の大きさ</a:t>
            </a:r>
            <a:endParaRPr kumimoji="1" lang="en-US" altLang="ja-JP" sz="1400" b="1" dirty="0" smtClean="0">
              <a:solidFill>
                <a:schemeClr val="tx1"/>
              </a:solidFill>
            </a:endParaRPr>
          </a:p>
        </p:txBody>
      </p:sp>
      <p:sp>
        <p:nvSpPr>
          <p:cNvPr id="29" name="下矢印 28"/>
          <p:cNvSpPr/>
          <p:nvPr/>
        </p:nvSpPr>
        <p:spPr>
          <a:xfrm rot="5400000" flipV="1">
            <a:off x="5167217" y="4890525"/>
            <a:ext cx="312201" cy="3047566"/>
          </a:xfrm>
          <a:prstGeom prst="downArrow">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2" name="四角形吹き出し 31"/>
          <p:cNvSpPr/>
          <p:nvPr/>
        </p:nvSpPr>
        <p:spPr>
          <a:xfrm>
            <a:off x="4175956" y="6259133"/>
            <a:ext cx="2348933" cy="290391"/>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b="1" dirty="0">
                <a:solidFill>
                  <a:schemeClr val="tx1"/>
                </a:solidFill>
              </a:rPr>
              <a:t>店舗・周辺施設全体の大きさ</a:t>
            </a:r>
            <a:endParaRPr lang="en-US" altLang="ja-JP" sz="1400" b="1" dirty="0">
              <a:solidFill>
                <a:schemeClr val="tx1"/>
              </a:solidFill>
            </a:endParaRPr>
          </a:p>
        </p:txBody>
      </p:sp>
      <p:sp>
        <p:nvSpPr>
          <p:cNvPr id="8" name="角丸四角形 7"/>
          <p:cNvSpPr/>
          <p:nvPr/>
        </p:nvSpPr>
        <p:spPr>
          <a:xfrm>
            <a:off x="2347414" y="4148919"/>
            <a:ext cx="2361063" cy="1378424"/>
          </a:xfrm>
          <a:prstGeom prst="roundRect">
            <a:avLst>
              <a:gd name="adj" fmla="val 9736"/>
            </a:avLst>
          </a:prstGeom>
          <a:solidFill>
            <a:schemeClr val="bg1">
              <a:lumMod val="95000"/>
              <a:alpha val="50000"/>
            </a:schemeClr>
          </a:solid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rPr>
              <a:t>店舗部分も</a:t>
            </a:r>
            <a:r>
              <a:rPr kumimoji="1" lang="en-US" altLang="ja-JP" sz="1400" dirty="0" smtClean="0">
                <a:solidFill>
                  <a:schemeClr val="tx1"/>
                </a:solidFill>
              </a:rPr>
              <a:t/>
            </a:r>
            <a:br>
              <a:rPr kumimoji="1" lang="en-US" altLang="ja-JP" sz="1400" dirty="0" smtClean="0">
                <a:solidFill>
                  <a:schemeClr val="tx1"/>
                </a:solidFill>
              </a:rPr>
            </a:br>
            <a:r>
              <a:rPr kumimoji="1" lang="ja-JP" altLang="en-US" sz="1400" dirty="0" smtClean="0">
                <a:solidFill>
                  <a:schemeClr val="tx1"/>
                </a:solidFill>
              </a:rPr>
              <a:t>周辺施設全体も</a:t>
            </a:r>
            <a:r>
              <a:rPr kumimoji="1" lang="en-US" altLang="ja-JP" sz="1400" dirty="0" smtClean="0">
                <a:solidFill>
                  <a:schemeClr val="tx1"/>
                </a:solidFill>
              </a:rPr>
              <a:t/>
            </a:r>
            <a:br>
              <a:rPr kumimoji="1" lang="en-US" altLang="ja-JP" sz="1400" dirty="0" smtClean="0">
                <a:solidFill>
                  <a:schemeClr val="tx1"/>
                </a:solidFill>
              </a:rPr>
            </a:br>
            <a:r>
              <a:rPr kumimoji="1" lang="ja-JP" altLang="en-US" sz="1400" dirty="0" smtClean="0">
                <a:solidFill>
                  <a:schemeClr val="tx1"/>
                </a:solidFill>
              </a:rPr>
              <a:t>小さい超小型店</a:t>
            </a:r>
          </a:p>
        </p:txBody>
      </p:sp>
      <p:sp>
        <p:nvSpPr>
          <p:cNvPr id="35" name="角丸四角形 34"/>
          <p:cNvSpPr/>
          <p:nvPr/>
        </p:nvSpPr>
        <p:spPr>
          <a:xfrm>
            <a:off x="2347414" y="2728843"/>
            <a:ext cx="2702258" cy="1378424"/>
          </a:xfrm>
          <a:prstGeom prst="roundRect">
            <a:avLst>
              <a:gd name="adj" fmla="val 9736"/>
            </a:avLst>
          </a:prstGeom>
          <a:solidFill>
            <a:schemeClr val="bg1">
              <a:lumMod val="95000"/>
              <a:alpha val="50000"/>
            </a:schemeClr>
          </a:solid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店舗部分は</a:t>
            </a:r>
            <a:r>
              <a:rPr lang="ja-JP" altLang="en-US" sz="1400" dirty="0">
                <a:solidFill>
                  <a:schemeClr val="tx1"/>
                </a:solidFill>
              </a:rPr>
              <a:t>大</a:t>
            </a:r>
            <a:r>
              <a:rPr lang="ja-JP" altLang="en-US" sz="1400" dirty="0" smtClean="0">
                <a:solidFill>
                  <a:schemeClr val="tx1"/>
                </a:solidFill>
              </a:rPr>
              <a:t>きいが</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周辺施設は小さい</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郊外大型</a:t>
            </a:r>
            <a:r>
              <a:rPr lang="ja-JP" altLang="en-US" sz="1400" dirty="0">
                <a:solidFill>
                  <a:schemeClr val="tx1"/>
                </a:solidFill>
              </a:rPr>
              <a:t>店</a:t>
            </a:r>
            <a:endParaRPr kumimoji="1" lang="ja-JP" altLang="en-US" sz="1400" dirty="0" smtClean="0">
              <a:solidFill>
                <a:schemeClr val="tx1"/>
              </a:solidFill>
            </a:endParaRPr>
          </a:p>
        </p:txBody>
      </p:sp>
      <p:sp>
        <p:nvSpPr>
          <p:cNvPr id="44" name="角丸四角形 43"/>
          <p:cNvSpPr/>
          <p:nvPr/>
        </p:nvSpPr>
        <p:spPr>
          <a:xfrm>
            <a:off x="6434586" y="2550675"/>
            <a:ext cx="1945139" cy="1297994"/>
          </a:xfrm>
          <a:prstGeom prst="roundRect">
            <a:avLst>
              <a:gd name="adj" fmla="val 9736"/>
            </a:avLst>
          </a:prstGeom>
          <a:solidFill>
            <a:schemeClr val="bg1">
              <a:lumMod val="95000"/>
              <a:alpha val="50000"/>
            </a:schemeClr>
          </a:solid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rPr>
              <a:t>店舗部分も</a:t>
            </a:r>
            <a:r>
              <a:rPr kumimoji="1" lang="en-US" altLang="ja-JP" sz="1400" dirty="0" smtClean="0">
                <a:solidFill>
                  <a:schemeClr val="tx1"/>
                </a:solidFill>
              </a:rPr>
              <a:t/>
            </a:r>
            <a:br>
              <a:rPr kumimoji="1" lang="en-US" altLang="ja-JP" sz="1400" dirty="0" smtClean="0">
                <a:solidFill>
                  <a:schemeClr val="tx1"/>
                </a:solidFill>
              </a:rPr>
            </a:br>
            <a:r>
              <a:rPr kumimoji="1" lang="ja-JP" altLang="en-US" sz="1400" dirty="0" smtClean="0">
                <a:solidFill>
                  <a:schemeClr val="tx1"/>
                </a:solidFill>
              </a:rPr>
              <a:t>周辺施設部分も大きい</a:t>
            </a:r>
            <a:r>
              <a:rPr kumimoji="1" lang="en-US" altLang="ja-JP" sz="1400" dirty="0" smtClean="0">
                <a:solidFill>
                  <a:schemeClr val="tx1"/>
                </a:solidFill>
              </a:rPr>
              <a:t/>
            </a:r>
            <a:br>
              <a:rPr kumimoji="1" lang="en-US" altLang="ja-JP" sz="1400" dirty="0" smtClean="0">
                <a:solidFill>
                  <a:schemeClr val="tx1"/>
                </a:solidFill>
              </a:rPr>
            </a:br>
            <a:r>
              <a:rPr kumimoji="1" lang="ja-JP" altLang="en-US" sz="1400" dirty="0" smtClean="0">
                <a:solidFill>
                  <a:schemeClr val="tx1"/>
                </a:solidFill>
              </a:rPr>
              <a:t>都心大型店</a:t>
            </a:r>
          </a:p>
        </p:txBody>
      </p:sp>
      <p:sp>
        <p:nvSpPr>
          <p:cNvPr id="45" name="角丸四角形 44"/>
          <p:cNvSpPr/>
          <p:nvPr/>
        </p:nvSpPr>
        <p:spPr>
          <a:xfrm>
            <a:off x="6264276" y="3861042"/>
            <a:ext cx="2115450" cy="1512173"/>
          </a:xfrm>
          <a:prstGeom prst="roundRect">
            <a:avLst>
              <a:gd name="adj" fmla="val 9736"/>
            </a:avLst>
          </a:prstGeom>
          <a:solidFill>
            <a:schemeClr val="bg1">
              <a:lumMod val="95000"/>
              <a:alpha val="50000"/>
            </a:schemeClr>
          </a:solid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tx1"/>
                </a:solidFill>
              </a:rPr>
              <a:t>店舗施設は小さいが</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店舗周辺施設は大きい</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都心小型店</a:t>
            </a:r>
            <a:endParaRPr kumimoji="1" lang="ja-JP" altLang="en-US" sz="1400" dirty="0" smtClean="0">
              <a:solidFill>
                <a:schemeClr val="tx1"/>
              </a:solidFill>
            </a:endParaRPr>
          </a:p>
        </p:txBody>
      </p:sp>
      <p:sp>
        <p:nvSpPr>
          <p:cNvPr id="46" name="角丸四角形 45"/>
          <p:cNvSpPr/>
          <p:nvPr/>
        </p:nvSpPr>
        <p:spPr>
          <a:xfrm>
            <a:off x="4719816" y="3766782"/>
            <a:ext cx="1503563" cy="1606433"/>
          </a:xfrm>
          <a:prstGeom prst="roundRect">
            <a:avLst>
              <a:gd name="adj" fmla="val 9736"/>
            </a:avLst>
          </a:prstGeom>
          <a:solidFill>
            <a:schemeClr val="bg1">
              <a:lumMod val="95000"/>
              <a:alpha val="50000"/>
            </a:schemeClr>
          </a:solid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tx1"/>
                </a:solidFill>
              </a:rPr>
              <a:t>店舗施設：中</a:t>
            </a:r>
            <a:r>
              <a:rPr lang="en-US" altLang="ja-JP" sz="1400" dirty="0">
                <a:solidFill>
                  <a:schemeClr val="tx1"/>
                </a:solidFill>
              </a:rPr>
              <a:t/>
            </a:r>
            <a:br>
              <a:rPr lang="en-US" altLang="ja-JP" sz="1400" dirty="0">
                <a:solidFill>
                  <a:schemeClr val="tx1"/>
                </a:solidFill>
              </a:rPr>
            </a:br>
            <a:r>
              <a:rPr lang="ja-JP" altLang="en-US" sz="1400" dirty="0">
                <a:solidFill>
                  <a:schemeClr val="tx1"/>
                </a:solidFill>
              </a:rPr>
              <a:t>店舗周辺</a:t>
            </a:r>
            <a:r>
              <a:rPr lang="ja-JP" altLang="en-US" sz="1400" dirty="0" smtClean="0">
                <a:solidFill>
                  <a:schemeClr val="tx1"/>
                </a:solidFill>
              </a:rPr>
              <a:t>：</a:t>
            </a:r>
            <a:r>
              <a:rPr lang="ja-JP" altLang="en-US" sz="1400" dirty="0">
                <a:solidFill>
                  <a:schemeClr val="tx1"/>
                </a:solidFill>
              </a:rPr>
              <a:t>小</a:t>
            </a:r>
            <a:endParaRPr lang="en-US" altLang="ja-JP" sz="1400" dirty="0">
              <a:solidFill>
                <a:schemeClr val="tx1"/>
              </a:solidFill>
            </a:endParaRPr>
          </a:p>
        </p:txBody>
      </p:sp>
      <p:sp>
        <p:nvSpPr>
          <p:cNvPr id="48" name="角丸四角形 47"/>
          <p:cNvSpPr/>
          <p:nvPr/>
        </p:nvSpPr>
        <p:spPr>
          <a:xfrm>
            <a:off x="4913194" y="2552131"/>
            <a:ext cx="1433015" cy="1187251"/>
          </a:xfrm>
          <a:prstGeom prst="roundRect">
            <a:avLst>
              <a:gd name="adj" fmla="val 9736"/>
            </a:avLst>
          </a:prstGeom>
          <a:solidFill>
            <a:schemeClr val="bg1">
              <a:lumMod val="95000"/>
              <a:alpha val="50000"/>
            </a:schemeClr>
          </a:solid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tx1"/>
                </a:solidFill>
              </a:rPr>
              <a:t>店舗施設</a:t>
            </a:r>
            <a:r>
              <a:rPr lang="ja-JP" altLang="en-US" sz="1400" dirty="0" smtClean="0">
                <a:solidFill>
                  <a:schemeClr val="tx1"/>
                </a:solidFill>
              </a:rPr>
              <a:t>：中</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店舗周辺：大</a:t>
            </a:r>
            <a:r>
              <a:rPr lang="en-US" altLang="ja-JP" sz="1400" dirty="0" smtClean="0">
                <a:solidFill>
                  <a:schemeClr val="tx1"/>
                </a:solidFill>
              </a:rPr>
              <a:t/>
            </a:r>
            <a:br>
              <a:rPr lang="en-US" altLang="ja-JP" sz="1400" dirty="0" smtClean="0">
                <a:solidFill>
                  <a:schemeClr val="tx1"/>
                </a:solidFill>
              </a:rPr>
            </a:br>
            <a:endParaRPr kumimoji="1" lang="en-US" altLang="ja-JP" sz="1400" dirty="0" smtClean="0">
              <a:solidFill>
                <a:schemeClr val="tx1"/>
              </a:solidFill>
            </a:endParaRPr>
          </a:p>
        </p:txBody>
      </p:sp>
    </p:spTree>
    <p:extLst>
      <p:ext uri="{BB962C8B-B14F-4D97-AF65-F5344CB8AC3E}">
        <p14:creationId xmlns:p14="http://schemas.microsoft.com/office/powerpoint/2010/main" val="35063910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95785" y="3883605"/>
            <a:ext cx="8532315" cy="2786136"/>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2" name="タイトル 1"/>
          <p:cNvSpPr>
            <a:spLocks noGrp="1"/>
          </p:cNvSpPr>
          <p:nvPr>
            <p:ph type="title"/>
          </p:nvPr>
        </p:nvSpPr>
        <p:spPr/>
        <p:txBody>
          <a:bodyPr>
            <a:normAutofit/>
          </a:bodyPr>
          <a:lstStyle/>
          <a:p>
            <a:r>
              <a:rPr kumimoji="1" lang="ja-JP" altLang="en-US" dirty="0" smtClean="0"/>
              <a:t>本日のシチュエーション（実践編</a:t>
            </a:r>
            <a:r>
              <a:rPr lang="ja-JP" altLang="en-US" dirty="0"/>
              <a:t>）</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57</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1" name="正方形/長方形 10"/>
          <p:cNvSpPr/>
          <p:nvPr/>
        </p:nvSpPr>
        <p:spPr>
          <a:xfrm>
            <a:off x="611897" y="1694330"/>
            <a:ext cx="1396623" cy="2111189"/>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店舗累計の</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把握</a:t>
            </a:r>
            <a:endParaRPr lang="en-US" altLang="ja-JP" sz="1600" dirty="0">
              <a:solidFill>
                <a:schemeClr val="bg1"/>
              </a:solidFill>
            </a:endParaRPr>
          </a:p>
        </p:txBody>
      </p:sp>
      <p:sp>
        <p:nvSpPr>
          <p:cNvPr id="13" name="正方形/長方形 12"/>
          <p:cNvSpPr/>
          <p:nvPr/>
        </p:nvSpPr>
        <p:spPr>
          <a:xfrm>
            <a:off x="2116097" y="1694329"/>
            <a:ext cx="6664832" cy="21111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600" dirty="0">
                <a:solidFill>
                  <a:schemeClr val="tx1"/>
                </a:solidFill>
              </a:rPr>
              <a:t>あなたは</a:t>
            </a:r>
            <a:r>
              <a:rPr lang="ja-JP" altLang="en-US" sz="1600" dirty="0" smtClean="0">
                <a:solidFill>
                  <a:schemeClr val="tx1"/>
                </a:solidFill>
              </a:rPr>
              <a:t>、ある</a:t>
            </a:r>
            <a:r>
              <a:rPr lang="ja-JP" altLang="en-US" sz="1600" b="1" dirty="0" smtClean="0">
                <a:solidFill>
                  <a:schemeClr val="tx1"/>
                </a:solidFill>
              </a:rPr>
              <a:t>コンビニチェーンの営業管理担当者</a:t>
            </a:r>
            <a:r>
              <a:rPr lang="ja-JP" altLang="en-US" sz="1600" dirty="0" smtClean="0">
                <a:solidFill>
                  <a:schemeClr val="tx1"/>
                </a:solidFill>
              </a:rPr>
              <a:t>です</a:t>
            </a:r>
            <a:endParaRPr lang="en-US" altLang="ja-JP" sz="1600" dirty="0">
              <a:solidFill>
                <a:schemeClr val="tx1"/>
              </a:solidFill>
            </a:endParaRPr>
          </a:p>
          <a:p>
            <a:pPr marL="285750" indent="-285750">
              <a:buFont typeface="Arial" panose="020B0604020202020204" pitchFamily="34" charset="0"/>
              <a:buChar char="•"/>
            </a:pPr>
            <a:r>
              <a:rPr lang="ja-JP" altLang="en-US" sz="1600" dirty="0" smtClean="0">
                <a:solidFill>
                  <a:schemeClr val="tx1"/>
                </a:solidFill>
              </a:rPr>
              <a:t>業績が上昇している店舗と下降している店舗について、原因の分析をするため、各店舗にヒアリングを実施する予定です</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しかしながら、店舗の立地条件等が異なる中、一概に業績の上昇や下降捉えることはできません</a:t>
            </a:r>
            <a:endParaRPr lang="en-US" altLang="ja-JP" sz="1600" dirty="0">
              <a:solidFill>
                <a:schemeClr val="tx1"/>
              </a:solidFill>
            </a:endParaRPr>
          </a:p>
          <a:p>
            <a:pPr marL="285750" indent="-285750">
              <a:buFont typeface="Arial" panose="020B0604020202020204" pitchFamily="34" charset="0"/>
              <a:buChar char="•"/>
            </a:pPr>
            <a:r>
              <a:rPr lang="ja-JP" altLang="en-US" sz="1600" b="1" dirty="0" smtClean="0">
                <a:solidFill>
                  <a:schemeClr val="tx1"/>
                </a:solidFill>
              </a:rPr>
              <a:t>主成分分析を活用して、情報を縮約しつつ似ている店舗をクラスタリング</a:t>
            </a:r>
            <a:r>
              <a:rPr lang="ja-JP" altLang="en-US" sz="1600" dirty="0" smtClean="0">
                <a:solidFill>
                  <a:schemeClr val="tx1"/>
                </a:solidFill>
              </a:rPr>
              <a:t>してみましょう</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その後に似ている店舗毎に業績の良し悪しを考えることにしましょう</a:t>
            </a:r>
            <a:endParaRPr lang="en-US" altLang="ja-JP" sz="1600" dirty="0">
              <a:solidFill>
                <a:schemeClr val="tx1"/>
              </a:solidFill>
            </a:endParaRPr>
          </a:p>
        </p:txBody>
      </p:sp>
      <p:sp>
        <p:nvSpPr>
          <p:cNvPr id="15" name="正方形/長方形 14"/>
          <p:cNvSpPr/>
          <p:nvPr/>
        </p:nvSpPr>
        <p:spPr>
          <a:xfrm>
            <a:off x="706352" y="202484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17" name="Text Placeholder 5"/>
          <p:cNvSpPr>
            <a:spLocks noGrp="1"/>
          </p:cNvSpPr>
          <p:nvPr>
            <p:ph type="body" sz="quarter" idx="13"/>
          </p:nvPr>
        </p:nvSpPr>
        <p:spPr>
          <a:xfrm>
            <a:off x="539751" y="1042628"/>
            <a:ext cx="7980794" cy="694184"/>
          </a:xfrm>
        </p:spPr>
        <p:txBody>
          <a:bodyPr>
            <a:normAutofit/>
          </a:bodyPr>
          <a:lstStyle/>
          <a:p>
            <a:r>
              <a:rPr lang="ja-JP" altLang="en-US" dirty="0" smtClean="0"/>
              <a:t>実際に起こり得るシチュエーションに基づいて演習を実施頂きます</a:t>
            </a:r>
            <a:endParaRPr lang="en-US" altLang="ja-JP" dirty="0" smtClean="0"/>
          </a:p>
        </p:txBody>
      </p:sp>
      <p:sp>
        <p:nvSpPr>
          <p:cNvPr id="12" name="正方形/長方形 11"/>
          <p:cNvSpPr/>
          <p:nvPr/>
        </p:nvSpPr>
        <p:spPr>
          <a:xfrm>
            <a:off x="611897" y="4005065"/>
            <a:ext cx="1396623" cy="2557102"/>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人口増加要因</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の探索</a:t>
            </a:r>
            <a:endParaRPr lang="en-US" altLang="ja-JP" sz="1600" dirty="0">
              <a:solidFill>
                <a:schemeClr val="bg1"/>
              </a:solidFill>
            </a:endParaRPr>
          </a:p>
        </p:txBody>
      </p:sp>
      <p:sp>
        <p:nvSpPr>
          <p:cNvPr id="14" name="正方形/長方形 13"/>
          <p:cNvSpPr/>
          <p:nvPr/>
        </p:nvSpPr>
        <p:spPr>
          <a:xfrm>
            <a:off x="2116097" y="4005064"/>
            <a:ext cx="6664832" cy="25571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600" dirty="0" smtClean="0">
                <a:solidFill>
                  <a:schemeClr val="tx1"/>
                </a:solidFill>
              </a:rPr>
              <a:t>あなたはある</a:t>
            </a:r>
            <a:r>
              <a:rPr lang="ja-JP" altLang="en-US" sz="1600" b="1" dirty="0" smtClean="0">
                <a:solidFill>
                  <a:schemeClr val="tx1"/>
                </a:solidFill>
              </a:rPr>
              <a:t>レストランチェーンの経営企画の担当者</a:t>
            </a:r>
            <a:r>
              <a:rPr lang="ja-JP" altLang="en-US" sz="1600" dirty="0" smtClean="0">
                <a:solidFill>
                  <a:schemeClr val="tx1"/>
                </a:solidFill>
              </a:rPr>
              <a:t>です</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人口が減少傾向にある日本で、人口の増加・減少が激しく移り変わる中、</a:t>
            </a:r>
            <a:r>
              <a:rPr lang="en-US" altLang="ja-JP" sz="1600" dirty="0" smtClean="0">
                <a:solidFill>
                  <a:schemeClr val="tx1"/>
                </a:solidFill>
              </a:rPr>
              <a:t/>
            </a:r>
            <a:br>
              <a:rPr lang="en-US" altLang="ja-JP" sz="1600" dirty="0" smtClean="0">
                <a:solidFill>
                  <a:schemeClr val="tx1"/>
                </a:solidFill>
              </a:rPr>
            </a:br>
            <a:r>
              <a:rPr lang="ja-JP" altLang="en-US" sz="1600" b="1" dirty="0" smtClean="0">
                <a:solidFill>
                  <a:schemeClr val="tx1"/>
                </a:solidFill>
              </a:rPr>
              <a:t>どの場所にレストランを配置すべきか、改めて検討することになりました</a:t>
            </a:r>
            <a:endParaRPr lang="en-US" altLang="ja-JP" sz="1600" b="1"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レストランなので、基本的には人口の集積地を狙うことが重要ですが、人口が集積している地域は明らかに競合が出店しているので、いたずらにそこばかりに出店するわけにもいきません</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そこで、</a:t>
            </a:r>
            <a:r>
              <a:rPr lang="ja-JP" altLang="en-US" sz="1600" b="1" dirty="0" smtClean="0">
                <a:solidFill>
                  <a:schemeClr val="tx1"/>
                </a:solidFill>
              </a:rPr>
              <a:t>人口が増加している自治体（市区町村）の傾向をつかみ、将来人口が増加しそうな自治体のめぼしをつけることになりました</a:t>
            </a:r>
            <a:endParaRPr lang="en-US" altLang="ja-JP" sz="1600" b="1"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人口増加率を目的変数として線形回帰を行ってもよいですが、扱うデータの説明変数が多数なので、主成分分析後に回帰（主成分回帰）してみます</a:t>
            </a:r>
            <a:endParaRPr lang="en-US" altLang="ja-JP" sz="1600" dirty="0" smtClean="0">
              <a:solidFill>
                <a:schemeClr val="tx1"/>
              </a:solidFill>
            </a:endParaRPr>
          </a:p>
        </p:txBody>
      </p:sp>
      <p:sp>
        <p:nvSpPr>
          <p:cNvPr id="18" name="正方形/長方形 17"/>
          <p:cNvSpPr/>
          <p:nvPr/>
        </p:nvSpPr>
        <p:spPr>
          <a:xfrm>
            <a:off x="706352" y="4360676"/>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Tree>
    <p:extLst>
      <p:ext uri="{BB962C8B-B14F-4D97-AF65-F5344CB8AC3E}">
        <p14:creationId xmlns:p14="http://schemas.microsoft.com/office/powerpoint/2010/main" val="2815959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58</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6" name="タイトル 1"/>
          <p:cNvSpPr>
            <a:spLocks noGrp="1"/>
          </p:cNvSpPr>
          <p:nvPr>
            <p:ph type="title"/>
          </p:nvPr>
        </p:nvSpPr>
        <p:spPr>
          <a:xfrm>
            <a:off x="633845" y="365760"/>
            <a:ext cx="7886700" cy="578964"/>
          </a:xfrm>
        </p:spPr>
        <p:txBody>
          <a:bodyPr>
            <a:normAutofit/>
          </a:bodyPr>
          <a:lstStyle/>
          <a:p>
            <a:r>
              <a:rPr kumimoji="1" lang="ja-JP" altLang="en-US" dirty="0" smtClean="0"/>
              <a:t>演習</a:t>
            </a:r>
            <a:r>
              <a:rPr lang="en-US" altLang="ja-JP" dirty="0"/>
              <a:t>2</a:t>
            </a:r>
            <a:r>
              <a:rPr kumimoji="1" lang="en-US" altLang="ja-JP" dirty="0" smtClean="0"/>
              <a:t> </a:t>
            </a:r>
            <a:r>
              <a:rPr kumimoji="1" lang="en-US" altLang="ja-JP" dirty="0" smtClean="0"/>
              <a:t>– </a:t>
            </a:r>
            <a:r>
              <a:rPr lang="ja-JP" altLang="en-US" dirty="0" smtClean="0"/>
              <a:t>人口増加要因を主成分回帰で探る</a:t>
            </a:r>
            <a:endParaRPr kumimoji="1" lang="ja-JP" altLang="en-US" dirty="0"/>
          </a:p>
        </p:txBody>
      </p:sp>
      <p:sp>
        <p:nvSpPr>
          <p:cNvPr id="18" name="Text Placeholder 5"/>
          <p:cNvSpPr>
            <a:spLocks noGrp="1"/>
          </p:cNvSpPr>
          <p:nvPr>
            <p:ph type="body" sz="quarter" idx="13"/>
          </p:nvPr>
        </p:nvSpPr>
        <p:spPr>
          <a:xfrm>
            <a:off x="539751" y="1042628"/>
            <a:ext cx="7980794" cy="694184"/>
          </a:xfrm>
        </p:spPr>
        <p:txBody>
          <a:bodyPr>
            <a:normAutofit/>
          </a:bodyPr>
          <a:lstStyle/>
          <a:p>
            <a:r>
              <a:rPr lang="en-US" altLang="ja-JP" dirty="0"/>
              <a:t>2</a:t>
            </a:r>
            <a:r>
              <a:rPr lang="ja-JP" altLang="en-US" dirty="0" smtClean="0"/>
              <a:t>問目</a:t>
            </a:r>
            <a:r>
              <a:rPr lang="ja-JP" altLang="en-US" dirty="0" smtClean="0"/>
              <a:t>の演習は</a:t>
            </a:r>
            <a:r>
              <a:rPr lang="ja-JP" altLang="en-US" dirty="0" smtClean="0"/>
              <a:t>、人口統計データに対して主成分回帰を行い、人口増加の要因を探る</a:t>
            </a:r>
            <a:endParaRPr lang="en-US" altLang="ja-JP" dirty="0" smtClean="0"/>
          </a:p>
        </p:txBody>
      </p:sp>
      <p:sp>
        <p:nvSpPr>
          <p:cNvPr id="21" name="正方形/長方形 20"/>
          <p:cNvSpPr/>
          <p:nvPr/>
        </p:nvSpPr>
        <p:spPr>
          <a:xfrm>
            <a:off x="539753" y="1628800"/>
            <a:ext cx="8027985" cy="314927"/>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自治体の人口増加要因の</a:t>
            </a:r>
            <a:r>
              <a:rPr lang="ja-JP" altLang="en-US" sz="1600" dirty="0" smtClean="0">
                <a:solidFill>
                  <a:schemeClr val="bg1"/>
                </a:solidFill>
              </a:rPr>
              <a:t>探索 </a:t>
            </a:r>
            <a:r>
              <a:rPr lang="en-US" altLang="ja-JP" sz="1600" dirty="0">
                <a:solidFill>
                  <a:schemeClr val="bg1"/>
                </a:solidFill>
              </a:rPr>
              <a:t>- 18_PopulationData_PCR.R</a:t>
            </a:r>
            <a:endParaRPr lang="en-US" altLang="ja-JP" sz="1600" dirty="0">
              <a:solidFill>
                <a:schemeClr val="bg1"/>
              </a:solidFill>
            </a:endParaRPr>
          </a:p>
        </p:txBody>
      </p:sp>
      <p:sp>
        <p:nvSpPr>
          <p:cNvPr id="22" name="正方形/長方形 21"/>
          <p:cNvSpPr/>
          <p:nvPr/>
        </p:nvSpPr>
        <p:spPr>
          <a:xfrm>
            <a:off x="1772920" y="1641878"/>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pic>
        <p:nvPicPr>
          <p:cNvPr id="2" name="図 1"/>
          <p:cNvPicPr>
            <a:picLocks noChangeAspect="1"/>
          </p:cNvPicPr>
          <p:nvPr/>
        </p:nvPicPr>
        <p:blipFill>
          <a:blip r:embed="rId3"/>
          <a:stretch>
            <a:fillRect/>
          </a:stretch>
        </p:blipFill>
        <p:spPr>
          <a:xfrm>
            <a:off x="1223628" y="1956805"/>
            <a:ext cx="6595534" cy="4700757"/>
          </a:xfrm>
          <a:prstGeom prst="rect">
            <a:avLst/>
          </a:prstGeom>
        </p:spPr>
      </p:pic>
      <p:sp>
        <p:nvSpPr>
          <p:cNvPr id="13" name="正方形/長方形 12"/>
          <p:cNvSpPr/>
          <p:nvPr/>
        </p:nvSpPr>
        <p:spPr>
          <a:xfrm>
            <a:off x="1196733" y="2474259"/>
            <a:ext cx="6616007" cy="161365"/>
          </a:xfrm>
          <a:prstGeom prst="rect">
            <a:avLst/>
          </a:prstGeom>
          <a:solidFill>
            <a:schemeClr val="accent4">
              <a:lumMod val="20000"/>
              <a:lumOff val="80000"/>
              <a:alpha val="30000"/>
            </a:schemeClr>
          </a:solid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14" name="四角形吹き出し 13"/>
          <p:cNvSpPr/>
          <p:nvPr/>
        </p:nvSpPr>
        <p:spPr>
          <a:xfrm>
            <a:off x="7344308" y="2726934"/>
            <a:ext cx="1583393" cy="755854"/>
          </a:xfrm>
          <a:prstGeom prst="wedgeRectCallout">
            <a:avLst>
              <a:gd name="adj1" fmla="val -67754"/>
              <a:gd name="adj2" fmla="val -59921"/>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smtClean="0">
                <a:solidFill>
                  <a:schemeClr val="bg1"/>
                </a:solidFill>
              </a:rPr>
              <a:t>人口増加率を目的変数として、主成分回帰を</a:t>
            </a:r>
            <a:r>
              <a:rPr lang="ja-JP" altLang="en-US" sz="1400" dirty="0">
                <a:solidFill>
                  <a:schemeClr val="bg1"/>
                </a:solidFill>
              </a:rPr>
              <a:t>行</a:t>
            </a:r>
            <a:r>
              <a:rPr lang="ja-JP" altLang="en-US" sz="1400" dirty="0" smtClean="0">
                <a:solidFill>
                  <a:schemeClr val="bg1"/>
                </a:solidFill>
              </a:rPr>
              <a:t>う</a:t>
            </a:r>
            <a:endParaRPr kumimoji="1" lang="en-US" altLang="ja-JP" sz="1400" dirty="0" smtClean="0">
              <a:solidFill>
                <a:schemeClr val="bg1"/>
              </a:solidFill>
            </a:endParaRPr>
          </a:p>
        </p:txBody>
      </p:sp>
    </p:spTree>
    <p:extLst>
      <p:ext uri="{BB962C8B-B14F-4D97-AF65-F5344CB8AC3E}">
        <p14:creationId xmlns:p14="http://schemas.microsoft.com/office/powerpoint/2010/main" val="13916859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主成分回帰分析</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59</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err="1"/>
              <a:t>p</a:t>
            </a:r>
            <a:r>
              <a:rPr lang="en-US" altLang="ja-JP" dirty="0" err="1" smtClean="0"/>
              <a:t>rincomp</a:t>
            </a:r>
            <a:r>
              <a:rPr lang="ja-JP" altLang="en-US" dirty="0" smtClean="0"/>
              <a:t>関数で主成分分析を行った後、</a:t>
            </a:r>
            <a:r>
              <a:rPr lang="en-US" altLang="ja-JP" dirty="0" smtClean="0"/>
              <a:t>summary</a:t>
            </a:r>
            <a:r>
              <a:rPr lang="ja-JP" altLang="en-US" dirty="0" smtClean="0"/>
              <a:t>関数、</a:t>
            </a:r>
            <a:r>
              <a:rPr lang="en-US" altLang="ja-JP" dirty="0" smtClean="0"/>
              <a:t>$loadings</a:t>
            </a:r>
            <a:r>
              <a:rPr lang="ja-JP" altLang="en-US" dirty="0" smtClean="0"/>
              <a:t>を利用して寄与率を確認。その後累積寄与率の評価、因子負荷量の意味合いの確認を実施</a:t>
            </a:r>
            <a:endParaRPr lang="en-US" altLang="ja-JP" dirty="0"/>
          </a:p>
        </p:txBody>
      </p:sp>
      <p:sp>
        <p:nvSpPr>
          <p:cNvPr id="4" name="ホームベース 3"/>
          <p:cNvSpPr/>
          <p:nvPr/>
        </p:nvSpPr>
        <p:spPr>
          <a:xfrm>
            <a:off x="537882"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データの収集</a:t>
            </a:r>
          </a:p>
        </p:txBody>
      </p:sp>
      <p:sp>
        <p:nvSpPr>
          <p:cNvPr id="7" name="ホームベース 6"/>
          <p:cNvSpPr/>
          <p:nvPr/>
        </p:nvSpPr>
        <p:spPr>
          <a:xfrm>
            <a:off x="2151170"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データの読み込み</a:t>
            </a:r>
          </a:p>
        </p:txBody>
      </p:sp>
      <p:sp>
        <p:nvSpPr>
          <p:cNvPr id="8" name="ホームベース 7"/>
          <p:cNvSpPr/>
          <p:nvPr/>
        </p:nvSpPr>
        <p:spPr>
          <a:xfrm>
            <a:off x="3759544"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データの加工</a:t>
            </a:r>
          </a:p>
        </p:txBody>
      </p:sp>
      <p:sp>
        <p:nvSpPr>
          <p:cNvPr id="9" name="ホームベース 8"/>
          <p:cNvSpPr/>
          <p:nvPr/>
        </p:nvSpPr>
        <p:spPr>
          <a:xfrm>
            <a:off x="5367917"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主成分分析</a:t>
            </a:r>
          </a:p>
        </p:txBody>
      </p:sp>
      <p:sp>
        <p:nvSpPr>
          <p:cNvPr id="10" name="ホームベース 9"/>
          <p:cNvSpPr/>
          <p:nvPr/>
        </p:nvSpPr>
        <p:spPr>
          <a:xfrm>
            <a:off x="6976291" y="1842247"/>
            <a:ext cx="1511255" cy="389965"/>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400" dirty="0" smtClean="0">
                <a:solidFill>
                  <a:schemeClr val="bg1"/>
                </a:solidFill>
              </a:rPr>
              <a:t>結果の評価</a:t>
            </a:r>
          </a:p>
        </p:txBody>
      </p:sp>
      <p:sp>
        <p:nvSpPr>
          <p:cNvPr id="12" name="正方形/長方形 11"/>
          <p:cNvSpPr/>
          <p:nvPr/>
        </p:nvSpPr>
        <p:spPr>
          <a:xfrm>
            <a:off x="539752" y="2272552"/>
            <a:ext cx="1509385" cy="43568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altLang="ja-JP" sz="1400" dirty="0" smtClean="0">
                <a:solidFill>
                  <a:schemeClr val="tx1"/>
                </a:solidFill>
              </a:rPr>
              <a:t>(</a:t>
            </a:r>
            <a:r>
              <a:rPr lang="ja-JP" altLang="en-US" sz="1400" dirty="0" smtClean="0">
                <a:solidFill>
                  <a:schemeClr val="tx1"/>
                </a:solidFill>
              </a:rPr>
              <a:t>主成分分析は手元にあるデータに対して実施することが多いため、割愛</a:t>
            </a:r>
            <a:r>
              <a:rPr lang="en-US" altLang="ja-JP" sz="1400" dirty="0" smtClean="0">
                <a:solidFill>
                  <a:schemeClr val="tx1"/>
                </a:solidFill>
              </a:rPr>
              <a:t>)</a:t>
            </a:r>
            <a:endParaRPr lang="en-US" altLang="ja-JP" sz="1400" dirty="0">
              <a:solidFill>
                <a:schemeClr val="tx1"/>
              </a:solidFill>
            </a:endParaRPr>
          </a:p>
        </p:txBody>
      </p:sp>
      <p:sp>
        <p:nvSpPr>
          <p:cNvPr id="13" name="正方形/長方形 12"/>
          <p:cNvSpPr/>
          <p:nvPr/>
        </p:nvSpPr>
        <p:spPr>
          <a:xfrm>
            <a:off x="2151170" y="2272552"/>
            <a:ext cx="1509385" cy="43568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altLang="ja-JP" sz="1400" dirty="0" smtClean="0">
                <a:solidFill>
                  <a:schemeClr val="tx1"/>
                </a:solidFill>
              </a:rPr>
              <a:t>table</a:t>
            </a:r>
            <a:r>
              <a:rPr lang="ja-JP" altLang="en-US" sz="1400" dirty="0" smtClean="0">
                <a:solidFill>
                  <a:schemeClr val="tx1"/>
                </a:solidFill>
              </a:rPr>
              <a:t>形式のデータ</a:t>
            </a:r>
            <a:r>
              <a:rPr lang="en-US" altLang="ja-JP" sz="1400" dirty="0" smtClean="0">
                <a:solidFill>
                  <a:schemeClr val="tx1"/>
                </a:solidFill>
              </a:rPr>
              <a:t>(csv</a:t>
            </a:r>
            <a:r>
              <a:rPr lang="ja-JP" altLang="en-US" sz="1400" dirty="0" smtClean="0">
                <a:solidFill>
                  <a:schemeClr val="tx1"/>
                </a:solidFill>
              </a:rPr>
              <a:t>形式</a:t>
            </a:r>
            <a:r>
              <a:rPr lang="en-US" altLang="ja-JP" sz="1400" dirty="0" smtClean="0">
                <a:solidFill>
                  <a:schemeClr val="tx1"/>
                </a:solidFill>
              </a:rPr>
              <a:t>)</a:t>
            </a:r>
            <a:r>
              <a:rPr lang="ja-JP" altLang="en-US" sz="1400" dirty="0" smtClean="0">
                <a:solidFill>
                  <a:schemeClr val="tx1"/>
                </a:solidFill>
              </a:rPr>
              <a:t>を読み込み</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a:solidFill>
                  <a:schemeClr val="tx1"/>
                </a:solidFill>
              </a:rPr>
              <a:t>不要</a:t>
            </a:r>
            <a:r>
              <a:rPr lang="ja-JP" altLang="en-US" sz="1400" dirty="0" smtClean="0">
                <a:solidFill>
                  <a:schemeClr val="tx1"/>
                </a:solidFill>
              </a:rPr>
              <a:t>なデータを削除</a:t>
            </a:r>
            <a:endParaRPr lang="en-US" altLang="ja-JP" sz="1400" dirty="0">
              <a:solidFill>
                <a:schemeClr val="tx1"/>
              </a:solidFill>
            </a:endParaRPr>
          </a:p>
        </p:txBody>
      </p:sp>
      <p:sp>
        <p:nvSpPr>
          <p:cNvPr id="14" name="正方形/長方形 13"/>
          <p:cNvSpPr/>
          <p:nvPr/>
        </p:nvSpPr>
        <p:spPr>
          <a:xfrm>
            <a:off x="3759544" y="2272552"/>
            <a:ext cx="1509385" cy="43568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ja-JP" altLang="en-US" sz="1400" dirty="0" smtClean="0">
                <a:solidFill>
                  <a:schemeClr val="tx1"/>
                </a:solidFill>
              </a:rPr>
              <a:t>必要</a:t>
            </a:r>
            <a:r>
              <a:rPr lang="ja-JP" altLang="en-US" sz="1400" dirty="0">
                <a:solidFill>
                  <a:schemeClr val="tx1"/>
                </a:solidFill>
              </a:rPr>
              <a:t>であればデータの型を変換</a:t>
            </a:r>
            <a:r>
              <a:rPr lang="en-US" altLang="ja-JP" sz="1400" dirty="0">
                <a:solidFill>
                  <a:schemeClr val="tx1"/>
                </a:solidFill>
              </a:rPr>
              <a:t>(</a:t>
            </a:r>
            <a:r>
              <a:rPr lang="en-US" altLang="ja-JP" sz="1400" dirty="0" err="1">
                <a:solidFill>
                  <a:schemeClr val="tx1"/>
                </a:solidFill>
              </a:rPr>
              <a:t>as.factor</a:t>
            </a:r>
            <a:r>
              <a:rPr lang="ja-JP" altLang="en-US" sz="1400" dirty="0">
                <a:solidFill>
                  <a:schemeClr val="tx1"/>
                </a:solidFill>
              </a:rPr>
              <a:t>関数、</a:t>
            </a:r>
            <a:r>
              <a:rPr lang="en-US" altLang="ja-JP" sz="1400" dirty="0" err="1">
                <a:solidFill>
                  <a:schemeClr val="tx1"/>
                </a:solidFill>
              </a:rPr>
              <a:t>as.numeric</a:t>
            </a:r>
            <a:r>
              <a:rPr lang="en-US" altLang="ja-JP" sz="1400" dirty="0">
                <a:solidFill>
                  <a:schemeClr val="tx1"/>
                </a:solidFill>
              </a:rPr>
              <a:t/>
            </a:r>
            <a:br>
              <a:rPr lang="en-US" altLang="ja-JP" sz="1400" dirty="0">
                <a:solidFill>
                  <a:schemeClr val="tx1"/>
                </a:solidFill>
              </a:rPr>
            </a:br>
            <a:r>
              <a:rPr lang="ja-JP" altLang="en-US" sz="1400" dirty="0">
                <a:solidFill>
                  <a:schemeClr val="tx1"/>
                </a:solidFill>
              </a:rPr>
              <a:t>関数</a:t>
            </a:r>
            <a:r>
              <a:rPr lang="en-US" altLang="ja-JP" sz="1400" dirty="0" smtClean="0">
                <a:solidFill>
                  <a:schemeClr val="tx1"/>
                </a:solidFill>
              </a:rPr>
              <a:t>)</a:t>
            </a: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a:solidFill>
                  <a:prstClr val="black"/>
                </a:solidFill>
              </a:rPr>
              <a:t>定量データでない場合は変換する</a:t>
            </a:r>
            <a:r>
              <a:rPr lang="en-US" altLang="ja-JP" sz="1400" dirty="0">
                <a:solidFill>
                  <a:prstClr val="black"/>
                </a:solidFill>
              </a:rPr>
              <a:t/>
            </a:r>
            <a:br>
              <a:rPr lang="en-US" altLang="ja-JP" sz="1400" dirty="0">
                <a:solidFill>
                  <a:prstClr val="black"/>
                </a:solidFill>
              </a:rPr>
            </a:br>
            <a:r>
              <a:rPr lang="en-US" altLang="ja-JP" sz="1400" dirty="0">
                <a:solidFill>
                  <a:prstClr val="black"/>
                </a:solidFill>
              </a:rPr>
              <a:t>(</a:t>
            </a:r>
            <a:r>
              <a:rPr lang="en-US" altLang="ja-JP" sz="1400" dirty="0" err="1">
                <a:solidFill>
                  <a:prstClr val="black"/>
                </a:solidFill>
              </a:rPr>
              <a:t>dummy.data.frame</a:t>
            </a:r>
            <a:r>
              <a:rPr lang="ja-JP" altLang="en-US" sz="1400" dirty="0">
                <a:solidFill>
                  <a:prstClr val="black"/>
                </a:solidFill>
              </a:rPr>
              <a:t>関数</a:t>
            </a:r>
            <a:r>
              <a:rPr lang="en-US" altLang="ja-JP" sz="1400" dirty="0" smtClean="0">
                <a:solidFill>
                  <a:prstClr val="black"/>
                </a:solidFill>
              </a:rPr>
              <a:t>)</a:t>
            </a:r>
          </a:p>
          <a:p>
            <a:pPr marL="285750" indent="-285750">
              <a:buFont typeface="Arial" panose="020B0604020202020204" pitchFamily="34" charset="0"/>
              <a:buChar char="•"/>
            </a:pPr>
            <a:endParaRPr lang="en-US" altLang="ja-JP" sz="1400" dirty="0">
              <a:solidFill>
                <a:prstClr val="black"/>
              </a:solidFill>
            </a:endParaRPr>
          </a:p>
          <a:p>
            <a:pPr marL="285750" indent="-285750">
              <a:buFont typeface="Arial" panose="020B0604020202020204" pitchFamily="34" charset="0"/>
              <a:buChar char="•"/>
            </a:pPr>
            <a:r>
              <a:rPr lang="en-US" altLang="ja-JP" sz="1400" dirty="0" smtClean="0">
                <a:solidFill>
                  <a:prstClr val="black"/>
                </a:solidFill>
              </a:rPr>
              <a:t>Scale</a:t>
            </a:r>
            <a:r>
              <a:rPr lang="ja-JP" altLang="en-US" sz="1400" dirty="0" smtClean="0">
                <a:solidFill>
                  <a:prstClr val="black"/>
                </a:solidFill>
              </a:rPr>
              <a:t>関数でデータを標準化する</a:t>
            </a:r>
            <a:endParaRPr lang="en-US" altLang="ja-JP" sz="1400" dirty="0">
              <a:solidFill>
                <a:prstClr val="black"/>
              </a:solidFill>
            </a:endParaRPr>
          </a:p>
        </p:txBody>
      </p:sp>
      <p:sp>
        <p:nvSpPr>
          <p:cNvPr id="15" name="正方形/長方形 14"/>
          <p:cNvSpPr/>
          <p:nvPr/>
        </p:nvSpPr>
        <p:spPr>
          <a:xfrm>
            <a:off x="5354022" y="2272552"/>
            <a:ext cx="3131654" cy="43568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altLang="ja-JP" sz="1400" dirty="0" err="1">
                <a:solidFill>
                  <a:schemeClr val="tx1"/>
                </a:solidFill>
              </a:rPr>
              <a:t>princomp</a:t>
            </a:r>
            <a:r>
              <a:rPr lang="ja-JP" altLang="en-US" sz="1400" dirty="0" smtClean="0">
                <a:solidFill>
                  <a:schemeClr val="tx1"/>
                </a:solidFill>
              </a:rPr>
              <a:t>関数で主成分分析。</a:t>
            </a:r>
            <a:r>
              <a:rPr lang="en-US" altLang="ja-JP" sz="1400" dirty="0" smtClean="0">
                <a:solidFill>
                  <a:schemeClr val="tx1"/>
                </a:solidFill>
              </a:rPr>
              <a:t>summary</a:t>
            </a:r>
            <a:r>
              <a:rPr lang="ja-JP" altLang="en-US" sz="1400" dirty="0" smtClean="0">
                <a:solidFill>
                  <a:schemeClr val="tx1"/>
                </a:solidFill>
              </a:rPr>
              <a:t>関数</a:t>
            </a:r>
            <a:r>
              <a:rPr lang="en-US" altLang="ja-JP" sz="1400" dirty="0" smtClean="0">
                <a:solidFill>
                  <a:schemeClr val="tx1"/>
                </a:solidFill>
              </a:rPr>
              <a:t>, $loadings</a:t>
            </a:r>
            <a:r>
              <a:rPr lang="ja-JP" altLang="en-US" sz="1400" dirty="0" smtClean="0">
                <a:solidFill>
                  <a:schemeClr val="tx1"/>
                </a:solidFill>
              </a:rPr>
              <a:t>で寄与率を確認する</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smtClean="0">
                <a:solidFill>
                  <a:schemeClr val="tx1"/>
                </a:solidFill>
              </a:rPr>
              <a:t>累積寄与率を確認し、利用する主成分を識別</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smtClean="0">
                <a:solidFill>
                  <a:schemeClr val="tx1"/>
                </a:solidFill>
              </a:rPr>
              <a:t>利用する主成分の因子負荷量を図示し、意味付けを行う</a:t>
            </a:r>
            <a:endParaRPr lang="en-US" altLang="ja-JP" sz="1400"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en-US" altLang="ja-JP" sz="1400" dirty="0" smtClean="0">
                <a:solidFill>
                  <a:schemeClr val="tx1"/>
                </a:solidFill>
              </a:rPr>
              <a:t>(</a:t>
            </a:r>
            <a:r>
              <a:rPr lang="ja-JP" altLang="en-US" sz="1400" dirty="0" smtClean="0">
                <a:solidFill>
                  <a:schemeClr val="tx1"/>
                </a:solidFill>
              </a:rPr>
              <a:t>クラスタリングをした上で、第</a:t>
            </a:r>
            <a:r>
              <a:rPr lang="en-US" altLang="ja-JP" sz="1400" dirty="0" smtClean="0">
                <a:solidFill>
                  <a:schemeClr val="tx1"/>
                </a:solidFill>
              </a:rPr>
              <a:t>1</a:t>
            </a:r>
            <a:r>
              <a:rPr lang="ja-JP" altLang="en-US" sz="1400" dirty="0" smtClean="0">
                <a:solidFill>
                  <a:schemeClr val="tx1"/>
                </a:solidFill>
              </a:rPr>
              <a:t>主成分、第</a:t>
            </a:r>
            <a:r>
              <a:rPr lang="en-US" altLang="ja-JP" sz="1400" dirty="0" smtClean="0">
                <a:solidFill>
                  <a:schemeClr val="tx1"/>
                </a:solidFill>
              </a:rPr>
              <a:t>2</a:t>
            </a:r>
            <a:r>
              <a:rPr lang="ja-JP" altLang="en-US" sz="1400" dirty="0" smtClean="0">
                <a:solidFill>
                  <a:schemeClr val="tx1"/>
                </a:solidFill>
              </a:rPr>
              <a:t>主成分で図示を行い、データの全体観を把握</a:t>
            </a:r>
            <a:r>
              <a:rPr lang="en-US" altLang="ja-JP" sz="1400" dirty="0" smtClean="0">
                <a:solidFill>
                  <a:schemeClr val="tx1"/>
                </a:solidFill>
              </a:rPr>
              <a:t>(plot</a:t>
            </a:r>
            <a:r>
              <a:rPr lang="ja-JP" altLang="en-US" sz="1400" dirty="0" smtClean="0">
                <a:solidFill>
                  <a:schemeClr val="tx1"/>
                </a:solidFill>
              </a:rPr>
              <a:t>関数</a:t>
            </a:r>
            <a:r>
              <a:rPr lang="en-US" altLang="ja-JP" sz="1400" dirty="0" smtClean="0">
                <a:solidFill>
                  <a:schemeClr val="tx1"/>
                </a:solidFill>
              </a:rPr>
              <a:t>, </a:t>
            </a:r>
            <a:r>
              <a:rPr lang="en-US" altLang="ja-JP" sz="1400" dirty="0" err="1" smtClean="0">
                <a:solidFill>
                  <a:schemeClr val="tx1"/>
                </a:solidFill>
              </a:rPr>
              <a:t>biplot</a:t>
            </a:r>
            <a:r>
              <a:rPr lang="ja-JP" altLang="en-US" sz="1400" dirty="0" smtClean="0">
                <a:solidFill>
                  <a:schemeClr val="tx1"/>
                </a:solidFill>
              </a:rPr>
              <a:t>関数</a:t>
            </a:r>
            <a:r>
              <a:rPr lang="en-US" altLang="ja-JP" sz="1400" dirty="0" smtClean="0">
                <a:solidFill>
                  <a:schemeClr val="tx1"/>
                </a:solidFill>
              </a:rPr>
              <a:t>))</a:t>
            </a: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dirty="0" smtClean="0">
                <a:solidFill>
                  <a:schemeClr val="tx1"/>
                </a:solidFill>
              </a:rPr>
              <a:t>主成分得点を抽出し、線形回帰分析を実施</a:t>
            </a:r>
            <a:r>
              <a:rPr lang="ja-JP" altLang="en-US" sz="1400" dirty="0" smtClean="0">
                <a:solidFill>
                  <a:schemeClr val="tx1"/>
                </a:solidFill>
              </a:rPr>
              <a:t>（主成分回帰分析）</a:t>
            </a:r>
            <a:endParaRPr lang="en-US" altLang="ja-JP" sz="1400" dirty="0" smtClean="0">
              <a:solidFill>
                <a:schemeClr val="tx1"/>
              </a:solidFill>
            </a:endParaRPr>
          </a:p>
          <a:p>
            <a:pPr marL="450850" lvl="1" indent="-285750">
              <a:buFont typeface="Calibri" panose="020F0502020204030204" pitchFamily="34" charset="0"/>
              <a:buChar char="‐"/>
            </a:pPr>
            <a:r>
              <a:rPr lang="ja-JP" altLang="en-US" sz="1400" dirty="0" smtClean="0">
                <a:solidFill>
                  <a:schemeClr val="tx1"/>
                </a:solidFill>
              </a:rPr>
              <a:t>回帰分析の結果の分析</a:t>
            </a:r>
            <a:endParaRPr lang="en-US" altLang="ja-JP" sz="1400" dirty="0">
              <a:solidFill>
                <a:schemeClr val="tx1"/>
              </a:solidFill>
            </a:endParaRPr>
          </a:p>
          <a:p>
            <a:pPr marL="450850" lvl="1" indent="-285750">
              <a:buFont typeface="Calibri" panose="020F0502020204030204" pitchFamily="34" charset="0"/>
              <a:buChar char="‐"/>
            </a:pPr>
            <a:r>
              <a:rPr lang="en-US" altLang="ja-JP" sz="1400" dirty="0" smtClean="0">
                <a:solidFill>
                  <a:schemeClr val="tx1"/>
                </a:solidFill>
              </a:rPr>
              <a:t>(</a:t>
            </a:r>
            <a:r>
              <a:rPr lang="ja-JP" altLang="en-US" sz="1400" dirty="0" smtClean="0">
                <a:solidFill>
                  <a:schemeClr val="tx1"/>
                </a:solidFill>
              </a:rPr>
              <a:t>回帰分析と結果を比較する</a:t>
            </a:r>
            <a:r>
              <a:rPr lang="en-US" altLang="ja-JP" sz="1400" dirty="0" smtClean="0">
                <a:solidFill>
                  <a:schemeClr val="tx1"/>
                </a:solidFill>
              </a:rPr>
              <a:t>)</a:t>
            </a:r>
            <a:endParaRPr lang="en-US" altLang="ja-JP" sz="1400" dirty="0" smtClean="0">
              <a:solidFill>
                <a:schemeClr val="tx1"/>
              </a:solidFill>
            </a:endParaRPr>
          </a:p>
        </p:txBody>
      </p:sp>
      <p:sp>
        <p:nvSpPr>
          <p:cNvPr id="26" name="円/楕円 25"/>
          <p:cNvSpPr/>
          <p:nvPr/>
        </p:nvSpPr>
        <p:spPr>
          <a:xfrm>
            <a:off x="5390982" y="2284747"/>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smtClean="0">
                <a:solidFill>
                  <a:schemeClr val="bg1"/>
                </a:solidFill>
              </a:rPr>
              <a:t>601</a:t>
            </a:r>
            <a:endParaRPr lang="ja-JP" altLang="en-US" sz="1400" b="1" dirty="0">
              <a:solidFill>
                <a:schemeClr val="bg1"/>
              </a:solidFill>
            </a:endParaRPr>
          </a:p>
        </p:txBody>
      </p:sp>
      <p:sp>
        <p:nvSpPr>
          <p:cNvPr id="53" name="正方形/長方形 52"/>
          <p:cNvSpPr/>
          <p:nvPr/>
        </p:nvSpPr>
        <p:spPr>
          <a:xfrm>
            <a:off x="6976291" y="1596788"/>
            <a:ext cx="1509385" cy="212032"/>
          </a:xfrm>
          <a:prstGeom prst="rect">
            <a:avLst/>
          </a:prstGeom>
          <a:solidFill>
            <a:schemeClr val="bg1">
              <a:lumMod val="5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200" dirty="0" smtClean="0">
                <a:solidFill>
                  <a:schemeClr val="tx1"/>
                </a:solidFill>
              </a:rPr>
              <a:t>第</a:t>
            </a:r>
            <a:r>
              <a:rPr kumimoji="1" lang="en-US" altLang="ja-JP" sz="1200" dirty="0" smtClean="0">
                <a:solidFill>
                  <a:schemeClr val="tx1"/>
                </a:solidFill>
              </a:rPr>
              <a:t>1</a:t>
            </a:r>
            <a:r>
              <a:rPr kumimoji="1" lang="ja-JP" altLang="en-US" sz="1200" dirty="0" smtClean="0">
                <a:solidFill>
                  <a:schemeClr val="tx1"/>
                </a:solidFill>
              </a:rPr>
              <a:t>～</a:t>
            </a:r>
            <a:r>
              <a:rPr kumimoji="1" lang="en-US" altLang="ja-JP" sz="1200" dirty="0" smtClean="0">
                <a:solidFill>
                  <a:schemeClr val="tx1"/>
                </a:solidFill>
              </a:rPr>
              <a:t>5</a:t>
            </a:r>
            <a:r>
              <a:rPr kumimoji="1" lang="ja-JP" altLang="en-US" sz="1200" dirty="0" smtClean="0">
                <a:solidFill>
                  <a:schemeClr val="tx1"/>
                </a:solidFill>
              </a:rPr>
              <a:t>回で紹介済み</a:t>
            </a:r>
          </a:p>
        </p:txBody>
      </p:sp>
      <p:sp>
        <p:nvSpPr>
          <p:cNvPr id="24" name="正方形/長方形 23"/>
          <p:cNvSpPr/>
          <p:nvPr/>
        </p:nvSpPr>
        <p:spPr>
          <a:xfrm>
            <a:off x="3740967" y="2272551"/>
            <a:ext cx="1509385" cy="3606772"/>
          </a:xfrm>
          <a:prstGeom prst="rect">
            <a:avLst/>
          </a:prstGeom>
          <a:solidFill>
            <a:schemeClr val="bg1">
              <a:lumMod val="5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7" name="正方形/長方形 26"/>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30" name="正方形/長方形 29"/>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smtClean="0">
                <a:solidFill>
                  <a:schemeClr val="tx1"/>
                </a:solidFill>
              </a:rPr>
              <a:t>自治体の人口</a:t>
            </a:r>
            <a:r>
              <a:rPr lang="ja-JP" altLang="en-US" sz="1600" dirty="0">
                <a:solidFill>
                  <a:schemeClr val="tx1"/>
                </a:solidFill>
              </a:rPr>
              <a:t>増加</a:t>
            </a:r>
            <a:r>
              <a:rPr lang="ja-JP" altLang="en-US" sz="1600" dirty="0" smtClean="0">
                <a:solidFill>
                  <a:schemeClr val="tx1"/>
                </a:solidFill>
              </a:rPr>
              <a:t>要因の探索</a:t>
            </a:r>
            <a:endParaRPr lang="ja-JP" altLang="en-US" sz="1600" dirty="0">
              <a:solidFill>
                <a:schemeClr val="tx1"/>
              </a:solidFill>
            </a:endParaRPr>
          </a:p>
        </p:txBody>
      </p:sp>
      <p:sp>
        <p:nvSpPr>
          <p:cNvPr id="33" name="正方形/長方形 32"/>
          <p:cNvSpPr/>
          <p:nvPr/>
        </p:nvSpPr>
        <p:spPr>
          <a:xfrm>
            <a:off x="2159216" y="2272553"/>
            <a:ext cx="1509385" cy="1439638"/>
          </a:xfrm>
          <a:prstGeom prst="rect">
            <a:avLst/>
          </a:prstGeom>
          <a:solidFill>
            <a:schemeClr val="bg1">
              <a:lumMod val="5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2" name="円/楕円 41"/>
          <p:cNvSpPr/>
          <p:nvPr/>
        </p:nvSpPr>
        <p:spPr>
          <a:xfrm>
            <a:off x="5390982" y="3140968"/>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smtClean="0">
                <a:solidFill>
                  <a:schemeClr val="bg1"/>
                </a:solidFill>
              </a:rPr>
              <a:t>602</a:t>
            </a:r>
            <a:endParaRPr lang="ja-JP" altLang="en-US" sz="1400" b="1" dirty="0">
              <a:solidFill>
                <a:schemeClr val="bg1"/>
              </a:solidFill>
            </a:endParaRPr>
          </a:p>
        </p:txBody>
      </p:sp>
      <p:sp>
        <p:nvSpPr>
          <p:cNvPr id="43" name="円/楕円 42"/>
          <p:cNvSpPr/>
          <p:nvPr/>
        </p:nvSpPr>
        <p:spPr>
          <a:xfrm>
            <a:off x="5390982" y="3766684"/>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smtClean="0">
                <a:solidFill>
                  <a:schemeClr val="bg1"/>
                </a:solidFill>
              </a:rPr>
              <a:t>603</a:t>
            </a:r>
            <a:endParaRPr lang="ja-JP" altLang="en-US" sz="1400" b="1" dirty="0">
              <a:solidFill>
                <a:schemeClr val="bg1"/>
              </a:solidFill>
            </a:endParaRPr>
          </a:p>
        </p:txBody>
      </p:sp>
      <p:sp>
        <p:nvSpPr>
          <p:cNvPr id="44" name="円/楕円 43"/>
          <p:cNvSpPr/>
          <p:nvPr/>
        </p:nvSpPr>
        <p:spPr>
          <a:xfrm>
            <a:off x="5390982" y="4414756"/>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smtClean="0">
                <a:solidFill>
                  <a:schemeClr val="bg1"/>
                </a:solidFill>
              </a:rPr>
              <a:t>604</a:t>
            </a:r>
            <a:endParaRPr lang="ja-JP" altLang="en-US" sz="1400" b="1" dirty="0">
              <a:solidFill>
                <a:schemeClr val="bg1"/>
              </a:solidFill>
            </a:endParaRPr>
          </a:p>
        </p:txBody>
      </p:sp>
      <p:sp>
        <p:nvSpPr>
          <p:cNvPr id="29" name="正方形/長方形 28"/>
          <p:cNvSpPr/>
          <p:nvPr/>
        </p:nvSpPr>
        <p:spPr>
          <a:xfrm>
            <a:off x="5367917" y="4292599"/>
            <a:ext cx="3117759" cy="899201"/>
          </a:xfrm>
          <a:prstGeom prst="rect">
            <a:avLst/>
          </a:prstGeom>
          <a:solidFill>
            <a:schemeClr val="bg1">
              <a:lumMod val="5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b="1" dirty="0" smtClean="0">
                <a:solidFill>
                  <a:schemeClr val="bg1"/>
                </a:solidFill>
              </a:rPr>
              <a:t>（省略）</a:t>
            </a:r>
            <a:endParaRPr kumimoji="1" lang="ja-JP" altLang="en-US" sz="1600" b="1" dirty="0" smtClean="0">
              <a:solidFill>
                <a:schemeClr val="bg1"/>
              </a:solidFill>
            </a:endParaRPr>
          </a:p>
        </p:txBody>
      </p:sp>
      <p:sp>
        <p:nvSpPr>
          <p:cNvPr id="31" name="円/楕円 30"/>
          <p:cNvSpPr/>
          <p:nvPr/>
        </p:nvSpPr>
        <p:spPr>
          <a:xfrm>
            <a:off x="5390982" y="5285715"/>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b="1" dirty="0" smtClean="0">
                <a:solidFill>
                  <a:schemeClr val="bg1"/>
                </a:solidFill>
              </a:rPr>
              <a:t>605</a:t>
            </a:r>
            <a:endParaRPr lang="ja-JP" altLang="en-US" sz="1400" b="1" dirty="0">
              <a:solidFill>
                <a:schemeClr val="bg1"/>
              </a:solidFill>
            </a:endParaRPr>
          </a:p>
        </p:txBody>
      </p:sp>
    </p:spTree>
    <p:extLst>
      <p:ext uri="{BB962C8B-B14F-4D97-AF65-F5344CB8AC3E}">
        <p14:creationId xmlns:p14="http://schemas.microsoft.com/office/powerpoint/2010/main" val="999086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本日のチェックリスト（目標）</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4" name="正方形/長方形 3"/>
          <p:cNvSpPr/>
          <p:nvPr/>
        </p:nvSpPr>
        <p:spPr>
          <a:xfrm>
            <a:off x="539750" y="1844676"/>
            <a:ext cx="3888234" cy="30685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smtClean="0">
                <a:solidFill>
                  <a:schemeClr val="bg1"/>
                </a:solidFill>
              </a:rPr>
              <a:t>理論編</a:t>
            </a:r>
          </a:p>
        </p:txBody>
      </p:sp>
      <p:sp>
        <p:nvSpPr>
          <p:cNvPr id="7" name="正方形/長方形 6"/>
          <p:cNvSpPr/>
          <p:nvPr/>
        </p:nvSpPr>
        <p:spPr>
          <a:xfrm>
            <a:off x="4688118" y="1844676"/>
            <a:ext cx="3832427" cy="306854"/>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smtClean="0">
                <a:solidFill>
                  <a:schemeClr val="bg1"/>
                </a:solidFill>
              </a:rPr>
              <a:t>実践編</a:t>
            </a:r>
          </a:p>
        </p:txBody>
      </p:sp>
      <p:sp>
        <p:nvSpPr>
          <p:cNvPr id="11" name="Text Placeholder 5"/>
          <p:cNvSpPr>
            <a:spLocks noGrp="1"/>
          </p:cNvSpPr>
          <p:nvPr>
            <p:ph type="body" sz="quarter" idx="13"/>
          </p:nvPr>
        </p:nvSpPr>
        <p:spPr>
          <a:xfrm>
            <a:off x="539751" y="1042628"/>
            <a:ext cx="7980794" cy="694184"/>
          </a:xfrm>
        </p:spPr>
        <p:txBody>
          <a:bodyPr>
            <a:normAutofit/>
          </a:bodyPr>
          <a:lstStyle/>
          <a:p>
            <a:r>
              <a:rPr lang="ja-JP" altLang="en-US" dirty="0" smtClean="0"/>
              <a:t>理論編と実践編のそれぞれで、ポイントを身に着けることが本日の目標</a:t>
            </a:r>
            <a:endParaRPr lang="en-US" altLang="ja-JP" dirty="0" smtClean="0"/>
          </a:p>
        </p:txBody>
      </p:sp>
      <p:sp>
        <p:nvSpPr>
          <p:cNvPr id="12" name="正方形/長方形 11"/>
          <p:cNvSpPr/>
          <p:nvPr/>
        </p:nvSpPr>
        <p:spPr>
          <a:xfrm>
            <a:off x="539750" y="1844676"/>
            <a:ext cx="3888234" cy="30685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smtClean="0">
                <a:solidFill>
                  <a:schemeClr val="bg1"/>
                </a:solidFill>
              </a:rPr>
              <a:t>理論編</a:t>
            </a:r>
          </a:p>
        </p:txBody>
      </p:sp>
      <p:sp>
        <p:nvSpPr>
          <p:cNvPr id="13" name="正方形/長方形 12"/>
          <p:cNvSpPr/>
          <p:nvPr/>
        </p:nvSpPr>
        <p:spPr>
          <a:xfrm>
            <a:off x="539750" y="2191870"/>
            <a:ext cx="3888234" cy="42362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400" b="1" dirty="0" smtClean="0">
                <a:solidFill>
                  <a:schemeClr val="tx1"/>
                </a:solidFill>
              </a:rPr>
              <a:t>各主成分の分散、寄与率、累積寄与率、因子負荷量、主成分得点の意味を理解している</a:t>
            </a:r>
            <a:endParaRPr lang="en-US" altLang="ja-JP" sz="1400" b="1"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分散に基づいて、主成分の軸を決める方法を理解している</a:t>
            </a:r>
            <a:endParaRPr lang="en-US" altLang="ja-JP" sz="1400"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その</a:t>
            </a:r>
            <a:r>
              <a:rPr lang="ja-JP" altLang="en-US" sz="1400" dirty="0">
                <a:solidFill>
                  <a:schemeClr val="tx1"/>
                </a:solidFill>
              </a:rPr>
              <a:t>時</a:t>
            </a:r>
            <a:r>
              <a:rPr lang="ja-JP" altLang="en-US" sz="1400" dirty="0" smtClean="0">
                <a:solidFill>
                  <a:schemeClr val="tx1"/>
                </a:solidFill>
              </a:rPr>
              <a:t>の寄与率の定義を理解している</a:t>
            </a:r>
            <a:endParaRPr lang="en-US" altLang="ja-JP" sz="1400"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累積寄与率の棒グラフの読み方を理解している</a:t>
            </a:r>
            <a:endParaRPr lang="en-US" altLang="ja-JP" sz="1400"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因子負荷</a:t>
            </a:r>
            <a:r>
              <a:rPr lang="ja-JP" altLang="en-US" sz="1400" dirty="0" err="1" smtClean="0">
                <a:solidFill>
                  <a:schemeClr val="tx1"/>
                </a:solidFill>
              </a:rPr>
              <a:t>量のの定義を</a:t>
            </a:r>
            <a:r>
              <a:rPr lang="ja-JP" altLang="en-US" sz="1400" dirty="0" smtClean="0">
                <a:solidFill>
                  <a:schemeClr val="tx1"/>
                </a:solidFill>
              </a:rPr>
              <a:t>理解している</a:t>
            </a:r>
            <a:endParaRPr lang="en-US" altLang="ja-JP" sz="1400" dirty="0" smtClean="0">
              <a:solidFill>
                <a:schemeClr val="tx1"/>
              </a:solidFill>
            </a:endParaRPr>
          </a:p>
          <a:p>
            <a:pPr marL="450850" lvl="1" indent="-273050">
              <a:buFont typeface="Calibri" panose="020F0502020204030204" pitchFamily="34" charset="0"/>
              <a:buChar char="‐"/>
            </a:pPr>
            <a:r>
              <a:rPr lang="ja-JP" altLang="en-US" sz="1400" dirty="0" smtClean="0">
                <a:solidFill>
                  <a:schemeClr val="tx1"/>
                </a:solidFill>
              </a:rPr>
              <a:t>主成分の定義を理解している</a:t>
            </a:r>
            <a:endParaRPr lang="en-US" altLang="ja-JP" sz="1400" dirty="0">
              <a:solidFill>
                <a:schemeClr val="tx1"/>
              </a:solidFill>
            </a:endParaRPr>
          </a:p>
          <a:p>
            <a:endParaRPr lang="en-US" altLang="ja-JP" sz="1400" b="1" dirty="0" smtClean="0">
              <a:solidFill>
                <a:schemeClr val="tx1"/>
              </a:solidFill>
            </a:endParaRPr>
          </a:p>
          <a:p>
            <a:pPr marL="285750" indent="-285750">
              <a:buFont typeface="Arial" panose="020B0604020202020204" pitchFamily="34" charset="0"/>
              <a:buChar char="•"/>
            </a:pPr>
            <a:r>
              <a:rPr lang="ja-JP" altLang="en-US" sz="1400" b="1" dirty="0" smtClean="0">
                <a:solidFill>
                  <a:schemeClr val="tx1"/>
                </a:solidFill>
              </a:rPr>
              <a:t>主成分分析の意義、利用場面を説明できる</a:t>
            </a:r>
            <a:endParaRPr lang="en-US" altLang="ja-JP" sz="1400" b="1" dirty="0" smtClean="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r>
              <a:rPr lang="ja-JP" altLang="en-US" sz="1400" b="1" dirty="0" smtClean="0">
                <a:solidFill>
                  <a:schemeClr val="tx1"/>
                </a:solidFill>
              </a:rPr>
              <a:t>主成分回帰の意義を説明できる</a:t>
            </a:r>
            <a:endParaRPr lang="en-US" altLang="ja-JP" sz="1400" b="1" dirty="0" smtClean="0">
              <a:solidFill>
                <a:schemeClr val="tx1"/>
              </a:solidFill>
            </a:endParaRPr>
          </a:p>
          <a:p>
            <a:pPr marL="285750" indent="-285750">
              <a:buFont typeface="Arial" panose="020B0604020202020204" pitchFamily="34" charset="0"/>
              <a:buChar char="•"/>
            </a:pPr>
            <a:endParaRPr lang="en-US" altLang="ja-JP" sz="1400" b="1" dirty="0">
              <a:solidFill>
                <a:schemeClr val="tx1"/>
              </a:solidFill>
            </a:endParaRPr>
          </a:p>
          <a:p>
            <a:pPr marL="285750" indent="-285750">
              <a:buFont typeface="Arial" panose="020B0604020202020204" pitchFamily="34" charset="0"/>
              <a:buChar char="•"/>
            </a:pPr>
            <a:r>
              <a:rPr lang="ja-JP" altLang="en-US" sz="1400" b="1" dirty="0" smtClean="0">
                <a:solidFill>
                  <a:schemeClr val="tx1"/>
                </a:solidFill>
              </a:rPr>
              <a:t>主成分回帰と因子分析の違いを理解している</a:t>
            </a:r>
            <a:endParaRPr lang="en-US" altLang="ja-JP" sz="1400" b="1" dirty="0" smtClean="0">
              <a:solidFill>
                <a:schemeClr val="tx1"/>
              </a:solidFill>
            </a:endParaRPr>
          </a:p>
          <a:p>
            <a:pPr marL="285750" indent="-285750">
              <a:buFont typeface="Arial" panose="020B0604020202020204" pitchFamily="34" charset="0"/>
              <a:buChar char="•"/>
            </a:pPr>
            <a:endParaRPr lang="en-US" altLang="ja-JP" sz="1400" b="1" dirty="0">
              <a:solidFill>
                <a:schemeClr val="tx1"/>
              </a:solidFill>
            </a:endParaRPr>
          </a:p>
        </p:txBody>
      </p:sp>
      <p:sp>
        <p:nvSpPr>
          <p:cNvPr id="14" name="正方形/長方形 13"/>
          <p:cNvSpPr/>
          <p:nvPr/>
        </p:nvSpPr>
        <p:spPr>
          <a:xfrm>
            <a:off x="4688118" y="1844676"/>
            <a:ext cx="3832427" cy="306854"/>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smtClean="0">
                <a:solidFill>
                  <a:schemeClr val="bg1"/>
                </a:solidFill>
              </a:rPr>
              <a:t>実践編</a:t>
            </a:r>
          </a:p>
        </p:txBody>
      </p:sp>
      <p:sp>
        <p:nvSpPr>
          <p:cNvPr id="15" name="正方形/長方形 14"/>
          <p:cNvSpPr/>
          <p:nvPr/>
        </p:nvSpPr>
        <p:spPr>
          <a:xfrm>
            <a:off x="4680012" y="2191870"/>
            <a:ext cx="3832427" cy="42362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400" b="1" dirty="0" smtClean="0">
                <a:solidFill>
                  <a:schemeClr val="tx1"/>
                </a:solidFill>
              </a:rPr>
              <a:t>主成分分析の実施</a:t>
            </a:r>
            <a:endParaRPr lang="en-US" altLang="ja-JP" sz="1400" dirty="0">
              <a:solidFill>
                <a:schemeClr val="tx1"/>
              </a:solidFill>
            </a:endParaRPr>
          </a:p>
          <a:p>
            <a:pPr marL="444500" lvl="1" indent="-176213">
              <a:buFont typeface="Calibri" panose="020F0502020204030204" pitchFamily="34" charset="0"/>
              <a:buChar char="‐"/>
            </a:pPr>
            <a:r>
              <a:rPr lang="en-US" altLang="ja-JP" sz="1400" dirty="0" err="1" smtClean="0">
                <a:solidFill>
                  <a:schemeClr val="tx1"/>
                </a:solidFill>
              </a:rPr>
              <a:t>princomp</a:t>
            </a:r>
            <a:r>
              <a:rPr lang="ja-JP" altLang="en-US" sz="1400" dirty="0">
                <a:solidFill>
                  <a:schemeClr val="tx1"/>
                </a:solidFill>
              </a:rPr>
              <a:t>関数で主成分</a:t>
            </a:r>
            <a:r>
              <a:rPr lang="ja-JP" altLang="en-US" sz="1400" dirty="0" smtClean="0">
                <a:solidFill>
                  <a:schemeClr val="tx1"/>
                </a:solidFill>
              </a:rPr>
              <a:t>分析ができる</a:t>
            </a:r>
            <a:endParaRPr lang="en-US" altLang="ja-JP" sz="1400" dirty="0" smtClean="0">
              <a:solidFill>
                <a:schemeClr val="tx1"/>
              </a:solidFill>
            </a:endParaRPr>
          </a:p>
          <a:p>
            <a:pPr marL="444500" lvl="1" indent="-176213">
              <a:buFont typeface="Calibri" panose="020F0502020204030204" pitchFamily="34" charset="0"/>
              <a:buChar char="‐"/>
            </a:pPr>
            <a:r>
              <a:rPr lang="en-US" altLang="ja-JP" sz="1400" dirty="0" smtClean="0">
                <a:solidFill>
                  <a:schemeClr val="tx1"/>
                </a:solidFill>
              </a:rPr>
              <a:t>summary</a:t>
            </a:r>
            <a:r>
              <a:rPr lang="ja-JP" altLang="en-US" sz="1400" dirty="0">
                <a:solidFill>
                  <a:schemeClr val="tx1"/>
                </a:solidFill>
              </a:rPr>
              <a:t>関数</a:t>
            </a:r>
            <a:r>
              <a:rPr lang="en-US" altLang="ja-JP" sz="1400" dirty="0">
                <a:solidFill>
                  <a:schemeClr val="tx1"/>
                </a:solidFill>
              </a:rPr>
              <a:t>, $loadings</a:t>
            </a:r>
            <a:r>
              <a:rPr lang="ja-JP" altLang="en-US" sz="1400" dirty="0">
                <a:solidFill>
                  <a:schemeClr val="tx1"/>
                </a:solidFill>
              </a:rPr>
              <a:t>で寄与率を</a:t>
            </a:r>
            <a:r>
              <a:rPr lang="ja-JP" altLang="en-US" sz="1400" dirty="0" smtClean="0">
                <a:solidFill>
                  <a:schemeClr val="tx1"/>
                </a:solidFill>
              </a:rPr>
              <a:t>確認できる</a:t>
            </a:r>
            <a:endParaRPr lang="en-US" altLang="ja-JP" sz="1400" dirty="0" smtClean="0">
              <a:solidFill>
                <a:schemeClr val="tx1"/>
              </a:solidFill>
            </a:endParaRPr>
          </a:p>
          <a:p>
            <a:pPr marL="444500" lvl="1" indent="-176213">
              <a:buFont typeface="Calibri" panose="020F0502020204030204" pitchFamily="34" charset="0"/>
              <a:buChar char="‐"/>
            </a:pPr>
            <a:r>
              <a:rPr lang="ja-JP" altLang="en-US" sz="1400" dirty="0">
                <a:solidFill>
                  <a:schemeClr val="tx1"/>
                </a:solidFill>
              </a:rPr>
              <a:t>累積寄与率を確認し、利用する主成分を</a:t>
            </a:r>
            <a:r>
              <a:rPr lang="ja-JP" altLang="en-US" sz="1400" dirty="0" smtClean="0">
                <a:solidFill>
                  <a:schemeClr val="tx1"/>
                </a:solidFill>
              </a:rPr>
              <a:t>識別できる</a:t>
            </a:r>
            <a:endParaRPr lang="en-US" altLang="ja-JP" sz="1400" dirty="0" smtClean="0">
              <a:solidFill>
                <a:schemeClr val="tx1"/>
              </a:solidFill>
            </a:endParaRPr>
          </a:p>
          <a:p>
            <a:pPr marL="444500" lvl="1" indent="-176213">
              <a:buFont typeface="Calibri" panose="020F0502020204030204" pitchFamily="34" charset="0"/>
              <a:buChar char="‐"/>
            </a:pPr>
            <a:r>
              <a:rPr lang="ja-JP" altLang="en-US" sz="1400" dirty="0">
                <a:solidFill>
                  <a:schemeClr val="tx1"/>
                </a:solidFill>
              </a:rPr>
              <a:t>利用する主成分の因子負荷量を図示し、意味付けを</a:t>
            </a:r>
            <a:r>
              <a:rPr lang="ja-JP" altLang="en-US" sz="1400" dirty="0" smtClean="0">
                <a:solidFill>
                  <a:schemeClr val="tx1"/>
                </a:solidFill>
              </a:rPr>
              <a:t>行うことができる</a:t>
            </a:r>
            <a:endParaRPr lang="en-US" altLang="ja-JP" sz="1400" dirty="0">
              <a:solidFill>
                <a:schemeClr val="tx1"/>
              </a:solidFill>
            </a:endParaRPr>
          </a:p>
          <a:p>
            <a:pPr marL="444500" lvl="1" indent="-176213">
              <a:buFont typeface="Calibri" panose="020F0502020204030204" pitchFamily="34" charset="0"/>
              <a:buChar char="‐"/>
            </a:pPr>
            <a:r>
              <a:rPr lang="en-US" altLang="ja-JP" sz="1400" dirty="0">
                <a:solidFill>
                  <a:schemeClr val="tx1"/>
                </a:solidFill>
              </a:rPr>
              <a:t>(</a:t>
            </a:r>
            <a:r>
              <a:rPr lang="ja-JP" altLang="en-US" sz="1400" dirty="0">
                <a:solidFill>
                  <a:schemeClr val="tx1"/>
                </a:solidFill>
              </a:rPr>
              <a:t>クラスタリングをした上で、第</a:t>
            </a:r>
            <a:r>
              <a:rPr lang="en-US" altLang="ja-JP" sz="1400" dirty="0">
                <a:solidFill>
                  <a:schemeClr val="tx1"/>
                </a:solidFill>
              </a:rPr>
              <a:t>1</a:t>
            </a:r>
            <a:r>
              <a:rPr lang="ja-JP" altLang="en-US" sz="1400" dirty="0">
                <a:solidFill>
                  <a:schemeClr val="tx1"/>
                </a:solidFill>
              </a:rPr>
              <a:t>主成分、第</a:t>
            </a:r>
            <a:r>
              <a:rPr lang="en-US" altLang="ja-JP" sz="1400" dirty="0">
                <a:solidFill>
                  <a:schemeClr val="tx1"/>
                </a:solidFill>
              </a:rPr>
              <a:t>2</a:t>
            </a:r>
            <a:r>
              <a:rPr lang="ja-JP" altLang="en-US" sz="1400" dirty="0">
                <a:solidFill>
                  <a:schemeClr val="tx1"/>
                </a:solidFill>
              </a:rPr>
              <a:t>主成分で図示を行い、データの全体観を把握</a:t>
            </a:r>
            <a:r>
              <a:rPr lang="en-US" altLang="ja-JP" sz="1400" dirty="0">
                <a:solidFill>
                  <a:schemeClr val="tx1"/>
                </a:solidFill>
              </a:rPr>
              <a:t>(plot</a:t>
            </a:r>
            <a:r>
              <a:rPr lang="ja-JP" altLang="en-US" sz="1400" dirty="0">
                <a:solidFill>
                  <a:schemeClr val="tx1"/>
                </a:solidFill>
              </a:rPr>
              <a:t>関数</a:t>
            </a:r>
            <a:r>
              <a:rPr lang="en-US" altLang="ja-JP" sz="1400" dirty="0">
                <a:solidFill>
                  <a:schemeClr val="tx1"/>
                </a:solidFill>
              </a:rPr>
              <a:t>, </a:t>
            </a:r>
            <a:r>
              <a:rPr lang="en-US" altLang="ja-JP" sz="1400" dirty="0" err="1">
                <a:solidFill>
                  <a:schemeClr val="tx1"/>
                </a:solidFill>
              </a:rPr>
              <a:t>biplot</a:t>
            </a:r>
            <a:r>
              <a:rPr lang="ja-JP" altLang="en-US" sz="1400" dirty="0">
                <a:solidFill>
                  <a:schemeClr val="tx1"/>
                </a:solidFill>
              </a:rPr>
              <a:t>関数</a:t>
            </a:r>
            <a:r>
              <a:rPr lang="en-US" altLang="ja-JP" sz="1400" dirty="0" smtClean="0">
                <a:solidFill>
                  <a:schemeClr val="tx1"/>
                </a:solidFill>
              </a:rPr>
              <a:t>))</a:t>
            </a:r>
            <a:endParaRPr lang="en-US" altLang="ja-JP" sz="1400" dirty="0" smtClean="0">
              <a:solidFill>
                <a:schemeClr val="tx1"/>
              </a:solidFill>
            </a:endParaRPr>
          </a:p>
          <a:p>
            <a:pPr marL="285750" indent="-285750">
              <a:buFont typeface="Arial" panose="020B0604020202020204" pitchFamily="34" charset="0"/>
              <a:buChar char="•"/>
            </a:pPr>
            <a:r>
              <a:rPr lang="ja-JP" altLang="en-US" sz="1400" b="1" dirty="0" smtClean="0">
                <a:solidFill>
                  <a:schemeClr val="tx1"/>
                </a:solidFill>
              </a:rPr>
              <a:t>主成分回帰モデルの作成</a:t>
            </a:r>
            <a:endParaRPr lang="en-US" altLang="ja-JP" sz="1400" b="1" dirty="0">
              <a:solidFill>
                <a:schemeClr val="tx1"/>
              </a:solidFill>
            </a:endParaRPr>
          </a:p>
          <a:p>
            <a:pPr marL="444500" lvl="1" indent="-176213">
              <a:buFont typeface="Calibri" panose="020F0502020204030204" pitchFamily="34" charset="0"/>
              <a:buChar char="‐"/>
            </a:pPr>
            <a:r>
              <a:rPr lang="ja-JP" altLang="en-US" sz="1400" dirty="0" smtClean="0">
                <a:solidFill>
                  <a:schemeClr val="tx1"/>
                </a:solidFill>
              </a:rPr>
              <a:t>説明変数と目的変数をデータから分離できる</a:t>
            </a:r>
            <a:endParaRPr lang="en-US" altLang="ja-JP" sz="1400" dirty="0" smtClean="0">
              <a:solidFill>
                <a:schemeClr val="tx1"/>
              </a:solidFill>
            </a:endParaRPr>
          </a:p>
          <a:p>
            <a:pPr marL="444500" lvl="1" indent="-176213">
              <a:buFont typeface="Calibri" panose="020F0502020204030204" pitchFamily="34" charset="0"/>
              <a:buChar char="‐"/>
            </a:pPr>
            <a:r>
              <a:rPr lang="ja-JP" altLang="en-US" sz="1400" dirty="0" smtClean="0">
                <a:solidFill>
                  <a:schemeClr val="tx1"/>
                </a:solidFill>
              </a:rPr>
              <a:t>説明変数に対して</a:t>
            </a:r>
            <a:r>
              <a:rPr lang="en-US" altLang="ja-JP" sz="1400" dirty="0" err="1" smtClean="0">
                <a:solidFill>
                  <a:schemeClr val="tx1"/>
                </a:solidFill>
              </a:rPr>
              <a:t>princomp</a:t>
            </a:r>
            <a:r>
              <a:rPr lang="ja-JP" altLang="en-US" sz="1400" dirty="0" smtClean="0">
                <a:solidFill>
                  <a:schemeClr val="tx1"/>
                </a:solidFill>
              </a:rPr>
              <a:t>関数で主成分分析を実施できる</a:t>
            </a:r>
            <a:endParaRPr lang="en-US" altLang="ja-JP" sz="1400" dirty="0" smtClean="0">
              <a:solidFill>
                <a:schemeClr val="tx1"/>
              </a:solidFill>
            </a:endParaRPr>
          </a:p>
          <a:p>
            <a:pPr marL="444500" lvl="1" indent="-176213">
              <a:buFont typeface="Calibri" panose="020F0502020204030204" pitchFamily="34" charset="0"/>
              <a:buChar char="‐"/>
            </a:pPr>
            <a:r>
              <a:rPr lang="ja-JP" altLang="en-US" sz="1400" dirty="0" smtClean="0">
                <a:solidFill>
                  <a:schemeClr val="tx1"/>
                </a:solidFill>
              </a:rPr>
              <a:t>その後、累積寄与率、因子負荷量について考察した後、</a:t>
            </a:r>
            <a:r>
              <a:rPr lang="en-US" altLang="ja-JP" sz="1400" dirty="0" smtClean="0">
                <a:solidFill>
                  <a:schemeClr val="tx1"/>
                </a:solidFill>
              </a:rPr>
              <a:t>lm</a:t>
            </a:r>
            <a:r>
              <a:rPr lang="ja-JP" altLang="en-US" sz="1400" dirty="0" smtClean="0">
                <a:solidFill>
                  <a:schemeClr val="tx1"/>
                </a:solidFill>
              </a:rPr>
              <a:t>関数を用いて線形回帰を実行できる</a:t>
            </a:r>
            <a:endParaRPr lang="en-US" altLang="ja-JP" sz="1400" dirty="0" smtClean="0">
              <a:solidFill>
                <a:schemeClr val="tx1"/>
              </a:solidFill>
            </a:endParaRPr>
          </a:p>
        </p:txBody>
      </p:sp>
    </p:spTree>
    <p:extLst>
      <p:ext uri="{BB962C8B-B14F-4D97-AF65-F5344CB8AC3E}">
        <p14:creationId xmlns:p14="http://schemas.microsoft.com/office/powerpoint/2010/main" val="13275305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a:t>
            </a:r>
            <a:r>
              <a:rPr lang="en-US" altLang="ja-JP" dirty="0"/>
              <a:t> </a:t>
            </a:r>
            <a:r>
              <a:rPr lang="en-US" altLang="ja-JP" dirty="0" err="1"/>
              <a:t>princomp</a:t>
            </a:r>
            <a:r>
              <a:rPr lang="ja-JP" altLang="en-US" dirty="0"/>
              <a:t>関数で主成分</a:t>
            </a:r>
            <a:r>
              <a:rPr lang="ja-JP" altLang="en-US" dirty="0" smtClean="0"/>
              <a:t>分析 </a:t>
            </a:r>
            <a:r>
              <a:rPr lang="en-US" altLang="ja-JP" dirty="0" smtClean="0"/>
              <a:t>1/3</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60</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err="1"/>
              <a:t>p</a:t>
            </a:r>
            <a:r>
              <a:rPr lang="en-US" altLang="ja-JP" dirty="0" err="1" smtClean="0"/>
              <a:t>rincomp</a:t>
            </a:r>
            <a:r>
              <a:rPr lang="ja-JP" altLang="en-US" dirty="0" smtClean="0"/>
              <a:t>関数で主成分分析を行った後、</a:t>
            </a:r>
            <a:r>
              <a:rPr lang="en-US" altLang="ja-JP" dirty="0" smtClean="0"/>
              <a:t>summary</a:t>
            </a:r>
            <a:r>
              <a:rPr lang="ja-JP" altLang="en-US" dirty="0" smtClean="0"/>
              <a:t>関数、</a:t>
            </a:r>
            <a:r>
              <a:rPr lang="en-US" altLang="ja-JP" dirty="0" smtClean="0"/>
              <a:t>$loadings</a:t>
            </a:r>
            <a:r>
              <a:rPr lang="ja-JP" altLang="en-US" dirty="0" smtClean="0"/>
              <a:t>を利用して寄与率と因子負荷量を確認</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601</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
        <p:nvSpPr>
          <p:cNvPr id="33" name="正方形/長方形 32"/>
          <p:cNvSpPr/>
          <p:nvPr/>
        </p:nvSpPr>
        <p:spPr>
          <a:xfrm>
            <a:off x="404245" y="1779527"/>
            <a:ext cx="8452418"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dirty="0" err="1" smtClean="0">
                <a:solidFill>
                  <a:schemeClr val="bg1"/>
                </a:solidFill>
              </a:rPr>
              <a:t>princomp</a:t>
            </a:r>
            <a:r>
              <a:rPr lang="ja-JP" altLang="en-US" sz="1400" dirty="0" smtClean="0">
                <a:solidFill>
                  <a:schemeClr val="bg1"/>
                </a:solidFill>
              </a:rPr>
              <a:t>関数による主成分分析</a:t>
            </a:r>
            <a:r>
              <a:rPr lang="en-US" altLang="ja-JP" sz="1400" dirty="0" smtClean="0">
                <a:solidFill>
                  <a:schemeClr val="bg1"/>
                </a:solidFill>
              </a:rPr>
              <a:t>, Summary</a:t>
            </a:r>
            <a:r>
              <a:rPr lang="ja-JP" altLang="en-US" sz="1400" dirty="0" smtClean="0">
                <a:solidFill>
                  <a:schemeClr val="bg1"/>
                </a:solidFill>
              </a:rPr>
              <a:t>関数</a:t>
            </a:r>
            <a:r>
              <a:rPr lang="en-US" altLang="ja-JP" sz="1400" dirty="0" smtClean="0">
                <a:solidFill>
                  <a:schemeClr val="bg1"/>
                </a:solidFill>
              </a:rPr>
              <a:t>, $loadings</a:t>
            </a:r>
            <a:r>
              <a:rPr lang="ja-JP" altLang="en-US" sz="1400" dirty="0" smtClean="0">
                <a:solidFill>
                  <a:schemeClr val="bg1"/>
                </a:solidFill>
              </a:rPr>
              <a:t>による結果の確認</a:t>
            </a:r>
            <a:endParaRPr lang="en-US" altLang="ja-JP" sz="1400" dirty="0" smtClean="0">
              <a:solidFill>
                <a:schemeClr val="bg1"/>
              </a:solidFill>
            </a:endParaRPr>
          </a:p>
        </p:txBody>
      </p:sp>
      <p:sp>
        <p:nvSpPr>
          <p:cNvPr id="36" name="正方形/長方形 35"/>
          <p:cNvSpPr/>
          <p:nvPr/>
        </p:nvSpPr>
        <p:spPr>
          <a:xfrm>
            <a:off x="404244" y="2046367"/>
            <a:ext cx="818402" cy="461550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プログラム</a:t>
            </a:r>
            <a:endParaRPr lang="ja-JP" altLang="en-US" sz="1600" dirty="0">
              <a:solidFill>
                <a:schemeClr val="bg1"/>
              </a:solidFill>
            </a:endParaRPr>
          </a:p>
        </p:txBody>
      </p:sp>
      <p:sp>
        <p:nvSpPr>
          <p:cNvPr id="5" name="正方形/長方形 4"/>
          <p:cNvSpPr/>
          <p:nvPr/>
        </p:nvSpPr>
        <p:spPr>
          <a:xfrm>
            <a:off x="1249540" y="2046367"/>
            <a:ext cx="7607122" cy="3539430"/>
          </a:xfrm>
          <a:prstGeom prst="rect">
            <a:avLst/>
          </a:prstGeom>
        </p:spPr>
        <p:txBody>
          <a:bodyPr wrap="square">
            <a:spAutoFit/>
          </a:bodyPr>
          <a:lstStyle/>
          <a:p>
            <a:r>
              <a:rPr lang="ja-JP" altLang="en-US" sz="1400" dirty="0">
                <a:solidFill>
                  <a:srgbClr val="0000CC"/>
                </a:solidFill>
              </a:rPr>
              <a:t>####Separate objective variable and explanatory variables</a:t>
            </a:r>
          </a:p>
          <a:p>
            <a:r>
              <a:rPr lang="ja-JP" altLang="en-US" sz="1400" dirty="0">
                <a:solidFill>
                  <a:srgbClr val="0000CC"/>
                </a:solidFill>
              </a:rPr>
              <a:t>colnames(dat)</a:t>
            </a:r>
          </a:p>
          <a:p>
            <a:r>
              <a:rPr lang="ja-JP" altLang="en-US" sz="1400" dirty="0">
                <a:solidFill>
                  <a:srgbClr val="0000CC"/>
                </a:solidFill>
              </a:rPr>
              <a:t>y.loc &lt;- which(colnames(dat) == "Population_increase_pct")</a:t>
            </a:r>
          </a:p>
          <a:p>
            <a:endParaRPr lang="ja-JP" altLang="en-US" sz="1400" dirty="0">
              <a:solidFill>
                <a:srgbClr val="0000CC"/>
              </a:solidFill>
            </a:endParaRPr>
          </a:p>
          <a:p>
            <a:r>
              <a:rPr lang="ja-JP" altLang="en-US" sz="1400" dirty="0">
                <a:solidFill>
                  <a:srgbClr val="0000CC"/>
                </a:solidFill>
              </a:rPr>
              <a:t>y &lt;- dat[,y.loc] #Objective variable</a:t>
            </a:r>
          </a:p>
          <a:p>
            <a:r>
              <a:rPr lang="ja-JP" altLang="en-US" sz="1400" dirty="0">
                <a:solidFill>
                  <a:srgbClr val="0000CC"/>
                </a:solidFill>
              </a:rPr>
              <a:t>x &lt;- dat[,-y.loc] #explanatory variables</a:t>
            </a:r>
          </a:p>
          <a:p>
            <a:endParaRPr lang="ja-JP" altLang="en-US" sz="1400" dirty="0">
              <a:solidFill>
                <a:srgbClr val="0000CC"/>
              </a:solidFill>
            </a:endParaRPr>
          </a:p>
          <a:p>
            <a:r>
              <a:rPr lang="ja-JP" altLang="en-US" sz="1400" dirty="0">
                <a:solidFill>
                  <a:srgbClr val="0000CC"/>
                </a:solidFill>
              </a:rPr>
              <a:t>####Standardizing the data</a:t>
            </a:r>
          </a:p>
          <a:p>
            <a:r>
              <a:rPr lang="ja-JP" altLang="en-US" sz="1400" dirty="0">
                <a:solidFill>
                  <a:srgbClr val="0000CC"/>
                </a:solidFill>
              </a:rPr>
              <a:t>dat_s &lt;- scale(x)</a:t>
            </a:r>
          </a:p>
          <a:p>
            <a:endParaRPr lang="ja-JP" altLang="en-US" sz="1400" dirty="0">
              <a:solidFill>
                <a:srgbClr val="0000CC"/>
              </a:solidFill>
            </a:endParaRPr>
          </a:p>
          <a:p>
            <a:r>
              <a:rPr lang="ja-JP" altLang="en-US" sz="1400" dirty="0">
                <a:solidFill>
                  <a:srgbClr val="0000CC"/>
                </a:solidFill>
              </a:rPr>
              <a:t>#####2. Conduct PCA analysis#####</a:t>
            </a:r>
          </a:p>
          <a:p>
            <a:r>
              <a:rPr lang="ja-JP" altLang="en-US" sz="1400" dirty="0">
                <a:solidFill>
                  <a:srgbClr val="0000CC"/>
                </a:solidFill>
              </a:rPr>
              <a:t>#Principal component analysis(PCA)</a:t>
            </a:r>
          </a:p>
          <a:p>
            <a:r>
              <a:rPr lang="ja-JP" altLang="en-US" sz="1400" dirty="0">
                <a:solidFill>
                  <a:srgbClr val="0000CC"/>
                </a:solidFill>
              </a:rPr>
              <a:t>PC &lt;- princomp(dat_s)</a:t>
            </a:r>
          </a:p>
          <a:p>
            <a:r>
              <a:rPr lang="ja-JP" altLang="en-US" sz="1400" dirty="0">
                <a:solidFill>
                  <a:srgbClr val="0000CC"/>
                </a:solidFill>
              </a:rPr>
              <a:t>#Confrim cumulative proportion of PCA</a:t>
            </a:r>
          </a:p>
          <a:p>
            <a:r>
              <a:rPr lang="ja-JP" altLang="en-US" sz="1400" dirty="0">
                <a:solidFill>
                  <a:srgbClr val="0000CC"/>
                </a:solidFill>
              </a:rPr>
              <a:t>PC_sum &lt;- summary(PC</a:t>
            </a:r>
            <a:r>
              <a:rPr lang="ja-JP" altLang="en-US" sz="1400" dirty="0" smtClean="0">
                <a:solidFill>
                  <a:srgbClr val="0000CC"/>
                </a:solidFill>
              </a:rPr>
              <a:t>)</a:t>
            </a:r>
            <a:endParaRPr lang="en-US" altLang="ja-JP" sz="1400" dirty="0" smtClean="0">
              <a:solidFill>
                <a:srgbClr val="0000CC"/>
              </a:solidFill>
            </a:endParaRPr>
          </a:p>
          <a:p>
            <a:r>
              <a:rPr lang="en-US" altLang="ja-JP" sz="1400" dirty="0" err="1" smtClean="0">
                <a:solidFill>
                  <a:srgbClr val="0000CC"/>
                </a:solidFill>
              </a:rPr>
              <a:t>PC$loadings</a:t>
            </a:r>
            <a:endParaRPr lang="ja-JP" altLang="en-US" sz="1400" dirty="0">
              <a:solidFill>
                <a:srgbClr val="0000CC"/>
              </a:solidFill>
            </a:endParaRPr>
          </a:p>
        </p:txBody>
      </p:sp>
      <p:sp>
        <p:nvSpPr>
          <p:cNvPr id="9" name="正方形/長方形 8"/>
          <p:cNvSpPr/>
          <p:nvPr/>
        </p:nvSpPr>
        <p:spPr>
          <a:xfrm>
            <a:off x="1290918" y="2514600"/>
            <a:ext cx="4397188" cy="87405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29" name="四角形吹き出し 28"/>
          <p:cNvSpPr/>
          <p:nvPr/>
        </p:nvSpPr>
        <p:spPr>
          <a:xfrm>
            <a:off x="5867958" y="2492896"/>
            <a:ext cx="2988518" cy="927848"/>
          </a:xfrm>
          <a:prstGeom prst="wedgeRectCallout">
            <a:avLst>
              <a:gd name="adj1" fmla="val -55866"/>
              <a:gd name="adj2" fmla="val 19056"/>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目的</a:t>
            </a:r>
            <a:r>
              <a:rPr lang="ja-JP" altLang="en-US" sz="1400" dirty="0" smtClean="0">
                <a:solidFill>
                  <a:schemeClr val="bg1"/>
                </a:solidFill>
              </a:rPr>
              <a:t>変数である</a:t>
            </a:r>
            <a:r>
              <a:rPr lang="en-US" altLang="ja-JP" sz="1400" dirty="0" smtClean="0">
                <a:solidFill>
                  <a:schemeClr val="bg1"/>
                </a:solidFill>
              </a:rPr>
              <a:t>“</a:t>
            </a:r>
            <a:r>
              <a:rPr lang="en-US" altLang="ja-JP" sz="1400" dirty="0" err="1" smtClean="0">
                <a:solidFill>
                  <a:schemeClr val="bg1"/>
                </a:solidFill>
              </a:rPr>
              <a:t>Population_increase_pct</a:t>
            </a:r>
            <a:r>
              <a:rPr lang="en-US" altLang="ja-JP" sz="1400" dirty="0" smtClean="0">
                <a:solidFill>
                  <a:schemeClr val="bg1"/>
                </a:solidFill>
              </a:rPr>
              <a:t>”(</a:t>
            </a:r>
            <a:r>
              <a:rPr lang="ja-JP" altLang="en-US" sz="1400" dirty="0" smtClean="0">
                <a:solidFill>
                  <a:schemeClr val="bg1"/>
                </a:solidFill>
              </a:rPr>
              <a:t>人口増加率</a:t>
            </a:r>
            <a:r>
              <a:rPr lang="en-US" altLang="ja-JP" sz="1400" dirty="0" smtClean="0">
                <a:solidFill>
                  <a:schemeClr val="bg1"/>
                </a:solidFill>
              </a:rPr>
              <a:t>)</a:t>
            </a:r>
            <a:r>
              <a:rPr lang="ja-JP" altLang="en-US" sz="1400" dirty="0" smtClean="0">
                <a:solidFill>
                  <a:schemeClr val="bg1"/>
                </a:solidFill>
              </a:rPr>
              <a:t>をデータから抽出し、それ以外の列（説明変数）と分離する</a:t>
            </a:r>
            <a:endParaRPr kumimoji="1" lang="en-US" altLang="ja-JP" sz="1400" dirty="0" smtClean="0">
              <a:solidFill>
                <a:schemeClr val="bg1"/>
              </a:solidFill>
            </a:endParaRPr>
          </a:p>
        </p:txBody>
      </p:sp>
      <p:sp>
        <p:nvSpPr>
          <p:cNvPr id="32" name="四角形吹き出し 31"/>
          <p:cNvSpPr/>
          <p:nvPr/>
        </p:nvSpPr>
        <p:spPr>
          <a:xfrm>
            <a:off x="2509995" y="3766399"/>
            <a:ext cx="2520094" cy="286235"/>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←説明変数の標準化</a:t>
            </a:r>
            <a:endParaRPr kumimoji="1" lang="en-US" altLang="ja-JP" sz="1400" dirty="0" smtClean="0">
              <a:solidFill>
                <a:schemeClr val="tx1"/>
              </a:solidFill>
            </a:endParaRPr>
          </a:p>
        </p:txBody>
      </p:sp>
      <p:sp>
        <p:nvSpPr>
          <p:cNvPr id="35" name="四角形吹き出し 34"/>
          <p:cNvSpPr/>
          <p:nvPr/>
        </p:nvSpPr>
        <p:spPr>
          <a:xfrm>
            <a:off x="2915816" y="4605482"/>
            <a:ext cx="2520094" cy="286235"/>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←説明変数を主成分分析</a:t>
            </a:r>
            <a:endParaRPr kumimoji="1" lang="en-US" altLang="ja-JP" sz="1400" dirty="0" smtClean="0">
              <a:solidFill>
                <a:schemeClr val="tx1"/>
              </a:solidFill>
            </a:endParaRPr>
          </a:p>
        </p:txBody>
      </p:sp>
      <p:sp>
        <p:nvSpPr>
          <p:cNvPr id="41" name="四角形吹き出し 40"/>
          <p:cNvSpPr/>
          <p:nvPr/>
        </p:nvSpPr>
        <p:spPr>
          <a:xfrm>
            <a:off x="3083822" y="5044117"/>
            <a:ext cx="3036349" cy="286235"/>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←寄与率の確認（出力は次のページ）</a:t>
            </a:r>
            <a:endParaRPr kumimoji="1" lang="en-US" altLang="ja-JP" sz="1400" dirty="0" smtClean="0">
              <a:solidFill>
                <a:schemeClr val="tx1"/>
              </a:solidFill>
            </a:endParaRPr>
          </a:p>
        </p:txBody>
      </p:sp>
      <p:sp>
        <p:nvSpPr>
          <p:cNvPr id="44" name="四角形吹き出し 43"/>
          <p:cNvSpPr/>
          <p:nvPr/>
        </p:nvSpPr>
        <p:spPr>
          <a:xfrm>
            <a:off x="2251867" y="5253625"/>
            <a:ext cx="3616091" cy="332172"/>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a:t>
            </a:r>
            <a:r>
              <a:rPr lang="ja-JP" altLang="en-US" sz="1400" dirty="0" smtClean="0">
                <a:solidFill>
                  <a:schemeClr val="tx1"/>
                </a:solidFill>
              </a:rPr>
              <a:t>因子負荷量の確認（出力は次々ページ）</a:t>
            </a:r>
            <a:endParaRPr kumimoji="1" lang="en-US" altLang="ja-JP" sz="1400" dirty="0" smtClean="0">
              <a:solidFill>
                <a:schemeClr val="tx1"/>
              </a:solidFill>
            </a:endParaRPr>
          </a:p>
        </p:txBody>
      </p:sp>
      <p:sp>
        <p:nvSpPr>
          <p:cNvPr id="10" name="右中かっこ 9"/>
          <p:cNvSpPr/>
          <p:nvPr/>
        </p:nvSpPr>
        <p:spPr>
          <a:xfrm>
            <a:off x="5930153" y="5082988"/>
            <a:ext cx="121023" cy="399764"/>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四角形吹き出し 44"/>
          <p:cNvSpPr/>
          <p:nvPr/>
        </p:nvSpPr>
        <p:spPr>
          <a:xfrm>
            <a:off x="6040830" y="5035010"/>
            <a:ext cx="2673459" cy="519427"/>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en-US" altLang="ja-JP" sz="1400" dirty="0">
                <a:solidFill>
                  <a:schemeClr val="tx1"/>
                </a:solidFill>
              </a:rPr>
              <a:t> </a:t>
            </a:r>
            <a:r>
              <a:rPr lang="en-US" altLang="ja-JP" sz="1400" dirty="0" smtClean="0">
                <a:solidFill>
                  <a:schemeClr val="tx1"/>
                </a:solidFill>
              </a:rPr>
              <a:t>      ,         </a:t>
            </a:r>
            <a:r>
              <a:rPr lang="ja-JP" altLang="en-US" sz="1400" dirty="0" smtClean="0">
                <a:solidFill>
                  <a:schemeClr val="tx1"/>
                </a:solidFill>
              </a:rPr>
              <a:t>で図示して確認するため、</a:t>
            </a:r>
            <a:r>
              <a:rPr lang="en-US" altLang="ja-JP" sz="1400" dirty="0">
                <a:solidFill>
                  <a:schemeClr val="tx1"/>
                </a:solidFill>
              </a:rPr>
              <a:t/>
            </a:r>
            <a:br>
              <a:rPr lang="en-US" altLang="ja-JP" sz="1400" dirty="0">
                <a:solidFill>
                  <a:schemeClr val="tx1"/>
                </a:solidFill>
              </a:rPr>
            </a:br>
            <a:r>
              <a:rPr lang="ja-JP" altLang="en-US" sz="1400" dirty="0" smtClean="0">
                <a:solidFill>
                  <a:schemeClr val="tx1"/>
                </a:solidFill>
              </a:rPr>
              <a:t>必ずしも解釈できる必要はない</a:t>
            </a:r>
            <a:endParaRPr lang="en-US" altLang="ja-JP" sz="1400" dirty="0" smtClean="0">
              <a:solidFill>
                <a:schemeClr val="tx1"/>
              </a:solidFill>
            </a:endParaRPr>
          </a:p>
        </p:txBody>
      </p:sp>
      <p:sp>
        <p:nvSpPr>
          <p:cNvPr id="48" name="円/楕円 47"/>
          <p:cNvSpPr/>
          <p:nvPr/>
        </p:nvSpPr>
        <p:spPr>
          <a:xfrm>
            <a:off x="6097916" y="5042352"/>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b="1" dirty="0" smtClean="0">
                <a:solidFill>
                  <a:schemeClr val="bg1"/>
                </a:solidFill>
              </a:rPr>
              <a:t>601</a:t>
            </a:r>
            <a:endParaRPr kumimoji="1" lang="ja-JP" altLang="en-US" sz="1400" b="1" dirty="0" smtClean="0">
              <a:solidFill>
                <a:schemeClr val="bg1"/>
              </a:solidFill>
            </a:endParaRPr>
          </a:p>
        </p:txBody>
      </p:sp>
      <p:sp>
        <p:nvSpPr>
          <p:cNvPr id="49" name="円/楕円 48"/>
          <p:cNvSpPr/>
          <p:nvPr/>
        </p:nvSpPr>
        <p:spPr>
          <a:xfrm>
            <a:off x="6496593" y="5042352"/>
            <a:ext cx="288000" cy="288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b="1" dirty="0" smtClean="0">
                <a:solidFill>
                  <a:schemeClr val="bg1"/>
                </a:solidFill>
              </a:rPr>
              <a:t>602</a:t>
            </a:r>
            <a:endParaRPr kumimoji="1" lang="ja-JP" altLang="en-US" sz="1400" b="1" dirty="0" smtClean="0">
              <a:solidFill>
                <a:schemeClr val="bg1"/>
              </a:solidFill>
            </a:endParaRPr>
          </a:p>
        </p:txBody>
      </p:sp>
    </p:spTree>
    <p:extLst>
      <p:ext uri="{BB962C8B-B14F-4D97-AF65-F5344CB8AC3E}">
        <p14:creationId xmlns:p14="http://schemas.microsoft.com/office/powerpoint/2010/main" val="2140042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a:t>
            </a:r>
            <a:r>
              <a:rPr lang="en-US" altLang="ja-JP" dirty="0"/>
              <a:t> </a:t>
            </a:r>
            <a:r>
              <a:rPr lang="en-US" altLang="ja-JP" dirty="0" err="1"/>
              <a:t>princomp</a:t>
            </a:r>
            <a:r>
              <a:rPr lang="ja-JP" altLang="en-US" dirty="0"/>
              <a:t>関数で主成分</a:t>
            </a:r>
            <a:r>
              <a:rPr lang="ja-JP" altLang="en-US" dirty="0" smtClean="0"/>
              <a:t>分析</a:t>
            </a:r>
            <a:r>
              <a:rPr lang="en-US" altLang="ja-JP" dirty="0"/>
              <a:t> </a:t>
            </a:r>
            <a:r>
              <a:rPr lang="en-US" altLang="ja-JP" dirty="0" smtClean="0"/>
              <a:t>2/3</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61</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err="1"/>
              <a:t>p</a:t>
            </a:r>
            <a:r>
              <a:rPr lang="en-US" altLang="ja-JP" dirty="0" err="1" smtClean="0"/>
              <a:t>rincomp</a:t>
            </a:r>
            <a:r>
              <a:rPr lang="ja-JP" altLang="en-US" dirty="0" smtClean="0"/>
              <a:t>関数で主成分分析を行った後、</a:t>
            </a:r>
            <a:r>
              <a:rPr lang="en-US" altLang="ja-JP" dirty="0" smtClean="0"/>
              <a:t>summary</a:t>
            </a:r>
            <a:r>
              <a:rPr lang="ja-JP" altLang="en-US" dirty="0" smtClean="0"/>
              <a:t>関数、</a:t>
            </a:r>
            <a:r>
              <a:rPr lang="en-US" altLang="ja-JP" dirty="0" smtClean="0"/>
              <a:t>$loadings</a:t>
            </a:r>
            <a:r>
              <a:rPr lang="ja-JP" altLang="en-US" dirty="0" smtClean="0"/>
              <a:t>を利用して寄与率と因子負荷量を確認</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601</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3" name="正方形/長方形 32"/>
          <p:cNvSpPr/>
          <p:nvPr/>
        </p:nvSpPr>
        <p:spPr>
          <a:xfrm>
            <a:off x="404245" y="1779527"/>
            <a:ext cx="8452418"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dirty="0" err="1" smtClean="0">
                <a:solidFill>
                  <a:schemeClr val="bg1"/>
                </a:solidFill>
              </a:rPr>
              <a:t>princomp</a:t>
            </a:r>
            <a:r>
              <a:rPr lang="ja-JP" altLang="en-US" sz="1400" dirty="0" smtClean="0">
                <a:solidFill>
                  <a:schemeClr val="bg1"/>
                </a:solidFill>
              </a:rPr>
              <a:t>関数による主成分分析</a:t>
            </a:r>
            <a:r>
              <a:rPr lang="en-US" altLang="ja-JP" sz="1400" dirty="0" smtClean="0">
                <a:solidFill>
                  <a:schemeClr val="bg1"/>
                </a:solidFill>
              </a:rPr>
              <a:t>, Summary</a:t>
            </a:r>
            <a:r>
              <a:rPr lang="ja-JP" altLang="en-US" sz="1400" dirty="0" smtClean="0">
                <a:solidFill>
                  <a:schemeClr val="bg1"/>
                </a:solidFill>
              </a:rPr>
              <a:t>関数</a:t>
            </a:r>
            <a:r>
              <a:rPr lang="en-US" altLang="ja-JP" sz="1400" dirty="0" smtClean="0">
                <a:solidFill>
                  <a:schemeClr val="bg1"/>
                </a:solidFill>
              </a:rPr>
              <a:t>, $loadings</a:t>
            </a:r>
            <a:r>
              <a:rPr lang="ja-JP" altLang="en-US" sz="1400" dirty="0" smtClean="0">
                <a:solidFill>
                  <a:schemeClr val="bg1"/>
                </a:solidFill>
              </a:rPr>
              <a:t>による結果の確認</a:t>
            </a:r>
            <a:endParaRPr lang="en-US" altLang="ja-JP" sz="1400" dirty="0" smtClean="0">
              <a:solidFill>
                <a:schemeClr val="bg1"/>
              </a:solidFill>
            </a:endParaRPr>
          </a:p>
        </p:txBody>
      </p:sp>
      <p:sp>
        <p:nvSpPr>
          <p:cNvPr id="36" name="正方形/長方形 35"/>
          <p:cNvSpPr/>
          <p:nvPr/>
        </p:nvSpPr>
        <p:spPr>
          <a:xfrm>
            <a:off x="404244" y="2046367"/>
            <a:ext cx="818402" cy="461550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endParaRPr lang="ja-JP" altLang="en-US" sz="1600" dirty="0">
              <a:solidFill>
                <a:schemeClr val="bg1"/>
              </a:solidFill>
            </a:endParaRPr>
          </a:p>
        </p:txBody>
      </p:sp>
      <p:pic>
        <p:nvPicPr>
          <p:cNvPr id="4" name="図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59632" y="2054769"/>
            <a:ext cx="6965365" cy="4551232"/>
          </a:xfrm>
          <a:prstGeom prst="rect">
            <a:avLst/>
          </a:prstGeom>
        </p:spPr>
      </p:pic>
      <p:sp>
        <p:nvSpPr>
          <p:cNvPr id="26" name="四角形吹き出し 25"/>
          <p:cNvSpPr/>
          <p:nvPr/>
        </p:nvSpPr>
        <p:spPr>
          <a:xfrm>
            <a:off x="5470940" y="6011989"/>
            <a:ext cx="3385724" cy="724987"/>
          </a:xfrm>
          <a:prstGeom prst="wedgeRectCallout">
            <a:avLst>
              <a:gd name="adj1" fmla="val -27245"/>
              <a:gd name="adj2" fmla="val 17609"/>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en-US" altLang="ja-JP" sz="1400" dirty="0" smtClean="0">
                <a:solidFill>
                  <a:schemeClr val="bg1"/>
                </a:solidFill>
              </a:rPr>
              <a:t>Standard deviation</a:t>
            </a:r>
            <a:r>
              <a:rPr lang="ja-JP" altLang="en-US" sz="1400" dirty="0" smtClean="0">
                <a:solidFill>
                  <a:schemeClr val="bg1"/>
                </a:solidFill>
              </a:rPr>
              <a:t>：各主成分の分散</a:t>
            </a:r>
            <a:endParaRPr lang="en-US" altLang="ja-JP" sz="1400" dirty="0" smtClean="0">
              <a:solidFill>
                <a:schemeClr val="bg1"/>
              </a:solidFill>
            </a:endParaRPr>
          </a:p>
          <a:p>
            <a:r>
              <a:rPr lang="en-US" altLang="ja-JP" sz="1400" dirty="0" smtClean="0">
                <a:solidFill>
                  <a:schemeClr val="bg1"/>
                </a:solidFill>
              </a:rPr>
              <a:t>Proportion of Variance</a:t>
            </a:r>
            <a:r>
              <a:rPr lang="ja-JP" altLang="en-US" sz="1400" dirty="0" smtClean="0">
                <a:solidFill>
                  <a:schemeClr val="bg1"/>
                </a:solidFill>
              </a:rPr>
              <a:t>：各軸の寄与率</a:t>
            </a:r>
            <a:endParaRPr lang="en-US" altLang="ja-JP" sz="1400" dirty="0" smtClean="0">
              <a:solidFill>
                <a:schemeClr val="bg1"/>
              </a:solidFill>
            </a:endParaRPr>
          </a:p>
          <a:p>
            <a:r>
              <a:rPr kumimoji="1" lang="en-US" altLang="ja-JP" sz="1400" dirty="0" smtClean="0">
                <a:solidFill>
                  <a:schemeClr val="bg1"/>
                </a:solidFill>
              </a:rPr>
              <a:t>Cumulative Proportion</a:t>
            </a:r>
            <a:r>
              <a:rPr kumimoji="1" lang="ja-JP" altLang="en-US" sz="1400" dirty="0" smtClean="0">
                <a:solidFill>
                  <a:schemeClr val="bg1"/>
                </a:solidFill>
              </a:rPr>
              <a:t>：累積寄与率</a:t>
            </a:r>
            <a:endParaRPr kumimoji="1" lang="en-US" altLang="ja-JP" sz="1400" dirty="0" smtClean="0">
              <a:solidFill>
                <a:schemeClr val="bg1"/>
              </a:solidFill>
            </a:endParaRPr>
          </a:p>
        </p:txBody>
      </p:sp>
      <p:sp>
        <p:nvSpPr>
          <p:cNvPr id="34" name="正方形/長方形 33"/>
          <p:cNvSpPr/>
          <p:nvPr/>
        </p:nvSpPr>
        <p:spPr>
          <a:xfrm>
            <a:off x="1290917" y="2205318"/>
            <a:ext cx="6548717" cy="1264023"/>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7" name="四角形吹き出し 36"/>
          <p:cNvSpPr/>
          <p:nvPr/>
        </p:nvSpPr>
        <p:spPr>
          <a:xfrm>
            <a:off x="7516842" y="1444026"/>
            <a:ext cx="1568266" cy="761292"/>
          </a:xfrm>
          <a:prstGeom prst="wedgeRectCallout">
            <a:avLst>
              <a:gd name="adj1" fmla="val -36145"/>
              <a:gd name="adj2" fmla="val 68514"/>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累積寄与率が</a:t>
            </a:r>
            <a:r>
              <a:rPr kumimoji="1" lang="en-US" altLang="ja-JP" sz="1400" dirty="0" smtClean="0">
                <a:solidFill>
                  <a:schemeClr val="bg1"/>
                </a:solidFill>
              </a:rPr>
              <a:t>80%</a:t>
            </a:r>
            <a:br>
              <a:rPr kumimoji="1" lang="en-US" altLang="ja-JP" sz="1400" dirty="0" smtClean="0">
                <a:solidFill>
                  <a:schemeClr val="bg1"/>
                </a:solidFill>
              </a:rPr>
            </a:br>
            <a:r>
              <a:rPr kumimoji="1" lang="ja-JP" altLang="en-US" sz="1400" dirty="0" smtClean="0">
                <a:solidFill>
                  <a:schemeClr val="bg1"/>
                </a:solidFill>
              </a:rPr>
              <a:t>に達するところに</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注目</a:t>
            </a:r>
            <a:endParaRPr kumimoji="1" lang="en-US" altLang="ja-JP" sz="1400" dirty="0" smtClean="0">
              <a:solidFill>
                <a:schemeClr val="bg1"/>
              </a:solidFill>
            </a:endParaRPr>
          </a:p>
        </p:txBody>
      </p:sp>
      <p:sp>
        <p:nvSpPr>
          <p:cNvPr id="38" name="正方形/長方形 37"/>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39" name="正方形/長方形 38"/>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Tree>
    <p:extLst>
      <p:ext uri="{BB962C8B-B14F-4D97-AF65-F5344CB8AC3E}">
        <p14:creationId xmlns:p14="http://schemas.microsoft.com/office/powerpoint/2010/main" val="31417732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a:t>
            </a:r>
            <a:r>
              <a:rPr lang="en-US" altLang="ja-JP" dirty="0"/>
              <a:t> </a:t>
            </a:r>
            <a:r>
              <a:rPr lang="en-US" altLang="ja-JP" dirty="0" err="1"/>
              <a:t>princomp</a:t>
            </a:r>
            <a:r>
              <a:rPr lang="ja-JP" altLang="en-US" dirty="0"/>
              <a:t>関数で主成分</a:t>
            </a:r>
            <a:r>
              <a:rPr lang="ja-JP" altLang="en-US" dirty="0" smtClean="0"/>
              <a:t>分析 </a:t>
            </a:r>
            <a:r>
              <a:rPr lang="en-US" altLang="ja-JP" dirty="0" smtClean="0"/>
              <a:t>3/3</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62</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err="1"/>
              <a:t>p</a:t>
            </a:r>
            <a:r>
              <a:rPr lang="en-US" altLang="ja-JP" dirty="0" err="1" smtClean="0"/>
              <a:t>rincomp</a:t>
            </a:r>
            <a:r>
              <a:rPr lang="ja-JP" altLang="en-US" dirty="0" smtClean="0"/>
              <a:t>関数で主成分分析を行った後、</a:t>
            </a:r>
            <a:r>
              <a:rPr lang="en-US" altLang="ja-JP" dirty="0" smtClean="0"/>
              <a:t>summary</a:t>
            </a:r>
            <a:r>
              <a:rPr lang="ja-JP" altLang="en-US" dirty="0" smtClean="0"/>
              <a:t>関数、</a:t>
            </a:r>
            <a:r>
              <a:rPr lang="en-US" altLang="ja-JP" dirty="0" smtClean="0"/>
              <a:t>$loadings</a:t>
            </a:r>
            <a:r>
              <a:rPr lang="ja-JP" altLang="en-US" dirty="0" smtClean="0"/>
              <a:t>を利用して寄与率と因子負荷量を確認</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601</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3" name="正方形/長方形 32"/>
          <p:cNvSpPr/>
          <p:nvPr/>
        </p:nvSpPr>
        <p:spPr>
          <a:xfrm>
            <a:off x="404245" y="1779527"/>
            <a:ext cx="8452418"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dirty="0" err="1" smtClean="0">
                <a:solidFill>
                  <a:schemeClr val="bg1"/>
                </a:solidFill>
              </a:rPr>
              <a:t>princomp</a:t>
            </a:r>
            <a:r>
              <a:rPr lang="ja-JP" altLang="en-US" sz="1400" dirty="0" smtClean="0">
                <a:solidFill>
                  <a:schemeClr val="bg1"/>
                </a:solidFill>
              </a:rPr>
              <a:t>関数による主成分分析</a:t>
            </a:r>
            <a:r>
              <a:rPr lang="en-US" altLang="ja-JP" sz="1400" dirty="0" smtClean="0">
                <a:solidFill>
                  <a:schemeClr val="bg1"/>
                </a:solidFill>
              </a:rPr>
              <a:t>, Summary</a:t>
            </a:r>
            <a:r>
              <a:rPr lang="ja-JP" altLang="en-US" sz="1400" dirty="0" smtClean="0">
                <a:solidFill>
                  <a:schemeClr val="bg1"/>
                </a:solidFill>
              </a:rPr>
              <a:t>関数</a:t>
            </a:r>
            <a:r>
              <a:rPr lang="en-US" altLang="ja-JP" sz="1400" dirty="0" smtClean="0">
                <a:solidFill>
                  <a:schemeClr val="bg1"/>
                </a:solidFill>
              </a:rPr>
              <a:t>, $loadings</a:t>
            </a:r>
            <a:r>
              <a:rPr lang="ja-JP" altLang="en-US" sz="1400" dirty="0" smtClean="0">
                <a:solidFill>
                  <a:schemeClr val="bg1"/>
                </a:solidFill>
              </a:rPr>
              <a:t>による結果の確認</a:t>
            </a:r>
            <a:endParaRPr lang="en-US" altLang="ja-JP" sz="1400" dirty="0" smtClean="0">
              <a:solidFill>
                <a:schemeClr val="bg1"/>
              </a:solidFill>
            </a:endParaRPr>
          </a:p>
        </p:txBody>
      </p:sp>
      <p:sp>
        <p:nvSpPr>
          <p:cNvPr id="36" name="正方形/長方形 35"/>
          <p:cNvSpPr/>
          <p:nvPr/>
        </p:nvSpPr>
        <p:spPr>
          <a:xfrm>
            <a:off x="404244" y="2046367"/>
            <a:ext cx="818402" cy="461550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endParaRPr lang="ja-JP" altLang="en-US" sz="1600" dirty="0">
              <a:solidFill>
                <a:schemeClr val="bg1"/>
              </a:solidFill>
            </a:endParaRPr>
          </a:p>
        </p:txBody>
      </p:sp>
      <p:pic>
        <p:nvPicPr>
          <p:cNvPr id="5" name="図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36928" y="2046367"/>
            <a:ext cx="7124044" cy="3758897"/>
          </a:xfrm>
          <a:prstGeom prst="rect">
            <a:avLst/>
          </a:prstGeom>
        </p:spPr>
      </p:pic>
      <p:sp>
        <p:nvSpPr>
          <p:cNvPr id="21" name="四角形吹き出し 20"/>
          <p:cNvSpPr/>
          <p:nvPr/>
        </p:nvSpPr>
        <p:spPr>
          <a:xfrm>
            <a:off x="5545171" y="5771600"/>
            <a:ext cx="329968" cy="501716"/>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b="1" dirty="0" smtClean="0">
                <a:solidFill>
                  <a:schemeClr val="tx1"/>
                </a:solidFill>
              </a:rPr>
              <a:t>：</a:t>
            </a:r>
            <a:endParaRPr lang="en-US" altLang="ja-JP" sz="1400" b="1" dirty="0" smtClean="0">
              <a:solidFill>
                <a:schemeClr val="tx1"/>
              </a:solidFill>
            </a:endParaRPr>
          </a:p>
          <a:p>
            <a:r>
              <a:rPr lang="ja-JP" altLang="en-US" sz="1400" b="1" dirty="0" smtClean="0">
                <a:solidFill>
                  <a:schemeClr val="tx1"/>
                </a:solidFill>
              </a:rPr>
              <a:t>：</a:t>
            </a:r>
            <a:endParaRPr lang="en-US" altLang="ja-JP" sz="1400" b="1" dirty="0" smtClean="0">
              <a:solidFill>
                <a:schemeClr val="tx1"/>
              </a:solidFill>
            </a:endParaRPr>
          </a:p>
        </p:txBody>
      </p:sp>
      <p:sp>
        <p:nvSpPr>
          <p:cNvPr id="22" name="四角形吹き出し 21"/>
          <p:cNvSpPr/>
          <p:nvPr/>
        </p:nvSpPr>
        <p:spPr>
          <a:xfrm rot="16200000">
            <a:off x="8440821" y="3674957"/>
            <a:ext cx="329968" cy="501716"/>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b="1" dirty="0" smtClean="0">
                <a:solidFill>
                  <a:schemeClr val="tx1"/>
                </a:solidFill>
              </a:rPr>
              <a:t>：</a:t>
            </a:r>
            <a:endParaRPr lang="en-US" altLang="ja-JP" sz="1400" b="1" dirty="0" smtClean="0">
              <a:solidFill>
                <a:schemeClr val="tx1"/>
              </a:solidFill>
            </a:endParaRPr>
          </a:p>
          <a:p>
            <a:r>
              <a:rPr lang="ja-JP" altLang="en-US" sz="1400" b="1" dirty="0" smtClean="0">
                <a:solidFill>
                  <a:schemeClr val="tx1"/>
                </a:solidFill>
              </a:rPr>
              <a:t>：</a:t>
            </a:r>
            <a:endParaRPr lang="en-US" altLang="ja-JP" sz="1400" b="1" dirty="0" smtClean="0">
              <a:solidFill>
                <a:schemeClr val="tx1"/>
              </a:solidFill>
            </a:endParaRPr>
          </a:p>
        </p:txBody>
      </p:sp>
      <p:sp>
        <p:nvSpPr>
          <p:cNvPr id="23" name="四角形吹き出し 22"/>
          <p:cNvSpPr/>
          <p:nvPr/>
        </p:nvSpPr>
        <p:spPr>
          <a:xfrm>
            <a:off x="1681429" y="5847979"/>
            <a:ext cx="3849460" cy="539374"/>
          </a:xfrm>
          <a:prstGeom prst="wedgeRectCallout">
            <a:avLst>
              <a:gd name="adj1" fmla="val 52932"/>
              <a:gd name="adj2" fmla="val -51598"/>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説明変数がそもそも多く、表の形式では理解しにくい</a:t>
            </a:r>
            <a:endParaRPr kumimoji="1" lang="en-US" altLang="ja-JP" sz="1400" dirty="0" smtClean="0">
              <a:solidFill>
                <a:schemeClr val="bg1"/>
              </a:solidFill>
            </a:endParaRPr>
          </a:p>
          <a:p>
            <a:r>
              <a:rPr lang="ja-JP" altLang="en-US" sz="1400" dirty="0" smtClean="0">
                <a:solidFill>
                  <a:schemeClr val="bg1"/>
                </a:solidFill>
              </a:rPr>
              <a:t>➡　</a:t>
            </a:r>
            <a:r>
              <a:rPr lang="en-US" altLang="ja-JP" sz="1400" dirty="0" smtClean="0">
                <a:solidFill>
                  <a:schemeClr val="bg1"/>
                </a:solidFill>
              </a:rPr>
              <a:t>602</a:t>
            </a:r>
            <a:r>
              <a:rPr lang="ja-JP" altLang="en-US" sz="1400" dirty="0" smtClean="0">
                <a:solidFill>
                  <a:schemeClr val="bg1"/>
                </a:solidFill>
              </a:rPr>
              <a:t>で図示して確認（コードは演習</a:t>
            </a:r>
            <a:r>
              <a:rPr lang="en-US" altLang="ja-JP" sz="1400" dirty="0" smtClean="0">
                <a:solidFill>
                  <a:schemeClr val="bg1"/>
                </a:solidFill>
              </a:rPr>
              <a:t>1</a:t>
            </a:r>
            <a:r>
              <a:rPr lang="ja-JP" altLang="en-US" sz="1400" dirty="0" smtClean="0">
                <a:solidFill>
                  <a:schemeClr val="bg1"/>
                </a:solidFill>
              </a:rPr>
              <a:t>と同様）</a:t>
            </a:r>
            <a:endParaRPr kumimoji="1" lang="en-US" altLang="ja-JP" sz="1400" dirty="0" smtClean="0">
              <a:solidFill>
                <a:schemeClr val="bg1"/>
              </a:solidFill>
            </a:endParaRPr>
          </a:p>
        </p:txBody>
      </p:sp>
      <p:sp>
        <p:nvSpPr>
          <p:cNvPr id="24" name="正方形/長方形 23"/>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27" name="正方形/長方形 26"/>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Tree>
    <p:extLst>
      <p:ext uri="{BB962C8B-B14F-4D97-AF65-F5344CB8AC3E}">
        <p14:creationId xmlns:p14="http://schemas.microsoft.com/office/powerpoint/2010/main" val="3080444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a:t>
            </a:r>
            <a:r>
              <a:rPr lang="ja-JP" altLang="en-US" dirty="0"/>
              <a:t> </a:t>
            </a:r>
            <a:r>
              <a:rPr lang="ja-JP" altLang="en-US" dirty="0" smtClean="0"/>
              <a:t>累積寄与率の</a:t>
            </a:r>
            <a:r>
              <a:rPr lang="ja-JP" altLang="en-US" dirty="0" smtClean="0"/>
              <a:t>確認</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63</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smtClean="0"/>
              <a:t>主成分分析の結果から、各主成分の寄与率及び累積寄与率を抽出・計算し、棒グラフで図示をすることで情報の偏り具合がわかり、フォーカスすべき主成分がわかる</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602</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3" name="正方形/長方形 32"/>
          <p:cNvSpPr/>
          <p:nvPr/>
        </p:nvSpPr>
        <p:spPr>
          <a:xfrm>
            <a:off x="412029" y="1779527"/>
            <a:ext cx="8444633"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smtClean="0">
                <a:solidFill>
                  <a:schemeClr val="bg1"/>
                </a:solidFill>
              </a:rPr>
              <a:t>累積寄与率の計算及び図示</a:t>
            </a:r>
            <a:endParaRPr lang="en-US" altLang="ja-JP" sz="1400" dirty="0" smtClean="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p>
        </p:txBody>
      </p:sp>
      <p:sp>
        <p:nvSpPr>
          <p:cNvPr id="36" name="正方形/長方形 35"/>
          <p:cNvSpPr/>
          <p:nvPr/>
        </p:nvSpPr>
        <p:spPr>
          <a:xfrm>
            <a:off x="1426994" y="2057119"/>
            <a:ext cx="864530" cy="2179740"/>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bg1"/>
                </a:solidFill>
              </a:rPr>
              <a:t>主成分</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毎の</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寄与率</a:t>
            </a:r>
          </a:p>
        </p:txBody>
      </p:sp>
      <p:sp>
        <p:nvSpPr>
          <p:cNvPr id="37" name="正方形/長方形 36"/>
          <p:cNvSpPr/>
          <p:nvPr/>
        </p:nvSpPr>
        <p:spPr>
          <a:xfrm>
            <a:off x="1426994" y="4482128"/>
            <a:ext cx="864530" cy="2179740"/>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smtClean="0">
                <a:solidFill>
                  <a:schemeClr val="bg1"/>
                </a:solidFill>
              </a:rPr>
              <a:t>主成分</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毎の</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寄与率</a:t>
            </a:r>
            <a:r>
              <a:rPr kumimoji="1" lang="en-US" altLang="ja-JP" sz="1400" dirty="0" smtClean="0">
                <a:solidFill>
                  <a:schemeClr val="bg1"/>
                </a:solidFill>
              </a:rPr>
              <a:t/>
            </a:r>
            <a:br>
              <a:rPr kumimoji="1" lang="en-US" altLang="ja-JP" sz="1400" dirty="0" smtClean="0">
                <a:solidFill>
                  <a:schemeClr val="bg1"/>
                </a:solidFill>
              </a:rPr>
            </a:br>
            <a:r>
              <a:rPr kumimoji="1" lang="en-US" altLang="ja-JP" sz="1400" dirty="0" smtClean="0">
                <a:solidFill>
                  <a:schemeClr val="bg1"/>
                </a:solidFill>
              </a:rPr>
              <a:t>(</a:t>
            </a:r>
            <a:r>
              <a:rPr kumimoji="1" lang="ja-JP" altLang="en-US" sz="1400" dirty="0" smtClean="0">
                <a:solidFill>
                  <a:schemeClr val="bg1"/>
                </a:solidFill>
              </a:rPr>
              <a:t>累積</a:t>
            </a:r>
            <a:r>
              <a:rPr kumimoji="1" lang="en-US" altLang="ja-JP" sz="1400" dirty="0" smtClean="0">
                <a:solidFill>
                  <a:schemeClr val="bg1"/>
                </a:solidFill>
              </a:rPr>
              <a:t>)</a:t>
            </a:r>
            <a:endParaRPr kumimoji="1" lang="ja-JP" altLang="en-US" sz="1400" dirty="0" smtClean="0">
              <a:solidFill>
                <a:schemeClr val="bg1"/>
              </a:solidFill>
            </a:endParaRPr>
          </a:p>
        </p:txBody>
      </p:sp>
      <p:sp>
        <p:nvSpPr>
          <p:cNvPr id="21" name="正方形/長方形 20"/>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22" name="正方形/長方形 21"/>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grpSp>
        <p:nvGrpSpPr>
          <p:cNvPr id="23" name="グループ化 22"/>
          <p:cNvGrpSpPr/>
          <p:nvPr/>
        </p:nvGrpSpPr>
        <p:grpSpPr>
          <a:xfrm>
            <a:off x="2411760" y="2207137"/>
            <a:ext cx="6516340" cy="4365718"/>
            <a:chOff x="1697271" y="1736812"/>
            <a:chExt cx="6610439" cy="4905252"/>
          </a:xfrm>
        </p:grpSpPr>
        <p:pic>
          <p:nvPicPr>
            <p:cNvPr id="24" name="図 2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14036" y="4265800"/>
              <a:ext cx="6593674" cy="2376264"/>
            </a:xfrm>
            <a:prstGeom prst="rect">
              <a:avLst/>
            </a:prstGeom>
          </p:spPr>
        </p:pic>
        <p:pic>
          <p:nvPicPr>
            <p:cNvPr id="26" name="図 2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697271" y="1736812"/>
              <a:ext cx="6593674" cy="2412268"/>
            </a:xfrm>
            <a:prstGeom prst="rect">
              <a:avLst/>
            </a:prstGeom>
          </p:spPr>
        </p:pic>
      </p:grpSp>
      <p:sp>
        <p:nvSpPr>
          <p:cNvPr id="27" name="正方形/長方形 26"/>
          <p:cNvSpPr/>
          <p:nvPr/>
        </p:nvSpPr>
        <p:spPr>
          <a:xfrm>
            <a:off x="3234261" y="4787154"/>
            <a:ext cx="1899289" cy="1804110"/>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29" name="四角形吹き出し 28"/>
          <p:cNvSpPr/>
          <p:nvPr/>
        </p:nvSpPr>
        <p:spPr>
          <a:xfrm>
            <a:off x="5430505" y="4833156"/>
            <a:ext cx="2988535" cy="710225"/>
          </a:xfrm>
          <a:prstGeom prst="wedgeRectCallout">
            <a:avLst>
              <a:gd name="adj1" fmla="val -57404"/>
              <a:gd name="adj2" fmla="val -20706"/>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dirty="0" smtClean="0">
                <a:solidFill>
                  <a:schemeClr val="bg1"/>
                </a:solidFill>
              </a:rPr>
              <a:t>この例の場合、上位</a:t>
            </a:r>
            <a:r>
              <a:rPr kumimoji="1" lang="en-US" altLang="ja-JP" sz="1400" dirty="0" smtClean="0">
                <a:solidFill>
                  <a:schemeClr val="bg1"/>
                </a:solidFill>
              </a:rPr>
              <a:t>10</a:t>
            </a:r>
            <a:r>
              <a:rPr kumimoji="1" lang="ja-JP" altLang="en-US" sz="1400" dirty="0" smtClean="0">
                <a:solidFill>
                  <a:schemeClr val="bg1"/>
                </a:solidFill>
              </a:rPr>
              <a:t>主成分で</a:t>
            </a:r>
            <a:r>
              <a:rPr kumimoji="1" lang="en-US" altLang="ja-JP" sz="1400" dirty="0" smtClean="0">
                <a:solidFill>
                  <a:schemeClr val="bg1"/>
                </a:solidFill>
              </a:rPr>
              <a:t/>
            </a:r>
            <a:br>
              <a:rPr kumimoji="1" lang="en-US" altLang="ja-JP" sz="1400" dirty="0" smtClean="0">
                <a:solidFill>
                  <a:schemeClr val="bg1"/>
                </a:solidFill>
              </a:rPr>
            </a:br>
            <a:r>
              <a:rPr kumimoji="1" lang="ja-JP" altLang="en-US" sz="1400" dirty="0" smtClean="0">
                <a:solidFill>
                  <a:schemeClr val="bg1"/>
                </a:solidFill>
              </a:rPr>
              <a:t>寄与率の</a:t>
            </a:r>
            <a:r>
              <a:rPr kumimoji="1" lang="en-US" altLang="ja-JP" sz="1400" dirty="0" smtClean="0">
                <a:solidFill>
                  <a:schemeClr val="bg1"/>
                </a:solidFill>
              </a:rPr>
              <a:t>80%</a:t>
            </a:r>
            <a:r>
              <a:rPr kumimoji="1" lang="ja-JP" altLang="en-US" sz="1400" dirty="0" smtClean="0">
                <a:solidFill>
                  <a:schemeClr val="bg1"/>
                </a:solidFill>
              </a:rPr>
              <a:t>を占めるため、以後</a:t>
            </a:r>
            <a:r>
              <a:rPr lang="ja-JP" altLang="en-US" sz="1400" dirty="0" smtClean="0">
                <a:solidFill>
                  <a:schemeClr val="bg1"/>
                </a:solidFill>
              </a:rPr>
              <a:t>これら</a:t>
            </a:r>
            <a:r>
              <a:rPr lang="en-US" altLang="ja-JP" sz="1400" dirty="0" smtClean="0">
                <a:solidFill>
                  <a:schemeClr val="bg1"/>
                </a:solidFill>
              </a:rPr>
              <a:t>10</a:t>
            </a:r>
            <a:r>
              <a:rPr lang="ja-JP" altLang="en-US" sz="1400" dirty="0" smtClean="0">
                <a:solidFill>
                  <a:schemeClr val="bg1"/>
                </a:solidFill>
              </a:rPr>
              <a:t>主成分で考察しても全体像は掴める</a:t>
            </a:r>
            <a:endParaRPr kumimoji="1" lang="ja-JP" altLang="en-US" sz="1400" dirty="0" smtClean="0">
              <a:solidFill>
                <a:schemeClr val="bg1"/>
              </a:solidFill>
            </a:endParaRPr>
          </a:p>
        </p:txBody>
      </p:sp>
    </p:spTree>
    <p:extLst>
      <p:ext uri="{BB962C8B-B14F-4D97-AF65-F5344CB8AC3E}">
        <p14:creationId xmlns:p14="http://schemas.microsoft.com/office/powerpoint/2010/main" val="31886970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78949" y="2088084"/>
            <a:ext cx="6225961" cy="4562862"/>
          </a:xfrm>
          <a:prstGeom prst="rect">
            <a:avLst/>
          </a:prstGeom>
        </p:spPr>
      </p:pic>
      <p:sp>
        <p:nvSpPr>
          <p:cNvPr id="2" name="タイトル 1"/>
          <p:cNvSpPr>
            <a:spLocks noGrp="1"/>
          </p:cNvSpPr>
          <p:nvPr>
            <p:ph type="title"/>
          </p:nvPr>
        </p:nvSpPr>
        <p:spPr/>
        <p:txBody>
          <a:bodyPr>
            <a:normAutofit/>
          </a:bodyPr>
          <a:lstStyle/>
          <a:p>
            <a:r>
              <a:rPr lang="ja-JP" altLang="en-US" dirty="0"/>
              <a:t>　 因子負荷量の</a:t>
            </a:r>
            <a:r>
              <a:rPr lang="ja-JP" altLang="en-US" dirty="0" smtClean="0"/>
              <a:t>確認 </a:t>
            </a:r>
            <a:r>
              <a:rPr lang="en-US" altLang="ja-JP" dirty="0" smtClean="0"/>
              <a:t>1/5</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64</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a:t>前ページで確認した第</a:t>
            </a:r>
            <a:r>
              <a:rPr lang="en-US" altLang="ja-JP" dirty="0" smtClean="0"/>
              <a:t>1</a:t>
            </a:r>
            <a:r>
              <a:rPr lang="ja-JP" altLang="en-US" dirty="0" smtClean="0"/>
              <a:t>～</a:t>
            </a:r>
            <a:r>
              <a:rPr lang="en-US" altLang="ja-JP" dirty="0" smtClean="0"/>
              <a:t>10</a:t>
            </a:r>
            <a:r>
              <a:rPr lang="ja-JP" altLang="en-US" dirty="0" smtClean="0"/>
              <a:t>主成分</a:t>
            </a:r>
            <a:r>
              <a:rPr lang="ja-JP" altLang="en-US" dirty="0"/>
              <a:t>について、因子負荷量を確認し、主成分の意味付けを行う</a:t>
            </a:r>
            <a:endParaRPr lang="en-US" altLang="ja-JP" dirty="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603</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3" name="正方形/長方形 32"/>
          <p:cNvSpPr/>
          <p:nvPr/>
        </p:nvSpPr>
        <p:spPr>
          <a:xfrm>
            <a:off x="412029" y="1779527"/>
            <a:ext cx="8626137"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bg1"/>
                </a:solidFill>
              </a:rPr>
              <a:t>主成分の因子負荷量の確認</a:t>
            </a:r>
            <a:endParaRPr lang="en-US" altLang="ja-JP" sz="1400" dirty="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p>
        </p:txBody>
      </p:sp>
      <p:sp>
        <p:nvSpPr>
          <p:cNvPr id="20" name="正方形/長方形 1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21" name="正方形/長方形 2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
        <p:nvSpPr>
          <p:cNvPr id="44" name="四角形吹き出し 43"/>
          <p:cNvSpPr/>
          <p:nvPr/>
        </p:nvSpPr>
        <p:spPr>
          <a:xfrm>
            <a:off x="7449671" y="2420938"/>
            <a:ext cx="1598533" cy="4230008"/>
          </a:xfrm>
          <a:prstGeom prst="wedgeRectCallout">
            <a:avLst>
              <a:gd name="adj1" fmla="val -20649"/>
              <a:gd name="adj2" fmla="val -17653"/>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第</a:t>
            </a:r>
            <a:r>
              <a:rPr kumimoji="1" lang="en-US" altLang="ja-JP" sz="1400" dirty="0" smtClean="0">
                <a:solidFill>
                  <a:schemeClr val="bg1"/>
                </a:solidFill>
              </a:rPr>
              <a:t>1</a:t>
            </a:r>
            <a:r>
              <a:rPr kumimoji="1" lang="ja-JP" altLang="en-US" sz="1400" dirty="0" smtClean="0">
                <a:solidFill>
                  <a:schemeClr val="bg1"/>
                </a:solidFill>
              </a:rPr>
              <a:t>主成分</a:t>
            </a:r>
            <a:r>
              <a:rPr kumimoji="1" lang="ja-JP" altLang="en-US" sz="1400" dirty="0" smtClean="0">
                <a:solidFill>
                  <a:schemeClr val="bg1"/>
                </a:solidFill>
              </a:rPr>
              <a:t>は</a:t>
            </a:r>
            <a:endParaRPr kumimoji="1" lang="en-US" altLang="ja-JP" sz="1400" dirty="0" smtClean="0">
              <a:solidFill>
                <a:schemeClr val="bg1"/>
              </a:solidFill>
            </a:endParaRPr>
          </a:p>
          <a:p>
            <a:pPr marL="285750" indent="-285750">
              <a:buFont typeface="Arial" panose="020B0604020202020204" pitchFamily="34" charset="0"/>
              <a:buChar char="•"/>
            </a:pPr>
            <a:r>
              <a:rPr lang="en-US" altLang="ja-JP" sz="1400" dirty="0" smtClean="0">
                <a:solidFill>
                  <a:schemeClr val="bg1"/>
                </a:solidFill>
              </a:rPr>
              <a:t>65</a:t>
            </a:r>
            <a:r>
              <a:rPr lang="ja-JP" altLang="en-US" sz="1400" dirty="0" smtClean="0">
                <a:solidFill>
                  <a:schemeClr val="bg1"/>
                </a:solidFill>
              </a:rPr>
              <a:t>歳以上の人口割合</a:t>
            </a:r>
            <a:r>
              <a:rPr lang="ja-JP" altLang="en-US" sz="1400" dirty="0" smtClean="0">
                <a:solidFill>
                  <a:schemeClr val="bg1"/>
                </a:solidFill>
              </a:rPr>
              <a:t>、年齢の中央値、第一次産業</a:t>
            </a:r>
            <a:r>
              <a:rPr lang="en-US" altLang="ja-JP" sz="1400" dirty="0" smtClean="0">
                <a:solidFill>
                  <a:schemeClr val="bg1"/>
                </a:solidFill>
              </a:rPr>
              <a:t>(</a:t>
            </a:r>
            <a:r>
              <a:rPr lang="ja-JP" altLang="en-US" sz="1400" dirty="0" smtClean="0">
                <a:solidFill>
                  <a:schemeClr val="bg1"/>
                </a:solidFill>
              </a:rPr>
              <a:t>農業、漁業、鉱業</a:t>
            </a:r>
            <a:r>
              <a:rPr lang="en-US" altLang="ja-JP" sz="1400" dirty="0" smtClean="0">
                <a:solidFill>
                  <a:schemeClr val="bg1"/>
                </a:solidFill>
              </a:rPr>
              <a:t>)</a:t>
            </a:r>
            <a:r>
              <a:rPr lang="ja-JP" altLang="en-US" sz="1400" dirty="0" err="1" smtClean="0">
                <a:solidFill>
                  <a:schemeClr val="bg1"/>
                </a:solidFill>
              </a:rPr>
              <a:t>、</a:t>
            </a:r>
            <a:r>
              <a:rPr lang="ja-JP" altLang="en-US" sz="1400" dirty="0" smtClean="0">
                <a:solidFill>
                  <a:schemeClr val="bg1"/>
                </a:solidFill>
              </a:rPr>
              <a:t>建設業の人口割合と比例</a:t>
            </a:r>
            <a:endParaRPr lang="en-US" altLang="ja-JP" sz="1400" dirty="0" smtClean="0">
              <a:solidFill>
                <a:schemeClr val="bg1"/>
              </a:solidFill>
            </a:endParaRPr>
          </a:p>
          <a:p>
            <a:pPr marL="285750" indent="-285750">
              <a:buFont typeface="Arial" panose="020B0604020202020204" pitchFamily="34" charset="0"/>
              <a:buChar char="•"/>
            </a:pPr>
            <a:r>
              <a:rPr lang="en-US" altLang="ja-JP" sz="1400" dirty="0" smtClean="0">
                <a:solidFill>
                  <a:schemeClr val="bg1"/>
                </a:solidFill>
              </a:rPr>
              <a:t>IT</a:t>
            </a:r>
            <a:r>
              <a:rPr lang="ja-JP" altLang="en-US" sz="1400" dirty="0" err="1" smtClean="0">
                <a:solidFill>
                  <a:schemeClr val="bg1"/>
                </a:solidFill>
              </a:rPr>
              <a:t>、</a:t>
            </a:r>
            <a:r>
              <a:rPr lang="ja-JP" altLang="en-US" sz="1400" dirty="0" smtClean="0">
                <a:solidFill>
                  <a:schemeClr val="bg1"/>
                </a:solidFill>
              </a:rPr>
              <a:t>物流、卸、金融業、不動産業、教育産業の人口割合と反比例</a:t>
            </a:r>
            <a:endParaRPr lang="en-US" altLang="ja-JP" sz="1400" dirty="0" smtClean="0">
              <a:solidFill>
                <a:schemeClr val="bg1"/>
              </a:solidFill>
            </a:endParaRPr>
          </a:p>
          <a:p>
            <a:r>
              <a:rPr lang="ja-JP" altLang="en-US" sz="1400" dirty="0" smtClean="0">
                <a:solidFill>
                  <a:schemeClr val="bg1"/>
                </a:solidFill>
              </a:rPr>
              <a:t>する量</a:t>
            </a:r>
            <a:endParaRPr lang="en-US" altLang="ja-JP" sz="1400" dirty="0">
              <a:solidFill>
                <a:schemeClr val="bg1"/>
              </a:solidFill>
            </a:endParaRPr>
          </a:p>
          <a:p>
            <a:r>
              <a:rPr lang="ja-JP" altLang="en-US" sz="1400" dirty="0" smtClean="0">
                <a:solidFill>
                  <a:schemeClr val="bg1"/>
                </a:solidFill>
              </a:rPr>
              <a:t>➡ 「田舎度」を表す量</a:t>
            </a:r>
            <a:endParaRPr lang="en-US" altLang="ja-JP" sz="1400" dirty="0" smtClean="0">
              <a:solidFill>
                <a:schemeClr val="bg1"/>
              </a:solidFill>
            </a:endParaRPr>
          </a:p>
        </p:txBody>
      </p:sp>
      <p:sp>
        <p:nvSpPr>
          <p:cNvPr id="53" name="正方形/長方形 52"/>
          <p:cNvSpPr/>
          <p:nvPr/>
        </p:nvSpPr>
        <p:spPr>
          <a:xfrm>
            <a:off x="1935034" y="2760760"/>
            <a:ext cx="190561"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56" name="正方形/長方形 55"/>
          <p:cNvSpPr/>
          <p:nvPr/>
        </p:nvSpPr>
        <p:spPr>
          <a:xfrm>
            <a:off x="2301024" y="2760760"/>
            <a:ext cx="190561"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58" name="正方形/長方形 57"/>
          <p:cNvSpPr/>
          <p:nvPr/>
        </p:nvSpPr>
        <p:spPr>
          <a:xfrm>
            <a:off x="3813894" y="2760760"/>
            <a:ext cx="70555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59" name="正方形/長方形 58"/>
          <p:cNvSpPr/>
          <p:nvPr/>
        </p:nvSpPr>
        <p:spPr>
          <a:xfrm>
            <a:off x="4837964" y="2760760"/>
            <a:ext cx="1046056"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Tree>
    <p:extLst>
      <p:ext uri="{BB962C8B-B14F-4D97-AF65-F5344CB8AC3E}">
        <p14:creationId xmlns:p14="http://schemas.microsoft.com/office/powerpoint/2010/main" val="39365244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67407" y="2050269"/>
            <a:ext cx="6114822" cy="4600677"/>
          </a:xfrm>
          <a:prstGeom prst="rect">
            <a:avLst/>
          </a:prstGeom>
        </p:spPr>
      </p:pic>
      <p:sp>
        <p:nvSpPr>
          <p:cNvPr id="2" name="タイトル 1"/>
          <p:cNvSpPr>
            <a:spLocks noGrp="1"/>
          </p:cNvSpPr>
          <p:nvPr>
            <p:ph type="title"/>
          </p:nvPr>
        </p:nvSpPr>
        <p:spPr/>
        <p:txBody>
          <a:bodyPr>
            <a:normAutofit/>
          </a:bodyPr>
          <a:lstStyle/>
          <a:p>
            <a:r>
              <a:rPr lang="ja-JP" altLang="en-US" dirty="0"/>
              <a:t>　 因子負荷量の</a:t>
            </a:r>
            <a:r>
              <a:rPr lang="ja-JP" altLang="en-US" dirty="0" smtClean="0"/>
              <a:t>確認 </a:t>
            </a:r>
            <a:r>
              <a:rPr lang="en-US" altLang="ja-JP" dirty="0" smtClean="0"/>
              <a:t>2/5</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65</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a:t>前ページで確認した第</a:t>
            </a:r>
            <a:r>
              <a:rPr lang="en-US" altLang="ja-JP" dirty="0" smtClean="0"/>
              <a:t>1</a:t>
            </a:r>
            <a:r>
              <a:rPr lang="ja-JP" altLang="en-US" dirty="0" smtClean="0"/>
              <a:t>～</a:t>
            </a:r>
            <a:r>
              <a:rPr lang="en-US" altLang="ja-JP" dirty="0" smtClean="0"/>
              <a:t>10</a:t>
            </a:r>
            <a:r>
              <a:rPr lang="ja-JP" altLang="en-US" dirty="0" smtClean="0"/>
              <a:t>主成分</a:t>
            </a:r>
            <a:r>
              <a:rPr lang="ja-JP" altLang="en-US" dirty="0"/>
              <a:t>について、因子負荷量を確認し、主成分の意味付けを行う</a:t>
            </a:r>
            <a:endParaRPr lang="en-US" altLang="ja-JP" dirty="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603</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3" name="正方形/長方形 32"/>
          <p:cNvSpPr/>
          <p:nvPr/>
        </p:nvSpPr>
        <p:spPr>
          <a:xfrm>
            <a:off x="412029" y="1779527"/>
            <a:ext cx="8626137"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bg1"/>
                </a:solidFill>
              </a:rPr>
              <a:t>主成分の因子負荷量の確認</a:t>
            </a:r>
            <a:endParaRPr lang="en-US" altLang="ja-JP" sz="1400" dirty="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p>
        </p:txBody>
      </p:sp>
      <p:sp>
        <p:nvSpPr>
          <p:cNvPr id="20" name="正方形/長方形 1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21" name="正方形/長方形 2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
        <p:nvSpPr>
          <p:cNvPr id="44" name="四角形吹き出し 43"/>
          <p:cNvSpPr/>
          <p:nvPr/>
        </p:nvSpPr>
        <p:spPr>
          <a:xfrm>
            <a:off x="7449671" y="2420938"/>
            <a:ext cx="1598533" cy="4230008"/>
          </a:xfrm>
          <a:prstGeom prst="wedgeRectCallout">
            <a:avLst>
              <a:gd name="adj1" fmla="val -20649"/>
              <a:gd name="adj2" fmla="val -17653"/>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第</a:t>
            </a:r>
            <a:r>
              <a:rPr kumimoji="1" lang="en-US" altLang="ja-JP" sz="1400" dirty="0" smtClean="0">
                <a:solidFill>
                  <a:schemeClr val="bg1"/>
                </a:solidFill>
              </a:rPr>
              <a:t>2</a:t>
            </a:r>
            <a:r>
              <a:rPr kumimoji="1" lang="ja-JP" altLang="en-US" sz="1400" dirty="0" smtClean="0">
                <a:solidFill>
                  <a:schemeClr val="bg1"/>
                </a:solidFill>
              </a:rPr>
              <a:t>主成分</a:t>
            </a:r>
            <a:r>
              <a:rPr kumimoji="1" lang="ja-JP" altLang="en-US" sz="1400" dirty="0" smtClean="0">
                <a:solidFill>
                  <a:schemeClr val="bg1"/>
                </a:solidFill>
              </a:rPr>
              <a:t>は</a:t>
            </a:r>
            <a:endParaRPr kumimoji="1" lang="en-US" altLang="ja-JP" sz="1400" dirty="0" smtClean="0">
              <a:solidFill>
                <a:schemeClr val="bg1"/>
              </a:solidFill>
            </a:endParaRPr>
          </a:p>
          <a:p>
            <a:pPr marL="285750" indent="-285750">
              <a:buFont typeface="Arial" panose="020B0604020202020204" pitchFamily="34" charset="0"/>
              <a:buChar char="•"/>
            </a:pPr>
            <a:r>
              <a:rPr lang="en-US" altLang="ja-JP" sz="1400" dirty="0" smtClean="0">
                <a:solidFill>
                  <a:schemeClr val="bg1"/>
                </a:solidFill>
              </a:rPr>
              <a:t>15</a:t>
            </a:r>
            <a:r>
              <a:rPr lang="ja-JP" altLang="en-US" sz="1400" dirty="0" smtClean="0">
                <a:solidFill>
                  <a:schemeClr val="bg1"/>
                </a:solidFill>
              </a:rPr>
              <a:t>歳未満人口比率、男性比率、</a:t>
            </a:r>
            <a:r>
              <a:rPr lang="en-US" altLang="ja-JP" sz="1400" dirty="0" smtClean="0">
                <a:solidFill>
                  <a:schemeClr val="bg1"/>
                </a:solidFill>
              </a:rPr>
              <a:t>15</a:t>
            </a:r>
            <a:r>
              <a:rPr lang="ja-JP" altLang="en-US" sz="1400" dirty="0" smtClean="0">
                <a:solidFill>
                  <a:schemeClr val="bg1"/>
                </a:solidFill>
              </a:rPr>
              <a:t>歳以上の労働者人口比率、第二次産業の労働者人口比率、製造業勤務者人口比率と比例</a:t>
            </a:r>
            <a:endParaRPr lang="en-US" altLang="ja-JP" sz="1400" dirty="0" smtClean="0">
              <a:solidFill>
                <a:schemeClr val="bg1"/>
              </a:solidFill>
            </a:endParaRPr>
          </a:p>
          <a:p>
            <a:pPr marL="285750" indent="-285750">
              <a:buFont typeface="Arial" panose="020B0604020202020204" pitchFamily="34" charset="0"/>
              <a:buChar char="•"/>
            </a:pPr>
            <a:r>
              <a:rPr lang="ja-JP" altLang="en-US" sz="1400" dirty="0" smtClean="0">
                <a:solidFill>
                  <a:schemeClr val="bg1"/>
                </a:solidFill>
              </a:rPr>
              <a:t>製造業</a:t>
            </a:r>
            <a:r>
              <a:rPr lang="ja-JP" altLang="en-US" sz="1400" dirty="0">
                <a:solidFill>
                  <a:schemeClr val="bg1"/>
                </a:solidFill>
              </a:rPr>
              <a:t>以外</a:t>
            </a:r>
            <a:r>
              <a:rPr lang="ja-JP" altLang="en-US" sz="1400" dirty="0" smtClean="0">
                <a:solidFill>
                  <a:schemeClr val="bg1"/>
                </a:solidFill>
              </a:rPr>
              <a:t>の人口比率とは反比例</a:t>
            </a:r>
            <a:endParaRPr lang="en-US" altLang="ja-JP" sz="1400" dirty="0" smtClean="0">
              <a:solidFill>
                <a:schemeClr val="bg1"/>
              </a:solidFill>
            </a:endParaRPr>
          </a:p>
          <a:p>
            <a:r>
              <a:rPr lang="ja-JP" altLang="en-US" sz="1400" dirty="0" smtClean="0">
                <a:solidFill>
                  <a:schemeClr val="bg1"/>
                </a:solidFill>
              </a:rPr>
              <a:t>する量</a:t>
            </a:r>
            <a:endParaRPr lang="en-US" altLang="ja-JP" sz="1400" dirty="0">
              <a:solidFill>
                <a:schemeClr val="bg1"/>
              </a:solidFill>
            </a:endParaRPr>
          </a:p>
          <a:p>
            <a:r>
              <a:rPr lang="ja-JP" altLang="en-US" sz="1400" dirty="0" smtClean="0">
                <a:solidFill>
                  <a:schemeClr val="bg1"/>
                </a:solidFill>
              </a:rPr>
              <a:t>➡ 「男性中心の工業都市度」を意味する量</a:t>
            </a:r>
            <a:endParaRPr lang="en-US" altLang="ja-JP" sz="1400" dirty="0" smtClean="0">
              <a:solidFill>
                <a:schemeClr val="bg1"/>
              </a:solidFill>
            </a:endParaRPr>
          </a:p>
        </p:txBody>
      </p:sp>
      <p:sp>
        <p:nvSpPr>
          <p:cNvPr id="53" name="正方形/長方形 52"/>
          <p:cNvSpPr/>
          <p:nvPr/>
        </p:nvSpPr>
        <p:spPr>
          <a:xfrm>
            <a:off x="2198642" y="2760760"/>
            <a:ext cx="190561"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56" name="正方形/長方形 55"/>
          <p:cNvSpPr/>
          <p:nvPr/>
        </p:nvSpPr>
        <p:spPr>
          <a:xfrm>
            <a:off x="2540898" y="2760760"/>
            <a:ext cx="190561"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58" name="正方形/長方形 57"/>
          <p:cNvSpPr/>
          <p:nvPr/>
        </p:nvSpPr>
        <p:spPr>
          <a:xfrm>
            <a:off x="3212959" y="2760760"/>
            <a:ext cx="189148"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59" name="正方形/長方形 58"/>
          <p:cNvSpPr/>
          <p:nvPr/>
        </p:nvSpPr>
        <p:spPr>
          <a:xfrm>
            <a:off x="4881282" y="2760760"/>
            <a:ext cx="2420470"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4" name="正方形/長方形 23"/>
          <p:cNvSpPr/>
          <p:nvPr/>
        </p:nvSpPr>
        <p:spPr>
          <a:xfrm>
            <a:off x="3541313" y="2760760"/>
            <a:ext cx="189148"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6" name="正方形/長方形 25"/>
          <p:cNvSpPr/>
          <p:nvPr/>
        </p:nvSpPr>
        <p:spPr>
          <a:xfrm>
            <a:off x="4567927" y="2760760"/>
            <a:ext cx="189148"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Tree>
    <p:extLst>
      <p:ext uri="{BB962C8B-B14F-4D97-AF65-F5344CB8AC3E}">
        <p14:creationId xmlns:p14="http://schemas.microsoft.com/office/powerpoint/2010/main" val="16183093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p:cNvPicPr>
            <a:picLocks noChangeAspect="1"/>
          </p:cNvPicPr>
          <p:nvPr/>
        </p:nvPicPr>
        <p:blipFill rotWithShape="1">
          <a:blip r:embed="rId3"/>
          <a:srcRect l="8171" t="8719" r="8960" b="6547"/>
          <a:stretch/>
        </p:blipFill>
        <p:spPr>
          <a:xfrm>
            <a:off x="1237075" y="2053707"/>
            <a:ext cx="6188589" cy="4597239"/>
          </a:xfrm>
          <a:prstGeom prst="rect">
            <a:avLst/>
          </a:prstGeom>
        </p:spPr>
      </p:pic>
      <p:sp>
        <p:nvSpPr>
          <p:cNvPr id="2" name="タイトル 1"/>
          <p:cNvSpPr>
            <a:spLocks noGrp="1"/>
          </p:cNvSpPr>
          <p:nvPr>
            <p:ph type="title"/>
          </p:nvPr>
        </p:nvSpPr>
        <p:spPr/>
        <p:txBody>
          <a:bodyPr>
            <a:normAutofit/>
          </a:bodyPr>
          <a:lstStyle/>
          <a:p>
            <a:r>
              <a:rPr lang="ja-JP" altLang="en-US" dirty="0"/>
              <a:t>　 因子負荷量の</a:t>
            </a:r>
            <a:r>
              <a:rPr lang="ja-JP" altLang="en-US" dirty="0" smtClean="0"/>
              <a:t>確認 </a:t>
            </a:r>
            <a:r>
              <a:rPr lang="en-US" altLang="ja-JP" dirty="0"/>
              <a:t>3</a:t>
            </a:r>
            <a:r>
              <a:rPr lang="en-US" altLang="ja-JP" dirty="0" smtClean="0"/>
              <a:t>/5</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66</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a:t>前ページで確認した第</a:t>
            </a:r>
            <a:r>
              <a:rPr lang="en-US" altLang="ja-JP" dirty="0" smtClean="0"/>
              <a:t>1</a:t>
            </a:r>
            <a:r>
              <a:rPr lang="ja-JP" altLang="en-US" dirty="0" smtClean="0"/>
              <a:t>～</a:t>
            </a:r>
            <a:r>
              <a:rPr lang="en-US" altLang="ja-JP" dirty="0" smtClean="0"/>
              <a:t>10</a:t>
            </a:r>
            <a:r>
              <a:rPr lang="ja-JP" altLang="en-US" dirty="0" smtClean="0"/>
              <a:t>主成分</a:t>
            </a:r>
            <a:r>
              <a:rPr lang="ja-JP" altLang="en-US" dirty="0"/>
              <a:t>について、因子負荷量を確認し、主成分の意味付けを行う</a:t>
            </a:r>
            <a:endParaRPr lang="en-US" altLang="ja-JP" dirty="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603</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3" name="正方形/長方形 32"/>
          <p:cNvSpPr/>
          <p:nvPr/>
        </p:nvSpPr>
        <p:spPr>
          <a:xfrm>
            <a:off x="412029" y="1779527"/>
            <a:ext cx="8626137"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bg1"/>
                </a:solidFill>
              </a:rPr>
              <a:t>主成分の因子負荷量の確認</a:t>
            </a:r>
            <a:endParaRPr lang="en-US" altLang="ja-JP" sz="1400" dirty="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p>
        </p:txBody>
      </p:sp>
      <p:sp>
        <p:nvSpPr>
          <p:cNvPr id="20" name="正方形/長方形 1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21" name="正方形/長方形 2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
        <p:nvSpPr>
          <p:cNvPr id="44" name="四角形吹き出し 43"/>
          <p:cNvSpPr/>
          <p:nvPr/>
        </p:nvSpPr>
        <p:spPr>
          <a:xfrm>
            <a:off x="7449671" y="2420938"/>
            <a:ext cx="1598533" cy="4230008"/>
          </a:xfrm>
          <a:prstGeom prst="wedgeRectCallout">
            <a:avLst>
              <a:gd name="adj1" fmla="val -20649"/>
              <a:gd name="adj2" fmla="val -17653"/>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第</a:t>
            </a:r>
            <a:r>
              <a:rPr lang="en-US" altLang="ja-JP" sz="1400" dirty="0">
                <a:solidFill>
                  <a:schemeClr val="bg1"/>
                </a:solidFill>
              </a:rPr>
              <a:t>3</a:t>
            </a:r>
            <a:r>
              <a:rPr kumimoji="1" lang="ja-JP" altLang="en-US" sz="1400" dirty="0" smtClean="0">
                <a:solidFill>
                  <a:schemeClr val="bg1"/>
                </a:solidFill>
              </a:rPr>
              <a:t>主成分は</a:t>
            </a:r>
            <a:r>
              <a:rPr lang="ja-JP" altLang="en-US" sz="1400" dirty="0" err="1" smtClean="0">
                <a:solidFill>
                  <a:schemeClr val="bg1"/>
                </a:solidFill>
              </a:rPr>
              <a:t>、、、</a:t>
            </a:r>
            <a:endParaRPr lang="en-US" altLang="ja-JP" sz="1400" dirty="0" smtClean="0">
              <a:solidFill>
                <a:schemeClr val="bg1"/>
              </a:solidFill>
            </a:endParaRPr>
          </a:p>
          <a:p>
            <a:r>
              <a:rPr lang="ja-JP" altLang="en-US" sz="1400" dirty="0" smtClean="0">
                <a:solidFill>
                  <a:schemeClr val="bg1"/>
                </a:solidFill>
              </a:rPr>
              <a:t>（練習）</a:t>
            </a:r>
            <a:endParaRPr kumimoji="1" lang="en-US" altLang="ja-JP" sz="1400" dirty="0">
              <a:solidFill>
                <a:schemeClr val="bg1"/>
              </a:solidFill>
            </a:endParaRPr>
          </a:p>
        </p:txBody>
      </p:sp>
      <p:sp>
        <p:nvSpPr>
          <p:cNvPr id="53" name="正方形/長方形 52"/>
          <p:cNvSpPr/>
          <p:nvPr/>
        </p:nvSpPr>
        <p:spPr>
          <a:xfrm>
            <a:off x="2708902"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56" name="正方形/長方形 55"/>
          <p:cNvSpPr/>
          <p:nvPr/>
        </p:nvSpPr>
        <p:spPr>
          <a:xfrm>
            <a:off x="2528047" y="2760760"/>
            <a:ext cx="176518"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59" name="正方形/長方形 58"/>
          <p:cNvSpPr/>
          <p:nvPr/>
        </p:nvSpPr>
        <p:spPr>
          <a:xfrm>
            <a:off x="6441140" y="2760760"/>
            <a:ext cx="174813"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4" name="正方形/長方形 23"/>
          <p:cNvSpPr/>
          <p:nvPr/>
        </p:nvSpPr>
        <p:spPr>
          <a:xfrm>
            <a:off x="3541313" y="2760760"/>
            <a:ext cx="189148"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6" name="正方形/長方形 25"/>
          <p:cNvSpPr/>
          <p:nvPr/>
        </p:nvSpPr>
        <p:spPr>
          <a:xfrm>
            <a:off x="4567927" y="2760760"/>
            <a:ext cx="189148"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9" name="正方形/長方形 28"/>
          <p:cNvSpPr/>
          <p:nvPr/>
        </p:nvSpPr>
        <p:spPr>
          <a:xfrm>
            <a:off x="3197298" y="2760760"/>
            <a:ext cx="339278"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1" name="正方形/長方形 30"/>
          <p:cNvSpPr/>
          <p:nvPr/>
        </p:nvSpPr>
        <p:spPr>
          <a:xfrm>
            <a:off x="3033051"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2" name="正方形/長方形 31"/>
          <p:cNvSpPr/>
          <p:nvPr/>
        </p:nvSpPr>
        <p:spPr>
          <a:xfrm>
            <a:off x="3730461" y="2760760"/>
            <a:ext cx="339278"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5" name="正方形/長方形 34"/>
          <p:cNvSpPr/>
          <p:nvPr/>
        </p:nvSpPr>
        <p:spPr>
          <a:xfrm>
            <a:off x="5584164" y="2760760"/>
            <a:ext cx="534247"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6" name="正方形/長方形 35"/>
          <p:cNvSpPr/>
          <p:nvPr/>
        </p:nvSpPr>
        <p:spPr>
          <a:xfrm>
            <a:off x="5076044" y="2760760"/>
            <a:ext cx="343121"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7" name="正方形/長方形 36"/>
          <p:cNvSpPr/>
          <p:nvPr/>
        </p:nvSpPr>
        <p:spPr>
          <a:xfrm>
            <a:off x="4914942" y="2760760"/>
            <a:ext cx="168046"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8" name="正方形/長方形 37"/>
          <p:cNvSpPr/>
          <p:nvPr/>
        </p:nvSpPr>
        <p:spPr>
          <a:xfrm>
            <a:off x="6615953" y="2760760"/>
            <a:ext cx="168046"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9" name="正方形/長方形 38"/>
          <p:cNvSpPr/>
          <p:nvPr/>
        </p:nvSpPr>
        <p:spPr>
          <a:xfrm>
            <a:off x="6966306" y="2760760"/>
            <a:ext cx="305993"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Tree>
    <p:extLst>
      <p:ext uri="{BB962C8B-B14F-4D97-AF65-F5344CB8AC3E}">
        <p14:creationId xmlns:p14="http://schemas.microsoft.com/office/powerpoint/2010/main" val="15226216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78507" y="2069958"/>
            <a:ext cx="6122256" cy="4580988"/>
          </a:xfrm>
          <a:prstGeom prst="rect">
            <a:avLst/>
          </a:prstGeom>
        </p:spPr>
      </p:pic>
      <p:sp>
        <p:nvSpPr>
          <p:cNvPr id="2" name="タイトル 1"/>
          <p:cNvSpPr>
            <a:spLocks noGrp="1"/>
          </p:cNvSpPr>
          <p:nvPr>
            <p:ph type="title"/>
          </p:nvPr>
        </p:nvSpPr>
        <p:spPr/>
        <p:txBody>
          <a:bodyPr>
            <a:normAutofit/>
          </a:bodyPr>
          <a:lstStyle/>
          <a:p>
            <a:r>
              <a:rPr lang="ja-JP" altLang="en-US" dirty="0"/>
              <a:t>　 因子負荷量の</a:t>
            </a:r>
            <a:r>
              <a:rPr lang="ja-JP" altLang="en-US" dirty="0" smtClean="0"/>
              <a:t>確認 </a:t>
            </a:r>
            <a:r>
              <a:rPr lang="en-US" altLang="ja-JP" dirty="0"/>
              <a:t>4</a:t>
            </a:r>
            <a:r>
              <a:rPr lang="en-US" altLang="ja-JP" dirty="0" smtClean="0"/>
              <a:t>/5</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67</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a:t>前ページで確認した第</a:t>
            </a:r>
            <a:r>
              <a:rPr lang="en-US" altLang="ja-JP" dirty="0" smtClean="0"/>
              <a:t>1</a:t>
            </a:r>
            <a:r>
              <a:rPr lang="ja-JP" altLang="en-US" dirty="0" smtClean="0"/>
              <a:t>～</a:t>
            </a:r>
            <a:r>
              <a:rPr lang="en-US" altLang="ja-JP" dirty="0" smtClean="0"/>
              <a:t>10</a:t>
            </a:r>
            <a:r>
              <a:rPr lang="ja-JP" altLang="en-US" dirty="0" smtClean="0"/>
              <a:t>主成分</a:t>
            </a:r>
            <a:r>
              <a:rPr lang="ja-JP" altLang="en-US" dirty="0"/>
              <a:t>について、因子負荷量を確認し、主成分の意味付けを行う</a:t>
            </a:r>
            <a:endParaRPr lang="en-US" altLang="ja-JP" dirty="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603</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3" name="正方形/長方形 32"/>
          <p:cNvSpPr/>
          <p:nvPr/>
        </p:nvSpPr>
        <p:spPr>
          <a:xfrm>
            <a:off x="412029" y="1779527"/>
            <a:ext cx="8626137"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bg1"/>
                </a:solidFill>
              </a:rPr>
              <a:t>主成分の因子負荷量の確認</a:t>
            </a:r>
            <a:endParaRPr lang="en-US" altLang="ja-JP" sz="1400" dirty="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p>
        </p:txBody>
      </p:sp>
      <p:sp>
        <p:nvSpPr>
          <p:cNvPr id="20" name="正方形/長方形 1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21" name="正方形/長方形 2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
        <p:nvSpPr>
          <p:cNvPr id="44" name="四角形吹き出し 43"/>
          <p:cNvSpPr/>
          <p:nvPr/>
        </p:nvSpPr>
        <p:spPr>
          <a:xfrm>
            <a:off x="7449671" y="2420938"/>
            <a:ext cx="1598533" cy="4230008"/>
          </a:xfrm>
          <a:prstGeom prst="wedgeRectCallout">
            <a:avLst>
              <a:gd name="adj1" fmla="val -20649"/>
              <a:gd name="adj2" fmla="val -17653"/>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第</a:t>
            </a:r>
            <a:r>
              <a:rPr lang="en-US" altLang="ja-JP" sz="1400" dirty="0">
                <a:solidFill>
                  <a:schemeClr val="bg1"/>
                </a:solidFill>
              </a:rPr>
              <a:t>4</a:t>
            </a:r>
            <a:r>
              <a:rPr kumimoji="1" lang="ja-JP" altLang="en-US" sz="1400" dirty="0" smtClean="0">
                <a:solidFill>
                  <a:schemeClr val="bg1"/>
                </a:solidFill>
              </a:rPr>
              <a:t>主成分は</a:t>
            </a:r>
            <a:r>
              <a:rPr lang="ja-JP" altLang="en-US" sz="1400" dirty="0" err="1" smtClean="0">
                <a:solidFill>
                  <a:schemeClr val="bg1"/>
                </a:solidFill>
              </a:rPr>
              <a:t>、、、</a:t>
            </a:r>
            <a:endParaRPr lang="en-US" altLang="ja-JP" sz="1400" dirty="0" smtClean="0">
              <a:solidFill>
                <a:schemeClr val="bg1"/>
              </a:solidFill>
            </a:endParaRPr>
          </a:p>
          <a:p>
            <a:r>
              <a:rPr lang="ja-JP" altLang="en-US" sz="1400" dirty="0" smtClean="0">
                <a:solidFill>
                  <a:schemeClr val="bg1"/>
                </a:solidFill>
              </a:rPr>
              <a:t>（練習）</a:t>
            </a:r>
            <a:endParaRPr kumimoji="1" lang="en-US" altLang="ja-JP" sz="1400" dirty="0">
              <a:solidFill>
                <a:schemeClr val="bg1"/>
              </a:solidFill>
            </a:endParaRPr>
          </a:p>
        </p:txBody>
      </p:sp>
      <p:sp>
        <p:nvSpPr>
          <p:cNvPr id="40" name="正方形/長方形 39"/>
          <p:cNvSpPr/>
          <p:nvPr/>
        </p:nvSpPr>
        <p:spPr>
          <a:xfrm>
            <a:off x="2195736"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1" name="正方形/長方形 40"/>
          <p:cNvSpPr/>
          <p:nvPr/>
        </p:nvSpPr>
        <p:spPr>
          <a:xfrm>
            <a:off x="2531023" y="2760760"/>
            <a:ext cx="360095"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2" name="正方形/長方形 41"/>
          <p:cNvSpPr/>
          <p:nvPr/>
        </p:nvSpPr>
        <p:spPr>
          <a:xfrm>
            <a:off x="4416178"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3" name="正方形/長方形 42"/>
          <p:cNvSpPr/>
          <p:nvPr/>
        </p:nvSpPr>
        <p:spPr>
          <a:xfrm>
            <a:off x="4757186"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8" name="正方形/長方形 47"/>
          <p:cNvSpPr/>
          <p:nvPr/>
        </p:nvSpPr>
        <p:spPr>
          <a:xfrm>
            <a:off x="6302806"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9" name="正方形/長方形 48"/>
          <p:cNvSpPr/>
          <p:nvPr/>
        </p:nvSpPr>
        <p:spPr>
          <a:xfrm>
            <a:off x="6989276"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50" name="正方形/長方形 49"/>
          <p:cNvSpPr/>
          <p:nvPr/>
        </p:nvSpPr>
        <p:spPr>
          <a:xfrm>
            <a:off x="3730461" y="2760760"/>
            <a:ext cx="339278"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Tree>
    <p:extLst>
      <p:ext uri="{BB962C8B-B14F-4D97-AF65-F5344CB8AC3E}">
        <p14:creationId xmlns:p14="http://schemas.microsoft.com/office/powerpoint/2010/main" val="23896146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l="8171" t="8719" r="8960" b="7633"/>
          <a:stretch/>
        </p:blipFill>
        <p:spPr>
          <a:xfrm>
            <a:off x="1259631" y="2075121"/>
            <a:ext cx="6239759" cy="4575825"/>
          </a:xfrm>
          <a:prstGeom prst="rect">
            <a:avLst/>
          </a:prstGeom>
        </p:spPr>
      </p:pic>
      <p:sp>
        <p:nvSpPr>
          <p:cNvPr id="2" name="タイトル 1"/>
          <p:cNvSpPr>
            <a:spLocks noGrp="1"/>
          </p:cNvSpPr>
          <p:nvPr>
            <p:ph type="title"/>
          </p:nvPr>
        </p:nvSpPr>
        <p:spPr/>
        <p:txBody>
          <a:bodyPr>
            <a:normAutofit/>
          </a:bodyPr>
          <a:lstStyle/>
          <a:p>
            <a:r>
              <a:rPr lang="ja-JP" altLang="en-US" dirty="0"/>
              <a:t>　 因子負荷量の</a:t>
            </a:r>
            <a:r>
              <a:rPr lang="ja-JP" altLang="en-US" dirty="0" smtClean="0"/>
              <a:t>確認 </a:t>
            </a:r>
            <a:r>
              <a:rPr lang="en-US" altLang="ja-JP" dirty="0" smtClean="0"/>
              <a:t>5/5</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68</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a:t>前ページで確認した第</a:t>
            </a:r>
            <a:r>
              <a:rPr lang="en-US" altLang="ja-JP" dirty="0" smtClean="0"/>
              <a:t>1</a:t>
            </a:r>
            <a:r>
              <a:rPr lang="ja-JP" altLang="en-US" dirty="0" smtClean="0"/>
              <a:t>～</a:t>
            </a:r>
            <a:r>
              <a:rPr lang="en-US" altLang="ja-JP" dirty="0" smtClean="0"/>
              <a:t>10</a:t>
            </a:r>
            <a:r>
              <a:rPr lang="ja-JP" altLang="en-US" dirty="0" smtClean="0"/>
              <a:t>主成分</a:t>
            </a:r>
            <a:r>
              <a:rPr lang="ja-JP" altLang="en-US" dirty="0"/>
              <a:t>について、因子負荷量を確認し、主成分の意味付けを行う</a:t>
            </a:r>
            <a:endParaRPr lang="en-US" altLang="ja-JP" dirty="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603</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3" name="正方形/長方形 32"/>
          <p:cNvSpPr/>
          <p:nvPr/>
        </p:nvSpPr>
        <p:spPr>
          <a:xfrm>
            <a:off x="412029" y="1779527"/>
            <a:ext cx="8626137"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a:solidFill>
                  <a:schemeClr val="bg1"/>
                </a:solidFill>
              </a:rPr>
              <a:t>主成分の因子負荷量の確認</a:t>
            </a:r>
            <a:endParaRPr lang="en-US" altLang="ja-JP" sz="1400" dirty="0">
              <a:solidFill>
                <a:schemeClr val="bg1"/>
              </a:solidFill>
            </a:endParaRPr>
          </a:p>
        </p:txBody>
      </p:sp>
      <p:sp>
        <p:nvSpPr>
          <p:cNvPr id="34" name="正方形/長方形 33"/>
          <p:cNvSpPr/>
          <p:nvPr/>
        </p:nvSpPr>
        <p:spPr>
          <a:xfrm>
            <a:off x="404244" y="2053707"/>
            <a:ext cx="818402" cy="460816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a:solidFill>
                  <a:schemeClr val="bg1"/>
                </a:solidFill>
              </a:rPr>
              <a:t>出力</a:t>
            </a:r>
          </a:p>
        </p:txBody>
      </p:sp>
      <p:sp>
        <p:nvSpPr>
          <p:cNvPr id="20" name="正方形/長方形 1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21" name="正方形/長方形 2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
        <p:nvSpPr>
          <p:cNvPr id="44" name="四角形吹き出し 43"/>
          <p:cNvSpPr/>
          <p:nvPr/>
        </p:nvSpPr>
        <p:spPr>
          <a:xfrm>
            <a:off x="7449671" y="2420938"/>
            <a:ext cx="1598533" cy="4230008"/>
          </a:xfrm>
          <a:prstGeom prst="wedgeRectCallout">
            <a:avLst>
              <a:gd name="adj1" fmla="val -20649"/>
              <a:gd name="adj2" fmla="val -17653"/>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bg1"/>
                </a:solidFill>
              </a:rPr>
              <a:t>第</a:t>
            </a:r>
            <a:r>
              <a:rPr kumimoji="1" lang="en-US" altLang="ja-JP" sz="1400" dirty="0" smtClean="0">
                <a:solidFill>
                  <a:schemeClr val="bg1"/>
                </a:solidFill>
              </a:rPr>
              <a:t>5</a:t>
            </a:r>
            <a:r>
              <a:rPr kumimoji="1" lang="ja-JP" altLang="en-US" sz="1400" dirty="0" smtClean="0">
                <a:solidFill>
                  <a:schemeClr val="bg1"/>
                </a:solidFill>
              </a:rPr>
              <a:t>主成分は</a:t>
            </a:r>
            <a:r>
              <a:rPr lang="ja-JP" altLang="en-US" sz="1400" dirty="0" err="1" smtClean="0">
                <a:solidFill>
                  <a:schemeClr val="bg1"/>
                </a:solidFill>
              </a:rPr>
              <a:t>、、、</a:t>
            </a:r>
            <a:endParaRPr lang="en-US" altLang="ja-JP" sz="1400" dirty="0" smtClean="0">
              <a:solidFill>
                <a:schemeClr val="bg1"/>
              </a:solidFill>
            </a:endParaRPr>
          </a:p>
          <a:p>
            <a:r>
              <a:rPr lang="ja-JP" altLang="en-US" sz="1400" dirty="0" smtClean="0">
                <a:solidFill>
                  <a:schemeClr val="bg1"/>
                </a:solidFill>
              </a:rPr>
              <a:t>（練習）</a:t>
            </a:r>
            <a:endParaRPr kumimoji="1" lang="en-US" altLang="ja-JP" sz="1400" dirty="0">
              <a:solidFill>
                <a:schemeClr val="bg1"/>
              </a:solidFill>
            </a:endParaRPr>
          </a:p>
        </p:txBody>
      </p:sp>
      <p:sp>
        <p:nvSpPr>
          <p:cNvPr id="40" name="正方形/長方形 39"/>
          <p:cNvSpPr/>
          <p:nvPr/>
        </p:nvSpPr>
        <p:spPr>
          <a:xfrm>
            <a:off x="2222630"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6" name="正方形/長方形 25"/>
          <p:cNvSpPr/>
          <p:nvPr/>
        </p:nvSpPr>
        <p:spPr>
          <a:xfrm>
            <a:off x="2744485"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7" name="正方形/長方形 26"/>
          <p:cNvSpPr/>
          <p:nvPr/>
        </p:nvSpPr>
        <p:spPr>
          <a:xfrm>
            <a:off x="3430955"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29" name="正方形/長方形 28"/>
          <p:cNvSpPr/>
          <p:nvPr/>
        </p:nvSpPr>
        <p:spPr>
          <a:xfrm>
            <a:off x="3950638"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0" name="正方形/長方形 29"/>
          <p:cNvSpPr/>
          <p:nvPr/>
        </p:nvSpPr>
        <p:spPr>
          <a:xfrm>
            <a:off x="3604665" y="2760760"/>
            <a:ext cx="339278"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1" name="正方形/長方形 30"/>
          <p:cNvSpPr/>
          <p:nvPr/>
        </p:nvSpPr>
        <p:spPr>
          <a:xfrm>
            <a:off x="4291205" y="2760760"/>
            <a:ext cx="697654"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2" name="正方形/長方形 31"/>
          <p:cNvSpPr/>
          <p:nvPr/>
        </p:nvSpPr>
        <p:spPr>
          <a:xfrm>
            <a:off x="6012248" y="2760760"/>
            <a:ext cx="321317" cy="3890186"/>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35" name="正方形/長方形 34"/>
          <p:cNvSpPr/>
          <p:nvPr/>
        </p:nvSpPr>
        <p:spPr>
          <a:xfrm>
            <a:off x="6522728" y="2760760"/>
            <a:ext cx="168769" cy="3890186"/>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Tree>
    <p:extLst>
      <p:ext uri="{BB962C8B-B14F-4D97-AF65-F5344CB8AC3E}">
        <p14:creationId xmlns:p14="http://schemas.microsoft.com/office/powerpoint/2010/main" val="25484873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a:t>
            </a:r>
            <a:r>
              <a:rPr lang="en-US" altLang="ja-JP" dirty="0" smtClean="0"/>
              <a:t> </a:t>
            </a:r>
            <a:r>
              <a:rPr lang="ja-JP" altLang="en-US" dirty="0" smtClean="0"/>
              <a:t>主成分得点を抽出し、主成分回帰</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69</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smtClean="0"/>
              <a:t>80%</a:t>
            </a:r>
            <a:r>
              <a:rPr lang="ja-JP" altLang="en-US" dirty="0" smtClean="0"/>
              <a:t>の累積寄与率を占める第</a:t>
            </a:r>
            <a:r>
              <a:rPr lang="en-US" altLang="ja-JP" dirty="0" smtClean="0"/>
              <a:t>1</a:t>
            </a:r>
            <a:r>
              <a:rPr lang="ja-JP" altLang="en-US" dirty="0" smtClean="0"/>
              <a:t>～</a:t>
            </a:r>
            <a:r>
              <a:rPr lang="en-US" altLang="ja-JP" dirty="0" smtClean="0"/>
              <a:t>10</a:t>
            </a:r>
            <a:r>
              <a:rPr lang="ja-JP" altLang="en-US" dirty="0" smtClean="0"/>
              <a:t>主成分を抽出し、目的変数</a:t>
            </a:r>
            <a:r>
              <a:rPr lang="en-US" altLang="ja-JP" dirty="0" smtClean="0"/>
              <a:t>(</a:t>
            </a:r>
            <a:r>
              <a:rPr lang="ja-JP" altLang="en-US" dirty="0" smtClean="0"/>
              <a:t>人口増加率</a:t>
            </a:r>
            <a:r>
              <a:rPr lang="en-US" altLang="ja-JP" dirty="0" smtClean="0"/>
              <a:t>)</a:t>
            </a:r>
            <a:r>
              <a:rPr lang="ja-JP" altLang="en-US" dirty="0" smtClean="0"/>
              <a:t>を目的変数として線形回帰を実施</a:t>
            </a:r>
            <a:r>
              <a:rPr lang="en-US" altLang="ja-JP" dirty="0" smtClean="0"/>
              <a:t>	</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605</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
        <p:nvSpPr>
          <p:cNvPr id="33" name="正方形/長方形 32"/>
          <p:cNvSpPr/>
          <p:nvPr/>
        </p:nvSpPr>
        <p:spPr>
          <a:xfrm>
            <a:off x="404245" y="1779527"/>
            <a:ext cx="8452418"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dirty="0" smtClean="0">
                <a:solidFill>
                  <a:schemeClr val="bg1"/>
                </a:solidFill>
              </a:rPr>
              <a:t>$scores</a:t>
            </a:r>
            <a:r>
              <a:rPr lang="ja-JP" altLang="en-US" sz="1400" dirty="0" smtClean="0">
                <a:solidFill>
                  <a:schemeClr val="bg1"/>
                </a:solidFill>
              </a:rPr>
              <a:t>による主成分得点の抽出、そのあと</a:t>
            </a:r>
            <a:r>
              <a:rPr lang="en-US" altLang="ja-JP" sz="1400" dirty="0" smtClean="0">
                <a:solidFill>
                  <a:schemeClr val="bg1"/>
                </a:solidFill>
              </a:rPr>
              <a:t>lm</a:t>
            </a:r>
            <a:r>
              <a:rPr lang="ja-JP" altLang="en-US" sz="1400" dirty="0" smtClean="0">
                <a:solidFill>
                  <a:schemeClr val="bg1"/>
                </a:solidFill>
              </a:rPr>
              <a:t>関数で線形回帰</a:t>
            </a:r>
            <a:endParaRPr lang="en-US" altLang="ja-JP" sz="1400" dirty="0" smtClean="0">
              <a:solidFill>
                <a:schemeClr val="bg1"/>
              </a:solidFill>
            </a:endParaRPr>
          </a:p>
        </p:txBody>
      </p:sp>
      <p:sp>
        <p:nvSpPr>
          <p:cNvPr id="36" name="正方形/長方形 35"/>
          <p:cNvSpPr/>
          <p:nvPr/>
        </p:nvSpPr>
        <p:spPr>
          <a:xfrm>
            <a:off x="404244" y="2046367"/>
            <a:ext cx="818402" cy="461550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プログラム</a:t>
            </a:r>
            <a:endParaRPr lang="ja-JP" altLang="en-US" sz="1600" dirty="0">
              <a:solidFill>
                <a:schemeClr val="bg1"/>
              </a:solidFill>
            </a:endParaRPr>
          </a:p>
        </p:txBody>
      </p:sp>
      <p:sp>
        <p:nvSpPr>
          <p:cNvPr id="5" name="正方形/長方形 4"/>
          <p:cNvSpPr/>
          <p:nvPr/>
        </p:nvSpPr>
        <p:spPr>
          <a:xfrm>
            <a:off x="1249540" y="2046367"/>
            <a:ext cx="7607122" cy="4185761"/>
          </a:xfrm>
          <a:prstGeom prst="rect">
            <a:avLst/>
          </a:prstGeom>
        </p:spPr>
        <p:txBody>
          <a:bodyPr wrap="square">
            <a:spAutoFit/>
          </a:bodyPr>
          <a:lstStyle/>
          <a:p>
            <a:r>
              <a:rPr lang="en-US" altLang="ja-JP" sz="1400" dirty="0">
                <a:solidFill>
                  <a:srgbClr val="0000CC"/>
                </a:solidFill>
              </a:rPr>
              <a:t>#Calculate first PC values</a:t>
            </a:r>
          </a:p>
          <a:p>
            <a:r>
              <a:rPr lang="en-US" altLang="ja-JP" sz="1400" dirty="0" err="1">
                <a:solidFill>
                  <a:srgbClr val="0000CC"/>
                </a:solidFill>
              </a:rPr>
              <a:t>dat_new</a:t>
            </a:r>
            <a:r>
              <a:rPr lang="en-US" altLang="ja-JP" sz="1400" dirty="0">
                <a:solidFill>
                  <a:srgbClr val="0000CC"/>
                </a:solidFill>
              </a:rPr>
              <a:t> &lt;- </a:t>
            </a:r>
            <a:r>
              <a:rPr lang="en-US" altLang="ja-JP" sz="1400" dirty="0" err="1">
                <a:solidFill>
                  <a:srgbClr val="0000CC"/>
                </a:solidFill>
              </a:rPr>
              <a:t>PC$scores</a:t>
            </a:r>
            <a:r>
              <a:rPr lang="en-US" altLang="ja-JP" sz="1400" dirty="0">
                <a:solidFill>
                  <a:srgbClr val="0000CC"/>
                </a:solidFill>
              </a:rPr>
              <a:t>[,1:10]</a:t>
            </a:r>
          </a:p>
          <a:p>
            <a:endParaRPr lang="en-US" altLang="ja-JP" sz="1400" dirty="0">
              <a:solidFill>
                <a:srgbClr val="0000CC"/>
              </a:solidFill>
            </a:endParaRPr>
          </a:p>
          <a:p>
            <a:endParaRPr lang="en-US" altLang="ja-JP" sz="1400" dirty="0">
              <a:solidFill>
                <a:srgbClr val="0000CC"/>
              </a:solidFill>
            </a:endParaRPr>
          </a:p>
          <a:p>
            <a:r>
              <a:rPr lang="en-US" altLang="ja-JP" sz="1400" dirty="0">
                <a:solidFill>
                  <a:srgbClr val="0000CC"/>
                </a:solidFill>
              </a:rPr>
              <a:t>#Combine objective variable and </a:t>
            </a:r>
            <a:r>
              <a:rPr lang="en-US" altLang="ja-JP" sz="1400" dirty="0" err="1">
                <a:solidFill>
                  <a:srgbClr val="0000CC"/>
                </a:solidFill>
              </a:rPr>
              <a:t>explainatory</a:t>
            </a:r>
            <a:r>
              <a:rPr lang="en-US" altLang="ja-JP" sz="1400" dirty="0">
                <a:solidFill>
                  <a:srgbClr val="0000CC"/>
                </a:solidFill>
              </a:rPr>
              <a:t> variables</a:t>
            </a:r>
          </a:p>
          <a:p>
            <a:r>
              <a:rPr lang="en-US" altLang="ja-JP" sz="1400" dirty="0" err="1">
                <a:solidFill>
                  <a:srgbClr val="0000CC"/>
                </a:solidFill>
              </a:rPr>
              <a:t>dat_new</a:t>
            </a:r>
            <a:r>
              <a:rPr lang="en-US" altLang="ja-JP" sz="1400" dirty="0">
                <a:solidFill>
                  <a:srgbClr val="0000CC"/>
                </a:solidFill>
              </a:rPr>
              <a:t> &lt;- </a:t>
            </a:r>
            <a:r>
              <a:rPr lang="en-US" altLang="ja-JP" sz="1400" dirty="0" err="1">
                <a:solidFill>
                  <a:srgbClr val="0000CC"/>
                </a:solidFill>
              </a:rPr>
              <a:t>cbind</a:t>
            </a:r>
            <a:r>
              <a:rPr lang="en-US" altLang="ja-JP" sz="1400" dirty="0">
                <a:solidFill>
                  <a:srgbClr val="0000CC"/>
                </a:solidFill>
              </a:rPr>
              <a:t>(</a:t>
            </a:r>
            <a:r>
              <a:rPr lang="en-US" altLang="ja-JP" sz="1400" dirty="0" err="1">
                <a:solidFill>
                  <a:srgbClr val="0000CC"/>
                </a:solidFill>
              </a:rPr>
              <a:t>y,dat_new</a:t>
            </a:r>
            <a:r>
              <a:rPr lang="en-US" altLang="ja-JP" sz="1400" dirty="0">
                <a:solidFill>
                  <a:srgbClr val="0000CC"/>
                </a:solidFill>
              </a:rPr>
              <a:t>)</a:t>
            </a:r>
          </a:p>
          <a:p>
            <a:r>
              <a:rPr lang="en-US" altLang="ja-JP" sz="1400" dirty="0">
                <a:solidFill>
                  <a:srgbClr val="0000CC"/>
                </a:solidFill>
              </a:rPr>
              <a:t>head(</a:t>
            </a:r>
            <a:r>
              <a:rPr lang="en-US" altLang="ja-JP" sz="1400" dirty="0" err="1">
                <a:solidFill>
                  <a:srgbClr val="0000CC"/>
                </a:solidFill>
              </a:rPr>
              <a:t>dat_new</a:t>
            </a:r>
            <a:r>
              <a:rPr lang="en-US" altLang="ja-JP" sz="1400" dirty="0">
                <a:solidFill>
                  <a:srgbClr val="0000CC"/>
                </a:solidFill>
              </a:rPr>
              <a:t>)</a:t>
            </a:r>
          </a:p>
          <a:p>
            <a:endParaRPr lang="en-US" altLang="ja-JP" sz="1400" dirty="0">
              <a:solidFill>
                <a:srgbClr val="0000CC"/>
              </a:solidFill>
            </a:endParaRPr>
          </a:p>
          <a:p>
            <a:endParaRPr lang="en-US" altLang="ja-JP" sz="1400" dirty="0" smtClean="0">
              <a:solidFill>
                <a:srgbClr val="0000CC"/>
              </a:solidFill>
            </a:endParaRPr>
          </a:p>
          <a:p>
            <a:r>
              <a:rPr lang="en-US" altLang="ja-JP" sz="1400" dirty="0" smtClean="0">
                <a:solidFill>
                  <a:srgbClr val="0000CC"/>
                </a:solidFill>
              </a:rPr>
              <a:t>###</a:t>
            </a:r>
            <a:r>
              <a:rPr lang="en-US" altLang="ja-JP" sz="1400" dirty="0">
                <a:solidFill>
                  <a:srgbClr val="0000CC"/>
                </a:solidFill>
              </a:rPr>
              <a:t>Develop PCR model</a:t>
            </a:r>
          </a:p>
          <a:p>
            <a:r>
              <a:rPr lang="en-US" altLang="ja-JP" sz="1400" dirty="0" err="1">
                <a:solidFill>
                  <a:srgbClr val="0000CC"/>
                </a:solidFill>
              </a:rPr>
              <a:t>dat_new</a:t>
            </a:r>
            <a:r>
              <a:rPr lang="en-US" altLang="ja-JP" sz="1400" dirty="0">
                <a:solidFill>
                  <a:srgbClr val="0000CC"/>
                </a:solidFill>
              </a:rPr>
              <a:t> &lt;- </a:t>
            </a:r>
            <a:r>
              <a:rPr lang="en-US" altLang="ja-JP" sz="1400" dirty="0" err="1">
                <a:solidFill>
                  <a:srgbClr val="0000CC"/>
                </a:solidFill>
              </a:rPr>
              <a:t>as.data.frame</a:t>
            </a:r>
            <a:r>
              <a:rPr lang="en-US" altLang="ja-JP" sz="1400" dirty="0">
                <a:solidFill>
                  <a:srgbClr val="0000CC"/>
                </a:solidFill>
              </a:rPr>
              <a:t>(</a:t>
            </a:r>
            <a:r>
              <a:rPr lang="en-US" altLang="ja-JP" sz="1400" dirty="0" err="1">
                <a:solidFill>
                  <a:srgbClr val="0000CC"/>
                </a:solidFill>
              </a:rPr>
              <a:t>dat_new</a:t>
            </a:r>
            <a:r>
              <a:rPr lang="en-US" altLang="ja-JP" sz="1400" dirty="0">
                <a:solidFill>
                  <a:srgbClr val="0000CC"/>
                </a:solidFill>
              </a:rPr>
              <a:t>)</a:t>
            </a:r>
          </a:p>
          <a:p>
            <a:r>
              <a:rPr lang="en-US" altLang="ja-JP" sz="1400" dirty="0" err="1">
                <a:solidFill>
                  <a:srgbClr val="0000CC"/>
                </a:solidFill>
              </a:rPr>
              <a:t>lm.PCR</a:t>
            </a:r>
            <a:r>
              <a:rPr lang="en-US" altLang="ja-JP" sz="1400" dirty="0">
                <a:solidFill>
                  <a:srgbClr val="0000CC"/>
                </a:solidFill>
              </a:rPr>
              <a:t> &lt;- lm(y~., </a:t>
            </a:r>
            <a:r>
              <a:rPr lang="en-US" altLang="ja-JP" sz="1400" dirty="0" err="1">
                <a:solidFill>
                  <a:srgbClr val="0000CC"/>
                </a:solidFill>
              </a:rPr>
              <a:t>dat</a:t>
            </a:r>
            <a:r>
              <a:rPr lang="en-US" altLang="ja-JP" sz="1400" dirty="0">
                <a:solidFill>
                  <a:srgbClr val="0000CC"/>
                </a:solidFill>
              </a:rPr>
              <a:t>=</a:t>
            </a:r>
            <a:r>
              <a:rPr lang="en-US" altLang="ja-JP" sz="1400" dirty="0" err="1">
                <a:solidFill>
                  <a:srgbClr val="0000CC"/>
                </a:solidFill>
              </a:rPr>
              <a:t>dat_new</a:t>
            </a:r>
            <a:r>
              <a:rPr lang="en-US" altLang="ja-JP" sz="1400" dirty="0">
                <a:solidFill>
                  <a:srgbClr val="0000CC"/>
                </a:solidFill>
              </a:rPr>
              <a:t>)</a:t>
            </a:r>
          </a:p>
          <a:p>
            <a:r>
              <a:rPr lang="en-US" altLang="ja-JP" sz="1400" dirty="0">
                <a:solidFill>
                  <a:srgbClr val="0000CC"/>
                </a:solidFill>
              </a:rPr>
              <a:t>summary(</a:t>
            </a:r>
            <a:r>
              <a:rPr lang="en-US" altLang="ja-JP" sz="1400" dirty="0" err="1">
                <a:solidFill>
                  <a:srgbClr val="0000CC"/>
                </a:solidFill>
              </a:rPr>
              <a:t>lm.PCR</a:t>
            </a:r>
            <a:r>
              <a:rPr lang="en-US" altLang="ja-JP" sz="1400" dirty="0">
                <a:solidFill>
                  <a:srgbClr val="0000CC"/>
                </a:solidFill>
              </a:rPr>
              <a:t>) #summary of PCR result</a:t>
            </a:r>
          </a:p>
          <a:p>
            <a:endParaRPr lang="en-US" altLang="ja-JP" sz="1400" dirty="0">
              <a:solidFill>
                <a:srgbClr val="0000CC"/>
              </a:solidFill>
            </a:endParaRPr>
          </a:p>
          <a:p>
            <a:endParaRPr lang="en-US" altLang="ja-JP" sz="1400" dirty="0" smtClean="0">
              <a:solidFill>
                <a:srgbClr val="0000CC"/>
              </a:solidFill>
            </a:endParaRPr>
          </a:p>
          <a:p>
            <a:r>
              <a:rPr lang="en-US" altLang="ja-JP" sz="1400" dirty="0" smtClean="0">
                <a:solidFill>
                  <a:srgbClr val="0000CC"/>
                </a:solidFill>
              </a:rPr>
              <a:t>##</a:t>
            </a:r>
            <a:r>
              <a:rPr lang="en-US" altLang="ja-JP" sz="1400" dirty="0">
                <a:solidFill>
                  <a:srgbClr val="0000CC"/>
                </a:solidFill>
              </a:rPr>
              <a:t>Apply step function and select optimized features by using AIC</a:t>
            </a:r>
          </a:p>
          <a:p>
            <a:r>
              <a:rPr lang="en-US" altLang="ja-JP" sz="1400" dirty="0" err="1">
                <a:solidFill>
                  <a:srgbClr val="0000CC"/>
                </a:solidFill>
              </a:rPr>
              <a:t>lm.PCR.FS</a:t>
            </a:r>
            <a:r>
              <a:rPr lang="en-US" altLang="ja-JP" sz="1400" dirty="0">
                <a:solidFill>
                  <a:srgbClr val="0000CC"/>
                </a:solidFill>
              </a:rPr>
              <a:t> &lt;- step(</a:t>
            </a:r>
            <a:r>
              <a:rPr lang="en-US" altLang="ja-JP" sz="1400" dirty="0" err="1">
                <a:solidFill>
                  <a:srgbClr val="0000CC"/>
                </a:solidFill>
              </a:rPr>
              <a:t>lm.PCR</a:t>
            </a:r>
            <a:r>
              <a:rPr lang="en-US" altLang="ja-JP" sz="1400" dirty="0">
                <a:solidFill>
                  <a:srgbClr val="0000CC"/>
                </a:solidFill>
              </a:rPr>
              <a:t>)</a:t>
            </a:r>
          </a:p>
          <a:p>
            <a:r>
              <a:rPr lang="en-US" altLang="ja-JP" sz="1400" dirty="0" err="1">
                <a:solidFill>
                  <a:srgbClr val="0000CC"/>
                </a:solidFill>
              </a:rPr>
              <a:t>res.PCR</a:t>
            </a:r>
            <a:r>
              <a:rPr lang="en-US" altLang="ja-JP" sz="1400" dirty="0">
                <a:solidFill>
                  <a:srgbClr val="0000CC"/>
                </a:solidFill>
              </a:rPr>
              <a:t> &lt;- summary(</a:t>
            </a:r>
            <a:r>
              <a:rPr lang="en-US" altLang="ja-JP" sz="1400" dirty="0" err="1">
                <a:solidFill>
                  <a:srgbClr val="0000CC"/>
                </a:solidFill>
              </a:rPr>
              <a:t>lm.PCR.FS</a:t>
            </a:r>
            <a:r>
              <a:rPr lang="en-US" altLang="ja-JP" sz="1400" dirty="0">
                <a:solidFill>
                  <a:srgbClr val="0000CC"/>
                </a:solidFill>
              </a:rPr>
              <a:t>)</a:t>
            </a:r>
          </a:p>
          <a:p>
            <a:r>
              <a:rPr lang="en-US" altLang="ja-JP" sz="1400" dirty="0" err="1">
                <a:solidFill>
                  <a:srgbClr val="0000CC"/>
                </a:solidFill>
              </a:rPr>
              <a:t>R.sq.PCR</a:t>
            </a:r>
            <a:r>
              <a:rPr lang="en-US" altLang="ja-JP" sz="1400" dirty="0">
                <a:solidFill>
                  <a:srgbClr val="0000CC"/>
                </a:solidFill>
              </a:rPr>
              <a:t> &lt;- </a:t>
            </a:r>
            <a:r>
              <a:rPr lang="en-US" altLang="ja-JP" sz="1400" dirty="0" err="1" smtClean="0">
                <a:solidFill>
                  <a:srgbClr val="0000CC"/>
                </a:solidFill>
              </a:rPr>
              <a:t>res.PCR$r.squared</a:t>
            </a:r>
            <a:endParaRPr lang="en-US" altLang="ja-JP" sz="1400" dirty="0">
              <a:solidFill>
                <a:srgbClr val="0000CC"/>
              </a:solidFill>
            </a:endParaRPr>
          </a:p>
        </p:txBody>
      </p:sp>
      <p:sp>
        <p:nvSpPr>
          <p:cNvPr id="9" name="正方形/長方形 8"/>
          <p:cNvSpPr/>
          <p:nvPr/>
        </p:nvSpPr>
        <p:spPr>
          <a:xfrm>
            <a:off x="1290918" y="2316361"/>
            <a:ext cx="2124635" cy="211686"/>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29" name="四角形吹き出し 28"/>
          <p:cNvSpPr/>
          <p:nvPr/>
        </p:nvSpPr>
        <p:spPr>
          <a:xfrm>
            <a:off x="5472953" y="2034267"/>
            <a:ext cx="3383709" cy="1112346"/>
          </a:xfrm>
          <a:prstGeom prst="wedgeRectCallout">
            <a:avLst>
              <a:gd name="adj1" fmla="val -109225"/>
              <a:gd name="adj2" fmla="val -20088"/>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lstStyle/>
          <a:p>
            <a:r>
              <a:rPr lang="ja-JP" altLang="en-US" sz="1400" dirty="0" smtClean="0">
                <a:solidFill>
                  <a:schemeClr val="bg1"/>
                </a:solidFill>
              </a:rPr>
              <a:t>主成分</a:t>
            </a:r>
            <a:r>
              <a:rPr lang="ja-JP" altLang="en-US" sz="1400" dirty="0">
                <a:solidFill>
                  <a:schemeClr val="bg1"/>
                </a:solidFill>
              </a:rPr>
              <a:t>分析</a:t>
            </a:r>
            <a:r>
              <a:rPr lang="ja-JP" altLang="en-US" sz="1400" dirty="0" smtClean="0">
                <a:solidFill>
                  <a:schemeClr val="bg1"/>
                </a:solidFill>
              </a:rPr>
              <a:t>の結果</a:t>
            </a:r>
            <a:r>
              <a:rPr lang="en-US" altLang="ja-JP" sz="1400" dirty="0" smtClean="0">
                <a:solidFill>
                  <a:schemeClr val="bg1"/>
                </a:solidFill>
              </a:rPr>
              <a:t>(</a:t>
            </a:r>
            <a:r>
              <a:rPr lang="ja-JP" altLang="en-US" sz="1400" dirty="0" smtClean="0">
                <a:solidFill>
                  <a:schemeClr val="bg1"/>
                </a:solidFill>
              </a:rPr>
              <a:t>ここでは</a:t>
            </a:r>
            <a:r>
              <a:rPr lang="en-US" altLang="ja-JP" sz="1400" dirty="0" smtClean="0">
                <a:solidFill>
                  <a:schemeClr val="bg1"/>
                </a:solidFill>
              </a:rPr>
              <a:t>PC)</a:t>
            </a:r>
            <a:r>
              <a:rPr lang="ja-JP" altLang="en-US" sz="1400" dirty="0" smtClean="0">
                <a:solidFill>
                  <a:schemeClr val="bg1"/>
                </a:solidFill>
              </a:rPr>
              <a:t>に</a:t>
            </a:r>
            <a:r>
              <a:rPr lang="en-US" altLang="ja-JP" sz="1400" dirty="0" smtClean="0">
                <a:solidFill>
                  <a:schemeClr val="bg1"/>
                </a:solidFill>
              </a:rPr>
              <a:t>$scores</a:t>
            </a:r>
            <a:r>
              <a:rPr lang="ja-JP" altLang="en-US" sz="1400" dirty="0" smtClean="0">
                <a:solidFill>
                  <a:schemeClr val="bg1"/>
                </a:solidFill>
              </a:rPr>
              <a:t>をつけると主成分得点</a:t>
            </a:r>
            <a:r>
              <a:rPr lang="en-US" altLang="ja-JP" sz="1400" dirty="0" smtClean="0">
                <a:solidFill>
                  <a:schemeClr val="bg1"/>
                </a:solidFill>
              </a:rPr>
              <a:t>(</a:t>
            </a:r>
            <a:r>
              <a:rPr lang="ja-JP" altLang="en-US" sz="1400" dirty="0" smtClean="0">
                <a:solidFill>
                  <a:schemeClr val="bg1"/>
                </a:solidFill>
              </a:rPr>
              <a:t>変換後のデータ</a:t>
            </a:r>
            <a:r>
              <a:rPr lang="en-US" altLang="ja-JP" sz="1400" dirty="0">
                <a:solidFill>
                  <a:schemeClr val="bg1"/>
                </a:solidFill>
              </a:rPr>
              <a:t>)</a:t>
            </a:r>
            <a:r>
              <a:rPr lang="ja-JP" altLang="en-US" sz="1400" dirty="0" err="1" smtClean="0">
                <a:solidFill>
                  <a:schemeClr val="bg1"/>
                </a:solidFill>
              </a:rPr>
              <a:t>を抽</a:t>
            </a:r>
            <a:r>
              <a:rPr lang="ja-JP" altLang="en-US" sz="1400" dirty="0" smtClean="0">
                <a:solidFill>
                  <a:schemeClr val="bg1"/>
                </a:solidFill>
              </a:rPr>
              <a:t>出することができる。</a:t>
            </a:r>
            <a:endParaRPr lang="en-US" altLang="ja-JP" sz="1400" dirty="0" smtClean="0">
              <a:solidFill>
                <a:schemeClr val="bg1"/>
              </a:solidFill>
            </a:endParaRPr>
          </a:p>
          <a:p>
            <a:r>
              <a:rPr kumimoji="1" lang="ja-JP" altLang="en-US" sz="1400" dirty="0" smtClean="0">
                <a:solidFill>
                  <a:schemeClr val="bg1"/>
                </a:solidFill>
              </a:rPr>
              <a:t>今回は第</a:t>
            </a:r>
            <a:r>
              <a:rPr kumimoji="1" lang="en-US" altLang="ja-JP" sz="1400" dirty="0" smtClean="0">
                <a:solidFill>
                  <a:schemeClr val="bg1"/>
                </a:solidFill>
              </a:rPr>
              <a:t>1</a:t>
            </a:r>
            <a:r>
              <a:rPr kumimoji="1" lang="ja-JP" altLang="en-US" sz="1400" dirty="0" smtClean="0">
                <a:solidFill>
                  <a:schemeClr val="bg1"/>
                </a:solidFill>
              </a:rPr>
              <a:t>～</a:t>
            </a:r>
            <a:r>
              <a:rPr kumimoji="1" lang="en-US" altLang="ja-JP" sz="1400" dirty="0" smtClean="0">
                <a:solidFill>
                  <a:schemeClr val="bg1"/>
                </a:solidFill>
              </a:rPr>
              <a:t>10</a:t>
            </a:r>
            <a:r>
              <a:rPr kumimoji="1" lang="ja-JP" altLang="en-US" sz="1400" dirty="0" smtClean="0">
                <a:solidFill>
                  <a:schemeClr val="bg1"/>
                </a:solidFill>
              </a:rPr>
              <a:t>主成分で</a:t>
            </a:r>
            <a:r>
              <a:rPr kumimoji="1" lang="en-US" altLang="ja-JP" sz="1400" dirty="0" smtClean="0">
                <a:solidFill>
                  <a:schemeClr val="bg1"/>
                </a:solidFill>
              </a:rPr>
              <a:t>80%</a:t>
            </a:r>
            <a:r>
              <a:rPr kumimoji="1" lang="ja-JP" altLang="en-US" sz="1400" dirty="0" smtClean="0">
                <a:solidFill>
                  <a:schemeClr val="bg1"/>
                </a:solidFill>
              </a:rPr>
              <a:t>の累積寄与率を占めるので、</a:t>
            </a:r>
            <a:r>
              <a:rPr kumimoji="1" lang="en-US" altLang="ja-JP" sz="1400" dirty="0" smtClean="0">
                <a:solidFill>
                  <a:schemeClr val="bg1"/>
                </a:solidFill>
              </a:rPr>
              <a:t>1</a:t>
            </a:r>
            <a:r>
              <a:rPr kumimoji="1" lang="ja-JP" altLang="en-US" sz="1400" dirty="0" smtClean="0">
                <a:solidFill>
                  <a:schemeClr val="bg1"/>
                </a:solidFill>
              </a:rPr>
              <a:t>～</a:t>
            </a:r>
            <a:r>
              <a:rPr kumimoji="1" lang="en-US" altLang="ja-JP" sz="1400" dirty="0" smtClean="0">
                <a:solidFill>
                  <a:schemeClr val="bg1"/>
                </a:solidFill>
              </a:rPr>
              <a:t>10</a:t>
            </a:r>
            <a:r>
              <a:rPr kumimoji="1" lang="ja-JP" altLang="en-US" sz="1400" dirty="0" smtClean="0">
                <a:solidFill>
                  <a:schemeClr val="bg1"/>
                </a:solidFill>
              </a:rPr>
              <a:t>列を抽出する</a:t>
            </a:r>
            <a:endParaRPr kumimoji="1" lang="en-US" altLang="ja-JP" sz="1400" dirty="0" smtClean="0">
              <a:solidFill>
                <a:schemeClr val="bg1"/>
              </a:solidFill>
            </a:endParaRPr>
          </a:p>
        </p:txBody>
      </p:sp>
      <p:sp>
        <p:nvSpPr>
          <p:cNvPr id="32" name="四角形吹き出し 31"/>
          <p:cNvSpPr/>
          <p:nvPr/>
        </p:nvSpPr>
        <p:spPr>
          <a:xfrm>
            <a:off x="3424816" y="3131858"/>
            <a:ext cx="3496554" cy="304191"/>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←説明変数と目的変数</a:t>
            </a:r>
            <a:r>
              <a:rPr kumimoji="1" lang="en-US" altLang="ja-JP" sz="1400" dirty="0" smtClean="0">
                <a:solidFill>
                  <a:schemeClr val="tx1"/>
                </a:solidFill>
              </a:rPr>
              <a:t>(</a:t>
            </a:r>
            <a:r>
              <a:rPr kumimoji="1" lang="ja-JP" altLang="en-US" sz="1400" dirty="0" smtClean="0">
                <a:solidFill>
                  <a:schemeClr val="tx1"/>
                </a:solidFill>
              </a:rPr>
              <a:t>人口増加率</a:t>
            </a:r>
            <a:r>
              <a:rPr kumimoji="1" lang="en-US" altLang="ja-JP" sz="1400" dirty="0" smtClean="0">
                <a:solidFill>
                  <a:schemeClr val="tx1"/>
                </a:solidFill>
              </a:rPr>
              <a:t>y)</a:t>
            </a:r>
            <a:r>
              <a:rPr kumimoji="1" lang="ja-JP" altLang="en-US" sz="1400" dirty="0" smtClean="0">
                <a:solidFill>
                  <a:schemeClr val="tx1"/>
                </a:solidFill>
              </a:rPr>
              <a:t>を統合</a:t>
            </a:r>
            <a:endParaRPr kumimoji="1" lang="en-US" altLang="ja-JP" sz="1400" dirty="0" smtClean="0">
              <a:solidFill>
                <a:schemeClr val="tx1"/>
              </a:solidFill>
            </a:endParaRPr>
          </a:p>
        </p:txBody>
      </p:sp>
      <p:sp>
        <p:nvSpPr>
          <p:cNvPr id="35" name="四角形吹き出し 34"/>
          <p:cNvSpPr/>
          <p:nvPr/>
        </p:nvSpPr>
        <p:spPr>
          <a:xfrm>
            <a:off x="3865822" y="4178316"/>
            <a:ext cx="5062278" cy="236874"/>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←線形回帰のため、データの型を</a:t>
            </a:r>
            <a:r>
              <a:rPr kumimoji="1" lang="en-US" altLang="ja-JP" sz="1400" dirty="0" smtClean="0">
                <a:solidFill>
                  <a:schemeClr val="tx1"/>
                </a:solidFill>
              </a:rPr>
              <a:t>matrix</a:t>
            </a:r>
            <a:r>
              <a:rPr kumimoji="1" lang="ja-JP" altLang="en-US" sz="1400" dirty="0" smtClean="0">
                <a:solidFill>
                  <a:schemeClr val="tx1"/>
                </a:solidFill>
              </a:rPr>
              <a:t>型から</a:t>
            </a:r>
            <a:r>
              <a:rPr kumimoji="1" lang="en-US" altLang="ja-JP" sz="1400" dirty="0" err="1" smtClean="0">
                <a:solidFill>
                  <a:schemeClr val="tx1"/>
                </a:solidFill>
              </a:rPr>
              <a:t>data.frame</a:t>
            </a:r>
            <a:r>
              <a:rPr kumimoji="1" lang="ja-JP" altLang="en-US" sz="1400" dirty="0" smtClean="0">
                <a:solidFill>
                  <a:schemeClr val="tx1"/>
                </a:solidFill>
              </a:rPr>
              <a:t>型に変換</a:t>
            </a:r>
            <a:endParaRPr kumimoji="1" lang="en-US" altLang="ja-JP" sz="1400" dirty="0" smtClean="0">
              <a:solidFill>
                <a:schemeClr val="tx1"/>
              </a:solidFill>
            </a:endParaRPr>
          </a:p>
        </p:txBody>
      </p:sp>
      <p:sp>
        <p:nvSpPr>
          <p:cNvPr id="41" name="四角形吹き出し 40"/>
          <p:cNvSpPr/>
          <p:nvPr/>
        </p:nvSpPr>
        <p:spPr>
          <a:xfrm>
            <a:off x="3167844" y="5458671"/>
            <a:ext cx="3036349" cy="286235"/>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a:t>
            </a:r>
            <a:r>
              <a:rPr kumimoji="1" lang="en-US" altLang="ja-JP" sz="1400" dirty="0" smtClean="0">
                <a:solidFill>
                  <a:schemeClr val="tx1"/>
                </a:solidFill>
              </a:rPr>
              <a:t>Step</a:t>
            </a:r>
            <a:r>
              <a:rPr kumimoji="1" lang="ja-JP" altLang="en-US" sz="1400" dirty="0" smtClean="0">
                <a:solidFill>
                  <a:schemeClr val="tx1"/>
                </a:solidFill>
              </a:rPr>
              <a:t>関数で変数選択</a:t>
            </a:r>
            <a:endParaRPr kumimoji="1" lang="en-US" altLang="ja-JP" sz="1400" dirty="0" smtClean="0">
              <a:solidFill>
                <a:schemeClr val="tx1"/>
              </a:solidFill>
            </a:endParaRPr>
          </a:p>
        </p:txBody>
      </p:sp>
      <p:sp>
        <p:nvSpPr>
          <p:cNvPr id="10" name="右中かっこ 9"/>
          <p:cNvSpPr/>
          <p:nvPr/>
        </p:nvSpPr>
        <p:spPr>
          <a:xfrm>
            <a:off x="6192180" y="5493822"/>
            <a:ext cx="121023" cy="679984"/>
          </a:xfrm>
          <a:prstGeom prst="righ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四角形吹き出し 44"/>
          <p:cNvSpPr/>
          <p:nvPr/>
        </p:nvSpPr>
        <p:spPr>
          <a:xfrm>
            <a:off x="6313204" y="5580130"/>
            <a:ext cx="1689913" cy="499147"/>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smtClean="0">
                <a:solidFill>
                  <a:schemeClr val="tx1"/>
                </a:solidFill>
              </a:rPr>
              <a:t>線形回帰については、</a:t>
            </a:r>
            <a:r>
              <a:rPr lang="en-US" altLang="ja-JP" sz="1400" dirty="0" smtClean="0">
                <a:solidFill>
                  <a:schemeClr val="tx1"/>
                </a:solidFill>
              </a:rPr>
              <a:t/>
            </a:r>
            <a:br>
              <a:rPr lang="en-US" altLang="ja-JP" sz="1400" dirty="0" smtClean="0">
                <a:solidFill>
                  <a:schemeClr val="tx1"/>
                </a:solidFill>
              </a:rPr>
            </a:br>
            <a:r>
              <a:rPr lang="ja-JP" altLang="en-US" sz="1400" dirty="0" smtClean="0">
                <a:solidFill>
                  <a:schemeClr val="tx1"/>
                </a:solidFill>
              </a:rPr>
              <a:t>第</a:t>
            </a:r>
            <a:r>
              <a:rPr lang="en-US" altLang="ja-JP" sz="1400" dirty="0" smtClean="0">
                <a:solidFill>
                  <a:schemeClr val="tx1"/>
                </a:solidFill>
              </a:rPr>
              <a:t>5</a:t>
            </a:r>
            <a:r>
              <a:rPr lang="ja-JP" altLang="en-US" sz="1400" dirty="0" smtClean="0">
                <a:solidFill>
                  <a:schemeClr val="tx1"/>
                </a:solidFill>
              </a:rPr>
              <a:t>回を要復習</a:t>
            </a:r>
            <a:endParaRPr lang="en-US" altLang="ja-JP" sz="1400" dirty="0" smtClean="0">
              <a:solidFill>
                <a:schemeClr val="tx1"/>
              </a:solidFill>
            </a:endParaRPr>
          </a:p>
        </p:txBody>
      </p:sp>
      <p:sp>
        <p:nvSpPr>
          <p:cNvPr id="27" name="四角形吹き出し 26"/>
          <p:cNvSpPr/>
          <p:nvPr/>
        </p:nvSpPr>
        <p:spPr>
          <a:xfrm>
            <a:off x="3587879" y="5659793"/>
            <a:ext cx="3036349" cy="286235"/>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←線形回帰の結果を確認</a:t>
            </a:r>
            <a:endParaRPr kumimoji="1" lang="en-US" altLang="ja-JP" sz="1400" dirty="0" smtClean="0">
              <a:solidFill>
                <a:schemeClr val="tx1"/>
              </a:solidFill>
            </a:endParaRPr>
          </a:p>
        </p:txBody>
      </p:sp>
      <p:sp>
        <p:nvSpPr>
          <p:cNvPr id="34" name="四角形吹き出し 33"/>
          <p:cNvSpPr/>
          <p:nvPr/>
        </p:nvSpPr>
        <p:spPr>
          <a:xfrm>
            <a:off x="3587879" y="5887571"/>
            <a:ext cx="3036349" cy="286235"/>
          </a:xfrm>
          <a:prstGeom prst="wedgeRectCallout">
            <a:avLst>
              <a:gd name="adj1" fmla="val -47370"/>
              <a:gd name="adj2" fmla="val -3939"/>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kumimoji="1" lang="ja-JP" altLang="en-US" sz="1400" dirty="0" smtClean="0">
                <a:solidFill>
                  <a:schemeClr val="tx1"/>
                </a:solidFill>
              </a:rPr>
              <a:t>←</a:t>
            </a:r>
            <a:r>
              <a:rPr kumimoji="1" lang="en-US" altLang="ja-JP" sz="1400" dirty="0" smtClean="0">
                <a:solidFill>
                  <a:schemeClr val="tx1"/>
                </a:solidFill>
              </a:rPr>
              <a:t>R-squared</a:t>
            </a:r>
            <a:r>
              <a:rPr kumimoji="1" lang="ja-JP" altLang="en-US" sz="1400" dirty="0" smtClean="0">
                <a:solidFill>
                  <a:schemeClr val="tx1"/>
                </a:solidFill>
              </a:rPr>
              <a:t>（決定係数）を確認</a:t>
            </a:r>
            <a:endParaRPr kumimoji="1" lang="en-US" altLang="ja-JP" sz="1400" dirty="0" smtClean="0">
              <a:solidFill>
                <a:schemeClr val="tx1"/>
              </a:solidFill>
            </a:endParaRPr>
          </a:p>
        </p:txBody>
      </p:sp>
      <p:sp>
        <p:nvSpPr>
          <p:cNvPr id="37" name="四角形吹き出し 36"/>
          <p:cNvSpPr/>
          <p:nvPr/>
        </p:nvSpPr>
        <p:spPr>
          <a:xfrm>
            <a:off x="5478410" y="4505594"/>
            <a:ext cx="3383709" cy="721911"/>
          </a:xfrm>
          <a:prstGeom prst="wedgeRectCallout">
            <a:avLst>
              <a:gd name="adj1" fmla="val -80185"/>
              <a:gd name="adj2" fmla="val 70656"/>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lstStyle/>
          <a:p>
            <a:r>
              <a:rPr kumimoji="1" lang="ja-JP" altLang="en-US" sz="1400" dirty="0" smtClean="0">
                <a:solidFill>
                  <a:schemeClr val="bg1"/>
                </a:solidFill>
              </a:rPr>
              <a:t>なお、主成分回帰の場合は相関のある変数同士は同一の主成分にまとめられているため、</a:t>
            </a:r>
            <a:r>
              <a:rPr kumimoji="1" lang="en-US" altLang="ja-JP" sz="1400" dirty="0" smtClean="0">
                <a:solidFill>
                  <a:schemeClr val="bg1"/>
                </a:solidFill>
              </a:rPr>
              <a:t/>
            </a:r>
            <a:br>
              <a:rPr kumimoji="1" lang="en-US" altLang="ja-JP" sz="1400" dirty="0" smtClean="0">
                <a:solidFill>
                  <a:schemeClr val="bg1"/>
                </a:solidFill>
              </a:rPr>
            </a:br>
            <a:r>
              <a:rPr kumimoji="1" lang="en-US" altLang="ja-JP" sz="1400" dirty="0" smtClean="0">
                <a:solidFill>
                  <a:schemeClr val="bg1"/>
                </a:solidFill>
              </a:rPr>
              <a:t>VIF</a:t>
            </a:r>
            <a:r>
              <a:rPr kumimoji="1" lang="ja-JP" altLang="en-US" sz="1400" dirty="0" smtClean="0">
                <a:solidFill>
                  <a:schemeClr val="bg1"/>
                </a:solidFill>
              </a:rPr>
              <a:t>を調べる必要がない</a:t>
            </a:r>
            <a:endParaRPr kumimoji="1" lang="en-US" altLang="ja-JP" sz="1400" dirty="0" smtClean="0">
              <a:solidFill>
                <a:schemeClr val="bg1"/>
              </a:solidFill>
            </a:endParaRPr>
          </a:p>
        </p:txBody>
      </p:sp>
    </p:spTree>
    <p:extLst>
      <p:ext uri="{BB962C8B-B14F-4D97-AF65-F5344CB8AC3E}">
        <p14:creationId xmlns:p14="http://schemas.microsoft.com/office/powerpoint/2010/main" val="3483628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本日のシチュエーション（実践編</a:t>
            </a:r>
            <a:r>
              <a:rPr lang="ja-JP" altLang="en-US" dirty="0"/>
              <a:t>）</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7</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1" name="正方形/長方形 10"/>
          <p:cNvSpPr/>
          <p:nvPr/>
        </p:nvSpPr>
        <p:spPr>
          <a:xfrm>
            <a:off x="611897" y="1694330"/>
            <a:ext cx="1396623" cy="2111189"/>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店舗累計の</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把握</a:t>
            </a:r>
            <a:endParaRPr lang="en-US" altLang="ja-JP" sz="1600" dirty="0">
              <a:solidFill>
                <a:schemeClr val="bg1"/>
              </a:solidFill>
            </a:endParaRPr>
          </a:p>
        </p:txBody>
      </p:sp>
      <p:sp>
        <p:nvSpPr>
          <p:cNvPr id="13" name="正方形/長方形 12"/>
          <p:cNvSpPr/>
          <p:nvPr/>
        </p:nvSpPr>
        <p:spPr>
          <a:xfrm>
            <a:off x="2116097" y="1694329"/>
            <a:ext cx="6664832" cy="21111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600" dirty="0">
                <a:solidFill>
                  <a:schemeClr val="tx1"/>
                </a:solidFill>
              </a:rPr>
              <a:t>あなたは</a:t>
            </a:r>
            <a:r>
              <a:rPr lang="ja-JP" altLang="en-US" sz="1600" dirty="0" smtClean="0">
                <a:solidFill>
                  <a:schemeClr val="tx1"/>
                </a:solidFill>
              </a:rPr>
              <a:t>、ある</a:t>
            </a:r>
            <a:r>
              <a:rPr lang="ja-JP" altLang="en-US" sz="1600" b="1" dirty="0" smtClean="0">
                <a:solidFill>
                  <a:schemeClr val="tx1"/>
                </a:solidFill>
              </a:rPr>
              <a:t>コンビニチェーンの営業管理担当者</a:t>
            </a:r>
            <a:r>
              <a:rPr lang="ja-JP" altLang="en-US" sz="1600" dirty="0" smtClean="0">
                <a:solidFill>
                  <a:schemeClr val="tx1"/>
                </a:solidFill>
              </a:rPr>
              <a:t>です</a:t>
            </a:r>
            <a:endParaRPr lang="en-US" altLang="ja-JP" sz="1600" dirty="0">
              <a:solidFill>
                <a:schemeClr val="tx1"/>
              </a:solidFill>
            </a:endParaRPr>
          </a:p>
          <a:p>
            <a:pPr marL="285750" indent="-285750">
              <a:buFont typeface="Arial" panose="020B0604020202020204" pitchFamily="34" charset="0"/>
              <a:buChar char="•"/>
            </a:pPr>
            <a:r>
              <a:rPr lang="ja-JP" altLang="en-US" sz="1600" dirty="0" smtClean="0">
                <a:solidFill>
                  <a:schemeClr val="tx1"/>
                </a:solidFill>
              </a:rPr>
              <a:t>業績が上昇している店舗と下降している店舗について、原因の分析をするため、各店舗にヒアリングを実施する予定です</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しかしながら、店舗の立地条件等が異なる中、一概に業績の上昇や下降捉えることはできません</a:t>
            </a:r>
            <a:endParaRPr lang="en-US" altLang="ja-JP" sz="1600" dirty="0">
              <a:solidFill>
                <a:schemeClr val="tx1"/>
              </a:solidFill>
            </a:endParaRPr>
          </a:p>
          <a:p>
            <a:pPr marL="285750" indent="-285750">
              <a:buFont typeface="Arial" panose="020B0604020202020204" pitchFamily="34" charset="0"/>
              <a:buChar char="•"/>
            </a:pPr>
            <a:r>
              <a:rPr lang="ja-JP" altLang="en-US" sz="1600" b="1" dirty="0" smtClean="0">
                <a:solidFill>
                  <a:schemeClr val="tx1"/>
                </a:solidFill>
              </a:rPr>
              <a:t>主成分分析を活用して、情報を縮約しつつ似ている店舗をクラスタリング</a:t>
            </a:r>
            <a:r>
              <a:rPr lang="ja-JP" altLang="en-US" sz="1600" dirty="0" smtClean="0">
                <a:solidFill>
                  <a:schemeClr val="tx1"/>
                </a:solidFill>
              </a:rPr>
              <a:t>してみましょう</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その後に似ている店舗毎に業績の良し悪しを考えることにしましょう</a:t>
            </a:r>
            <a:endParaRPr lang="en-US" altLang="ja-JP" sz="1600" dirty="0">
              <a:solidFill>
                <a:schemeClr val="tx1"/>
              </a:solidFill>
            </a:endParaRPr>
          </a:p>
        </p:txBody>
      </p:sp>
      <p:sp>
        <p:nvSpPr>
          <p:cNvPr id="15" name="正方形/長方形 14"/>
          <p:cNvSpPr/>
          <p:nvPr/>
        </p:nvSpPr>
        <p:spPr>
          <a:xfrm>
            <a:off x="706352" y="202484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1</a:t>
            </a:r>
            <a:endParaRPr kumimoji="1" lang="ja-JP" altLang="en-US" sz="2000" dirty="0" smtClean="0">
              <a:solidFill>
                <a:schemeClr val="bg1"/>
              </a:solidFill>
              <a:latin typeface="+mn-ea"/>
            </a:endParaRPr>
          </a:p>
        </p:txBody>
      </p:sp>
      <p:sp>
        <p:nvSpPr>
          <p:cNvPr id="17" name="Text Placeholder 5"/>
          <p:cNvSpPr>
            <a:spLocks noGrp="1"/>
          </p:cNvSpPr>
          <p:nvPr>
            <p:ph type="body" sz="quarter" idx="13"/>
          </p:nvPr>
        </p:nvSpPr>
        <p:spPr>
          <a:xfrm>
            <a:off x="539751" y="1042628"/>
            <a:ext cx="7980794" cy="694184"/>
          </a:xfrm>
        </p:spPr>
        <p:txBody>
          <a:bodyPr>
            <a:normAutofit/>
          </a:bodyPr>
          <a:lstStyle/>
          <a:p>
            <a:r>
              <a:rPr lang="ja-JP" altLang="en-US" dirty="0" smtClean="0"/>
              <a:t>実際に起こり得るシチュエーションに基づいて演習を実施頂きます</a:t>
            </a:r>
            <a:endParaRPr lang="en-US" altLang="ja-JP" dirty="0" smtClean="0"/>
          </a:p>
        </p:txBody>
      </p:sp>
      <p:sp>
        <p:nvSpPr>
          <p:cNvPr id="12" name="正方形/長方形 11"/>
          <p:cNvSpPr/>
          <p:nvPr/>
        </p:nvSpPr>
        <p:spPr>
          <a:xfrm>
            <a:off x="611897" y="4005065"/>
            <a:ext cx="1396623" cy="2557102"/>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人口増加要因</a:t>
            </a:r>
            <a:r>
              <a:rPr lang="en-US" altLang="ja-JP" sz="1600" dirty="0" smtClean="0">
                <a:solidFill>
                  <a:schemeClr val="bg1"/>
                </a:solidFill>
              </a:rPr>
              <a:t/>
            </a:r>
            <a:br>
              <a:rPr lang="en-US" altLang="ja-JP" sz="1600" dirty="0" smtClean="0">
                <a:solidFill>
                  <a:schemeClr val="bg1"/>
                </a:solidFill>
              </a:rPr>
            </a:br>
            <a:r>
              <a:rPr lang="ja-JP" altLang="en-US" sz="1600" dirty="0" smtClean="0">
                <a:solidFill>
                  <a:schemeClr val="bg1"/>
                </a:solidFill>
              </a:rPr>
              <a:t>の探索</a:t>
            </a:r>
            <a:endParaRPr lang="en-US" altLang="ja-JP" sz="1600" dirty="0">
              <a:solidFill>
                <a:schemeClr val="bg1"/>
              </a:solidFill>
            </a:endParaRPr>
          </a:p>
        </p:txBody>
      </p:sp>
      <p:sp>
        <p:nvSpPr>
          <p:cNvPr id="14" name="正方形/長方形 13"/>
          <p:cNvSpPr/>
          <p:nvPr/>
        </p:nvSpPr>
        <p:spPr>
          <a:xfrm>
            <a:off x="2116097" y="4005064"/>
            <a:ext cx="6664832" cy="25571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ja-JP" altLang="en-US" sz="1600" dirty="0" smtClean="0">
                <a:solidFill>
                  <a:schemeClr val="tx1"/>
                </a:solidFill>
              </a:rPr>
              <a:t>あなたはある</a:t>
            </a:r>
            <a:r>
              <a:rPr lang="ja-JP" altLang="en-US" sz="1600" b="1" dirty="0" smtClean="0">
                <a:solidFill>
                  <a:schemeClr val="tx1"/>
                </a:solidFill>
              </a:rPr>
              <a:t>レストランチェーンの経営企画の担当者</a:t>
            </a:r>
            <a:r>
              <a:rPr lang="ja-JP" altLang="en-US" sz="1600" dirty="0" smtClean="0">
                <a:solidFill>
                  <a:schemeClr val="tx1"/>
                </a:solidFill>
              </a:rPr>
              <a:t>です</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人口が減少傾向にある日本で、人口の増加・減少が激しく移り変わる中、</a:t>
            </a:r>
            <a:r>
              <a:rPr lang="en-US" altLang="ja-JP" sz="1600" dirty="0" smtClean="0">
                <a:solidFill>
                  <a:schemeClr val="tx1"/>
                </a:solidFill>
              </a:rPr>
              <a:t/>
            </a:r>
            <a:br>
              <a:rPr lang="en-US" altLang="ja-JP" sz="1600" dirty="0" smtClean="0">
                <a:solidFill>
                  <a:schemeClr val="tx1"/>
                </a:solidFill>
              </a:rPr>
            </a:br>
            <a:r>
              <a:rPr lang="ja-JP" altLang="en-US" sz="1600" b="1" dirty="0" smtClean="0">
                <a:solidFill>
                  <a:schemeClr val="tx1"/>
                </a:solidFill>
              </a:rPr>
              <a:t>どの場所にレストランを配置すべきか、改めて検討することになりました</a:t>
            </a:r>
            <a:endParaRPr lang="en-US" altLang="ja-JP" sz="1600" b="1"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レストランなので、基本的には人口の集積地を狙うことが重要ですが、人口が集積している地域は明らかに競合が出店しているので、いたずらにそこばかりに出店するわけにもいきません</a:t>
            </a:r>
            <a:endParaRPr lang="en-US" altLang="ja-JP" sz="1600"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そこで、</a:t>
            </a:r>
            <a:r>
              <a:rPr lang="ja-JP" altLang="en-US" sz="1600" b="1" dirty="0" smtClean="0">
                <a:solidFill>
                  <a:schemeClr val="tx1"/>
                </a:solidFill>
              </a:rPr>
              <a:t>人口が増加している自治体（市区町村）の傾向をつかみ、将来人口が増加しそうな自治体のめぼしをつけることになりました</a:t>
            </a:r>
            <a:endParaRPr lang="en-US" altLang="ja-JP" sz="1600" b="1" dirty="0" smtClean="0">
              <a:solidFill>
                <a:schemeClr val="tx1"/>
              </a:solidFill>
            </a:endParaRPr>
          </a:p>
          <a:p>
            <a:pPr marL="285750" indent="-285750">
              <a:buFont typeface="Arial" panose="020B0604020202020204" pitchFamily="34" charset="0"/>
              <a:buChar char="•"/>
            </a:pPr>
            <a:r>
              <a:rPr lang="ja-JP" altLang="en-US" sz="1600" dirty="0" smtClean="0">
                <a:solidFill>
                  <a:schemeClr val="tx1"/>
                </a:solidFill>
              </a:rPr>
              <a:t>人口増加率を目的変数として線形回帰を行ってもよいですが、扱うデータの説明変数が多数なので、主成分分析後に回帰（主成分回帰）してみます</a:t>
            </a:r>
            <a:endParaRPr lang="en-US" altLang="ja-JP" sz="1600" dirty="0" smtClean="0">
              <a:solidFill>
                <a:schemeClr val="tx1"/>
              </a:solidFill>
            </a:endParaRPr>
          </a:p>
        </p:txBody>
      </p:sp>
      <p:sp>
        <p:nvSpPr>
          <p:cNvPr id="18" name="正方形/長方形 17"/>
          <p:cNvSpPr/>
          <p:nvPr/>
        </p:nvSpPr>
        <p:spPr>
          <a:xfrm>
            <a:off x="706352" y="4360676"/>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Tree>
    <p:extLst>
      <p:ext uri="{BB962C8B-B14F-4D97-AF65-F5344CB8AC3E}">
        <p14:creationId xmlns:p14="http://schemas.microsoft.com/office/powerpoint/2010/main" val="26908926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主成分回帰の結果確認</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70</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en-US" altLang="ja-JP" dirty="0" smtClean="0"/>
              <a:t>80%</a:t>
            </a:r>
            <a:r>
              <a:rPr lang="ja-JP" altLang="en-US" dirty="0" smtClean="0"/>
              <a:t>の累積寄与率を占める第</a:t>
            </a:r>
            <a:r>
              <a:rPr lang="en-US" altLang="ja-JP" dirty="0" smtClean="0"/>
              <a:t>1</a:t>
            </a:r>
            <a:r>
              <a:rPr lang="ja-JP" altLang="en-US" dirty="0" smtClean="0"/>
              <a:t>～</a:t>
            </a:r>
            <a:r>
              <a:rPr lang="en-US" altLang="ja-JP" dirty="0" smtClean="0"/>
              <a:t>10</a:t>
            </a:r>
            <a:r>
              <a:rPr lang="ja-JP" altLang="en-US" dirty="0" smtClean="0"/>
              <a:t>主成分を抽出し、目的変数</a:t>
            </a:r>
            <a:r>
              <a:rPr lang="en-US" altLang="ja-JP" dirty="0" smtClean="0"/>
              <a:t>(</a:t>
            </a:r>
            <a:r>
              <a:rPr lang="ja-JP" altLang="en-US" dirty="0" smtClean="0"/>
              <a:t>人口増加率</a:t>
            </a:r>
            <a:r>
              <a:rPr lang="en-US" altLang="ja-JP" dirty="0" smtClean="0"/>
              <a:t>)</a:t>
            </a:r>
            <a:r>
              <a:rPr lang="ja-JP" altLang="en-US" dirty="0" smtClean="0"/>
              <a:t>を目的変数として線形回帰を実施</a:t>
            </a:r>
            <a:r>
              <a:rPr lang="en-US" altLang="ja-JP" dirty="0" smtClean="0"/>
              <a:t>	</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605</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
        <p:nvSpPr>
          <p:cNvPr id="33" name="正方形/長方形 32"/>
          <p:cNvSpPr/>
          <p:nvPr/>
        </p:nvSpPr>
        <p:spPr>
          <a:xfrm>
            <a:off x="404245" y="1779527"/>
            <a:ext cx="8452418"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400" dirty="0" smtClean="0">
                <a:solidFill>
                  <a:schemeClr val="bg1"/>
                </a:solidFill>
              </a:rPr>
              <a:t>$scores</a:t>
            </a:r>
            <a:r>
              <a:rPr lang="ja-JP" altLang="en-US" sz="1400" dirty="0" smtClean="0">
                <a:solidFill>
                  <a:schemeClr val="bg1"/>
                </a:solidFill>
              </a:rPr>
              <a:t>による主成分得点の抽出、そのあと</a:t>
            </a:r>
            <a:r>
              <a:rPr lang="en-US" altLang="ja-JP" sz="1400" dirty="0" smtClean="0">
                <a:solidFill>
                  <a:schemeClr val="bg1"/>
                </a:solidFill>
              </a:rPr>
              <a:t>lm</a:t>
            </a:r>
            <a:r>
              <a:rPr lang="ja-JP" altLang="en-US" sz="1400" dirty="0" smtClean="0">
                <a:solidFill>
                  <a:schemeClr val="bg1"/>
                </a:solidFill>
              </a:rPr>
              <a:t>関数で線形回帰</a:t>
            </a:r>
            <a:endParaRPr lang="en-US" altLang="ja-JP" sz="1400" dirty="0" smtClean="0">
              <a:solidFill>
                <a:schemeClr val="bg1"/>
              </a:solidFill>
            </a:endParaRPr>
          </a:p>
        </p:txBody>
      </p:sp>
      <p:sp>
        <p:nvSpPr>
          <p:cNvPr id="36" name="正方形/長方形 35"/>
          <p:cNvSpPr/>
          <p:nvPr/>
        </p:nvSpPr>
        <p:spPr>
          <a:xfrm>
            <a:off x="404244" y="2046367"/>
            <a:ext cx="818402" cy="461550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出力</a:t>
            </a:r>
            <a:endParaRPr lang="ja-JP" altLang="en-US" sz="1600" dirty="0">
              <a:solidFill>
                <a:schemeClr val="bg1"/>
              </a:solidFill>
            </a:endParaRPr>
          </a:p>
        </p:txBody>
      </p:sp>
      <p:pic>
        <p:nvPicPr>
          <p:cNvPr id="4" name="図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82189" y="2060848"/>
            <a:ext cx="6798208" cy="4464496"/>
          </a:xfrm>
          <a:prstGeom prst="rect">
            <a:avLst/>
          </a:prstGeom>
        </p:spPr>
      </p:pic>
      <p:sp>
        <p:nvSpPr>
          <p:cNvPr id="37" name="正方形/長方形 36"/>
          <p:cNvSpPr/>
          <p:nvPr/>
        </p:nvSpPr>
        <p:spPr>
          <a:xfrm>
            <a:off x="6999319" y="6057292"/>
            <a:ext cx="719294" cy="195590"/>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38" name="四角形吹き出し 37"/>
          <p:cNvSpPr/>
          <p:nvPr/>
        </p:nvSpPr>
        <p:spPr>
          <a:xfrm>
            <a:off x="7347437" y="4497424"/>
            <a:ext cx="1536741" cy="887488"/>
          </a:xfrm>
          <a:prstGeom prst="wedgeRectCallout">
            <a:avLst>
              <a:gd name="adj1" fmla="val -38347"/>
              <a:gd name="adj2" fmla="val 125369"/>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lstStyle/>
          <a:p>
            <a:r>
              <a:rPr lang="ja-JP" altLang="en-US" sz="1400" dirty="0" smtClean="0">
                <a:solidFill>
                  <a:schemeClr val="bg1"/>
                </a:solidFill>
              </a:rPr>
              <a:t>決定係数は</a:t>
            </a:r>
            <a:r>
              <a:rPr lang="en-US" altLang="ja-JP" sz="1400" dirty="0" smtClean="0">
                <a:solidFill>
                  <a:schemeClr val="bg1"/>
                </a:solidFill>
              </a:rPr>
              <a:t>0.72</a:t>
            </a:r>
            <a:r>
              <a:rPr lang="ja-JP" altLang="en-US" sz="1400" dirty="0" err="1" smtClean="0">
                <a:solidFill>
                  <a:schemeClr val="bg1"/>
                </a:solidFill>
              </a:rPr>
              <a:t>。</a:t>
            </a:r>
            <a:r>
              <a:rPr lang="en-US" altLang="ja-JP" sz="1400" dirty="0" smtClean="0">
                <a:solidFill>
                  <a:schemeClr val="bg1"/>
                </a:solidFill>
              </a:rPr>
              <a:t/>
            </a:r>
            <a:br>
              <a:rPr lang="en-US" altLang="ja-JP" sz="1400" dirty="0" smtClean="0">
                <a:solidFill>
                  <a:schemeClr val="bg1"/>
                </a:solidFill>
              </a:rPr>
            </a:br>
            <a:r>
              <a:rPr lang="ja-JP" altLang="en-US" sz="1400" dirty="0" smtClean="0">
                <a:solidFill>
                  <a:schemeClr val="bg1"/>
                </a:solidFill>
              </a:rPr>
              <a:t>このモデルは</a:t>
            </a:r>
            <a:r>
              <a:rPr lang="en-US" altLang="ja-JP" sz="1400" dirty="0" smtClean="0">
                <a:solidFill>
                  <a:schemeClr val="bg1"/>
                </a:solidFill>
              </a:rPr>
              <a:t/>
            </a:r>
            <a:br>
              <a:rPr lang="en-US" altLang="ja-JP" sz="1400" dirty="0" smtClean="0">
                <a:solidFill>
                  <a:schemeClr val="bg1"/>
                </a:solidFill>
              </a:rPr>
            </a:br>
            <a:r>
              <a:rPr lang="ja-JP" altLang="en-US" sz="1400" dirty="0" smtClean="0">
                <a:solidFill>
                  <a:schemeClr val="bg1"/>
                </a:solidFill>
              </a:rPr>
              <a:t>人口増加の</a:t>
            </a:r>
            <a:r>
              <a:rPr lang="en-US" altLang="ja-JP" sz="1400" dirty="0" smtClean="0">
                <a:solidFill>
                  <a:schemeClr val="bg1"/>
                </a:solidFill>
              </a:rPr>
              <a:t/>
            </a:r>
            <a:br>
              <a:rPr lang="en-US" altLang="ja-JP" sz="1400" dirty="0" smtClean="0">
                <a:solidFill>
                  <a:schemeClr val="bg1"/>
                </a:solidFill>
              </a:rPr>
            </a:br>
            <a:r>
              <a:rPr lang="en-US" altLang="ja-JP" sz="1400" dirty="0" smtClean="0">
                <a:solidFill>
                  <a:schemeClr val="bg1"/>
                </a:solidFill>
              </a:rPr>
              <a:t>72%</a:t>
            </a:r>
            <a:r>
              <a:rPr lang="ja-JP" altLang="en-US" sz="1400" dirty="0" smtClean="0">
                <a:solidFill>
                  <a:schemeClr val="bg1"/>
                </a:solidFill>
              </a:rPr>
              <a:t>を説明している</a:t>
            </a:r>
            <a:endParaRPr kumimoji="1" lang="en-US" altLang="ja-JP" sz="1400" dirty="0" smtClean="0">
              <a:solidFill>
                <a:schemeClr val="bg1"/>
              </a:solidFill>
            </a:endParaRPr>
          </a:p>
        </p:txBody>
      </p:sp>
      <p:sp>
        <p:nvSpPr>
          <p:cNvPr id="40" name="正方形/長方形 39"/>
          <p:cNvSpPr/>
          <p:nvPr/>
        </p:nvSpPr>
        <p:spPr>
          <a:xfrm>
            <a:off x="1318327" y="3434181"/>
            <a:ext cx="5680991" cy="209771"/>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2" name="正方形/長方形 41"/>
          <p:cNvSpPr/>
          <p:nvPr/>
        </p:nvSpPr>
        <p:spPr>
          <a:xfrm>
            <a:off x="1318327" y="3835651"/>
            <a:ext cx="5680991" cy="209771"/>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3" name="正方形/長方形 42"/>
          <p:cNvSpPr/>
          <p:nvPr/>
        </p:nvSpPr>
        <p:spPr>
          <a:xfrm>
            <a:off x="1318327" y="4453763"/>
            <a:ext cx="5680991" cy="800625"/>
          </a:xfrm>
          <a:prstGeom prst="rect">
            <a:avLst/>
          </a:prstGeom>
          <a:solidFill>
            <a:schemeClr val="accent1">
              <a:alpha val="2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4" name="正方形/長方形 43"/>
          <p:cNvSpPr/>
          <p:nvPr/>
        </p:nvSpPr>
        <p:spPr>
          <a:xfrm>
            <a:off x="1335845" y="3650859"/>
            <a:ext cx="5663474" cy="184162"/>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6" name="正方形/長方形 45"/>
          <p:cNvSpPr/>
          <p:nvPr/>
        </p:nvSpPr>
        <p:spPr>
          <a:xfrm>
            <a:off x="1335845" y="4047640"/>
            <a:ext cx="5663474" cy="387882"/>
          </a:xfrm>
          <a:prstGeom prst="rect">
            <a:avLst/>
          </a:prstGeom>
          <a:solidFill>
            <a:srgbClr val="FF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dirty="0" smtClean="0">
              <a:solidFill>
                <a:schemeClr val="bg1"/>
              </a:solidFill>
            </a:endParaRPr>
          </a:p>
        </p:txBody>
      </p:sp>
      <p:sp>
        <p:nvSpPr>
          <p:cNvPr id="48" name="四角形吹き出し 47"/>
          <p:cNvSpPr/>
          <p:nvPr/>
        </p:nvSpPr>
        <p:spPr>
          <a:xfrm>
            <a:off x="7347437" y="2130123"/>
            <a:ext cx="1509226" cy="2221233"/>
          </a:xfrm>
          <a:prstGeom prst="wedgeRectCallout">
            <a:avLst>
              <a:gd name="adj1" fmla="val -64990"/>
              <a:gd name="adj2" fmla="val 24545"/>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lstStyle/>
          <a:p>
            <a:r>
              <a:rPr kumimoji="1" lang="ja-JP" altLang="en-US" sz="1400" dirty="0" smtClean="0">
                <a:solidFill>
                  <a:schemeClr val="bg1"/>
                </a:solidFill>
              </a:rPr>
              <a:t>第</a:t>
            </a:r>
            <a:r>
              <a:rPr kumimoji="1" lang="en-US" altLang="ja-JP" sz="1400" dirty="0" smtClean="0">
                <a:solidFill>
                  <a:schemeClr val="bg1"/>
                </a:solidFill>
              </a:rPr>
              <a:t>1,3,7-10</a:t>
            </a:r>
            <a:r>
              <a:rPr kumimoji="1" lang="ja-JP" altLang="en-US" sz="1400" dirty="0" smtClean="0">
                <a:solidFill>
                  <a:schemeClr val="bg1"/>
                </a:solidFill>
              </a:rPr>
              <a:t>主成分が大きい程、人口増加率が小さく</a:t>
            </a:r>
            <a:endParaRPr kumimoji="1" lang="en-US" altLang="ja-JP" sz="1400" dirty="0" smtClean="0">
              <a:solidFill>
                <a:schemeClr val="bg1"/>
              </a:solidFill>
            </a:endParaRPr>
          </a:p>
          <a:p>
            <a:endParaRPr lang="en-US" altLang="ja-JP" sz="1400" dirty="0">
              <a:solidFill>
                <a:schemeClr val="bg1"/>
              </a:solidFill>
            </a:endParaRPr>
          </a:p>
          <a:p>
            <a:r>
              <a:rPr lang="ja-JP" altLang="en-US" sz="1400" dirty="0" smtClean="0">
                <a:solidFill>
                  <a:schemeClr val="bg1"/>
                </a:solidFill>
              </a:rPr>
              <a:t>第</a:t>
            </a:r>
            <a:r>
              <a:rPr lang="en-US" altLang="ja-JP" sz="1400" dirty="0" smtClean="0">
                <a:solidFill>
                  <a:schemeClr val="bg1"/>
                </a:solidFill>
              </a:rPr>
              <a:t>2, 5, 6</a:t>
            </a:r>
            <a:r>
              <a:rPr lang="ja-JP" altLang="en-US" sz="1400" dirty="0" smtClean="0">
                <a:solidFill>
                  <a:schemeClr val="bg1"/>
                </a:solidFill>
              </a:rPr>
              <a:t>主成分が大きい程、人口増加率が大きい</a:t>
            </a:r>
            <a:endParaRPr lang="en-US" altLang="ja-JP" sz="1400" dirty="0" smtClean="0">
              <a:solidFill>
                <a:schemeClr val="bg1"/>
              </a:solidFill>
            </a:endParaRPr>
          </a:p>
        </p:txBody>
      </p:sp>
    </p:spTree>
    <p:extLst>
      <p:ext uri="{BB962C8B-B14F-4D97-AF65-F5344CB8AC3E}">
        <p14:creationId xmlns:p14="http://schemas.microsoft.com/office/powerpoint/2010/main" val="10458997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通常の線形回帰との比較</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71</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5" name="Text Placeholder 5"/>
          <p:cNvSpPr>
            <a:spLocks noGrp="1"/>
          </p:cNvSpPr>
          <p:nvPr>
            <p:ph type="body" sz="quarter" idx="13"/>
          </p:nvPr>
        </p:nvSpPr>
        <p:spPr>
          <a:xfrm>
            <a:off x="539751" y="1042628"/>
            <a:ext cx="7980794" cy="694184"/>
          </a:xfrm>
        </p:spPr>
        <p:txBody>
          <a:bodyPr>
            <a:normAutofit/>
          </a:bodyPr>
          <a:lstStyle/>
          <a:p>
            <a:r>
              <a:rPr lang="ja-JP" altLang="en-US" dirty="0" smtClean="0"/>
              <a:t>通常の線形回帰と</a:t>
            </a:r>
            <a:r>
              <a:rPr lang="ja-JP" altLang="en-US" dirty="0" smtClean="0"/>
              <a:t>比較すると決定係数が改善しているとわかる。また、主成分回帰の方がきめ細やかな情報をモデルに取り込めているとわかる</a:t>
            </a:r>
            <a:endParaRPr lang="en-US" altLang="ja-JP" dirty="0" smtClean="0"/>
          </a:p>
        </p:txBody>
      </p:sp>
      <p:sp>
        <p:nvSpPr>
          <p:cNvPr id="6" name="円/楕円 5"/>
          <p:cNvSpPr/>
          <p:nvPr/>
        </p:nvSpPr>
        <p:spPr>
          <a:xfrm>
            <a:off x="539750" y="438993"/>
            <a:ext cx="432000" cy="432000"/>
          </a:xfrm>
          <a:prstGeom prst="ellipse">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smtClean="0">
                <a:solidFill>
                  <a:schemeClr val="bg1"/>
                </a:solidFill>
              </a:rPr>
              <a:t>605</a:t>
            </a:r>
            <a:endParaRPr kumimoji="1" lang="ja-JP" altLang="en-US" sz="2000" b="1" dirty="0" smtClean="0">
              <a:solidFill>
                <a:schemeClr val="bg1"/>
              </a:solidFill>
            </a:endParaRPr>
          </a:p>
        </p:txBody>
      </p:sp>
      <p:sp>
        <p:nvSpPr>
          <p:cNvPr id="47" name="ホームベース 46"/>
          <p:cNvSpPr/>
          <p:nvPr/>
        </p:nvSpPr>
        <p:spPr>
          <a:xfrm>
            <a:off x="648021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収集</a:t>
            </a:r>
          </a:p>
        </p:txBody>
      </p:sp>
      <p:sp>
        <p:nvSpPr>
          <p:cNvPr id="54" name="ホームベース 53"/>
          <p:cNvSpPr/>
          <p:nvPr/>
        </p:nvSpPr>
        <p:spPr>
          <a:xfrm>
            <a:off x="6999318"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読み込み</a:t>
            </a:r>
          </a:p>
        </p:txBody>
      </p:sp>
      <p:sp>
        <p:nvSpPr>
          <p:cNvPr id="55" name="ホームベース 54"/>
          <p:cNvSpPr/>
          <p:nvPr/>
        </p:nvSpPr>
        <p:spPr>
          <a:xfrm>
            <a:off x="7516842" y="108829"/>
            <a:ext cx="486275" cy="282388"/>
          </a:xfrm>
          <a:prstGeom prst="homePlate">
            <a:avLst>
              <a:gd name="adj" fmla="val 20968"/>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lumMod val="50000"/>
                  </a:schemeClr>
                </a:solidFill>
              </a:rPr>
              <a:t>データの</a:t>
            </a:r>
            <a:r>
              <a:rPr lang="en-US" altLang="ja-JP" sz="800" dirty="0">
                <a:solidFill>
                  <a:schemeClr val="bg1">
                    <a:lumMod val="50000"/>
                  </a:schemeClr>
                </a:solidFill>
              </a:rPr>
              <a:t/>
            </a:r>
            <a:br>
              <a:rPr lang="en-US" altLang="ja-JP" sz="800" dirty="0">
                <a:solidFill>
                  <a:schemeClr val="bg1">
                    <a:lumMod val="50000"/>
                  </a:schemeClr>
                </a:solidFill>
              </a:rPr>
            </a:br>
            <a:r>
              <a:rPr lang="ja-JP" altLang="en-US" sz="800" dirty="0">
                <a:solidFill>
                  <a:schemeClr val="bg1">
                    <a:lumMod val="50000"/>
                  </a:schemeClr>
                </a:solidFill>
              </a:rPr>
              <a:t>加工</a:t>
            </a:r>
          </a:p>
        </p:txBody>
      </p:sp>
      <p:sp>
        <p:nvSpPr>
          <p:cNvPr id="57" name="ホームベース 56"/>
          <p:cNvSpPr/>
          <p:nvPr/>
        </p:nvSpPr>
        <p:spPr>
          <a:xfrm>
            <a:off x="8034367"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smtClean="0">
                <a:solidFill>
                  <a:schemeClr val="bg1"/>
                </a:solidFill>
              </a:rPr>
              <a:t>主成分</a:t>
            </a:r>
            <a:r>
              <a:rPr lang="en-US" altLang="ja-JP" sz="800" dirty="0" smtClean="0">
                <a:solidFill>
                  <a:schemeClr val="bg1"/>
                </a:solidFill>
              </a:rPr>
              <a:t/>
            </a:r>
            <a:br>
              <a:rPr lang="en-US" altLang="ja-JP" sz="800" dirty="0" smtClean="0">
                <a:solidFill>
                  <a:schemeClr val="bg1"/>
                </a:solidFill>
              </a:rPr>
            </a:br>
            <a:r>
              <a:rPr lang="ja-JP" altLang="en-US" sz="800" dirty="0" smtClean="0">
                <a:solidFill>
                  <a:schemeClr val="bg1"/>
                </a:solidFill>
              </a:rPr>
              <a:t>分析</a:t>
            </a:r>
            <a:endParaRPr lang="ja-JP" altLang="en-US" sz="800" dirty="0">
              <a:solidFill>
                <a:schemeClr val="bg1"/>
              </a:solidFill>
            </a:endParaRPr>
          </a:p>
        </p:txBody>
      </p:sp>
      <p:sp>
        <p:nvSpPr>
          <p:cNvPr id="62" name="ホームベース 61"/>
          <p:cNvSpPr/>
          <p:nvPr/>
        </p:nvSpPr>
        <p:spPr>
          <a:xfrm>
            <a:off x="8551891" y="108829"/>
            <a:ext cx="486275" cy="282388"/>
          </a:xfrm>
          <a:prstGeom prst="homePlate">
            <a:avLst>
              <a:gd name="adj" fmla="val 20968"/>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00" dirty="0">
                <a:solidFill>
                  <a:schemeClr val="bg1"/>
                </a:solidFill>
              </a:rPr>
              <a:t>結果の</a:t>
            </a:r>
            <a:r>
              <a:rPr lang="en-US" altLang="ja-JP" sz="800" dirty="0">
                <a:solidFill>
                  <a:schemeClr val="bg1"/>
                </a:solidFill>
              </a:rPr>
              <a:t/>
            </a:r>
            <a:br>
              <a:rPr lang="en-US" altLang="ja-JP" sz="800" dirty="0">
                <a:solidFill>
                  <a:schemeClr val="bg1"/>
                </a:solidFill>
              </a:rPr>
            </a:br>
            <a:r>
              <a:rPr lang="ja-JP" altLang="en-US" sz="800" dirty="0">
                <a:solidFill>
                  <a:schemeClr val="bg1"/>
                </a:solidFill>
              </a:rPr>
              <a:t>評価</a:t>
            </a:r>
          </a:p>
        </p:txBody>
      </p:sp>
      <p:sp>
        <p:nvSpPr>
          <p:cNvPr id="30" name="正方形/長方形 29"/>
          <p:cNvSpPr/>
          <p:nvPr/>
        </p:nvSpPr>
        <p:spPr>
          <a:xfrm>
            <a:off x="85069" y="51554"/>
            <a:ext cx="261016" cy="28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smtClean="0">
                <a:solidFill>
                  <a:schemeClr val="bg1"/>
                </a:solidFill>
                <a:latin typeface="+mn-ea"/>
              </a:rPr>
              <a:t>2</a:t>
            </a:r>
            <a:endParaRPr kumimoji="1" lang="ja-JP" altLang="en-US" sz="2000" dirty="0" smtClean="0">
              <a:solidFill>
                <a:schemeClr val="bg1"/>
              </a:solidFill>
              <a:latin typeface="+mn-ea"/>
            </a:endParaRPr>
          </a:p>
        </p:txBody>
      </p:sp>
      <p:sp>
        <p:nvSpPr>
          <p:cNvPr id="31" name="正方形/長方形 30"/>
          <p:cNvSpPr/>
          <p:nvPr/>
        </p:nvSpPr>
        <p:spPr>
          <a:xfrm>
            <a:off x="359532" y="55863"/>
            <a:ext cx="4680520" cy="2794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ja-JP" altLang="en-US" sz="1600" dirty="0">
                <a:solidFill>
                  <a:schemeClr val="tx1"/>
                </a:solidFill>
              </a:rPr>
              <a:t>自治体の人口増加要因の探索</a:t>
            </a:r>
            <a:endParaRPr lang="ja-JP" altLang="en-US" sz="1600" dirty="0">
              <a:solidFill>
                <a:schemeClr val="tx1"/>
              </a:solidFill>
            </a:endParaRPr>
          </a:p>
        </p:txBody>
      </p:sp>
      <p:sp>
        <p:nvSpPr>
          <p:cNvPr id="33" name="正方形/長方形 32"/>
          <p:cNvSpPr/>
          <p:nvPr/>
        </p:nvSpPr>
        <p:spPr>
          <a:xfrm>
            <a:off x="404245" y="1779527"/>
            <a:ext cx="8452418" cy="224125"/>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400" dirty="0" smtClean="0">
                <a:solidFill>
                  <a:schemeClr val="bg1"/>
                </a:solidFill>
              </a:rPr>
              <a:t>通常の線形回帰の結果</a:t>
            </a:r>
            <a:endParaRPr lang="en-US" altLang="ja-JP" sz="1400" dirty="0" smtClean="0">
              <a:solidFill>
                <a:schemeClr val="bg1"/>
              </a:solidFill>
            </a:endParaRPr>
          </a:p>
        </p:txBody>
      </p:sp>
      <p:sp>
        <p:nvSpPr>
          <p:cNvPr id="36" name="正方形/長方形 35"/>
          <p:cNvSpPr/>
          <p:nvPr/>
        </p:nvSpPr>
        <p:spPr>
          <a:xfrm>
            <a:off x="404244" y="2046367"/>
            <a:ext cx="818402" cy="4615501"/>
          </a:xfrm>
          <a:prstGeom prst="rect">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dirty="0" smtClean="0">
                <a:solidFill>
                  <a:schemeClr val="bg1"/>
                </a:solidFill>
              </a:rPr>
              <a:t>出力</a:t>
            </a:r>
            <a:endParaRPr lang="ja-JP" altLang="en-US" sz="1600" dirty="0">
              <a:solidFill>
                <a:schemeClr val="bg1"/>
              </a:solidFill>
            </a:endParaRPr>
          </a:p>
        </p:txBody>
      </p:sp>
      <p:pic>
        <p:nvPicPr>
          <p:cNvPr id="5" name="図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55844" y="2422681"/>
            <a:ext cx="7599816" cy="3742623"/>
          </a:xfrm>
          <a:prstGeom prst="rect">
            <a:avLst/>
          </a:prstGeom>
        </p:spPr>
      </p:pic>
      <p:sp>
        <p:nvSpPr>
          <p:cNvPr id="26" name="正方形/長方形 25"/>
          <p:cNvSpPr/>
          <p:nvPr/>
        </p:nvSpPr>
        <p:spPr>
          <a:xfrm>
            <a:off x="6493860" y="5741964"/>
            <a:ext cx="719294" cy="195590"/>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sp>
        <p:nvSpPr>
          <p:cNvPr id="27" name="四角形吹き出し 26"/>
          <p:cNvSpPr/>
          <p:nvPr/>
        </p:nvSpPr>
        <p:spPr>
          <a:xfrm>
            <a:off x="7356455" y="5429267"/>
            <a:ext cx="1536741" cy="484009"/>
          </a:xfrm>
          <a:prstGeom prst="wedgeRectCallout">
            <a:avLst>
              <a:gd name="adj1" fmla="val -64990"/>
              <a:gd name="adj2" fmla="val 46417"/>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lstStyle/>
          <a:p>
            <a:r>
              <a:rPr kumimoji="1" lang="ja-JP" altLang="en-US" sz="1400" dirty="0" smtClean="0">
                <a:solidFill>
                  <a:schemeClr val="bg1"/>
                </a:solidFill>
              </a:rPr>
              <a:t>決定係数は前ページより若干悪い</a:t>
            </a:r>
            <a:endParaRPr kumimoji="1" lang="en-US" altLang="ja-JP" sz="1400" dirty="0" smtClean="0">
              <a:solidFill>
                <a:schemeClr val="bg1"/>
              </a:solidFill>
            </a:endParaRPr>
          </a:p>
        </p:txBody>
      </p:sp>
      <p:sp>
        <p:nvSpPr>
          <p:cNvPr id="29" name="四角形吹き出し 28"/>
          <p:cNvSpPr/>
          <p:nvPr/>
        </p:nvSpPr>
        <p:spPr>
          <a:xfrm>
            <a:off x="5829392" y="2062639"/>
            <a:ext cx="3024964" cy="1212823"/>
          </a:xfrm>
          <a:prstGeom prst="wedgeRectCallout">
            <a:avLst>
              <a:gd name="adj1" fmla="val -43333"/>
              <a:gd name="adj2" fmla="val 30055"/>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smtClean="0">
                <a:solidFill>
                  <a:schemeClr val="bg1"/>
                </a:solidFill>
              </a:rPr>
              <a:t>目的変数（人口増加率）は、</a:t>
            </a:r>
            <a:endParaRPr lang="en-US" altLang="ja-JP" sz="1400" dirty="0" smtClean="0">
              <a:solidFill>
                <a:schemeClr val="bg1"/>
              </a:solidFill>
            </a:endParaRPr>
          </a:p>
          <a:p>
            <a:r>
              <a:rPr lang="ja-JP" altLang="en-US" sz="1400" dirty="0" smtClean="0">
                <a:solidFill>
                  <a:schemeClr val="bg1"/>
                </a:solidFill>
              </a:rPr>
              <a:t>高齢者比率、男性比率、核家族比率、労働人口比率は人口増加とは反比例。</a:t>
            </a:r>
            <a:endParaRPr lang="en-US" altLang="ja-JP" sz="1400" dirty="0" smtClean="0">
              <a:solidFill>
                <a:schemeClr val="bg1"/>
              </a:solidFill>
            </a:endParaRPr>
          </a:p>
          <a:p>
            <a:r>
              <a:rPr lang="en-US" altLang="ja-JP" sz="1400" dirty="0" smtClean="0">
                <a:solidFill>
                  <a:schemeClr val="bg1"/>
                </a:solidFill>
              </a:rPr>
              <a:t>15</a:t>
            </a:r>
            <a:r>
              <a:rPr lang="ja-JP" altLang="en-US" sz="1400" dirty="0" smtClean="0">
                <a:solidFill>
                  <a:schemeClr val="bg1"/>
                </a:solidFill>
              </a:rPr>
              <a:t>歳未満人口比率、高齢者単身世帯と比例していることがわかる</a:t>
            </a:r>
            <a:endParaRPr lang="en-US" altLang="ja-JP" sz="1400" dirty="0" smtClean="0">
              <a:solidFill>
                <a:schemeClr val="bg1"/>
              </a:solidFill>
            </a:endParaRPr>
          </a:p>
        </p:txBody>
      </p:sp>
      <p:sp>
        <p:nvSpPr>
          <p:cNvPr id="32" name="正方形/長方形 31"/>
          <p:cNvSpPr/>
          <p:nvPr/>
        </p:nvSpPr>
        <p:spPr>
          <a:xfrm>
            <a:off x="1255843" y="3335861"/>
            <a:ext cx="4380681" cy="1659219"/>
          </a:xfrm>
          <a:prstGeom prst="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smtClean="0">
              <a:solidFill>
                <a:schemeClr val="tx1"/>
              </a:solidFill>
            </a:endParaRPr>
          </a:p>
        </p:txBody>
      </p:sp>
      <p:cxnSp>
        <p:nvCxnSpPr>
          <p:cNvPr id="8" name="直線コネクタ 7"/>
          <p:cNvCxnSpPr>
            <a:stCxn id="29" idx="1"/>
            <a:endCxn id="32" idx="0"/>
          </p:cNvCxnSpPr>
          <p:nvPr/>
        </p:nvCxnSpPr>
        <p:spPr>
          <a:xfrm flipH="1">
            <a:off x="3446184" y="2669051"/>
            <a:ext cx="2383208" cy="66681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34" name="四角形吹き出し 33"/>
          <p:cNvSpPr/>
          <p:nvPr/>
        </p:nvSpPr>
        <p:spPr>
          <a:xfrm>
            <a:off x="1301128" y="6174847"/>
            <a:ext cx="7553228" cy="467243"/>
          </a:xfrm>
          <a:prstGeom prst="wedgeRectCallout">
            <a:avLst>
              <a:gd name="adj1" fmla="val -43333"/>
              <a:gd name="adj2" fmla="val 30055"/>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lstStyle/>
          <a:p>
            <a:r>
              <a:rPr lang="ja-JP" altLang="en-US" sz="1400" dirty="0" smtClean="0">
                <a:solidFill>
                  <a:schemeClr val="bg1"/>
                </a:solidFill>
              </a:rPr>
              <a:t>通常の線形回帰は多重共線性を防ぐため、相関のある説明変数を排除している。結果的に、</a:t>
            </a:r>
            <a:r>
              <a:rPr lang="en-US" altLang="ja-JP" sz="1400" dirty="0" smtClean="0">
                <a:solidFill>
                  <a:schemeClr val="bg1"/>
                </a:solidFill>
              </a:rPr>
              <a:t>(</a:t>
            </a:r>
            <a:r>
              <a:rPr lang="ja-JP" altLang="en-US" sz="1400" dirty="0" smtClean="0">
                <a:solidFill>
                  <a:schemeClr val="bg1"/>
                </a:solidFill>
              </a:rPr>
              <a:t>高齢者比率等と比例している</a:t>
            </a:r>
            <a:r>
              <a:rPr lang="en-US" altLang="ja-JP" sz="1400" dirty="0" smtClean="0">
                <a:solidFill>
                  <a:schemeClr val="bg1"/>
                </a:solidFill>
              </a:rPr>
              <a:t>)</a:t>
            </a:r>
            <a:r>
              <a:rPr lang="ja-JP" altLang="en-US" sz="1400" dirty="0" smtClean="0">
                <a:solidFill>
                  <a:schemeClr val="bg1"/>
                </a:solidFill>
              </a:rPr>
              <a:t>産業別労働人口比率のデータが消えてしまい、示唆に乏しい結果となった</a:t>
            </a:r>
            <a:endParaRPr lang="en-US" altLang="ja-JP" sz="1400" dirty="0" smtClean="0">
              <a:solidFill>
                <a:schemeClr val="bg1"/>
              </a:solidFill>
            </a:endParaRPr>
          </a:p>
        </p:txBody>
      </p:sp>
    </p:spTree>
    <p:extLst>
      <p:ext uri="{BB962C8B-B14F-4D97-AF65-F5344CB8AC3E}">
        <p14:creationId xmlns:p14="http://schemas.microsoft.com/office/powerpoint/2010/main" val="1675219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429000"/>
            <a:ext cx="9143999" cy="396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72</a:t>
            </a:fld>
            <a:endParaRPr kumimoji="1" lang="ja-JP" altLang="en-US"/>
          </a:p>
        </p:txBody>
      </p:sp>
      <p:sp>
        <p:nvSpPr>
          <p:cNvPr id="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0" name="Rectangle 9"/>
          <p:cNvSpPr/>
          <p:nvPr/>
        </p:nvSpPr>
        <p:spPr>
          <a:xfrm>
            <a:off x="0" y="1437103"/>
            <a:ext cx="9143999" cy="4655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marL="442913"/>
            <a:r>
              <a:rPr lang="en-US" altLang="ja-JP" sz="2800" dirty="0" smtClean="0">
                <a:solidFill>
                  <a:schemeClr val="tx1"/>
                </a:solidFill>
              </a:rPr>
              <a:t>CONTENTS</a:t>
            </a:r>
          </a:p>
          <a:p>
            <a:pPr marL="442913"/>
            <a:endParaRPr lang="en-US" altLang="ja-JP" sz="2800" dirty="0" smtClean="0">
              <a:solidFill>
                <a:schemeClr val="tx1"/>
              </a:solidFill>
            </a:endParaRPr>
          </a:p>
          <a:p>
            <a:pPr marL="785813" indent="-342900">
              <a:buFont typeface="Arial" panose="020B0604020202020204" pitchFamily="34" charset="0"/>
              <a:buChar char="•"/>
            </a:pPr>
            <a:r>
              <a:rPr lang="ja-JP" altLang="en-US" sz="2400" dirty="0" smtClean="0">
                <a:solidFill>
                  <a:schemeClr val="tx1"/>
                </a:solidFill>
              </a:rPr>
              <a:t>本日のチェックリスト（目標）</a:t>
            </a:r>
            <a:r>
              <a:rPr lang="en-US" altLang="ja-JP" sz="2400" dirty="0" smtClean="0">
                <a:solidFill>
                  <a:schemeClr val="tx1"/>
                </a:solidFill>
              </a:rPr>
              <a:t>			13:00 – 13:05</a:t>
            </a:r>
          </a:p>
          <a:p>
            <a:pPr marL="785813" indent="-342900">
              <a:buFont typeface="Arial" panose="020B0604020202020204" pitchFamily="34" charset="0"/>
              <a:buChar char="•"/>
            </a:pPr>
            <a:r>
              <a:rPr lang="ja-JP" altLang="en-US" sz="2400" dirty="0" smtClean="0">
                <a:solidFill>
                  <a:schemeClr val="tx1"/>
                </a:solidFill>
              </a:rPr>
              <a:t>理論編</a:t>
            </a:r>
            <a:r>
              <a:rPr lang="en-US" altLang="ja-JP" sz="2400" dirty="0" smtClean="0">
                <a:solidFill>
                  <a:schemeClr val="tx1"/>
                </a:solidFill>
              </a:rPr>
              <a:t>						13:05 – 15:15</a:t>
            </a:r>
          </a:p>
          <a:p>
            <a:pPr marL="785813" indent="-342900">
              <a:buFont typeface="Arial" panose="020B0604020202020204" pitchFamily="34" charset="0"/>
              <a:buChar char="•"/>
            </a:pPr>
            <a:r>
              <a:rPr lang="ja-JP" altLang="en-US" sz="2400" dirty="0" smtClean="0">
                <a:solidFill>
                  <a:schemeClr val="tx1"/>
                </a:solidFill>
              </a:rPr>
              <a:t>実践編</a:t>
            </a:r>
            <a:r>
              <a:rPr lang="en-US" altLang="ja-JP" sz="2400" dirty="0" smtClean="0">
                <a:solidFill>
                  <a:schemeClr val="tx1"/>
                </a:solidFill>
              </a:rPr>
              <a:t>						15:15 – 16:00</a:t>
            </a:r>
          </a:p>
          <a:p>
            <a:pPr marL="785813" indent="-342900">
              <a:buFont typeface="Arial" panose="020B0604020202020204" pitchFamily="34" charset="0"/>
              <a:buChar char="•"/>
            </a:pPr>
            <a:r>
              <a:rPr lang="ja-JP" altLang="en-US" sz="2400" dirty="0" smtClean="0">
                <a:solidFill>
                  <a:schemeClr val="bg1"/>
                </a:solidFill>
              </a:rPr>
              <a:t>演習・宿題</a:t>
            </a:r>
            <a:r>
              <a:rPr lang="en-US" altLang="ja-JP" sz="2400" dirty="0" smtClean="0">
                <a:solidFill>
                  <a:schemeClr val="bg1"/>
                </a:solidFill>
              </a:rPr>
              <a:t>					16:00 – 17:00</a:t>
            </a:r>
          </a:p>
          <a:p>
            <a:pPr marL="785813" indent="-342900">
              <a:buFont typeface="Arial" panose="020B0604020202020204" pitchFamily="34" charset="0"/>
              <a:buChar char="•"/>
            </a:pPr>
            <a:r>
              <a:rPr lang="ja-JP" altLang="en-US" sz="2400" dirty="0">
                <a:solidFill>
                  <a:schemeClr val="tx1"/>
                </a:solidFill>
              </a:rPr>
              <a:t>連絡</a:t>
            </a:r>
            <a:endParaRPr lang="en-US" altLang="ja-JP" sz="2400" dirty="0" smtClean="0">
              <a:solidFill>
                <a:schemeClr val="tx1"/>
              </a:solidFill>
            </a:endParaRPr>
          </a:p>
        </p:txBody>
      </p:sp>
    </p:spTree>
    <p:extLst>
      <p:ext uri="{BB962C8B-B14F-4D97-AF65-F5344CB8AC3E}">
        <p14:creationId xmlns:p14="http://schemas.microsoft.com/office/powerpoint/2010/main" val="37427860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9</a:t>
            </a:r>
            <a:r>
              <a:rPr kumimoji="1" lang="ja-JP" altLang="en-US" dirty="0" smtClean="0"/>
              <a:t>月分の課題</a:t>
            </a:r>
            <a:r>
              <a:rPr lang="en-US" altLang="ja-JP" dirty="0"/>
              <a:t>…</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73</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pic>
        <p:nvPicPr>
          <p:cNvPr id="1028" name="Picture 4" descr="「ドラえもん 宿題 画像」の画像検索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76" y="1484784"/>
            <a:ext cx="4209351" cy="4783353"/>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4752021" y="1484784"/>
            <a:ext cx="3599818" cy="47833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kumimoji="1" lang="en-US" altLang="ja-JP" dirty="0" smtClean="0">
                <a:solidFill>
                  <a:schemeClr val="tx1"/>
                </a:solidFill>
              </a:rPr>
              <a:t>9</a:t>
            </a:r>
            <a:r>
              <a:rPr kumimoji="1" lang="ja-JP" altLang="en-US" dirty="0" smtClean="0">
                <a:solidFill>
                  <a:schemeClr val="tx1"/>
                </a:solidFill>
              </a:rPr>
              <a:t>月の課題は、</a:t>
            </a:r>
            <a:r>
              <a:rPr lang="ja-JP" altLang="en-US" dirty="0" smtClean="0">
                <a:solidFill>
                  <a:schemeClr val="tx1"/>
                </a:solidFill>
              </a:rPr>
              <a:t>来月の発表に集中いただくため「なし」とします</a:t>
            </a:r>
            <a:endParaRPr lang="en-US" altLang="ja-JP" dirty="0" smtClean="0">
              <a:solidFill>
                <a:schemeClr val="tx1"/>
              </a:solidFill>
            </a:endParaRPr>
          </a:p>
          <a:p>
            <a:pPr marL="285750" indent="-285750">
              <a:buFont typeface="Arial" panose="020B0604020202020204" pitchFamily="34" charset="0"/>
              <a:buChar char="•"/>
            </a:pPr>
            <a:endParaRPr kumimoji="1" lang="en-US" altLang="ja-JP" dirty="0">
              <a:solidFill>
                <a:schemeClr val="tx1"/>
              </a:solidFill>
            </a:endParaRPr>
          </a:p>
          <a:p>
            <a:pPr marL="285750" indent="-285750">
              <a:buFont typeface="Arial" panose="020B0604020202020204" pitchFamily="34" charset="0"/>
              <a:buChar char="•"/>
            </a:pPr>
            <a:r>
              <a:rPr lang="en-US" altLang="ja-JP" dirty="0" smtClean="0">
                <a:solidFill>
                  <a:schemeClr val="tx1"/>
                </a:solidFill>
              </a:rPr>
              <a:t>10/29</a:t>
            </a:r>
            <a:r>
              <a:rPr lang="ja-JP" altLang="en-US" dirty="0" smtClean="0">
                <a:solidFill>
                  <a:schemeClr val="tx1"/>
                </a:solidFill>
              </a:rPr>
              <a:t>（土）に向けて各自準備をしていきましょう</a:t>
            </a:r>
            <a:endParaRPr lang="en-US" altLang="ja-JP" dirty="0" smtClean="0">
              <a:solidFill>
                <a:schemeClr val="tx1"/>
              </a:solidFill>
            </a:endParaRPr>
          </a:p>
          <a:p>
            <a:pPr marL="285750" indent="-285750">
              <a:buFont typeface="Arial" panose="020B0604020202020204" pitchFamily="34" charset="0"/>
              <a:buChar char="•"/>
            </a:pPr>
            <a:endParaRPr kumimoji="1" lang="en-US" altLang="ja-JP" dirty="0">
              <a:solidFill>
                <a:schemeClr val="tx1"/>
              </a:solidFill>
            </a:endParaRPr>
          </a:p>
          <a:p>
            <a:pPr marL="285750" indent="-285750">
              <a:buFont typeface="Arial" panose="020B0604020202020204" pitchFamily="34" charset="0"/>
              <a:buChar char="•"/>
            </a:pPr>
            <a:r>
              <a:rPr lang="ja-JP" altLang="en-US" dirty="0" smtClean="0">
                <a:solidFill>
                  <a:schemeClr val="tx1"/>
                </a:solidFill>
              </a:rPr>
              <a:t>進め方がわからない場合は本日相談に乗ります</a:t>
            </a:r>
            <a:endParaRPr kumimoji="1" lang="ja-JP" altLang="en-US" dirty="0">
              <a:solidFill>
                <a:schemeClr val="tx1"/>
              </a:solidFill>
            </a:endParaRPr>
          </a:p>
        </p:txBody>
      </p:sp>
    </p:spTree>
    <p:extLst>
      <p:ext uri="{BB962C8B-B14F-4D97-AF65-F5344CB8AC3E}">
        <p14:creationId xmlns:p14="http://schemas.microsoft.com/office/powerpoint/2010/main" val="14184345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779935"/>
            <a:ext cx="9143999" cy="396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74</a:t>
            </a:fld>
            <a:endParaRPr kumimoji="1" lang="ja-JP" altLang="en-US"/>
          </a:p>
        </p:txBody>
      </p:sp>
      <p:sp>
        <p:nvSpPr>
          <p:cNvPr id="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0" name="Rectangle 9"/>
          <p:cNvSpPr/>
          <p:nvPr/>
        </p:nvSpPr>
        <p:spPr>
          <a:xfrm>
            <a:off x="0" y="1437103"/>
            <a:ext cx="9143999" cy="4655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marL="442913"/>
            <a:r>
              <a:rPr lang="en-US" altLang="ja-JP" sz="2800" dirty="0" smtClean="0">
                <a:solidFill>
                  <a:schemeClr val="tx1"/>
                </a:solidFill>
              </a:rPr>
              <a:t>CONTENTS</a:t>
            </a:r>
          </a:p>
          <a:p>
            <a:pPr marL="442913"/>
            <a:endParaRPr lang="en-US" altLang="ja-JP" sz="2800" dirty="0" smtClean="0">
              <a:solidFill>
                <a:schemeClr val="tx1"/>
              </a:solidFill>
            </a:endParaRPr>
          </a:p>
          <a:p>
            <a:pPr marL="785813" indent="-342900">
              <a:buFont typeface="Arial" panose="020B0604020202020204" pitchFamily="34" charset="0"/>
              <a:buChar char="•"/>
            </a:pPr>
            <a:r>
              <a:rPr lang="ja-JP" altLang="en-US" sz="2400" dirty="0" smtClean="0">
                <a:solidFill>
                  <a:schemeClr val="tx1"/>
                </a:solidFill>
              </a:rPr>
              <a:t>本日のチェックリスト（目標）</a:t>
            </a:r>
            <a:r>
              <a:rPr lang="en-US" altLang="ja-JP" sz="2400" dirty="0" smtClean="0">
                <a:solidFill>
                  <a:schemeClr val="tx1"/>
                </a:solidFill>
              </a:rPr>
              <a:t>			13:00 – 13:05</a:t>
            </a:r>
          </a:p>
          <a:p>
            <a:pPr marL="785813" indent="-342900">
              <a:buFont typeface="Arial" panose="020B0604020202020204" pitchFamily="34" charset="0"/>
              <a:buChar char="•"/>
            </a:pPr>
            <a:r>
              <a:rPr lang="ja-JP" altLang="en-US" sz="2400" dirty="0" smtClean="0">
                <a:solidFill>
                  <a:schemeClr val="tx1"/>
                </a:solidFill>
              </a:rPr>
              <a:t>理論編</a:t>
            </a:r>
            <a:r>
              <a:rPr lang="en-US" altLang="ja-JP" sz="2400" dirty="0" smtClean="0">
                <a:solidFill>
                  <a:schemeClr val="tx1"/>
                </a:solidFill>
              </a:rPr>
              <a:t>						13:05 – 15:15</a:t>
            </a:r>
          </a:p>
          <a:p>
            <a:pPr marL="785813" indent="-342900">
              <a:buFont typeface="Arial" panose="020B0604020202020204" pitchFamily="34" charset="0"/>
              <a:buChar char="•"/>
            </a:pPr>
            <a:r>
              <a:rPr lang="ja-JP" altLang="en-US" sz="2400" dirty="0" smtClean="0">
                <a:solidFill>
                  <a:schemeClr val="tx1"/>
                </a:solidFill>
              </a:rPr>
              <a:t>実践編</a:t>
            </a:r>
            <a:r>
              <a:rPr lang="en-US" altLang="ja-JP" sz="2400" dirty="0" smtClean="0">
                <a:solidFill>
                  <a:schemeClr val="tx1"/>
                </a:solidFill>
              </a:rPr>
              <a:t>						15:15 – 16:00</a:t>
            </a:r>
          </a:p>
          <a:p>
            <a:pPr marL="785813" indent="-342900">
              <a:buFont typeface="Arial" panose="020B0604020202020204" pitchFamily="34" charset="0"/>
              <a:buChar char="•"/>
            </a:pPr>
            <a:r>
              <a:rPr lang="ja-JP" altLang="en-US" sz="2400" dirty="0" smtClean="0">
                <a:solidFill>
                  <a:schemeClr val="tx1"/>
                </a:solidFill>
              </a:rPr>
              <a:t>演習・宿題</a:t>
            </a:r>
            <a:r>
              <a:rPr lang="en-US" altLang="ja-JP" sz="2400" dirty="0" smtClean="0">
                <a:solidFill>
                  <a:schemeClr val="tx1"/>
                </a:solidFill>
              </a:rPr>
              <a:t>					16:00 – 17:00</a:t>
            </a:r>
          </a:p>
          <a:p>
            <a:pPr marL="785813" indent="-342900">
              <a:buFont typeface="Arial" panose="020B0604020202020204" pitchFamily="34" charset="0"/>
              <a:buChar char="•"/>
            </a:pPr>
            <a:r>
              <a:rPr lang="ja-JP" altLang="en-US" sz="2400" dirty="0">
                <a:solidFill>
                  <a:schemeClr val="bg1"/>
                </a:solidFill>
              </a:rPr>
              <a:t>連絡</a:t>
            </a:r>
            <a:endParaRPr lang="en-US" altLang="ja-JP" sz="2400" dirty="0" smtClean="0">
              <a:solidFill>
                <a:schemeClr val="bg1"/>
              </a:solidFill>
            </a:endParaRPr>
          </a:p>
        </p:txBody>
      </p:sp>
    </p:spTree>
    <p:extLst>
      <p:ext uri="{BB962C8B-B14F-4D97-AF65-F5344CB8AC3E}">
        <p14:creationId xmlns:p14="http://schemas.microsoft.com/office/powerpoint/2010/main" val="3460778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10</a:t>
            </a:r>
            <a:r>
              <a:rPr lang="ja-JP" altLang="en-US" dirty="0" smtClean="0"/>
              <a:t>月の発表概要</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75</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3" name="テキスト プレースホルダー 3"/>
          <p:cNvSpPr txBox="1">
            <a:spLocks/>
          </p:cNvSpPr>
          <p:nvPr/>
        </p:nvSpPr>
        <p:spPr>
          <a:xfrm>
            <a:off x="539751" y="1412776"/>
            <a:ext cx="7980794" cy="4860539"/>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Wingdings 2" pitchFamily="18" charset="2"/>
              <a:buNone/>
              <a:defRPr kumimoji="1" sz="1800" kern="1200">
                <a:solidFill>
                  <a:schemeClr val="tx1"/>
                </a:solidFill>
                <a:latin typeface="Meiryo UI" panose="020B0604030504040204" pitchFamily="34" charset="-128"/>
                <a:ea typeface="Meiryo UI" panose="020B0604030504040204" pitchFamily="34" charset="-128"/>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285750" indent="-285750">
              <a:buFont typeface="Wingdings" panose="05000000000000000000" pitchFamily="2" charset="2"/>
              <a:buChar char="n"/>
            </a:pPr>
            <a:r>
              <a:rPr lang="ja-JP" altLang="en-US" b="1" dirty="0"/>
              <a:t>日程</a:t>
            </a:r>
            <a:endParaRPr lang="en-US" altLang="ja-JP" b="1" dirty="0"/>
          </a:p>
          <a:p>
            <a:pPr marL="742950" lvl="1" indent="-285750">
              <a:buFont typeface="Arial" panose="020B0604020202020204" pitchFamily="34" charset="0"/>
              <a:buChar char="•"/>
            </a:pPr>
            <a:r>
              <a:rPr lang="en-US" altLang="ja-JP" b="1" dirty="0" smtClean="0"/>
              <a:t>2016/10/29</a:t>
            </a:r>
            <a:r>
              <a:rPr lang="ja-JP" altLang="en-US" b="1" dirty="0" smtClean="0"/>
              <a:t>（</a:t>
            </a:r>
            <a:r>
              <a:rPr lang="ja-JP" altLang="en-US" b="1" dirty="0"/>
              <a:t>土</a:t>
            </a:r>
            <a:r>
              <a:rPr lang="ja-JP" altLang="en-US" b="1" dirty="0" smtClean="0"/>
              <a:t>） </a:t>
            </a:r>
            <a:r>
              <a:rPr lang="en-US" altLang="ja-JP" b="1" dirty="0" smtClean="0"/>
              <a:t>13:00 – 17:00</a:t>
            </a:r>
            <a:endParaRPr lang="en-US" altLang="ja-JP" b="1" dirty="0"/>
          </a:p>
          <a:p>
            <a:pPr lvl="1"/>
            <a:endParaRPr lang="en-US" altLang="ja-JP" dirty="0"/>
          </a:p>
          <a:p>
            <a:pPr marL="742950" lvl="1" indent="-285750">
              <a:buFont typeface="Arial" panose="020B0604020202020204" pitchFamily="34" charset="0"/>
              <a:buChar char="•"/>
            </a:pPr>
            <a:r>
              <a:rPr lang="ja-JP" altLang="en-US" dirty="0" smtClean="0"/>
              <a:t>初級</a:t>
            </a:r>
            <a:r>
              <a:rPr lang="en-US" altLang="ja-JP" dirty="0" smtClean="0"/>
              <a:t>3</a:t>
            </a:r>
            <a:r>
              <a:rPr lang="ja-JP" altLang="en-US" dirty="0" smtClean="0"/>
              <a:t>チームで開催予定</a:t>
            </a:r>
            <a:endParaRPr lang="en-US" altLang="ja-JP" dirty="0"/>
          </a:p>
          <a:p>
            <a:pPr marL="1200150" lvl="2" indent="-285750">
              <a:buFont typeface="Wingdings" panose="05000000000000000000" pitchFamily="2" charset="2"/>
              <a:buChar char="Ø"/>
            </a:pPr>
            <a:r>
              <a:rPr lang="en-US" altLang="ja-JP" sz="1600" b="1" dirty="0" smtClean="0"/>
              <a:t>13:00 – 14:00 </a:t>
            </a:r>
            <a:r>
              <a:rPr lang="ja-JP" altLang="en-US" sz="1600" b="1" dirty="0" smtClean="0"/>
              <a:t>駒見チーム</a:t>
            </a:r>
            <a:endParaRPr lang="en-US" altLang="ja-JP" sz="1600" b="1" dirty="0" smtClean="0"/>
          </a:p>
          <a:p>
            <a:pPr marL="1200150" lvl="2" indent="-285750">
              <a:buFont typeface="Wingdings" panose="05000000000000000000" pitchFamily="2" charset="2"/>
              <a:buChar char="Ø"/>
            </a:pPr>
            <a:r>
              <a:rPr lang="en-US" altLang="ja-JP" sz="1600" b="1" dirty="0" smtClean="0"/>
              <a:t>14:00 – 15:00 </a:t>
            </a:r>
            <a:r>
              <a:rPr lang="ja-JP" altLang="en-US" sz="1600" b="1" dirty="0" smtClean="0"/>
              <a:t>豊田チーム</a:t>
            </a:r>
            <a:endParaRPr lang="en-US" altLang="ja-JP" sz="1600" b="1" dirty="0" smtClean="0"/>
          </a:p>
          <a:p>
            <a:pPr marL="1200150" lvl="2" indent="-285750">
              <a:buFont typeface="Wingdings" panose="05000000000000000000" pitchFamily="2" charset="2"/>
              <a:buChar char="Ø"/>
            </a:pPr>
            <a:r>
              <a:rPr lang="en-US" altLang="ja-JP" sz="1600" b="1" dirty="0" smtClean="0"/>
              <a:t>15:00 – 16:00 </a:t>
            </a:r>
            <a:r>
              <a:rPr lang="ja-JP" altLang="en-US" sz="1600" b="1" dirty="0" smtClean="0"/>
              <a:t>岡本チーム</a:t>
            </a:r>
            <a:endParaRPr lang="en-US" altLang="ja-JP" sz="1600" b="1" dirty="0"/>
          </a:p>
          <a:p>
            <a:pPr lvl="1"/>
            <a:endParaRPr lang="en-US" altLang="ja-JP" dirty="0"/>
          </a:p>
          <a:p>
            <a:pPr marL="742950" lvl="1" indent="-285750">
              <a:buFont typeface="Arial" panose="020B0604020202020204" pitchFamily="34" charset="0"/>
              <a:buChar char="•"/>
            </a:pPr>
            <a:r>
              <a:rPr lang="ja-JP" altLang="en-US" dirty="0" smtClean="0"/>
              <a:t>自分チーム以外の発表の際は質問等で参加</a:t>
            </a:r>
            <a:endParaRPr lang="en-US" altLang="ja-JP" dirty="0"/>
          </a:p>
          <a:p>
            <a:pPr marL="742950" lvl="1" indent="-285750">
              <a:buFont typeface="Wingdings" panose="05000000000000000000" pitchFamily="2" charset="2"/>
              <a:buChar char="Ø"/>
            </a:pPr>
            <a:endParaRPr lang="en-US" altLang="ja-JP" dirty="0"/>
          </a:p>
          <a:p>
            <a:pPr marL="285750" indent="-285750">
              <a:buFont typeface="Wingdings" panose="05000000000000000000" pitchFamily="2" charset="2"/>
              <a:buChar char="n"/>
            </a:pPr>
            <a:r>
              <a:rPr lang="ja-JP" altLang="en-US" b="1" dirty="0" smtClean="0"/>
              <a:t>だれるのを防ぐため、オブザーバーを各チーム</a:t>
            </a:r>
            <a:r>
              <a:rPr lang="en-US" altLang="ja-JP" b="1" dirty="0" smtClean="0"/>
              <a:t>1</a:t>
            </a:r>
            <a:r>
              <a:rPr lang="ja-JP" altLang="en-US" b="1" dirty="0" smtClean="0"/>
              <a:t>名調達して下さい</a:t>
            </a:r>
            <a:endParaRPr lang="en-US" altLang="ja-JP" b="1" dirty="0"/>
          </a:p>
          <a:p>
            <a:pPr marL="742950" lvl="1" indent="-285750">
              <a:buFont typeface="Wingdings" panose="05000000000000000000" pitchFamily="2" charset="2"/>
              <a:buChar char="Ø"/>
            </a:pPr>
            <a:r>
              <a:rPr lang="ja-JP" altLang="en-US" dirty="0"/>
              <a:t>各チーム</a:t>
            </a:r>
            <a:r>
              <a:rPr lang="en-US" altLang="ja-JP" dirty="0"/>
              <a:t>1</a:t>
            </a:r>
            <a:r>
              <a:rPr lang="ja-JP" altLang="en-US" dirty="0"/>
              <a:t>名以上の</a:t>
            </a:r>
            <a:r>
              <a:rPr lang="ja-JP" altLang="en-US" dirty="0" smtClean="0"/>
              <a:t>オブザーバーを誰か見つけて下さい</a:t>
            </a:r>
            <a:endParaRPr lang="en-US" altLang="ja-JP" dirty="0"/>
          </a:p>
          <a:p>
            <a:pPr marL="742950" lvl="1" indent="-285750">
              <a:buFont typeface="Wingdings" panose="05000000000000000000" pitchFamily="2" charset="2"/>
              <a:buChar char="Ø"/>
            </a:pPr>
            <a:r>
              <a:rPr lang="ja-JP" altLang="en-US" dirty="0"/>
              <a:t>上記日程でオブザーバー</a:t>
            </a:r>
            <a:r>
              <a:rPr lang="ja-JP" altLang="en-US" dirty="0" smtClean="0"/>
              <a:t>のご連絡</a:t>
            </a:r>
            <a:r>
              <a:rPr lang="ja-JP" altLang="en-US" dirty="0"/>
              <a:t>をお願いします</a:t>
            </a:r>
            <a:r>
              <a:rPr lang="en-US" altLang="ja-JP" dirty="0"/>
              <a:t/>
            </a:r>
            <a:br>
              <a:rPr lang="en-US" altLang="ja-JP" dirty="0"/>
            </a:br>
            <a:r>
              <a:rPr lang="ja-JP" altLang="en-US" dirty="0"/>
              <a:t>（会場確保の関係で、オブザーバーの承諾得られ次第</a:t>
            </a:r>
            <a:r>
              <a:rPr lang="en-US" altLang="ja-JP" dirty="0"/>
              <a:t>dsl.statclass@gmail.com</a:t>
            </a:r>
            <a:r>
              <a:rPr lang="ja-JP" altLang="en-US" dirty="0"/>
              <a:t>　に連絡をお願いします）</a:t>
            </a:r>
            <a:endParaRPr lang="en-US" altLang="ja-JP"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0154" y="1672604"/>
            <a:ext cx="2966301" cy="2228207"/>
          </a:xfrm>
          <a:prstGeom prst="rect">
            <a:avLst/>
          </a:prstGeom>
        </p:spPr>
      </p:pic>
    </p:spTree>
    <p:extLst>
      <p:ext uri="{BB962C8B-B14F-4D97-AF65-F5344CB8AC3E}">
        <p14:creationId xmlns:p14="http://schemas.microsoft.com/office/powerpoint/2010/main" val="8966993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発表の目的と議論のポイント</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76</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grpSp>
        <p:nvGrpSpPr>
          <p:cNvPr id="4" name="グループ化 3"/>
          <p:cNvGrpSpPr/>
          <p:nvPr/>
        </p:nvGrpSpPr>
        <p:grpSpPr>
          <a:xfrm>
            <a:off x="539751" y="1894275"/>
            <a:ext cx="1439962" cy="4198550"/>
            <a:chOff x="539751" y="1894275"/>
            <a:chExt cx="1439962" cy="3016900"/>
          </a:xfrm>
        </p:grpSpPr>
        <p:sp>
          <p:nvSpPr>
            <p:cNvPr id="8" name="正方形/長方形 7"/>
            <p:cNvSpPr/>
            <p:nvPr/>
          </p:nvSpPr>
          <p:spPr>
            <a:xfrm>
              <a:off x="539751" y="1894275"/>
              <a:ext cx="1439962" cy="1436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目的</a:t>
              </a:r>
              <a:endParaRPr kumimoji="1" lang="ja-JP" altLang="en-US" dirty="0"/>
            </a:p>
          </p:txBody>
        </p:sp>
        <p:sp>
          <p:nvSpPr>
            <p:cNvPr id="9" name="正方形/長方形 8"/>
            <p:cNvSpPr/>
            <p:nvPr/>
          </p:nvSpPr>
          <p:spPr>
            <a:xfrm>
              <a:off x="539751" y="3474733"/>
              <a:ext cx="1439962" cy="1436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議論の</a:t>
              </a:r>
              <a:r>
                <a:rPr kumimoji="1" lang="en-US" altLang="ja-JP" dirty="0" smtClean="0"/>
                <a:t/>
              </a:r>
              <a:br>
                <a:rPr kumimoji="1" lang="en-US" altLang="ja-JP" dirty="0" smtClean="0"/>
              </a:br>
              <a:r>
                <a:rPr kumimoji="1" lang="ja-JP" altLang="en-US" dirty="0" smtClean="0"/>
                <a:t>ポイント</a:t>
              </a:r>
              <a:endParaRPr kumimoji="1" lang="ja-JP" altLang="en-US" dirty="0"/>
            </a:p>
          </p:txBody>
        </p:sp>
      </p:grpSp>
      <p:sp>
        <p:nvSpPr>
          <p:cNvPr id="5" name="正方形/長方形 4"/>
          <p:cNvSpPr/>
          <p:nvPr/>
        </p:nvSpPr>
        <p:spPr>
          <a:xfrm>
            <a:off x="2159732" y="1894275"/>
            <a:ext cx="6373081" cy="199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受講者の方が特定の相手に対して、相手の課題（</a:t>
            </a:r>
            <a:r>
              <a:rPr lang="en-US" altLang="ja-JP" dirty="0">
                <a:solidFill>
                  <a:schemeClr val="tx1"/>
                </a:solidFill>
              </a:rPr>
              <a:t>Issue</a:t>
            </a:r>
            <a:r>
              <a:rPr lang="ja-JP" altLang="en-US" dirty="0">
                <a:solidFill>
                  <a:schemeClr val="tx1"/>
                </a:solidFill>
              </a:rPr>
              <a:t>）を見極めたうえで</a:t>
            </a:r>
            <a:r>
              <a:rPr lang="ja-JP" altLang="en-US" dirty="0" smtClean="0">
                <a:solidFill>
                  <a:schemeClr val="tx1"/>
                </a:solidFill>
              </a:rPr>
              <a:t>、分析</a:t>
            </a:r>
            <a:r>
              <a:rPr lang="ja-JP" altLang="en-US" dirty="0">
                <a:solidFill>
                  <a:schemeClr val="tx1"/>
                </a:solidFill>
              </a:rPr>
              <a:t>の設計を行えるようになる</a:t>
            </a:r>
            <a:r>
              <a:rPr lang="ja-JP" altLang="en-US" dirty="0" smtClean="0">
                <a:solidFill>
                  <a:schemeClr val="tx1"/>
                </a:solidFill>
              </a:rPr>
              <a:t>こと</a:t>
            </a:r>
            <a:endParaRPr lang="en-US" altLang="ja-JP" dirty="0">
              <a:solidFill>
                <a:schemeClr val="tx1"/>
              </a:solidFill>
            </a:endParaRPr>
          </a:p>
          <a:p>
            <a:pPr marL="285750" indent="-285750">
              <a:buFont typeface="Arial" panose="020B0604020202020204" pitchFamily="34" charset="0"/>
              <a:buChar char="•"/>
            </a:pPr>
            <a:r>
              <a:rPr kumimoji="1" lang="ja-JP" altLang="en-US" dirty="0" smtClean="0">
                <a:solidFill>
                  <a:schemeClr val="tx1"/>
                </a:solidFill>
              </a:rPr>
              <a:t>統計解析を</a:t>
            </a:r>
            <a:r>
              <a:rPr kumimoji="1" lang="ja-JP" altLang="en-US" dirty="0" smtClean="0">
                <a:solidFill>
                  <a:schemeClr val="tx1"/>
                </a:solidFill>
              </a:rPr>
              <a:t>実践し、結果について考察することで受講者の方が</a:t>
            </a:r>
            <a:r>
              <a:rPr kumimoji="1" lang="en-US" altLang="ja-JP" dirty="0" smtClean="0">
                <a:solidFill>
                  <a:schemeClr val="tx1"/>
                </a:solidFill>
              </a:rPr>
              <a:t/>
            </a:r>
            <a:br>
              <a:rPr kumimoji="1" lang="en-US" altLang="ja-JP" dirty="0" smtClean="0">
                <a:solidFill>
                  <a:schemeClr val="tx1"/>
                </a:solidFill>
              </a:rPr>
            </a:br>
            <a:r>
              <a:rPr kumimoji="1" lang="ja-JP" altLang="en-US" dirty="0" smtClean="0">
                <a:solidFill>
                  <a:schemeClr val="tx1"/>
                </a:solidFill>
              </a:rPr>
              <a:t>気づきを得ること</a:t>
            </a:r>
            <a:endParaRPr kumimoji="1" lang="en-US" altLang="ja-JP" dirty="0" smtClean="0">
              <a:solidFill>
                <a:schemeClr val="tx1"/>
              </a:solidFill>
            </a:endParaRPr>
          </a:p>
          <a:p>
            <a:pPr marL="285750" indent="-285750">
              <a:buFont typeface="Arial" panose="020B0604020202020204" pitchFamily="34" charset="0"/>
              <a:buChar char="•"/>
            </a:pPr>
            <a:r>
              <a:rPr kumimoji="1" lang="ja-JP" altLang="en-US" dirty="0" smtClean="0">
                <a:solidFill>
                  <a:schemeClr val="tx1"/>
                </a:solidFill>
              </a:rPr>
              <a:t>オブザーバーの方</a:t>
            </a:r>
            <a:r>
              <a:rPr kumimoji="1" lang="ja-JP" altLang="en-US" dirty="0" smtClean="0">
                <a:solidFill>
                  <a:schemeClr val="tx1"/>
                </a:solidFill>
              </a:rPr>
              <a:t>が統計解析の</a:t>
            </a:r>
            <a:r>
              <a:rPr kumimoji="1" lang="ja-JP" altLang="en-US" dirty="0" smtClean="0">
                <a:solidFill>
                  <a:schemeClr val="tx1"/>
                </a:solidFill>
              </a:rPr>
              <a:t>応用法について触れ、ビジネス等における活用の知見を得ること</a:t>
            </a:r>
            <a:endParaRPr kumimoji="1" lang="ja-JP" altLang="en-US" dirty="0">
              <a:solidFill>
                <a:schemeClr val="tx1"/>
              </a:solidFill>
            </a:endParaRPr>
          </a:p>
        </p:txBody>
      </p:sp>
      <p:sp>
        <p:nvSpPr>
          <p:cNvPr id="11" name="正方形/長方形 10"/>
          <p:cNvSpPr/>
          <p:nvPr/>
        </p:nvSpPr>
        <p:spPr>
          <a:xfrm>
            <a:off x="2159732" y="4093761"/>
            <a:ext cx="6373081" cy="19990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議論を盛り上げるため、是非質問をお願いします（一例）</a:t>
            </a:r>
            <a:endParaRPr kumimoji="1" lang="en-US" altLang="ja-JP" dirty="0" smtClean="0">
              <a:solidFill>
                <a:schemeClr val="tx1"/>
              </a:solidFill>
            </a:endParaRPr>
          </a:p>
          <a:p>
            <a:pPr marL="285750" indent="-285750">
              <a:buFont typeface="Arial" panose="020B0604020202020204" pitchFamily="34" charset="0"/>
              <a:buChar char="•"/>
            </a:pPr>
            <a:r>
              <a:rPr kumimoji="1" lang="ja-JP" altLang="en-US" dirty="0" smtClean="0">
                <a:solidFill>
                  <a:schemeClr val="tx1"/>
                </a:solidFill>
              </a:rPr>
              <a:t>提案の対象と、発表内容は整合しているか？</a:t>
            </a:r>
            <a:endParaRPr kumimoji="1" lang="en-US" altLang="ja-JP" dirty="0" smtClean="0">
              <a:solidFill>
                <a:schemeClr val="tx1"/>
              </a:solidFill>
            </a:endParaRPr>
          </a:p>
          <a:p>
            <a:pPr marL="285750" indent="-285750">
              <a:buFont typeface="Arial" panose="020B0604020202020204" pitchFamily="34" charset="0"/>
              <a:buChar char="•"/>
            </a:pPr>
            <a:r>
              <a:rPr kumimoji="1" lang="ja-JP" altLang="en-US" dirty="0" smtClean="0">
                <a:solidFill>
                  <a:schemeClr val="tx1"/>
                </a:solidFill>
              </a:rPr>
              <a:t>予測に用いる変数に過不足は無いか？</a:t>
            </a:r>
            <a:endParaRPr kumimoji="1"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モデルの精度を改善するために、どのような方向性が考えられるか？</a:t>
            </a:r>
            <a:endParaRPr lang="en-US" altLang="ja-JP" dirty="0" smtClean="0">
              <a:solidFill>
                <a:schemeClr val="tx1"/>
              </a:solidFill>
            </a:endParaRPr>
          </a:p>
          <a:p>
            <a:pPr marL="285750" indent="-285750">
              <a:buFont typeface="Arial" panose="020B0604020202020204" pitchFamily="34" charset="0"/>
              <a:buChar char="•"/>
            </a:pPr>
            <a:r>
              <a:rPr lang="ja-JP" altLang="en-US" dirty="0">
                <a:solidFill>
                  <a:schemeClr val="tx1"/>
                </a:solidFill>
              </a:rPr>
              <a:t>最終的</a:t>
            </a:r>
            <a:r>
              <a:rPr lang="ja-JP" altLang="en-US" dirty="0" smtClean="0">
                <a:solidFill>
                  <a:schemeClr val="tx1"/>
                </a:solidFill>
              </a:rPr>
              <a:t>に発表内容がどのようなビジネスに応用できそうか？</a:t>
            </a:r>
            <a:endParaRPr lang="en-US" altLang="ja-JP" dirty="0" smtClean="0">
              <a:solidFill>
                <a:schemeClr val="tx1"/>
              </a:solidFill>
            </a:endParaRPr>
          </a:p>
        </p:txBody>
      </p:sp>
      <p:sp>
        <p:nvSpPr>
          <p:cNvPr id="12" name="Text Placeholder 5"/>
          <p:cNvSpPr>
            <a:spLocks noGrp="1"/>
          </p:cNvSpPr>
          <p:nvPr>
            <p:ph type="body" sz="quarter" idx="13"/>
          </p:nvPr>
        </p:nvSpPr>
        <p:spPr>
          <a:xfrm>
            <a:off x="539751" y="1042628"/>
            <a:ext cx="7980794" cy="694184"/>
          </a:xfrm>
        </p:spPr>
        <p:txBody>
          <a:bodyPr>
            <a:normAutofit/>
          </a:bodyPr>
          <a:lstStyle/>
          <a:p>
            <a:r>
              <a:rPr lang="ja-JP" altLang="en-US" dirty="0"/>
              <a:t>当</a:t>
            </a:r>
            <a:r>
              <a:rPr lang="ja-JP" altLang="en-US" dirty="0" smtClean="0"/>
              <a:t>発表の目的は受講者の学びの場とオブザーバーの気づきの場を作ることです</a:t>
            </a:r>
            <a:endParaRPr lang="en-US" altLang="ja-JP" dirty="0" smtClean="0"/>
          </a:p>
        </p:txBody>
      </p:sp>
    </p:spTree>
    <p:extLst>
      <p:ext uri="{BB962C8B-B14F-4D97-AF65-F5344CB8AC3E}">
        <p14:creationId xmlns:p14="http://schemas.microsoft.com/office/powerpoint/2010/main" val="387422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2672519"/>
            <a:ext cx="9143999" cy="396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8</a:t>
            </a:fld>
            <a:endParaRPr kumimoji="1" lang="ja-JP" altLang="en-US"/>
          </a:p>
        </p:txBody>
      </p:sp>
      <p:sp>
        <p:nvSpPr>
          <p:cNvPr id="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10" name="Rectangle 9"/>
          <p:cNvSpPr/>
          <p:nvPr/>
        </p:nvSpPr>
        <p:spPr>
          <a:xfrm>
            <a:off x="0" y="1437103"/>
            <a:ext cx="9143999" cy="4655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marL="442913"/>
            <a:r>
              <a:rPr lang="en-US" altLang="ja-JP" sz="2800" dirty="0" smtClean="0">
                <a:solidFill>
                  <a:schemeClr val="tx1"/>
                </a:solidFill>
              </a:rPr>
              <a:t>CONTENTS</a:t>
            </a:r>
          </a:p>
          <a:p>
            <a:pPr marL="442913"/>
            <a:endParaRPr lang="en-US" altLang="ja-JP" sz="2800" dirty="0" smtClean="0">
              <a:solidFill>
                <a:schemeClr val="tx1"/>
              </a:solidFill>
            </a:endParaRPr>
          </a:p>
          <a:p>
            <a:pPr marL="785813" indent="-342900">
              <a:buFont typeface="Arial" panose="020B0604020202020204" pitchFamily="34" charset="0"/>
              <a:buChar char="•"/>
            </a:pPr>
            <a:r>
              <a:rPr lang="ja-JP" altLang="en-US" sz="2400" dirty="0" smtClean="0">
                <a:solidFill>
                  <a:schemeClr val="tx1"/>
                </a:solidFill>
              </a:rPr>
              <a:t>本日のチェックリスト（目標）</a:t>
            </a:r>
            <a:r>
              <a:rPr lang="en-US" altLang="ja-JP" sz="2400" dirty="0" smtClean="0">
                <a:solidFill>
                  <a:schemeClr val="tx1"/>
                </a:solidFill>
              </a:rPr>
              <a:t>			13:00 – 13:05</a:t>
            </a:r>
          </a:p>
          <a:p>
            <a:pPr marL="785813" indent="-342900">
              <a:buFont typeface="Arial" panose="020B0604020202020204" pitchFamily="34" charset="0"/>
              <a:buChar char="•"/>
            </a:pPr>
            <a:r>
              <a:rPr lang="ja-JP" altLang="en-US" sz="2400" dirty="0" smtClean="0">
                <a:solidFill>
                  <a:schemeClr val="bg1"/>
                </a:solidFill>
              </a:rPr>
              <a:t>理論編</a:t>
            </a:r>
            <a:r>
              <a:rPr lang="en-US" altLang="ja-JP" sz="2400" dirty="0" smtClean="0">
                <a:solidFill>
                  <a:schemeClr val="bg1"/>
                </a:solidFill>
              </a:rPr>
              <a:t>						13:05 – 15:15</a:t>
            </a:r>
          </a:p>
          <a:p>
            <a:pPr marL="785813" indent="-342900">
              <a:buFont typeface="Arial" panose="020B0604020202020204" pitchFamily="34" charset="0"/>
              <a:buChar char="•"/>
            </a:pPr>
            <a:r>
              <a:rPr lang="ja-JP" altLang="en-US" sz="2400" dirty="0" smtClean="0">
                <a:solidFill>
                  <a:schemeClr val="tx1"/>
                </a:solidFill>
              </a:rPr>
              <a:t>実践編</a:t>
            </a:r>
            <a:r>
              <a:rPr lang="en-US" altLang="ja-JP" sz="2400" dirty="0" smtClean="0">
                <a:solidFill>
                  <a:schemeClr val="tx1"/>
                </a:solidFill>
              </a:rPr>
              <a:t>						15:15 – 16:00</a:t>
            </a:r>
          </a:p>
          <a:p>
            <a:pPr marL="785813" indent="-342900">
              <a:buFont typeface="Arial" panose="020B0604020202020204" pitchFamily="34" charset="0"/>
              <a:buChar char="•"/>
            </a:pPr>
            <a:r>
              <a:rPr lang="ja-JP" altLang="en-US" sz="2400" dirty="0" smtClean="0">
                <a:solidFill>
                  <a:schemeClr val="tx1"/>
                </a:solidFill>
              </a:rPr>
              <a:t>演習・宿題</a:t>
            </a:r>
            <a:r>
              <a:rPr lang="en-US" altLang="ja-JP" sz="2400" dirty="0" smtClean="0">
                <a:solidFill>
                  <a:schemeClr val="tx1"/>
                </a:solidFill>
              </a:rPr>
              <a:t>					16:00 – 17:00</a:t>
            </a:r>
          </a:p>
          <a:p>
            <a:pPr marL="785813" indent="-342900">
              <a:buFont typeface="Arial" panose="020B0604020202020204" pitchFamily="34" charset="0"/>
              <a:buChar char="•"/>
            </a:pPr>
            <a:r>
              <a:rPr lang="ja-JP" altLang="en-US" sz="2400" dirty="0">
                <a:solidFill>
                  <a:schemeClr val="tx1"/>
                </a:solidFill>
              </a:rPr>
              <a:t>連絡</a:t>
            </a:r>
            <a:endParaRPr lang="en-US" altLang="ja-JP" sz="2400" dirty="0" smtClean="0">
              <a:solidFill>
                <a:schemeClr val="tx1"/>
              </a:solidFill>
            </a:endParaRPr>
          </a:p>
        </p:txBody>
      </p:sp>
    </p:spTree>
    <p:extLst>
      <p:ext uri="{BB962C8B-B14F-4D97-AF65-F5344CB8AC3E}">
        <p14:creationId xmlns:p14="http://schemas.microsoft.com/office/powerpoint/2010/main" val="467026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主成分分析・因子分析の説明の流れ</a:t>
            </a:r>
            <a:endParaRPr kumimoji="1" lang="ja-JP" altLang="en-US" dirty="0"/>
          </a:p>
        </p:txBody>
      </p:sp>
      <p:sp>
        <p:nvSpPr>
          <p:cNvPr id="3" name="スライド番号プレースホルダー 2"/>
          <p:cNvSpPr>
            <a:spLocks noGrp="1"/>
          </p:cNvSpPr>
          <p:nvPr>
            <p:ph type="sldNum" sz="quarter" idx="12"/>
          </p:nvPr>
        </p:nvSpPr>
        <p:spPr/>
        <p:txBody>
          <a:bodyPr>
            <a:normAutofit fontScale="92500" lnSpcReduction="20000"/>
          </a:bodyPr>
          <a:lstStyle/>
          <a:p>
            <a:fld id="{D2D8002D-B5B0-4BAC-B1F6-782DDCCE6D9C}" type="slidenum">
              <a:rPr kumimoji="1" lang="ja-JP" altLang="en-US" smtClean="0"/>
              <a:pPr/>
              <a:t>9</a:t>
            </a:fld>
            <a:endParaRPr kumimoji="1" lang="ja-JP" altLang="en-US"/>
          </a:p>
        </p:txBody>
      </p:sp>
      <p:sp>
        <p:nvSpPr>
          <p:cNvPr id="28" name="Date Placeholder 3"/>
          <p:cNvSpPr>
            <a:spLocks noGrp="1"/>
          </p:cNvSpPr>
          <p:nvPr>
            <p:ph type="dt" sz="half" idx="10"/>
          </p:nvPr>
        </p:nvSpPr>
        <p:spPr>
          <a:xfrm>
            <a:off x="2609" y="6671411"/>
            <a:ext cx="5707546" cy="186589"/>
          </a:xfrm>
        </p:spPr>
        <p:txBody>
          <a:bodyPr/>
          <a:lstStyle/>
          <a:p>
            <a:r>
              <a:rPr lang="en-US" altLang="ja-JP" dirty="0"/>
              <a:t>Copyright © 2016 Data Science Laboratories All Rights Reserved.</a:t>
            </a:r>
            <a:endParaRPr lang="ja-JP" altLang="en-US" dirty="0"/>
          </a:p>
        </p:txBody>
      </p:sp>
      <p:sp>
        <p:nvSpPr>
          <p:cNvPr id="26" name="正方形/長方形 25"/>
          <p:cNvSpPr/>
          <p:nvPr/>
        </p:nvSpPr>
        <p:spPr>
          <a:xfrm>
            <a:off x="439843" y="3849472"/>
            <a:ext cx="6273506" cy="1762325"/>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因子</a:t>
            </a:r>
            <a:r>
              <a:rPr lang="ja-JP" altLang="en-US" dirty="0">
                <a:solidFill>
                  <a:schemeClr val="tx1"/>
                </a:solidFill>
              </a:rPr>
              <a:t>分析</a:t>
            </a:r>
          </a:p>
        </p:txBody>
      </p:sp>
      <p:sp>
        <p:nvSpPr>
          <p:cNvPr id="27" name="正方形/長方形 26"/>
          <p:cNvSpPr/>
          <p:nvPr/>
        </p:nvSpPr>
        <p:spPr>
          <a:xfrm>
            <a:off x="6713350" y="2067630"/>
            <a:ext cx="2179130" cy="352905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kumimoji="1" lang="ja-JP" altLang="en-US" dirty="0" smtClean="0">
                <a:solidFill>
                  <a:schemeClr val="tx1"/>
                </a:solidFill>
              </a:rPr>
              <a:t>まとめ</a:t>
            </a:r>
          </a:p>
        </p:txBody>
      </p:sp>
      <p:sp>
        <p:nvSpPr>
          <p:cNvPr id="29" name="正方形/長方形 28"/>
          <p:cNvSpPr/>
          <p:nvPr/>
        </p:nvSpPr>
        <p:spPr>
          <a:xfrm>
            <a:off x="439843" y="2067630"/>
            <a:ext cx="6274679" cy="1797972"/>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r>
              <a:rPr lang="ja-JP" altLang="en-US" dirty="0" smtClean="0">
                <a:solidFill>
                  <a:schemeClr val="tx1"/>
                </a:solidFill>
              </a:rPr>
              <a:t>主成分分析</a:t>
            </a:r>
            <a:endParaRPr lang="ja-JP" altLang="en-US" dirty="0">
              <a:solidFill>
                <a:schemeClr val="tx1"/>
              </a:solidFill>
            </a:endParaRPr>
          </a:p>
        </p:txBody>
      </p:sp>
      <p:sp>
        <p:nvSpPr>
          <p:cNvPr id="30" name="正方形/長方形 29"/>
          <p:cNvSpPr/>
          <p:nvPr/>
        </p:nvSpPr>
        <p:spPr>
          <a:xfrm>
            <a:off x="2826550"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主成分分析の</a:t>
            </a:r>
            <a:endParaRPr lang="en-US" altLang="ja-JP" sz="1600" dirty="0" smtClean="0">
              <a:solidFill>
                <a:schemeClr val="tx1"/>
              </a:solidFill>
            </a:endParaRPr>
          </a:p>
          <a:p>
            <a:pPr algn="ctr"/>
            <a:r>
              <a:rPr lang="ja-JP" altLang="en-US" sz="1600" dirty="0" smtClean="0">
                <a:solidFill>
                  <a:schemeClr val="tx1"/>
                </a:solidFill>
              </a:rPr>
              <a:t>理論</a:t>
            </a:r>
            <a:endParaRPr lang="ja-JP" altLang="en-US" sz="1600" dirty="0">
              <a:solidFill>
                <a:schemeClr val="tx1"/>
              </a:solidFill>
            </a:endParaRPr>
          </a:p>
        </p:txBody>
      </p:sp>
      <p:sp>
        <p:nvSpPr>
          <p:cNvPr id="31" name="正方形/長方形 30"/>
          <p:cNvSpPr/>
          <p:nvPr/>
        </p:nvSpPr>
        <p:spPr>
          <a:xfrm>
            <a:off x="498674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主成分回帰</a:t>
            </a:r>
            <a:endParaRPr lang="ja-JP" altLang="en-US" sz="1600" dirty="0">
              <a:solidFill>
                <a:schemeClr val="tx1"/>
              </a:solidFill>
            </a:endParaRPr>
          </a:p>
        </p:txBody>
      </p:sp>
      <p:sp>
        <p:nvSpPr>
          <p:cNvPr id="32" name="正方形/長方形 31"/>
          <p:cNvSpPr/>
          <p:nvPr/>
        </p:nvSpPr>
        <p:spPr>
          <a:xfrm>
            <a:off x="666856" y="2573766"/>
            <a:ext cx="1331503"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概要</a:t>
            </a:r>
            <a:endParaRPr lang="en-US" altLang="ja-JP" sz="1600" dirty="0" smtClean="0">
              <a:solidFill>
                <a:schemeClr val="tx1"/>
              </a:solidFill>
            </a:endParaRPr>
          </a:p>
        </p:txBody>
      </p:sp>
      <p:sp>
        <p:nvSpPr>
          <p:cNvPr id="33" name="正方形/長方形 32"/>
          <p:cNvSpPr/>
          <p:nvPr/>
        </p:nvSpPr>
        <p:spPr>
          <a:xfrm>
            <a:off x="565630" y="2498718"/>
            <a:ext cx="1542507" cy="94015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smtClean="0">
              <a:solidFill>
                <a:schemeClr val="tx1"/>
              </a:solidFill>
            </a:endParaRPr>
          </a:p>
        </p:txBody>
      </p:sp>
      <p:sp>
        <p:nvSpPr>
          <p:cNvPr id="34" name="正方形/長方形 33"/>
          <p:cNvSpPr/>
          <p:nvPr/>
        </p:nvSpPr>
        <p:spPr>
          <a:xfrm>
            <a:off x="7146931" y="2573766"/>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rPr>
              <a:t>利用場面の</a:t>
            </a:r>
            <a:r>
              <a:rPr lang="en-US" altLang="ja-JP" sz="1600" dirty="0">
                <a:solidFill>
                  <a:schemeClr val="tx1"/>
                </a:solidFill>
              </a:rPr>
              <a:t/>
            </a:r>
            <a:br>
              <a:rPr lang="en-US" altLang="ja-JP" sz="1600" dirty="0">
                <a:solidFill>
                  <a:schemeClr val="tx1"/>
                </a:solidFill>
              </a:rPr>
            </a:br>
            <a:r>
              <a:rPr lang="ja-JP" altLang="en-US" sz="1600" dirty="0">
                <a:solidFill>
                  <a:schemeClr val="tx1"/>
                </a:solidFill>
              </a:rPr>
              <a:t>整理</a:t>
            </a:r>
            <a:endParaRPr lang="en-US" altLang="ja-JP" sz="1600" dirty="0">
              <a:solidFill>
                <a:schemeClr val="tx1"/>
              </a:solidFill>
            </a:endParaRPr>
          </a:p>
        </p:txBody>
      </p:sp>
      <p:cxnSp>
        <p:nvCxnSpPr>
          <p:cNvPr id="35" name="直線矢印コネクタ 34"/>
          <p:cNvCxnSpPr>
            <a:stCxn id="32" idx="3"/>
            <a:endCxn id="30" idx="1"/>
          </p:cNvCxnSpPr>
          <p:nvPr/>
        </p:nvCxnSpPr>
        <p:spPr>
          <a:xfrm>
            <a:off x="1998359"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31" idx="3"/>
            <a:endCxn id="34" idx="1"/>
          </p:cNvCxnSpPr>
          <p:nvPr/>
        </p:nvCxnSpPr>
        <p:spPr>
          <a:xfrm>
            <a:off x="6318741" y="2958552"/>
            <a:ext cx="8281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66211" y="4250387"/>
            <a:ext cx="1332000" cy="769571"/>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smtClean="0">
                <a:solidFill>
                  <a:schemeClr val="tx1"/>
                </a:solidFill>
              </a:rPr>
              <a:t>概要</a:t>
            </a:r>
            <a:endParaRPr lang="ja-JP" altLang="en-US" sz="1600" dirty="0">
              <a:solidFill>
                <a:schemeClr val="tx1"/>
              </a:solidFill>
            </a:endParaRPr>
          </a:p>
        </p:txBody>
      </p:sp>
      <p:cxnSp>
        <p:nvCxnSpPr>
          <p:cNvPr id="38" name="カギ線コネクタ 37"/>
          <p:cNvCxnSpPr>
            <a:stCxn id="37" idx="3"/>
            <a:endCxn id="34" idx="1"/>
          </p:cNvCxnSpPr>
          <p:nvPr/>
        </p:nvCxnSpPr>
        <p:spPr>
          <a:xfrm flipV="1">
            <a:off x="1998211" y="2958552"/>
            <a:ext cx="5148720" cy="1676621"/>
          </a:xfrm>
          <a:prstGeom prst="bentConnector3">
            <a:avLst>
              <a:gd name="adj1" fmla="val 918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0" idx="3"/>
            <a:endCxn id="31" idx="1"/>
          </p:cNvCxnSpPr>
          <p:nvPr/>
        </p:nvCxnSpPr>
        <p:spPr>
          <a:xfrm>
            <a:off x="4158550" y="2958552"/>
            <a:ext cx="8281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5865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HDOfficeLightV0">
  <a:themeElements>
    <a:clrScheme name="Custom 13">
      <a:dk1>
        <a:sysClr val="windowText" lastClr="000000"/>
      </a:dk1>
      <a:lt1>
        <a:sysClr val="window" lastClr="FFFFFF"/>
      </a:lt1>
      <a:dk2>
        <a:srgbClr val="44546A"/>
      </a:dk2>
      <a:lt2>
        <a:srgbClr val="FFFFFF"/>
      </a:lt2>
      <a:accent1>
        <a:srgbClr val="002060"/>
      </a:accent1>
      <a:accent2>
        <a:srgbClr val="FF5D0C"/>
      </a:accent2>
      <a:accent3>
        <a:srgbClr val="A5A5A5"/>
      </a:accent3>
      <a:accent4>
        <a:srgbClr val="FF0066"/>
      </a:accent4>
      <a:accent5>
        <a:srgbClr val="0563C1"/>
      </a:accent5>
      <a:accent6>
        <a:srgbClr val="70AD47"/>
      </a:accent6>
      <a:hlink>
        <a:srgbClr val="FF0000"/>
      </a:hlink>
      <a:folHlink>
        <a:srgbClr val="954F72"/>
      </a:folHlink>
    </a:clrScheme>
    <a:fontScheme name="Custom 3">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solidFill>
            <a:schemeClr val="accent1"/>
          </a:solid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47705</TotalTime>
  <Words>8771</Words>
  <Application>Microsoft Office PowerPoint</Application>
  <PresentationFormat>画面に合わせる (4:3)</PresentationFormat>
  <Paragraphs>1718</Paragraphs>
  <Slides>76</Slides>
  <Notes>75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76</vt:i4>
      </vt:variant>
    </vt:vector>
  </HeadingPairs>
  <TitlesOfParts>
    <vt:vector size="85" baseType="lpstr">
      <vt:lpstr>Meiryo UI</vt:lpstr>
      <vt:lpstr>ＭＳ Ｐゴシック</vt:lpstr>
      <vt:lpstr>Arial</vt:lpstr>
      <vt:lpstr>Calibri</vt:lpstr>
      <vt:lpstr>Cambria Math</vt:lpstr>
      <vt:lpstr>Segoe Script</vt:lpstr>
      <vt:lpstr>Wingdings</vt:lpstr>
      <vt:lpstr>Wingdings 2</vt:lpstr>
      <vt:lpstr>HDOfficeLightV0</vt:lpstr>
      <vt:lpstr>DSLデータ分析教室　初級講座 第6回　主成分分析・因子分析</vt:lpstr>
      <vt:lpstr>開始までに済ませて頂きたいこと</vt:lpstr>
      <vt:lpstr>初級講座カリキュラム</vt:lpstr>
      <vt:lpstr>内容の繋がり</vt:lpstr>
      <vt:lpstr>PowerPoint プレゼンテーション</vt:lpstr>
      <vt:lpstr>本日のチェックリスト（目標）</vt:lpstr>
      <vt:lpstr>本日のシチュエーション（実践編）</vt:lpstr>
      <vt:lpstr>PowerPoint プレゼンテーション</vt:lpstr>
      <vt:lpstr>主成分分析・因子分析の説明の流れ</vt:lpstr>
      <vt:lpstr>主成分分析の動機</vt:lpstr>
      <vt:lpstr>(参考) モデルの高度化</vt:lpstr>
      <vt:lpstr>(参考) 次元の呪い</vt:lpstr>
      <vt:lpstr>データの縮約の意義</vt:lpstr>
      <vt:lpstr>主成分分析・因子分析の説明の流れ</vt:lpstr>
      <vt:lpstr>説明順序</vt:lpstr>
      <vt:lpstr>例の紹介</vt:lpstr>
      <vt:lpstr>“新しい軸”の導入</vt:lpstr>
      <vt:lpstr>“新しい軸”の導入</vt:lpstr>
      <vt:lpstr>“新しい座標”の導入</vt:lpstr>
      <vt:lpstr>“妥当な線”の別候補</vt:lpstr>
      <vt:lpstr>“妥当な線”の別候補</vt:lpstr>
      <vt:lpstr>寄与率の定義</vt:lpstr>
      <vt:lpstr>寄与率の計算例</vt:lpstr>
      <vt:lpstr>寄与率の感覚的理解</vt:lpstr>
      <vt:lpstr>寄与率を踏まえた軸の決め方</vt:lpstr>
      <vt:lpstr>軸の決め方のまとめ</vt:lpstr>
      <vt:lpstr>因子負荷量の定義</vt:lpstr>
      <vt:lpstr>多次元(3次元以上)の課題</vt:lpstr>
      <vt:lpstr>3次元の主成分分析の手順</vt:lpstr>
      <vt:lpstr>3次元の主成分分析の手順</vt:lpstr>
      <vt:lpstr>3次元の寄与率計算例</vt:lpstr>
      <vt:lpstr>寄与率の偏り具合</vt:lpstr>
      <vt:lpstr>Rにおける主成分分析</vt:lpstr>
      <vt:lpstr>主成分分析・因子分析の説明の流れ</vt:lpstr>
      <vt:lpstr>主成分分析の意義</vt:lpstr>
      <vt:lpstr>主成分回帰の概要</vt:lpstr>
      <vt:lpstr>Rにおける主成分回帰</vt:lpstr>
      <vt:lpstr>主成分分析・因子分析の説明の流れ</vt:lpstr>
      <vt:lpstr>主成分分析と因子分析の比較</vt:lpstr>
      <vt:lpstr>主成分分析と因子分析の比較</vt:lpstr>
      <vt:lpstr>主成分分析・因子分析の説明の流れ</vt:lpstr>
      <vt:lpstr>主成分分析の典型的な利用場面</vt:lpstr>
      <vt:lpstr>主成分回帰の典型的な利用場面</vt:lpstr>
      <vt:lpstr>PowerPoint プレゼンテーション</vt:lpstr>
      <vt:lpstr>本日のチェックリスト（目標）</vt:lpstr>
      <vt:lpstr>本日のシチュエーション（実践編）</vt:lpstr>
      <vt:lpstr>演習1 – コンビニチェーンの店舗類型の把握</vt:lpstr>
      <vt:lpstr>主成分分析を活用したクラスタリング</vt:lpstr>
      <vt:lpstr>　 princomp関数で主成分分析</vt:lpstr>
      <vt:lpstr>　 累積寄与率の確認 1/2</vt:lpstr>
      <vt:lpstr>　 累積寄与率の確認 2/2</vt:lpstr>
      <vt:lpstr>　 因子負荷量の確認 1/2</vt:lpstr>
      <vt:lpstr>　 因子負荷量の確認 2/2</vt:lpstr>
      <vt:lpstr>　 図示して全体観を把握 1/3</vt:lpstr>
      <vt:lpstr>　 図示して全体観を把握 2/3</vt:lpstr>
      <vt:lpstr>　 図示して全体観を把握 3/3</vt:lpstr>
      <vt:lpstr>本日のシチュエーション（実践編）</vt:lpstr>
      <vt:lpstr>演習2 – 人口増加要因を主成分回帰で探る</vt:lpstr>
      <vt:lpstr>主成分回帰分析</vt:lpstr>
      <vt:lpstr>　 princomp関数で主成分分析 1/3</vt:lpstr>
      <vt:lpstr>　 princomp関数で主成分分析 2/3</vt:lpstr>
      <vt:lpstr>　 princomp関数で主成分分析 3/3</vt:lpstr>
      <vt:lpstr>　 累積寄与率の確認</vt:lpstr>
      <vt:lpstr>　 因子負荷量の確認 1/5</vt:lpstr>
      <vt:lpstr>　 因子負荷量の確認 2/5</vt:lpstr>
      <vt:lpstr>　 因子負荷量の確認 3/5</vt:lpstr>
      <vt:lpstr>　 因子負荷量の確認 4/5</vt:lpstr>
      <vt:lpstr>　 因子負荷量の確認 5/5</vt:lpstr>
      <vt:lpstr>　 主成分得点を抽出し、主成分回帰</vt:lpstr>
      <vt:lpstr>　 主成分回帰の結果確認</vt:lpstr>
      <vt:lpstr>　 通常の線形回帰との比較</vt:lpstr>
      <vt:lpstr>PowerPoint プレゼンテーション</vt:lpstr>
      <vt:lpstr>9月分の課題…</vt:lpstr>
      <vt:lpstr>PowerPoint プレゼンテーション</vt:lpstr>
      <vt:lpstr>10月の発表概要</vt:lpstr>
      <vt:lpstr>発表の目的と議論のポイント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初級者向け講座</dc:title>
  <dc:creator>Nakhirot0327</dc:creator>
  <cp:lastModifiedBy>Hirotoshi Nakahara</cp:lastModifiedBy>
  <cp:revision>6670</cp:revision>
  <cp:lastPrinted>2016-01-16T01:22:19Z</cp:lastPrinted>
  <dcterms:created xsi:type="dcterms:W3CDTF">2013-05-02T15:22:17Z</dcterms:created>
  <dcterms:modified xsi:type="dcterms:W3CDTF">2016-09-23T17:23:59Z</dcterms:modified>
</cp:coreProperties>
</file>