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514">
          <p15:clr>
            <a:srgbClr val="A4A3A4"/>
          </p15:clr>
        </p15:guide>
        <p15:guide id="2" pos="3505">
          <p15:clr>
            <a:srgbClr val="A4A3A4"/>
          </p15:clr>
        </p15:guide>
        <p15:guide id="3" pos="4330">
          <p15:clr>
            <a:srgbClr val="A4A3A4"/>
          </p15:clr>
        </p15:guide>
        <p15:guide id="4" pos="5168">
          <p15:clr>
            <a:srgbClr val="A4A3A4"/>
          </p15:clr>
        </p15:guide>
        <p15:guide id="5" pos="6870">
          <p15:clr>
            <a:srgbClr val="A4A3A4"/>
          </p15:clr>
        </p15:guide>
        <p15:guide id="6" pos="684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Hirot Na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14" orient="horz"/>
        <p:guide pos="3505"/>
        <p:guide pos="4330"/>
        <p:guide pos="5168"/>
        <p:guide pos="6870"/>
        <p:guide pos="684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ibreFranklin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9-25T00:31:00.256">
    <p:pos x="691" y="181"/>
    <p:text>@vikram.sankireddypally@gmail.com @prashantnair2504@gmail.com 
@jpradeep1994@gmail.com 
please add potential considerations in the modeling and the system.
_Assigned to Prashant_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5efa1b5b26a4c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145efa1b5b26a4c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45efa1b5b26a4c1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108" name="Google Shape;108;g145efa1b5b26a4c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95a53621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495a53621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495a536213_0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121" name="Google Shape;121;g1495a53621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45efa1b5b26a4c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45efa1b5b26a4c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45efa1b5b26a4c1_56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180" name="Google Shape;180;g145efa1b5b26a4c1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5cf2dc20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5cf2dc20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5cf2dc20e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5efa1b5b26a4c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45efa1b5b26a4c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145efa1b5b26a4c1_64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227" name="Google Shape;227;g145efa1b5b26a4c1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45efa1b5b26a4c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45efa1b5b26a4c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145efa1b5b26a4c1_7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237" name="Google Shape;237;g145efa1b5b26a4c1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5efa1b5b26a4c1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45efa1b5b26a4c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45efa1b5b26a4c1_8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295" name="Google Shape;295;g145efa1b5b26a4c1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3a9c396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163a9c396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63a9c3960d_0_0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2022/2/11</a:t>
            </a:r>
            <a:endParaRPr/>
          </a:p>
        </p:txBody>
      </p:sp>
      <p:sp>
        <p:nvSpPr>
          <p:cNvPr id="305" name="Google Shape;305;g163a9c396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eiry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1097280" y="286604"/>
            <a:ext cx="10058400" cy="702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 rot="5400000">
            <a:off x="3847518" y="-1439071"/>
            <a:ext cx="4557925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縦書きテキスト" showMasterSp="0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097280" y="286604"/>
            <a:ext cx="10058400" cy="702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097280" y="1311167"/>
            <a:ext cx="10058400" cy="455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 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Font typeface="Arial"/>
              <a:buChar char="◦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 ヘッダー" showMasterSp="0" type="secHead">
  <p:cSld name="SECTION_HEADER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Meiryo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5" name="Google Shape;35;p4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1097280" y="286604"/>
            <a:ext cx="10058400" cy="702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のコンテンツ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iry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l">
              <a:spcBef>
                <a:spcPts val="0"/>
              </a:spcBef>
              <a:buNone/>
              <a:defRPr b="0" i="0" sz="800" u="none" cap="none" strike="noStrik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キャプション付きの図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eiryo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097280" y="286604"/>
            <a:ext cx="10058400" cy="702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i="0" sz="3200" u="none" cap="none" strike="noStrik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1097280" y="1311167"/>
            <a:ext cx="10058400" cy="455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 "/>
              <a:defRPr i="0" sz="1900" u="none" cap="none" strike="noStrike">
                <a:solidFill>
                  <a:srgbClr val="3F3F3F"/>
                </a:solidFill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Char char="◦"/>
              <a:defRPr i="0" sz="1700" u="none" cap="none" strike="noStrike">
                <a:solidFill>
                  <a:srgbClr val="3F3F3F"/>
                </a:solidFill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◦"/>
              <a:defRPr i="0" sz="1300" u="none" cap="none" strike="noStrike">
                <a:solidFill>
                  <a:srgbClr val="3F3F3F"/>
                </a:solidFill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◦"/>
              <a:defRPr i="0" sz="1300" u="none" cap="none" strike="noStrike">
                <a:solidFill>
                  <a:srgbClr val="3F3F3F"/>
                </a:solidFill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Char char="◦"/>
              <a:defRPr i="0" sz="1300" u="none" cap="none" strike="noStrike">
                <a:solidFill>
                  <a:srgbClr val="3F3F3F"/>
                </a:solidFill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◦"/>
              <a:defRPr i="0" sz="1400" u="none" cap="none" strike="noStrike">
                <a:solidFill>
                  <a:srgbClr val="3F3F3F"/>
                </a:solidFill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◦"/>
              <a:defRPr i="0" sz="1400" u="none" cap="none" strike="noStrike">
                <a:solidFill>
                  <a:srgbClr val="3F3F3F"/>
                </a:solidFill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◦"/>
              <a:defRPr i="0" sz="1400" u="none" cap="none" strike="noStrike">
                <a:solidFill>
                  <a:srgbClr val="3F3F3F"/>
                </a:solidFill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Char char="◦"/>
              <a:defRPr i="0" sz="1400" u="none" cap="none" strike="noStrike">
                <a:solidFill>
                  <a:srgbClr val="3F3F3F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193532" y="1150037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towardsdatascience.com/youtube-views-predictor-9ec573090acb" TargetMode="Externa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rive.google.com/drive/u/0/folders/11KJWDMFGyPrtaSw2vrpfqlHkJ5u0l10F" TargetMode="External"/><Relationship Id="rId10" Type="http://schemas.openxmlformats.org/officeDocument/2006/relationships/hyperlink" Target="https://drive.google.com/drive/u/0/folders/11KJWDMFGyPrtaSw2vrpfqlHkJ5u0l10F" TargetMode="External"/><Relationship Id="rId13" Type="http://schemas.openxmlformats.org/officeDocument/2006/relationships/hyperlink" Target="https://drive.google.com/drive/u/0/folders/1jB6eqc6wTJFeKgdHgXFXsSYbq8ud1ScP" TargetMode="External"/><Relationship Id="rId12" Type="http://schemas.openxmlformats.org/officeDocument/2006/relationships/hyperlink" Target="https://drive.google.com/drive/u/0/folders/1jB6eqc6wTJFeKgdHgXFXsSYbq8ud1Sc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drive.google.com/drive/folders/1o-ZDxIS735XzmJFAU7a0_UwZ-rJoRNup?usp=sharing" TargetMode="External"/><Relationship Id="rId9" Type="http://schemas.openxmlformats.org/officeDocument/2006/relationships/hyperlink" Target="https://drive.google.com/file/d/1enApd64fxmJviDDEBYeNKIN72A1cB0gJ/view?usp=sharing" TargetMode="External"/><Relationship Id="rId15" Type="http://schemas.openxmlformats.org/officeDocument/2006/relationships/hyperlink" Target="https://ffmpeg.org/" TargetMode="External"/><Relationship Id="rId14" Type="http://schemas.openxmlformats.org/officeDocument/2006/relationships/hyperlink" Target="https://drive.google.com/drive/u/0/folders/1jB6eqc6wTJFeKgdHgXFXsSYbq8ud1ScP" TargetMode="External"/><Relationship Id="rId17" Type="http://schemas.openxmlformats.org/officeDocument/2006/relationships/hyperlink" Target="https://drive.google.com/drive/u/0/folders/1o-ZDxIS735XzmJFAU7a0_UwZ-rJoRNup" TargetMode="External"/><Relationship Id="rId16" Type="http://schemas.openxmlformats.org/officeDocument/2006/relationships/hyperlink" Target="https://codelabs.developers.google.com/codelabs/cloud-vision-api-python#6" TargetMode="External"/><Relationship Id="rId5" Type="http://schemas.openxmlformats.org/officeDocument/2006/relationships/hyperlink" Target="https://drive.google.com/drive/folders/1o-ZDxIS735XzmJFAU7a0_UwZ-rJoRNup?usp=sharing" TargetMode="External"/><Relationship Id="rId6" Type="http://schemas.openxmlformats.org/officeDocument/2006/relationships/hyperlink" Target="https://drive.google.com/drive/folders/1o-ZDxIS735XzmJFAU7a0_UwZ-rJoRNup?usp=sharing" TargetMode="External"/><Relationship Id="rId7" Type="http://schemas.openxmlformats.org/officeDocument/2006/relationships/hyperlink" Target="https://drive.google.com/drive/folders/1o-ZDxIS735XzmJFAU7a0_UwZ-rJoRNup?usp=sharing" TargetMode="External"/><Relationship Id="rId8" Type="http://schemas.openxmlformats.org/officeDocument/2006/relationships/hyperlink" Target="https://drive.google.com/drive/folders/1o-ZDxIS735XzmJFAU7a0_UwZ-rJoRNup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9" name="Google Shape;99;p13"/>
          <p:cNvSpPr txBox="1"/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Meiryo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NUS</a:t>
            </a:r>
            <a:r>
              <a:rPr lang="en-US" sz="4000">
                <a:latin typeface="Arial"/>
                <a:ea typeface="Arial"/>
                <a:cs typeface="Arial"/>
                <a:sym typeface="Arial"/>
              </a:rPr>
              <a:t> ISY5002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4000"/>
              <a:t>Eagle</a:t>
            </a: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br>
              <a:rPr lang="en-US" sz="4000">
                <a:latin typeface="Arial"/>
                <a:ea typeface="Arial"/>
                <a:cs typeface="Arial"/>
                <a:sym typeface="Arial"/>
              </a:rPr>
            </a:br>
            <a:r>
              <a:rPr lang="en-US" sz="4000">
                <a:latin typeface="Arial"/>
                <a:ea typeface="Arial"/>
                <a:cs typeface="Arial"/>
                <a:sym typeface="Arial"/>
              </a:rPr>
              <a:t>Project Update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5289750" y="4672763"/>
            <a:ext cx="62694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Sep 26, 2022</a:t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Nair Prashant Chathuar Balachandran A0249268N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Nakahara Hirotoshi, A0232336M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Pradeep Janakiraman, A0140188H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Vikram Sankireddypally A0249306A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建物、座っている、ベンチ、側を含む画像&#10;&#10;自動生成された説明"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3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raphical user interface, text&#10;&#10;Description automatically generated" id="103" name="Google Shape;10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0" type="dt"/>
          </p:nvPr>
        </p:nvSpPr>
        <p:spPr>
          <a:xfrm>
            <a:off x="79898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2022/2/11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Executive summary</a:t>
            </a:r>
            <a:endParaRPr/>
          </a:p>
        </p:txBody>
      </p:sp>
      <p:pic>
        <p:nvPicPr>
          <p:cNvPr descr="Graphical user interface, text&#10;&#10;Description automatically generated" id="112" name="Google Shape;1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/>
          <p:nvPr/>
        </p:nvSpPr>
        <p:spPr>
          <a:xfrm>
            <a:off x="894975" y="1261778"/>
            <a:ext cx="5041200" cy="2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Background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6324600" y="1261778"/>
            <a:ext cx="5041200" cy="29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What we do in the project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95025" y="1592875"/>
            <a:ext cx="5041200" cy="471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Video analytics </a:t>
            </a:r>
            <a:r>
              <a:rPr lang="en-US" sz="1600"/>
              <a:t>is</a:t>
            </a:r>
            <a:r>
              <a:rPr lang="en-US" sz="1600"/>
              <a:t> important because of following reasons: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Improvement of internet access across the globe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Penetration of social media such as Facebook, Instagram, YouTube and TikTok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Growth of the online advertising industry. The size is $556 bn in 2021 and expected to grow to $616 bn in 2022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Measurement of quality of videos is a crucial theme for the monetisation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More consumer watch duration, creators or advertisers can expect more benefit from the video exposures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However, the existing products may not be enough because of: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Only using metadata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example</a:t>
            </a:r>
            <a:r>
              <a:rPr lang="en-US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No implication about video contents in terms of creative things creators can control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324600" y="1592875"/>
            <a:ext cx="5041200" cy="471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We will design and demonstrate a system to predict following metrics of YouTube videos: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view counts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To do that, we utilise following tools and technologies: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youtube-dl API to download YouTube videos and the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FF mpeg tool to cut the videos into sliced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Vision API to extract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Based on the above input data, we will design a deep-learning model to predict the metrics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Input data (X): thumnails, sliced video images, object data on the sliced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Output data (y): view counts and like 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Structure: combination of different DL models such as LSTM, CNN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Limit the video categories within dog and cat for the simplicity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0" type="dt"/>
          </p:nvPr>
        </p:nvSpPr>
        <p:spPr>
          <a:xfrm>
            <a:off x="79898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2022/2/11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The product design</a:t>
            </a:r>
            <a:endParaRPr/>
          </a:p>
        </p:txBody>
      </p:sp>
      <p:pic>
        <p:nvPicPr>
          <p:cNvPr descr="Graphical user interface, text&#10;&#10;Description automatically generated"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6148925" y="1938425"/>
            <a:ext cx="12105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Libre Franklin"/>
                <a:ea typeface="Libre Franklin"/>
                <a:cs typeface="Libre Franklin"/>
                <a:sym typeface="Libre Franklin"/>
              </a:rPr>
              <a:t>Vision API with Python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396874" y="1536725"/>
            <a:ext cx="15894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/>
              </a:rPr>
              <a:t>youtube-dl</a:t>
            </a:r>
            <a:b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/>
              </a:rPr>
            </a:b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6"/>
              </a:rPr>
              <a:t>(API to download </a:t>
            </a:r>
            <a:b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7"/>
              </a:rPr>
            </a:b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8"/>
              </a:rPr>
              <a:t>metadata, videos)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396874" y="2424750"/>
            <a:ext cx="15894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9"/>
              </a:rPr>
              <a:t>URL list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(YouTube Boundary box data set)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710550" y="1284463"/>
            <a:ext cx="835775" cy="805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Unstructured data</a:t>
            </a:r>
            <a:br>
              <a:rPr lang="en-US" sz="1000"/>
            </a:br>
            <a:r>
              <a:rPr lang="en-US" sz="1000"/>
              <a:t>(sliced images, thumbnail)</a:t>
            </a:r>
            <a:endParaRPr sz="1000"/>
          </a:p>
        </p:txBody>
      </p:sp>
      <p:sp>
        <p:nvSpPr>
          <p:cNvPr id="130" name="Google Shape;130;p15"/>
          <p:cNvSpPr/>
          <p:nvPr/>
        </p:nvSpPr>
        <p:spPr>
          <a:xfrm>
            <a:off x="3396525" y="1938425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Video cutting</a:t>
            </a:r>
            <a:b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(FF mpeg)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4962037" y="1817875"/>
            <a:ext cx="835775" cy="805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10"/>
              </a:rPr>
              <a:t>Cloud storage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11"/>
              </a:rPr>
              <a:t>(G-drive)</a:t>
            </a:r>
            <a:endParaRPr sz="1000"/>
          </a:p>
        </p:txBody>
      </p:sp>
      <p:cxnSp>
        <p:nvCxnSpPr>
          <p:cNvPr id="132" name="Google Shape;132;p15"/>
          <p:cNvCxnSpPr>
            <a:stCxn id="130" idx="3"/>
            <a:endCxn id="131" idx="2"/>
          </p:cNvCxnSpPr>
          <p:nvPr/>
        </p:nvCxnSpPr>
        <p:spPr>
          <a:xfrm>
            <a:off x="4644525" y="2213375"/>
            <a:ext cx="3174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5"/>
          <p:cNvCxnSpPr>
            <a:stCxn id="127" idx="3"/>
            <a:endCxn id="130" idx="1"/>
          </p:cNvCxnSpPr>
          <p:nvPr/>
        </p:nvCxnSpPr>
        <p:spPr>
          <a:xfrm>
            <a:off x="2986274" y="1811675"/>
            <a:ext cx="410400" cy="4017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5"/>
          <p:cNvCxnSpPr>
            <a:stCxn id="128" idx="3"/>
            <a:endCxn id="130" idx="1"/>
          </p:cNvCxnSpPr>
          <p:nvPr/>
        </p:nvCxnSpPr>
        <p:spPr>
          <a:xfrm flipH="1" rot="10800000">
            <a:off x="2986274" y="2213400"/>
            <a:ext cx="410400" cy="4863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31" idx="4"/>
            <a:endCxn id="126" idx="1"/>
          </p:cNvCxnSpPr>
          <p:nvPr/>
        </p:nvCxnSpPr>
        <p:spPr>
          <a:xfrm flipH="1" rot="10800000">
            <a:off x="5797812" y="2213337"/>
            <a:ext cx="351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5"/>
          <p:cNvSpPr/>
          <p:nvPr/>
        </p:nvSpPr>
        <p:spPr>
          <a:xfrm>
            <a:off x="7710550" y="2220863"/>
            <a:ext cx="835775" cy="805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structure data (object name etc.)</a:t>
            </a:r>
            <a:endParaRPr sz="1000"/>
          </a:p>
        </p:txBody>
      </p:sp>
      <p:cxnSp>
        <p:nvCxnSpPr>
          <p:cNvPr id="137" name="Google Shape;137;p15"/>
          <p:cNvCxnSpPr>
            <a:stCxn id="126" idx="3"/>
            <a:endCxn id="129" idx="2"/>
          </p:cNvCxnSpPr>
          <p:nvPr/>
        </p:nvCxnSpPr>
        <p:spPr>
          <a:xfrm flipH="1" rot="10800000">
            <a:off x="7359425" y="1687475"/>
            <a:ext cx="351000" cy="5259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5"/>
          <p:cNvCxnSpPr>
            <a:stCxn id="126" idx="3"/>
            <a:endCxn id="136" idx="2"/>
          </p:cNvCxnSpPr>
          <p:nvPr/>
        </p:nvCxnSpPr>
        <p:spPr>
          <a:xfrm>
            <a:off x="7359425" y="2213375"/>
            <a:ext cx="351000" cy="4104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5"/>
          <p:cNvSpPr/>
          <p:nvPr/>
        </p:nvSpPr>
        <p:spPr>
          <a:xfrm>
            <a:off x="7710550" y="3157263"/>
            <a:ext cx="835775" cy="805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chemeClr val="hlink"/>
                </a:solidFill>
                <a:hlinkClick r:id="rId12"/>
              </a:rPr>
              <a:t>Meta data</a:t>
            </a:r>
            <a:br>
              <a:rPr lang="en-US" sz="1000" u="sng">
                <a:solidFill>
                  <a:schemeClr val="hlink"/>
                </a:solidFill>
                <a:hlinkClick r:id="rId13"/>
              </a:rPr>
            </a:br>
            <a:r>
              <a:rPr lang="en-US" sz="1000" u="sng">
                <a:solidFill>
                  <a:schemeClr val="hlink"/>
                </a:solidFill>
                <a:hlinkClick r:id="rId14"/>
              </a:rPr>
              <a:t>(View counts, post date etc.)</a:t>
            </a:r>
            <a:endParaRPr sz="1000"/>
          </a:p>
        </p:txBody>
      </p:sp>
      <p:cxnSp>
        <p:nvCxnSpPr>
          <p:cNvPr id="140" name="Google Shape;140;p15"/>
          <p:cNvCxnSpPr>
            <a:stCxn id="127" idx="3"/>
            <a:endCxn id="139" idx="2"/>
          </p:cNvCxnSpPr>
          <p:nvPr/>
        </p:nvCxnSpPr>
        <p:spPr>
          <a:xfrm>
            <a:off x="2986274" y="1811675"/>
            <a:ext cx="4724400" cy="1748700"/>
          </a:xfrm>
          <a:prstGeom prst="bentConnector3">
            <a:avLst>
              <a:gd fmla="val 45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5"/>
          <p:cNvSpPr/>
          <p:nvPr/>
        </p:nvSpPr>
        <p:spPr>
          <a:xfrm>
            <a:off x="9108450" y="2348888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Deep learning model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42" name="Google Shape;142;p15"/>
          <p:cNvCxnSpPr>
            <a:stCxn id="136" idx="4"/>
            <a:endCxn id="141" idx="1"/>
          </p:cNvCxnSpPr>
          <p:nvPr/>
        </p:nvCxnSpPr>
        <p:spPr>
          <a:xfrm>
            <a:off x="8546325" y="2623825"/>
            <a:ext cx="5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5"/>
          <p:cNvCxnSpPr>
            <a:stCxn id="129" idx="4"/>
            <a:endCxn id="141" idx="1"/>
          </p:cNvCxnSpPr>
          <p:nvPr/>
        </p:nvCxnSpPr>
        <p:spPr>
          <a:xfrm>
            <a:off x="8546325" y="1687425"/>
            <a:ext cx="562200" cy="936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5"/>
          <p:cNvCxnSpPr>
            <a:stCxn id="139" idx="4"/>
            <a:endCxn id="141" idx="1"/>
          </p:cNvCxnSpPr>
          <p:nvPr/>
        </p:nvCxnSpPr>
        <p:spPr>
          <a:xfrm flipH="1" rot="10800000">
            <a:off x="8546325" y="2623925"/>
            <a:ext cx="562200" cy="936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5"/>
          <p:cNvSpPr/>
          <p:nvPr/>
        </p:nvSpPr>
        <p:spPr>
          <a:xfrm>
            <a:off x="10844775" y="2220863"/>
            <a:ext cx="835775" cy="8059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Prediction</a:t>
            </a:r>
            <a:br>
              <a:rPr lang="en-US" sz="1000"/>
            </a:br>
            <a:r>
              <a:rPr lang="en-US" sz="1000"/>
              <a:t>(view counts, like counts)</a:t>
            </a:r>
            <a:endParaRPr sz="1000"/>
          </a:p>
        </p:txBody>
      </p:sp>
      <p:cxnSp>
        <p:nvCxnSpPr>
          <p:cNvPr id="146" name="Google Shape;146;p15"/>
          <p:cNvCxnSpPr>
            <a:stCxn id="141" idx="3"/>
            <a:endCxn id="145" idx="2"/>
          </p:cNvCxnSpPr>
          <p:nvPr/>
        </p:nvCxnSpPr>
        <p:spPr>
          <a:xfrm>
            <a:off x="10356450" y="2623838"/>
            <a:ext cx="48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1147875" y="1328500"/>
            <a:ext cx="0" cy="26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1147875" y="4276175"/>
            <a:ext cx="0" cy="19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9" name="Google Shape;149;p15"/>
          <p:cNvSpPr txBox="1"/>
          <p:nvPr/>
        </p:nvSpPr>
        <p:spPr>
          <a:xfrm rot="-5400000">
            <a:off x="-299775" y="2522575"/>
            <a:ext cx="2641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n-US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Model Training (batch)</a:t>
            </a:r>
            <a:endParaRPr b="1" sz="1200"/>
          </a:p>
        </p:txBody>
      </p:sp>
      <p:sp>
        <p:nvSpPr>
          <p:cNvPr id="150" name="Google Shape;150;p15"/>
          <p:cNvSpPr txBox="1"/>
          <p:nvPr/>
        </p:nvSpPr>
        <p:spPr>
          <a:xfrm rot="-5400000">
            <a:off x="43125" y="5097425"/>
            <a:ext cx="19560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b="1" lang="en-US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Front App</a:t>
            </a:r>
            <a:endParaRPr b="1" sz="1200"/>
          </a:p>
        </p:txBody>
      </p:sp>
      <p:sp>
        <p:nvSpPr>
          <p:cNvPr id="151" name="Google Shape;151;p15"/>
          <p:cNvSpPr/>
          <p:nvPr/>
        </p:nvSpPr>
        <p:spPr>
          <a:xfrm>
            <a:off x="3396525" y="4893550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Video cutting</a:t>
            </a:r>
            <a:b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5"/>
              </a:rPr>
              <a:t>FF mpeg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648200" y="4893550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Video post</a:t>
            </a:r>
            <a:b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(with 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thumbnail</a:t>
            </a: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53" name="Google Shape;153;p15"/>
          <p:cNvCxnSpPr>
            <a:stCxn id="152" idx="3"/>
            <a:endCxn id="151" idx="1"/>
          </p:cNvCxnSpPr>
          <p:nvPr/>
        </p:nvCxnSpPr>
        <p:spPr>
          <a:xfrm>
            <a:off x="2896200" y="5168500"/>
            <a:ext cx="5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15"/>
          <p:cNvSpPr/>
          <p:nvPr/>
        </p:nvSpPr>
        <p:spPr>
          <a:xfrm>
            <a:off x="5144850" y="4893550"/>
            <a:ext cx="12105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Libre Franklin"/>
                <a:ea typeface="Libre Franklin"/>
                <a:cs typeface="Libre Franklin"/>
                <a:sym typeface="Libre Franklin"/>
                <a:hlinkClick r:id="rId16"/>
              </a:rPr>
              <a:t>Vision API with Python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55" name="Google Shape;155;p15"/>
          <p:cNvCxnSpPr>
            <a:stCxn id="151" idx="3"/>
            <a:endCxn id="154" idx="1"/>
          </p:cNvCxnSpPr>
          <p:nvPr/>
        </p:nvCxnSpPr>
        <p:spPr>
          <a:xfrm>
            <a:off x="4644525" y="5168500"/>
            <a:ext cx="5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5"/>
          <p:cNvSpPr/>
          <p:nvPr/>
        </p:nvSpPr>
        <p:spPr>
          <a:xfrm>
            <a:off x="6976300" y="4383000"/>
            <a:ext cx="12105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 data</a:t>
            </a:r>
            <a:b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(with bbox)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6976300" y="5386125"/>
            <a:ext cx="12105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Structure data (object name etc.)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58" name="Google Shape;158;p15"/>
          <p:cNvCxnSpPr>
            <a:stCxn id="154" idx="3"/>
            <a:endCxn id="156" idx="1"/>
          </p:cNvCxnSpPr>
          <p:nvPr/>
        </p:nvCxnSpPr>
        <p:spPr>
          <a:xfrm flipH="1" rot="10800000">
            <a:off x="6355350" y="4657900"/>
            <a:ext cx="621000" cy="510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5"/>
          <p:cNvCxnSpPr>
            <a:stCxn id="154" idx="3"/>
            <a:endCxn id="157" idx="1"/>
          </p:cNvCxnSpPr>
          <p:nvPr/>
        </p:nvCxnSpPr>
        <p:spPr>
          <a:xfrm>
            <a:off x="6355350" y="5168500"/>
            <a:ext cx="621000" cy="492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5"/>
          <p:cNvSpPr/>
          <p:nvPr/>
        </p:nvSpPr>
        <p:spPr>
          <a:xfrm>
            <a:off x="8723550" y="4893538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Deep learning model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1" name="Google Shape;161;p15"/>
          <p:cNvCxnSpPr>
            <a:stCxn id="156" idx="3"/>
            <a:endCxn id="160" idx="1"/>
          </p:cNvCxnSpPr>
          <p:nvPr/>
        </p:nvCxnSpPr>
        <p:spPr>
          <a:xfrm>
            <a:off x="8186800" y="4657950"/>
            <a:ext cx="536700" cy="510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5"/>
          <p:cNvCxnSpPr>
            <a:stCxn id="157" idx="3"/>
            <a:endCxn id="160" idx="1"/>
          </p:cNvCxnSpPr>
          <p:nvPr/>
        </p:nvCxnSpPr>
        <p:spPr>
          <a:xfrm flipH="1" rot="10800000">
            <a:off x="8186800" y="5168475"/>
            <a:ext cx="536700" cy="492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5"/>
          <p:cNvSpPr/>
          <p:nvPr/>
        </p:nvSpPr>
        <p:spPr>
          <a:xfrm>
            <a:off x="10554950" y="4893538"/>
            <a:ext cx="1248000" cy="549900"/>
          </a:xfrm>
          <a:prstGeom prst="rect">
            <a:avLst/>
          </a:prstGeom>
          <a:solidFill>
            <a:srgbClr val="F5D8A9"/>
          </a:solidFill>
          <a:ln cap="flat" cmpd="sng" w="15875">
            <a:solidFill>
              <a:srgbClr val="717A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View/like counts prediction</a:t>
            </a:r>
            <a:endParaRPr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4" name="Google Shape;164;p15"/>
          <p:cNvCxnSpPr>
            <a:stCxn id="160" idx="3"/>
            <a:endCxn id="163" idx="1"/>
          </p:cNvCxnSpPr>
          <p:nvPr/>
        </p:nvCxnSpPr>
        <p:spPr>
          <a:xfrm>
            <a:off x="9971550" y="5168488"/>
            <a:ext cx="58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5"/>
          <p:cNvCxnSpPr>
            <a:stCxn id="141" idx="2"/>
            <a:endCxn id="160" idx="0"/>
          </p:cNvCxnSpPr>
          <p:nvPr/>
        </p:nvCxnSpPr>
        <p:spPr>
          <a:xfrm rot="5400000">
            <a:off x="8542650" y="3703688"/>
            <a:ext cx="1994700" cy="384900"/>
          </a:xfrm>
          <a:prstGeom prst="bentConnector3">
            <a:avLst>
              <a:gd fmla="val 892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5"/>
          <p:cNvSpPr txBox="1"/>
          <p:nvPr/>
        </p:nvSpPr>
        <p:spPr>
          <a:xfrm rot="5400000">
            <a:off x="9431588" y="3987500"/>
            <a:ext cx="9927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Model update</a:t>
            </a:r>
            <a:endParaRPr sz="1200"/>
          </a:p>
        </p:txBody>
      </p:sp>
      <p:cxnSp>
        <p:nvCxnSpPr>
          <p:cNvPr id="167" name="Google Shape;167;p15"/>
          <p:cNvCxnSpPr>
            <a:stCxn id="145" idx="1"/>
            <a:endCxn id="141" idx="0"/>
          </p:cNvCxnSpPr>
          <p:nvPr/>
        </p:nvCxnSpPr>
        <p:spPr>
          <a:xfrm rot="5400000">
            <a:off x="10433462" y="1519763"/>
            <a:ext cx="128100" cy="1530300"/>
          </a:xfrm>
          <a:prstGeom prst="bentConnector3">
            <a:avLst>
              <a:gd fmla="val -1858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5"/>
          <p:cNvSpPr txBox="1"/>
          <p:nvPr/>
        </p:nvSpPr>
        <p:spPr>
          <a:xfrm>
            <a:off x="10306100" y="3833425"/>
            <a:ext cx="16311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15"/>
          <p:cNvSpPr txBox="1"/>
          <p:nvPr/>
        </p:nvSpPr>
        <p:spPr>
          <a:xfrm>
            <a:off x="9732450" y="1684925"/>
            <a:ext cx="1530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</a:pPr>
            <a:r>
              <a:rPr lang="en-US" sz="12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Feedback</a:t>
            </a:r>
            <a:endParaRPr sz="1200"/>
          </a:p>
        </p:txBody>
      </p:sp>
      <p:cxnSp>
        <p:nvCxnSpPr>
          <p:cNvPr id="170" name="Google Shape;170;p15"/>
          <p:cNvCxnSpPr>
            <a:stCxn id="139" idx="4"/>
            <a:endCxn id="145" idx="3"/>
          </p:cNvCxnSpPr>
          <p:nvPr/>
        </p:nvCxnSpPr>
        <p:spPr>
          <a:xfrm flipH="1" rot="10800000">
            <a:off x="8546325" y="3026825"/>
            <a:ext cx="2716200" cy="53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5"/>
          <p:cNvSpPr/>
          <p:nvPr/>
        </p:nvSpPr>
        <p:spPr>
          <a:xfrm>
            <a:off x="4100675" y="2715225"/>
            <a:ext cx="3258900" cy="701700"/>
          </a:xfrm>
          <a:prstGeom prst="wedgeRectCallout">
            <a:avLst>
              <a:gd fmla="val 36963" name="adj1"/>
              <a:gd fmla="val -80957" name="adj2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Apply a Google trained model to generate </a:t>
            </a:r>
            <a:r>
              <a:rPr lang="en-US" sz="1200">
                <a:solidFill>
                  <a:schemeClr val="lt1"/>
                </a:solidFill>
              </a:rPr>
              <a:t>unstructured</a:t>
            </a:r>
            <a:r>
              <a:rPr lang="en-US" sz="1200">
                <a:solidFill>
                  <a:schemeClr val="lt1"/>
                </a:solidFill>
              </a:rPr>
              <a:t>/</a:t>
            </a:r>
            <a:r>
              <a:rPr lang="en-US" sz="1200">
                <a:solidFill>
                  <a:schemeClr val="lt1"/>
                </a:solidFill>
              </a:rPr>
              <a:t>structured</a:t>
            </a:r>
            <a:r>
              <a:rPr lang="en-US" sz="1200">
                <a:solidFill>
                  <a:schemeClr val="lt1"/>
                </a:solidFill>
              </a:rPr>
              <a:t> data to use it as input for our DL model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1409050" y="3119500"/>
            <a:ext cx="1589400" cy="410400"/>
          </a:xfrm>
          <a:prstGeom prst="wedgeRectCallout">
            <a:avLst>
              <a:gd fmla="val 22351" name="adj1"/>
              <a:gd fmla="val -89370" name="adj2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hlinkClick r:id="rId17"/>
              </a:rPr>
              <a:t>Dog 541 videos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Cat 713 videos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4100675" y="3833425"/>
            <a:ext cx="2294100" cy="675900"/>
          </a:xfrm>
          <a:prstGeom prst="wedgeRectCallout">
            <a:avLst>
              <a:gd fmla="val 30672" name="adj1"/>
              <a:gd fmla="val 88147" name="adj2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Apply a Google trained model to generate input for the prediction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8723500" y="5631104"/>
            <a:ext cx="2294100" cy="366300"/>
          </a:xfrm>
          <a:prstGeom prst="wedgeRectCallout">
            <a:avLst>
              <a:gd fmla="val -32754" name="adj1"/>
              <a:gd fmla="val -97524" name="adj2"/>
            </a:avLst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</a:rPr>
              <a:t>Apply the trained model to provide prediction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175" name="Google Shape;175;p15"/>
          <p:cNvCxnSpPr>
            <a:stCxn id="127" idx="3"/>
            <a:endCxn id="129" idx="2"/>
          </p:cNvCxnSpPr>
          <p:nvPr/>
        </p:nvCxnSpPr>
        <p:spPr>
          <a:xfrm flipH="1" rot="10800000">
            <a:off x="2986274" y="1687475"/>
            <a:ext cx="4724400" cy="124200"/>
          </a:xfrm>
          <a:prstGeom prst="bentConnector3">
            <a:avLst>
              <a:gd fmla="val 436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idx="10" type="dt"/>
          </p:nvPr>
        </p:nvSpPr>
        <p:spPr>
          <a:xfrm>
            <a:off x="79898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2022/2/11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16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Data overview</a:t>
            </a:r>
            <a:endParaRPr/>
          </a:p>
        </p:txBody>
      </p:sp>
      <p:pic>
        <p:nvPicPr>
          <p:cNvPr descr="Graphical user interface, text&#10;&#10;Description automatically generated"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1172307" y="1540594"/>
            <a:ext cx="1427100" cy="94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Thumbnail</a:t>
            </a:r>
            <a:br>
              <a:rPr lang="en-US" sz="1600">
                <a:solidFill>
                  <a:schemeClr val="lt1"/>
                </a:solidFill>
              </a:rPr>
            </a:br>
            <a:r>
              <a:rPr lang="en-US" sz="1600">
                <a:solidFill>
                  <a:schemeClr val="lt1"/>
                </a:solidFill>
              </a:rPr>
              <a:t>*1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6" name="Google Shape;186;p16"/>
          <p:cNvSpPr/>
          <p:nvPr/>
        </p:nvSpPr>
        <p:spPr>
          <a:xfrm rot="-5400687">
            <a:off x="-553063" y="2905997"/>
            <a:ext cx="3002400" cy="2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Input 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1172307" y="2565901"/>
            <a:ext cx="1427100" cy="94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Sliced video</a:t>
            </a:r>
            <a:br>
              <a:rPr lang="en-US" sz="1600">
                <a:solidFill>
                  <a:schemeClr val="lt1"/>
                </a:solidFill>
              </a:rPr>
            </a:br>
            <a:r>
              <a:rPr lang="en-US" sz="1600">
                <a:solidFill>
                  <a:schemeClr val="lt1"/>
                </a:solidFill>
              </a:rPr>
              <a:t>images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172307" y="3591209"/>
            <a:ext cx="1427100" cy="94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Object data in the sliced images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9" name="Google Shape;189;p16"/>
          <p:cNvSpPr/>
          <p:nvPr/>
        </p:nvSpPr>
        <p:spPr>
          <a:xfrm rot="-5400711">
            <a:off x="223153" y="5224769"/>
            <a:ext cx="1450500" cy="27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Output y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1172307" y="4643201"/>
            <a:ext cx="1427100" cy="6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View counts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1172307" y="5417657"/>
            <a:ext cx="1427100" cy="65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Like counts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2653941" y="1540594"/>
            <a:ext cx="24945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Thumbnail</a:t>
            </a:r>
            <a:r>
              <a:rPr lang="en-US">
                <a:solidFill>
                  <a:schemeClr val="dk1"/>
                </a:solidFill>
              </a:rPr>
              <a:t> image file of a video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2653941" y="2565904"/>
            <a:ext cx="24945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Sliced images of a video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2653941" y="3591214"/>
            <a:ext cx="24945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csv file which </a:t>
            </a:r>
            <a:r>
              <a:rPr lang="en-US">
                <a:solidFill>
                  <a:schemeClr val="dk1"/>
                </a:solidFill>
              </a:rPr>
              <a:t>columns</a:t>
            </a:r>
            <a:r>
              <a:rPr lang="en-US">
                <a:solidFill>
                  <a:schemeClr val="dk1"/>
                </a:solidFill>
              </a:rPr>
              <a:t> are object names, confidence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2653941" y="4643209"/>
            <a:ext cx="2494500" cy="6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View counts of a video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2653941" y="5417667"/>
            <a:ext cx="2494500" cy="6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Like counts of a video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812087" y="1218394"/>
            <a:ext cx="178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Data category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2653937" y="1218394"/>
            <a:ext cx="249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Description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5202812" y="1218394"/>
            <a:ext cx="1370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Data source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6643260" y="1218394"/>
            <a:ext cx="2584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How to get the data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9274622" y="1218394"/>
            <a:ext cx="2266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Data volume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5202931" y="1540594"/>
            <a:ext cx="13707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YouTube video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5202931" y="2565905"/>
            <a:ext cx="13707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YouTube video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202931" y="3591215"/>
            <a:ext cx="13707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csv file generated by Vision API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5202931" y="4643210"/>
            <a:ext cx="1370700" cy="6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YouTube metadata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5202931" y="5417669"/>
            <a:ext cx="1370700" cy="657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YouTube metadata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6643712" y="1540594"/>
            <a:ext cx="2584500" cy="196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Download </a:t>
            </a:r>
            <a:r>
              <a:rPr lang="en-US">
                <a:solidFill>
                  <a:schemeClr val="dk1"/>
                </a:solidFill>
              </a:rPr>
              <a:t>thumbnails</a:t>
            </a:r>
            <a:r>
              <a:rPr lang="en-US">
                <a:solidFill>
                  <a:schemeClr val="dk1"/>
                </a:solidFill>
              </a:rPr>
              <a:t>/videos by using youtube-dl API based on the URL list of dog and cat category in YouTube boundary box dataset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Videos are sliced by using FF mpeg package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6643708" y="3591215"/>
            <a:ext cx="25845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csv file generated by Vision API (please see the next page)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6643700" y="4643188"/>
            <a:ext cx="2584500" cy="14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Download metadata by using youtube-dl API based on the URL list of dog and cat category in YouTube boundary box 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9274625" y="1540600"/>
            <a:ext cx="22662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1,208 images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16"/>
          <p:cNvSpPr/>
          <p:nvPr/>
        </p:nvSpPr>
        <p:spPr>
          <a:xfrm>
            <a:off x="9274625" y="2565911"/>
            <a:ext cx="22662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1,208</a:t>
            </a:r>
            <a:r>
              <a:rPr lang="en-US">
                <a:solidFill>
                  <a:schemeClr val="dk1"/>
                </a:solidFill>
              </a:rPr>
              <a:t> videos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(22,307 images = 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8,660 cat images + 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13,647 dog images)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9274625" y="3591221"/>
            <a:ext cx="2266200" cy="94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1,208</a:t>
            </a:r>
            <a:r>
              <a:rPr lang="en-US">
                <a:solidFill>
                  <a:schemeClr val="dk1"/>
                </a:solidFill>
              </a:rPr>
              <a:t> rows x 10 </a:t>
            </a:r>
            <a:r>
              <a:rPr lang="en-US">
                <a:solidFill>
                  <a:schemeClr val="dk1"/>
                </a:solidFill>
              </a:rPr>
              <a:t>columns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  <a:highlight>
                  <a:srgbClr val="FFFFFF"/>
                </a:highlight>
              </a:rPr>
              <a:t>(8 extracted information,YouTube id , another number from file name)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9274625" y="4643235"/>
            <a:ext cx="2266200" cy="14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1,208</a:t>
            </a:r>
            <a:r>
              <a:rPr lang="en-US">
                <a:solidFill>
                  <a:schemeClr val="dk1"/>
                </a:solidFill>
              </a:rPr>
              <a:t> rows x 3 columns </a:t>
            </a:r>
            <a:r>
              <a:rPr lang="en-US" sz="1000">
                <a:solidFill>
                  <a:schemeClr val="dk1"/>
                </a:solidFill>
              </a:rPr>
              <a:t>(video_id, view counts, like counts)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14" name="Google Shape;214;p16"/>
          <p:cNvSpPr txBox="1"/>
          <p:nvPr>
            <p:ph idx="10" type="dt"/>
          </p:nvPr>
        </p:nvSpPr>
        <p:spPr>
          <a:xfrm>
            <a:off x="812498" y="6446850"/>
            <a:ext cx="841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*1: We avoid dependency on languages by excluding </a:t>
            </a:r>
            <a:r>
              <a:rPr lang="en-US">
                <a:latin typeface="Meiryo"/>
                <a:ea typeface="Meiryo"/>
                <a:cs typeface="Meiryo"/>
                <a:sym typeface="Meiryo"/>
              </a:rPr>
              <a:t>titles, description for this study.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1097280" y="286604"/>
            <a:ext cx="10058400" cy="702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1097280" y="1311167"/>
            <a:ext cx="10058400" cy="45579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idx="10" type="dt"/>
          </p:nvPr>
        </p:nvSpPr>
        <p:spPr>
          <a:xfrm>
            <a:off x="79898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2022/2/11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0" name="Google Shape;230;p18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Deep learning model overview</a:t>
            </a:r>
            <a:endParaRPr/>
          </a:p>
        </p:txBody>
      </p:sp>
      <p:pic>
        <p:nvPicPr>
          <p:cNvPr descr="Graphical user interface, text&#10;&#10;Description automatically generated" id="231" name="Google Shape;2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8"/>
          <p:cNvSpPr/>
          <p:nvPr/>
        </p:nvSpPr>
        <p:spPr>
          <a:xfrm>
            <a:off x="1469175" y="1392700"/>
            <a:ext cx="9436800" cy="46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Prashant/Pradeep to create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>
            <p:ph idx="10" type="dt"/>
          </p:nvPr>
        </p:nvSpPr>
        <p:spPr>
          <a:xfrm>
            <a:off x="79898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2022/2/11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0" name="Google Shape;240;p19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Schedule and Role &amp; Responsibilities</a:t>
            </a:r>
            <a:endParaRPr/>
          </a:p>
        </p:txBody>
      </p:sp>
      <p:pic>
        <p:nvPicPr>
          <p:cNvPr descr="Graphical user interface, text&#10;&#10;Description automatically generated" id="241" name="Google Shape;2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/>
          <p:nvPr/>
        </p:nvSpPr>
        <p:spPr>
          <a:xfrm>
            <a:off x="943701" y="1729750"/>
            <a:ext cx="1427100" cy="50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Data download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19"/>
          <p:cNvSpPr/>
          <p:nvPr/>
        </p:nvSpPr>
        <p:spPr>
          <a:xfrm rot="-5400636">
            <a:off x="-144116" y="2324918"/>
            <a:ext cx="1620600" cy="4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Data 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engineering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424675" y="1431775"/>
            <a:ext cx="1946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Task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2419825" y="1431775"/>
            <a:ext cx="952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Lead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3413507" y="1431775"/>
            <a:ext cx="9525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Contri-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butor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943701" y="2286381"/>
            <a:ext cx="1427100" cy="50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Video cutting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943701" y="2843007"/>
            <a:ext cx="1427100" cy="50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Data extraction by Vision 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943701" y="3399632"/>
            <a:ext cx="1427100" cy="50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DL model creation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943701" y="3956258"/>
            <a:ext cx="1427100" cy="50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DL model validation/</a:t>
            </a:r>
            <a:br>
              <a:rPr lang="en-US">
                <a:solidFill>
                  <a:schemeClr val="lt1"/>
                </a:solidFill>
              </a:rPr>
            </a:br>
            <a:r>
              <a:rPr lang="en-US">
                <a:solidFill>
                  <a:schemeClr val="lt1"/>
                </a:solidFill>
              </a:rPr>
              <a:t>improvement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943701" y="4512883"/>
            <a:ext cx="1427100" cy="50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Model deployment(UI)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943701" y="5069509"/>
            <a:ext cx="1427100" cy="50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451125" y="5626125"/>
            <a:ext cx="1919700" cy="50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Report/presentation creation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19"/>
          <p:cNvSpPr/>
          <p:nvPr/>
        </p:nvSpPr>
        <p:spPr>
          <a:xfrm rot="-5400971">
            <a:off x="135189" y="3718775"/>
            <a:ext cx="1061700" cy="4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DL model creation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19"/>
          <p:cNvSpPr/>
          <p:nvPr/>
        </p:nvSpPr>
        <p:spPr>
          <a:xfrm rot="-5400000">
            <a:off x="135534" y="4832775"/>
            <a:ext cx="1061700" cy="4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Test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2429454" y="1729750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2429454" y="2286380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2429454" y="2843004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Vikram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2429454" y="3399628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Prashant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2429454" y="3956252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Pradeep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2429454" y="4512876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Vikram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2429454" y="5069500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Pradeep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2429454" y="5626125"/>
            <a:ext cx="19362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3417804" y="1729750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Vikram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3417804" y="2286380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Vikram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3417804" y="2843004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3417804" y="3399622"/>
            <a:ext cx="942300" cy="106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3417804" y="4512876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Hiro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3417804" y="5069500"/>
            <a:ext cx="942300" cy="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Prashant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4407175" y="1431775"/>
            <a:ext cx="766500" cy="263100"/>
          </a:xfrm>
          <a:prstGeom prst="homePlate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Sep 5</a:t>
            </a:r>
            <a:endParaRPr sz="1000"/>
          </a:p>
        </p:txBody>
      </p:sp>
      <p:sp>
        <p:nvSpPr>
          <p:cNvPr id="271" name="Google Shape;271;p19"/>
          <p:cNvSpPr/>
          <p:nvPr/>
        </p:nvSpPr>
        <p:spPr>
          <a:xfrm>
            <a:off x="5219696" y="1431775"/>
            <a:ext cx="766500" cy="263100"/>
          </a:xfrm>
          <a:prstGeom prst="homePlate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Sep 12</a:t>
            </a:r>
            <a:endParaRPr sz="1000"/>
          </a:p>
        </p:txBody>
      </p:sp>
      <p:sp>
        <p:nvSpPr>
          <p:cNvPr id="272" name="Google Shape;272;p19"/>
          <p:cNvSpPr/>
          <p:nvPr/>
        </p:nvSpPr>
        <p:spPr>
          <a:xfrm>
            <a:off x="6020186" y="1431775"/>
            <a:ext cx="766500" cy="263100"/>
          </a:xfrm>
          <a:prstGeom prst="homePlate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Sep 19</a:t>
            </a:r>
            <a:endParaRPr sz="1000"/>
          </a:p>
        </p:txBody>
      </p:sp>
      <p:sp>
        <p:nvSpPr>
          <p:cNvPr id="273" name="Google Shape;273;p19"/>
          <p:cNvSpPr/>
          <p:nvPr/>
        </p:nvSpPr>
        <p:spPr>
          <a:xfrm>
            <a:off x="6832708" y="1431775"/>
            <a:ext cx="766500" cy="263100"/>
          </a:xfrm>
          <a:prstGeom prst="homePlate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Sep 26</a:t>
            </a:r>
            <a:endParaRPr sz="1000"/>
          </a:p>
        </p:txBody>
      </p:sp>
      <p:sp>
        <p:nvSpPr>
          <p:cNvPr id="274" name="Google Shape;274;p19"/>
          <p:cNvSpPr/>
          <p:nvPr/>
        </p:nvSpPr>
        <p:spPr>
          <a:xfrm>
            <a:off x="7633198" y="1431775"/>
            <a:ext cx="766500" cy="263100"/>
          </a:xfrm>
          <a:prstGeom prst="homePlate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Oct 3</a:t>
            </a:r>
            <a:endParaRPr sz="1000"/>
          </a:p>
        </p:txBody>
      </p:sp>
      <p:sp>
        <p:nvSpPr>
          <p:cNvPr id="275" name="Google Shape;275;p19"/>
          <p:cNvSpPr/>
          <p:nvPr/>
        </p:nvSpPr>
        <p:spPr>
          <a:xfrm>
            <a:off x="8445720" y="1431775"/>
            <a:ext cx="766500" cy="263100"/>
          </a:xfrm>
          <a:prstGeom prst="homePlate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Oct 10</a:t>
            </a:r>
            <a:endParaRPr sz="1000"/>
          </a:p>
        </p:txBody>
      </p:sp>
      <p:sp>
        <p:nvSpPr>
          <p:cNvPr id="276" name="Google Shape;276;p19"/>
          <p:cNvSpPr/>
          <p:nvPr/>
        </p:nvSpPr>
        <p:spPr>
          <a:xfrm>
            <a:off x="9246210" y="1431775"/>
            <a:ext cx="766500" cy="263100"/>
          </a:xfrm>
          <a:prstGeom prst="homePlate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Oct 17</a:t>
            </a:r>
            <a:endParaRPr sz="1000"/>
          </a:p>
        </p:txBody>
      </p:sp>
      <p:sp>
        <p:nvSpPr>
          <p:cNvPr id="277" name="Google Shape;277;p19"/>
          <p:cNvSpPr/>
          <p:nvPr/>
        </p:nvSpPr>
        <p:spPr>
          <a:xfrm>
            <a:off x="10058731" y="1431775"/>
            <a:ext cx="766500" cy="263100"/>
          </a:xfrm>
          <a:prstGeom prst="homePlate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Oct 24</a:t>
            </a:r>
            <a:endParaRPr sz="1000"/>
          </a:p>
        </p:txBody>
      </p:sp>
      <p:sp>
        <p:nvSpPr>
          <p:cNvPr id="278" name="Google Shape;278;p19"/>
          <p:cNvSpPr/>
          <p:nvPr/>
        </p:nvSpPr>
        <p:spPr>
          <a:xfrm>
            <a:off x="10859222" y="1431775"/>
            <a:ext cx="766500" cy="263100"/>
          </a:xfrm>
          <a:prstGeom prst="homePlate">
            <a:avLst>
              <a:gd fmla="val 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Oct 31</a:t>
            </a:r>
            <a:endParaRPr sz="1000"/>
          </a:p>
        </p:txBody>
      </p:sp>
      <p:sp>
        <p:nvSpPr>
          <p:cNvPr id="279" name="Google Shape;279;p19"/>
          <p:cNvSpPr/>
          <p:nvPr/>
        </p:nvSpPr>
        <p:spPr>
          <a:xfrm>
            <a:off x="4415151" y="1732125"/>
            <a:ext cx="1205400" cy="5094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Video data download</a:t>
            </a:r>
            <a:endParaRPr sz="1000"/>
          </a:p>
        </p:txBody>
      </p:sp>
      <p:sp>
        <p:nvSpPr>
          <p:cNvPr id="280" name="Google Shape;280;p19"/>
          <p:cNvSpPr/>
          <p:nvPr/>
        </p:nvSpPr>
        <p:spPr>
          <a:xfrm>
            <a:off x="5655350" y="1732125"/>
            <a:ext cx="1121700" cy="5094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Meta data</a:t>
            </a:r>
            <a:br>
              <a:rPr lang="en-US" sz="1000"/>
            </a:br>
            <a:r>
              <a:rPr lang="en-US" sz="1000"/>
              <a:t>/</a:t>
            </a:r>
            <a:r>
              <a:rPr lang="en-US" sz="1000"/>
              <a:t>thumbnail</a:t>
            </a:r>
            <a:r>
              <a:rPr lang="en-US" sz="1000"/>
              <a:t> download</a:t>
            </a:r>
            <a:endParaRPr sz="1000"/>
          </a:p>
        </p:txBody>
      </p:sp>
      <p:sp>
        <p:nvSpPr>
          <p:cNvPr id="281" name="Google Shape;281;p19"/>
          <p:cNvSpPr/>
          <p:nvPr/>
        </p:nvSpPr>
        <p:spPr>
          <a:xfrm>
            <a:off x="5205845" y="2286375"/>
            <a:ext cx="1571100" cy="5094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Video cutting</a:t>
            </a:r>
            <a:endParaRPr sz="1000"/>
          </a:p>
        </p:txBody>
      </p:sp>
      <p:sp>
        <p:nvSpPr>
          <p:cNvPr id="282" name="Google Shape;282;p19"/>
          <p:cNvSpPr/>
          <p:nvPr/>
        </p:nvSpPr>
        <p:spPr>
          <a:xfrm>
            <a:off x="5201575" y="2840625"/>
            <a:ext cx="1571100" cy="5094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API test</a:t>
            </a:r>
            <a:endParaRPr sz="1000"/>
          </a:p>
        </p:txBody>
      </p:sp>
      <p:sp>
        <p:nvSpPr>
          <p:cNvPr id="283" name="Google Shape;283;p19"/>
          <p:cNvSpPr/>
          <p:nvPr/>
        </p:nvSpPr>
        <p:spPr>
          <a:xfrm>
            <a:off x="6832696" y="2840625"/>
            <a:ext cx="1571100" cy="5094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Data </a:t>
            </a:r>
            <a:r>
              <a:rPr lang="en-US" sz="1000"/>
              <a:t>extraction</a:t>
            </a:r>
            <a:r>
              <a:rPr lang="en-US" sz="1000"/>
              <a:t> from sliced images</a:t>
            </a:r>
            <a:endParaRPr sz="1000"/>
          </a:p>
        </p:txBody>
      </p:sp>
      <p:sp>
        <p:nvSpPr>
          <p:cNvPr id="284" name="Google Shape;284;p19"/>
          <p:cNvSpPr/>
          <p:nvPr/>
        </p:nvSpPr>
        <p:spPr>
          <a:xfrm>
            <a:off x="8445708" y="2286375"/>
            <a:ext cx="1571100" cy="10617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Data engineering for the model improvement</a:t>
            </a:r>
            <a:br>
              <a:rPr lang="en-US" sz="1000"/>
            </a:br>
            <a:r>
              <a:rPr lang="en-US" sz="1000"/>
              <a:t>(if any)</a:t>
            </a:r>
            <a:endParaRPr sz="1000"/>
          </a:p>
        </p:txBody>
      </p:sp>
      <p:sp>
        <p:nvSpPr>
          <p:cNvPr id="285" name="Google Shape;285;p19"/>
          <p:cNvSpPr/>
          <p:nvPr/>
        </p:nvSpPr>
        <p:spPr>
          <a:xfrm>
            <a:off x="5200666" y="3394875"/>
            <a:ext cx="1571100" cy="5094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Draft DL structure</a:t>
            </a:r>
            <a:endParaRPr sz="1000"/>
          </a:p>
        </p:txBody>
      </p:sp>
      <p:sp>
        <p:nvSpPr>
          <p:cNvPr id="286" name="Google Shape;286;p19"/>
          <p:cNvSpPr/>
          <p:nvPr/>
        </p:nvSpPr>
        <p:spPr>
          <a:xfrm>
            <a:off x="6832696" y="3394875"/>
            <a:ext cx="1571100" cy="5094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First model creation</a:t>
            </a:r>
            <a:endParaRPr sz="1000"/>
          </a:p>
        </p:txBody>
      </p:sp>
      <p:sp>
        <p:nvSpPr>
          <p:cNvPr id="287" name="Google Shape;287;p19"/>
          <p:cNvSpPr/>
          <p:nvPr/>
        </p:nvSpPr>
        <p:spPr>
          <a:xfrm>
            <a:off x="8445708" y="3949125"/>
            <a:ext cx="1518000" cy="5094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Model improvement</a:t>
            </a:r>
            <a:endParaRPr sz="1000"/>
          </a:p>
        </p:txBody>
      </p:sp>
      <p:sp>
        <p:nvSpPr>
          <p:cNvPr id="288" name="Google Shape;288;p19"/>
          <p:cNvSpPr/>
          <p:nvPr/>
        </p:nvSpPr>
        <p:spPr>
          <a:xfrm>
            <a:off x="8445708" y="4522700"/>
            <a:ext cx="1518000" cy="4995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Deployment of the model</a:t>
            </a:r>
            <a:endParaRPr sz="1000"/>
          </a:p>
        </p:txBody>
      </p:sp>
      <p:sp>
        <p:nvSpPr>
          <p:cNvPr id="289" name="Google Shape;289;p19"/>
          <p:cNvSpPr/>
          <p:nvPr/>
        </p:nvSpPr>
        <p:spPr>
          <a:xfrm>
            <a:off x="9246203" y="5086375"/>
            <a:ext cx="1612800" cy="4995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Prediction with the test videos</a:t>
            </a:r>
            <a:endParaRPr sz="1000"/>
          </a:p>
        </p:txBody>
      </p:sp>
      <p:sp>
        <p:nvSpPr>
          <p:cNvPr id="290" name="Google Shape;290;p19"/>
          <p:cNvSpPr/>
          <p:nvPr/>
        </p:nvSpPr>
        <p:spPr>
          <a:xfrm>
            <a:off x="10092668" y="5626200"/>
            <a:ext cx="1518000" cy="509400"/>
          </a:xfrm>
          <a:prstGeom prst="homePlate">
            <a:avLst>
              <a:gd fmla="val 1998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Report &amp; presentation creation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idx="10" type="dt"/>
          </p:nvPr>
        </p:nvSpPr>
        <p:spPr>
          <a:xfrm>
            <a:off x="79898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2022/2/11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8" name="Google Shape;298;p20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Remaining issues and discussion points</a:t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810122" y="1372978"/>
            <a:ext cx="10600200" cy="4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Issue 1</a:t>
            </a:r>
            <a:r>
              <a:rPr lang="en-US" sz="2000"/>
              <a:t>: </a:t>
            </a:r>
            <a:r>
              <a:rPr lang="en-US" sz="2000"/>
              <a:t>Prediction</a:t>
            </a:r>
            <a:r>
              <a:rPr lang="en-US" sz="2000"/>
              <a:t> of view counts and like counts exactly may be too challenging.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We may consider changing the problem to classification problem (e.g., predict “view </a:t>
            </a:r>
            <a:r>
              <a:rPr lang="en-US" sz="2000"/>
              <a:t>counts</a:t>
            </a:r>
            <a:r>
              <a:rPr lang="en-US" sz="2000"/>
              <a:t> &gt; 10,000” or “view counts &lt;= 10,000”)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Issue 2: xxxx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xxxx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xxxx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Issue 3: xxxx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xxxx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xxxx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descr="Graphical user interface, text&#10;&#10;Description automatically generated" id="300" name="Google Shape;30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idx="10" type="dt"/>
          </p:nvPr>
        </p:nvSpPr>
        <p:spPr>
          <a:xfrm>
            <a:off x="7989826" y="6446838"/>
            <a:ext cx="258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eiryo"/>
                <a:ea typeface="Meiryo"/>
                <a:cs typeface="Meiryo"/>
                <a:sym typeface="Meiryo"/>
              </a:rPr>
              <a:t>2022/2/11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8" name="Google Shape;308;p21"/>
          <p:cNvSpPr txBox="1"/>
          <p:nvPr>
            <p:ph type="title"/>
          </p:nvPr>
        </p:nvSpPr>
        <p:spPr>
          <a:xfrm>
            <a:off x="1096963" y="287338"/>
            <a:ext cx="100584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Deep learning model overview</a:t>
            </a:r>
            <a:endParaRPr/>
          </a:p>
        </p:txBody>
      </p:sp>
      <p:pic>
        <p:nvPicPr>
          <p:cNvPr descr="Graphical user interface, text&#10;&#10;Description automatically generated" id="309" name="Google Shape;3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9800" y="115888"/>
            <a:ext cx="9144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1"/>
          <p:cNvSpPr/>
          <p:nvPr/>
        </p:nvSpPr>
        <p:spPr>
          <a:xfrm>
            <a:off x="1241975" y="2037800"/>
            <a:ext cx="1365900" cy="7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Thumbnails</a:t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1241975" y="3185550"/>
            <a:ext cx="1365900" cy="7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Sliced images</a:t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241975" y="4333300"/>
            <a:ext cx="1365900" cy="7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Metadata</a:t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3300325" y="2037800"/>
            <a:ext cx="1365900" cy="7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CNN</a:t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3300325" y="3185550"/>
            <a:ext cx="1365900" cy="7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LSTM or shared CNN</a:t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>
            <a:off x="5443225" y="2037800"/>
            <a:ext cx="1365900" cy="30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Concatenate</a:t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7586125" y="2037800"/>
            <a:ext cx="1365900" cy="30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Dense</a:t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9684050" y="3185550"/>
            <a:ext cx="1365900" cy="7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View counts</a:t>
            </a:r>
            <a:endParaRPr/>
          </a:p>
        </p:txBody>
      </p:sp>
      <p:cxnSp>
        <p:nvCxnSpPr>
          <p:cNvPr id="318" name="Google Shape;318;p21"/>
          <p:cNvCxnSpPr>
            <a:stCxn id="311" idx="3"/>
            <a:endCxn id="314" idx="1"/>
          </p:cNvCxnSpPr>
          <p:nvPr/>
        </p:nvCxnSpPr>
        <p:spPr>
          <a:xfrm>
            <a:off x="2607875" y="3555450"/>
            <a:ext cx="6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1"/>
          <p:cNvCxnSpPr>
            <a:stCxn id="310" idx="3"/>
            <a:endCxn id="313" idx="1"/>
          </p:cNvCxnSpPr>
          <p:nvPr/>
        </p:nvCxnSpPr>
        <p:spPr>
          <a:xfrm>
            <a:off x="2607875" y="2407700"/>
            <a:ext cx="6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1"/>
          <p:cNvCxnSpPr>
            <a:stCxn id="313" idx="3"/>
            <a:endCxn id="315" idx="1"/>
          </p:cNvCxnSpPr>
          <p:nvPr/>
        </p:nvCxnSpPr>
        <p:spPr>
          <a:xfrm>
            <a:off x="4666225" y="2407700"/>
            <a:ext cx="777000" cy="114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1"/>
          <p:cNvCxnSpPr>
            <a:stCxn id="312" idx="3"/>
            <a:endCxn id="315" idx="1"/>
          </p:cNvCxnSpPr>
          <p:nvPr/>
        </p:nvCxnSpPr>
        <p:spPr>
          <a:xfrm flipH="1" rot="10800000">
            <a:off x="2607875" y="3555400"/>
            <a:ext cx="2835300" cy="1147800"/>
          </a:xfrm>
          <a:prstGeom prst="bentConnector3">
            <a:avLst>
              <a:gd fmla="val 8638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1"/>
          <p:cNvCxnSpPr>
            <a:stCxn id="314" idx="3"/>
            <a:endCxn id="315" idx="1"/>
          </p:cNvCxnSpPr>
          <p:nvPr/>
        </p:nvCxnSpPr>
        <p:spPr>
          <a:xfrm>
            <a:off x="4666225" y="3555450"/>
            <a:ext cx="7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1"/>
          <p:cNvCxnSpPr>
            <a:stCxn id="315" idx="3"/>
            <a:endCxn id="316" idx="1"/>
          </p:cNvCxnSpPr>
          <p:nvPr/>
        </p:nvCxnSpPr>
        <p:spPr>
          <a:xfrm>
            <a:off x="6809125" y="3555500"/>
            <a:ext cx="7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1"/>
          <p:cNvCxnSpPr>
            <a:stCxn id="316" idx="3"/>
            <a:endCxn id="317" idx="1"/>
          </p:cNvCxnSpPr>
          <p:nvPr/>
        </p:nvCxnSpPr>
        <p:spPr>
          <a:xfrm>
            <a:off x="8952025" y="3555500"/>
            <a:ext cx="73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