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notesSlides/_rels/notesSlide14.xml.rels" ContentType="application/vnd.openxmlformats-package.relationships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3CF7585-0A00-4F1D-8C1F-99791331A04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8E18CD-009B-4F92-8260-193EB44311A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90D27C-FF52-492E-8919-94A38A2D89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9935668-BC62-4140-87BD-98BC92A04B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52A4D1D-A9FF-470A-A0FB-E19D1DB430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6AAB88-B106-47E2-927F-4AAA33B528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D62D15-1921-4FB4-9709-1F5D2BD4DB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6B8BC7-ABFE-4859-848E-B7E025CA16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1CD14D5-DE1E-4035-A16D-FC6FB44FEA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A7E1717-D02C-4AF6-91B2-E19A0F4A1F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8C7DE8F-1472-416D-BB6C-5EAAA4602B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89060CB-C346-4A39-93BD-C69B82C5DB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AEE6294-CCC6-48F0-9F6C-46CAAF0C60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968925-AA6C-4DAB-B1F6-3C34ABBE91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440F77-E854-4E02-B3F8-78E872A4E3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1A748F-9E68-4365-A3AF-6FC86DC14F3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Mast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er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text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style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lev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772ACE-000F-431F-984F-02870141D5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k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x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73036E-59CE-431D-A1EC-674CD17DA3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8AF073-3A8D-4B5E-B185-0A5E6A1347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87FC1F-15D8-4EBE-BA4A-79A7D9A23A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AA7D7F7-5F16-46C4-A37E-96768044FC5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9980E2-275C-4672-942F-4A66426D8A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E35694-41DB-4BC2-85DB-9A898F50BF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4FE9A2-74D3-42EA-A68D-016A320AC9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5800" y="333072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864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Assembly Language: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Arithmetic and logic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371600" y="609480"/>
            <a:ext cx="6400440" cy="76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CSE 315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Microprocessors, Microcontrollers, and Embedded Systems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Shifts the bits in the destination to the left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MSB is shifted into CF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0 is shifted to LSB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SAL and SHL generate the same machine code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SHL and SAL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02" name="Group 8"/>
          <p:cNvGrpSpPr/>
          <p:nvPr/>
        </p:nvGrpSpPr>
        <p:grpSpPr>
          <a:xfrm>
            <a:off x="1217520" y="4540320"/>
            <a:ext cx="7933680" cy="2336400"/>
            <a:chOff x="1217520" y="4540320"/>
            <a:chExt cx="7933680" cy="2336400"/>
          </a:xfrm>
        </p:grpSpPr>
        <p:pic>
          <p:nvPicPr>
            <p:cNvPr id="103" name="Picture 4" descr=""/>
            <p:cNvPicPr/>
            <p:nvPr/>
          </p:nvPicPr>
          <p:blipFill>
            <a:blip r:embed="rId1"/>
            <a:stretch/>
          </p:blipFill>
          <p:spPr>
            <a:xfrm>
              <a:off x="2864880" y="4540320"/>
              <a:ext cx="6286320" cy="2336400"/>
            </a:xfrm>
            <a:prstGeom prst="rect">
              <a:avLst/>
            </a:prstGeom>
            <a:ln w="0">
              <a:solidFill>
                <a:srgbClr val="c0504d">
                  <a:lumMod val="60000"/>
                  <a:lumOff val="40000"/>
                </a:srgbClr>
              </a:solidFill>
            </a:ln>
          </p:spPr>
        </p:pic>
        <p:sp>
          <p:nvSpPr>
            <p:cNvPr id="104" name="TextBox 6"/>
            <p:cNvSpPr/>
            <p:nvPr/>
          </p:nvSpPr>
          <p:spPr>
            <a:xfrm>
              <a:off x="1217520" y="5217120"/>
              <a:ext cx="7617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c00000"/>
                  </a:solidFill>
                  <a:latin typeface="Calibri"/>
                </a:rPr>
                <a:t>SHL and SAL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Striped Right Arrow 7"/>
            <p:cNvSpPr/>
            <p:nvPr/>
          </p:nvSpPr>
          <p:spPr>
            <a:xfrm>
              <a:off x="1924920" y="5463000"/>
              <a:ext cx="914040" cy="431280"/>
            </a:xfrm>
            <a:prstGeom prst="striped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9c2f2c"/>
                </a:gs>
                <a:gs pos="80000">
                  <a:srgbClr val="cb3d39"/>
                </a:gs>
                <a:gs pos="100000">
                  <a:srgbClr val="ce3a36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92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If DH=8AH, CL=3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What is the result of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SHL DH, CL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If DX=8AH, CX=3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What is the result of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SHL DX, CX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SHL and SAL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Left Arrow 5"/>
          <p:cNvSpPr/>
          <p:nvPr/>
        </p:nvSpPr>
        <p:spPr>
          <a:xfrm>
            <a:off x="4876920" y="233172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Box 6"/>
          <p:cNvSpPr/>
          <p:nvPr/>
        </p:nvSpPr>
        <p:spPr>
          <a:xfrm>
            <a:off x="6019920" y="2022480"/>
            <a:ext cx="3276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DH=50H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OF=0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Left Arrow 9"/>
          <p:cNvSpPr/>
          <p:nvPr/>
        </p:nvSpPr>
        <p:spPr>
          <a:xfrm>
            <a:off x="4876920" y="410508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Box 10"/>
          <p:cNvSpPr/>
          <p:nvPr/>
        </p:nvSpPr>
        <p:spPr>
          <a:xfrm>
            <a:off x="6019920" y="3795840"/>
            <a:ext cx="3276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DX=450H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OF=0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0880" y="14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rgbClr val="c00000"/>
                </a:solidFill>
                <a:latin typeface="Calibri"/>
              </a:rPr>
              <a:t>Multiplication Using SHL and SAL instructions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91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A Left shift on a binary number multiplies it by 2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If DH=2H, CL=1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What is the result of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SHL DH, CL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Left Arrow 5"/>
          <p:cNvSpPr/>
          <p:nvPr/>
        </p:nvSpPr>
        <p:spPr>
          <a:xfrm>
            <a:off x="4800600" y="279324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Box 6"/>
          <p:cNvSpPr/>
          <p:nvPr/>
        </p:nvSpPr>
        <p:spPr>
          <a:xfrm>
            <a:off x="6095880" y="2484000"/>
            <a:ext cx="3276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DH=4H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OF=0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457200" y="1646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If DH=80H, CL=2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What is the result of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SHL DH, CL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7200" y="2912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c00000"/>
                </a:solidFill>
                <a:latin typeface="Calibri"/>
              </a:rPr>
              <a:t>Overflow Flag Untrustworthy During Multiplication using SHL or SAL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Left Arrow 5"/>
          <p:cNvSpPr/>
          <p:nvPr/>
        </p:nvSpPr>
        <p:spPr>
          <a:xfrm>
            <a:off x="4876920" y="233172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Box 6"/>
          <p:cNvSpPr/>
          <p:nvPr/>
        </p:nvSpPr>
        <p:spPr>
          <a:xfrm>
            <a:off x="6019920" y="2022480"/>
            <a:ext cx="3276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DH=00H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OF=0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7"/>
          <p:cNvSpPr/>
          <p:nvPr/>
        </p:nvSpPr>
        <p:spPr>
          <a:xfrm>
            <a:off x="609480" y="4743360"/>
            <a:ext cx="80769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CF and OF are not reliable for multiple shifts because multiple shifts are just a series of single shifts and CF, OF only reflect the result of the last shift.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304920" y="1481400"/>
            <a:ext cx="853416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Shifts the bits in the destination to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right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LSB is shifted into CF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 case of SAR MSB retains its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original value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SHR and SAR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0" y="4222080"/>
            <a:ext cx="4499640" cy="2130480"/>
          </a:xfrm>
          <a:prstGeom prst="rect">
            <a:avLst/>
          </a:prstGeom>
          <a:ln w="0">
            <a:solidFill>
              <a:srgbClr val="4f81bd">
                <a:lumMod val="60000"/>
                <a:lumOff val="40000"/>
              </a:srgbClr>
            </a:solidFill>
          </a:ln>
        </p:spPr>
      </p:pic>
      <p:sp>
        <p:nvSpPr>
          <p:cNvPr id="124" name="TextBox 5"/>
          <p:cNvSpPr/>
          <p:nvPr/>
        </p:nvSpPr>
        <p:spPr>
          <a:xfrm>
            <a:off x="2521800" y="5943600"/>
            <a:ext cx="685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SHR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triped Right Arrow 6"/>
          <p:cNvSpPr/>
          <p:nvPr/>
        </p:nvSpPr>
        <p:spPr>
          <a:xfrm rot="16200000">
            <a:off x="2683800" y="6298560"/>
            <a:ext cx="321840" cy="43128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c2f2c"/>
              </a:gs>
              <a:gs pos="80000">
                <a:srgbClr val="cb3d39"/>
              </a:gs>
              <a:gs pos="100000">
                <a:srgbClr val="ce3a36"/>
              </a:gs>
            </a:gsLst>
            <a:lin ang="10800000"/>
          </a:gradFill>
          <a:ln>
            <a:solidFill>
              <a:srgbClr val="be4b4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6" name="Picture 7" descr=""/>
          <p:cNvPicPr/>
          <p:nvPr/>
        </p:nvPicPr>
        <p:blipFill>
          <a:blip r:embed="rId2"/>
          <a:stretch/>
        </p:blipFill>
        <p:spPr>
          <a:xfrm>
            <a:off x="4644000" y="4186080"/>
            <a:ext cx="4499640" cy="2130840"/>
          </a:xfrm>
          <a:prstGeom prst="rect">
            <a:avLst/>
          </a:prstGeom>
          <a:ln w="0">
            <a:solidFill>
              <a:srgbClr val="4f81bd">
                <a:lumMod val="60000"/>
                <a:lumOff val="40000"/>
              </a:srgbClr>
            </a:solidFill>
          </a:ln>
        </p:spPr>
      </p:pic>
      <p:sp>
        <p:nvSpPr>
          <p:cNvPr id="127" name="TextBox 8"/>
          <p:cNvSpPr/>
          <p:nvPr/>
        </p:nvSpPr>
        <p:spPr>
          <a:xfrm>
            <a:off x="7086600" y="5955120"/>
            <a:ext cx="68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Calibri"/>
              </a:rPr>
              <a:t>SAR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triped Right Arrow 9"/>
          <p:cNvSpPr/>
          <p:nvPr/>
        </p:nvSpPr>
        <p:spPr>
          <a:xfrm rot="16200000">
            <a:off x="7263360" y="6262560"/>
            <a:ext cx="321840" cy="431280"/>
          </a:xfrm>
          <a:prstGeom prst="striped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c2f2c"/>
              </a:gs>
              <a:gs pos="80000">
                <a:srgbClr val="cb3d39"/>
              </a:gs>
              <a:gs pos="100000">
                <a:srgbClr val="ce3a36"/>
              </a:gs>
            </a:gsLst>
            <a:lin ang="10800000"/>
          </a:gradFill>
          <a:ln>
            <a:solidFill>
              <a:srgbClr val="be4b4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304920" y="1481400"/>
            <a:ext cx="853416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SHR should be used for unsigned interpretation as it does not preserve sign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10980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SAR should be used for signed interpretation as it preserves sign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SHR and SAR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92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If AL=-15, CL=1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What is the result of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SHR AL, CL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If AL=-15, CL=1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What is the result of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SAR AL, CL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SHR and SAR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Left Arrow 5"/>
          <p:cNvSpPr/>
          <p:nvPr/>
        </p:nvSpPr>
        <p:spPr>
          <a:xfrm>
            <a:off x="4876920" y="233172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Box 6"/>
          <p:cNvSpPr/>
          <p:nvPr/>
        </p:nvSpPr>
        <p:spPr>
          <a:xfrm>
            <a:off x="6019920" y="2022480"/>
            <a:ext cx="3276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AL=120H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CF=1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OF=1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Left Arrow 9"/>
          <p:cNvSpPr/>
          <p:nvPr/>
        </p:nvSpPr>
        <p:spPr>
          <a:xfrm>
            <a:off x="4876920" y="410508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Box 10"/>
          <p:cNvSpPr/>
          <p:nvPr/>
        </p:nvSpPr>
        <p:spPr>
          <a:xfrm>
            <a:off x="6019920" y="3795840"/>
            <a:ext cx="3276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AL=-8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CF=1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OF=1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04920" y="3654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9329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Multiplication instructions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70c0"/>
                </a:solidFill>
                <a:latin typeface="Calibri"/>
              </a:rPr>
              <a:t>imul </a:t>
            </a:r>
            <a:r>
              <a:rPr b="1" i="1" lang="en-US" sz="2000" spc="-1" strike="noStrike">
                <a:solidFill>
                  <a:srgbClr val="0070c0"/>
                </a:solidFill>
                <a:latin typeface="Calibri"/>
              </a:rPr>
              <a:t>source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    Signed multiplication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70c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70c0"/>
                </a:solidFill>
                <a:latin typeface="Calibri"/>
              </a:rPr>
              <a:t>mul </a:t>
            </a:r>
            <a:r>
              <a:rPr b="1" i="1" lang="en-US" sz="2000" spc="-1" strike="noStrike">
                <a:solidFill>
                  <a:srgbClr val="0070c0"/>
                </a:solidFill>
                <a:latin typeface="Calibri"/>
              </a:rPr>
              <a:t>source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34308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- 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Unsigned multiplication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Byte and Word Multiplication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(A X B)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 two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bytes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are multiplied, the result is a 16-bit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word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A: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source 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B: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al</a:t>
            </a: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product: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ax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 two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words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are multiplied, the result is a 32-bit </a:t>
            </a:r>
            <a:r>
              <a:rPr b="1" i="1" lang="en-US" sz="2000" spc="-1" strike="noStrike">
                <a:solidFill>
                  <a:schemeClr val="dk1"/>
                </a:solidFill>
                <a:latin typeface="Calibri"/>
              </a:rPr>
              <a:t>doubleword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A: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source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B: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ax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Product (ms 16 bits):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dx 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Product (ls 16 bits): </a:t>
            </a: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ax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D46366-B185-4C8D-B60C-B90D0B3A2C0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Calibri"/>
              </a:rPr>
              <a:t>Multiplication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04920" y="1417680"/>
            <a:ext cx="8610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3200" spc="-1" strike="noStrike">
                <a:solidFill>
                  <a:schemeClr val="dk1"/>
                </a:solidFill>
                <a:latin typeface="Calibri"/>
              </a:rPr>
              <a:t>source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can be a register or memory location (not a constant)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Byte form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AX=AL*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source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Word form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DX:AX=AX*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source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TextBox 3"/>
          <p:cNvSpPr/>
          <p:nvPr/>
        </p:nvSpPr>
        <p:spPr>
          <a:xfrm>
            <a:off x="2590920" y="5004000"/>
            <a:ext cx="480024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ax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contains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0001h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bx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contains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FFFFh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mul bx;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dx = 0000h     ax = FFFFh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imul bx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;  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dx = FFFFh     ax = FFFFh  (-1)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363522-8341-40D8-84FE-3A84849E6B93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Signed Multiplication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Assembly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3"/>
                </a:solidFill>
                <a:latin typeface="Calibri"/>
              </a:rPr>
              <a:t>Lable1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short int x=0x8000;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short int y=0xFFFF;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x=x*y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3"/>
                </a:solidFill>
                <a:latin typeface="Calibri"/>
              </a:rPr>
              <a:t>Label1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x, 8000H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y, FFFFH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AX, x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BX, 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IMUL BX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Syntax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AND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destination, source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OR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destination, source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XOR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destination, source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restrictions of destination and source are the same as ADD or SUB instructions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AND, OR AND XOR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Unsigned Multiplication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Assembly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3"/>
                </a:solidFill>
                <a:latin typeface="Calibri"/>
              </a:rPr>
              <a:t>Lable1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unsinged short int x=0x8000;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unsigned short int y=0xFFFF;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x=x*y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3"/>
                </a:solidFill>
                <a:latin typeface="Calibri"/>
              </a:rPr>
              <a:t>Label1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x, 8000H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y, FFFFH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AX, x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MOV BX, 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MUL BX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Effect on flags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SF, ZF, AF, and PF Undefined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858960" indent="-32076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CF/OF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1076400" indent="-32076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MUL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344600" indent="-2682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0: if upper half result 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344600" indent="-2682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1: Otherwise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1076400" indent="-32076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IMUL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344600" indent="-2682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0: if upper half is sign extension of lower half.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344600" indent="-2682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1: Otherwise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Multiplication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More Examples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55" name="Content Placeholder 3"/>
          <p:cNvGraphicFramePr/>
          <p:nvPr/>
        </p:nvGraphicFramePr>
        <p:xfrm>
          <a:off x="457200" y="1981080"/>
          <a:ext cx="8229240" cy="151956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Instruction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Hex Product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CF/OF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MUL BX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FFFE0001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(4294836225)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FFFE (!zero)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0001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IMUL BX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0001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6" name="TextBox 4"/>
          <p:cNvSpPr/>
          <p:nvPr/>
        </p:nvSpPr>
        <p:spPr>
          <a:xfrm>
            <a:off x="457200" y="1371600"/>
            <a:ext cx="2209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AX=FFFFh,BX=FFFFh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533520" y="3657600"/>
            <a:ext cx="220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AX=80h,BX=FFh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Content Placeholder 3"/>
          <p:cNvGraphicFramePr/>
          <p:nvPr/>
        </p:nvGraphicFramePr>
        <p:xfrm>
          <a:off x="609480" y="4267080"/>
          <a:ext cx="8229240" cy="137736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42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Instruction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Hex Product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CF/OF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bcbcbc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MUL BX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7F80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7F(!zero)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IMUL BX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bcbcbc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0080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00 (no sign extension)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bcbcbc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bcbcb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0B5C42-BD61-47EE-8A56-C585B18052F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9" descr=""/>
          <p:cNvPicPr/>
          <p:nvPr/>
        </p:nvPicPr>
        <p:blipFill>
          <a:blip r:embed="rId1"/>
          <a:stretch/>
        </p:blipFill>
        <p:spPr>
          <a:xfrm>
            <a:off x="1066680" y="838080"/>
            <a:ext cx="7772040" cy="4858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B6D59C-415F-4B64-A000-6F54D7A12B34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914400" y="685800"/>
            <a:ext cx="7772040" cy="5188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5D58DF-FEF9-4961-B32D-44E681A097D5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4" descr=""/>
          <p:cNvPicPr/>
          <p:nvPr/>
        </p:nvPicPr>
        <p:blipFill>
          <a:blip r:embed="rId1"/>
          <a:stretch/>
        </p:blipFill>
        <p:spPr>
          <a:xfrm>
            <a:off x="685800" y="990720"/>
            <a:ext cx="7772040" cy="4550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EBFC3F-A5A5-4EDD-8496-1B17BD9A2761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685800" y="990720"/>
            <a:ext cx="7772040" cy="4444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F1FA4D-CA0F-4571-B9A7-5CE67EFC460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4" descr=""/>
          <p:cNvPicPr/>
          <p:nvPr/>
        </p:nvPicPr>
        <p:blipFill>
          <a:blip r:embed="rId1"/>
          <a:stretch/>
        </p:blipFill>
        <p:spPr>
          <a:xfrm>
            <a:off x="685800" y="380880"/>
            <a:ext cx="7772040" cy="5837400"/>
          </a:xfrm>
          <a:prstGeom prst="rect">
            <a:avLst/>
          </a:prstGeom>
          <a:ln w="0">
            <a:noFill/>
          </a:ln>
        </p:spPr>
      </p:pic>
      <p:sp>
        <p:nvSpPr>
          <p:cNvPr id="164" name="Rectangle 5"/>
          <p:cNvSpPr/>
          <p:nvPr/>
        </p:nvSpPr>
        <p:spPr>
          <a:xfrm>
            <a:off x="380880" y="5334120"/>
            <a:ext cx="2971440" cy="1022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D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4F822F6-FE87-45A0-9972-4EE46C73537D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5"/>
          <p:cNvSpPr/>
          <p:nvPr/>
        </p:nvSpPr>
        <p:spPr>
          <a:xfrm>
            <a:off x="380880" y="5334120"/>
            <a:ext cx="2971440" cy="1022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D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685800" y="1066680"/>
            <a:ext cx="7772040" cy="4398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72A799-CEDE-4E35-83BA-8E24EDF9BA39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References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304920" y="1600200"/>
            <a:ext cx="72374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Ch 7, 9 Assembly Language Programming – by Yu and Marut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Effect on flags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SF,  ZF,  PF reflect the result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AF is undefined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CF, OF = 0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AND, OR AND XOR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XOR AX, AX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OR  AL, 81h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AND AL, 7Fh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AND, OR AND XOR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Left Arrow 3"/>
          <p:cNvSpPr/>
          <p:nvPr/>
        </p:nvSpPr>
        <p:spPr>
          <a:xfrm>
            <a:off x="3505320" y="237384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TextBox 4"/>
          <p:cNvSpPr/>
          <p:nvPr/>
        </p:nvSpPr>
        <p:spPr>
          <a:xfrm>
            <a:off x="4648320" y="2373840"/>
            <a:ext cx="327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Clearing a 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Left Arrow 5"/>
          <p:cNvSpPr/>
          <p:nvPr/>
        </p:nvSpPr>
        <p:spPr>
          <a:xfrm>
            <a:off x="3505320" y="351684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TextBox 6"/>
          <p:cNvSpPr/>
          <p:nvPr/>
        </p:nvSpPr>
        <p:spPr>
          <a:xfrm>
            <a:off x="4572000" y="3352680"/>
            <a:ext cx="3276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Set the MSB and LSB while preserving other bits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Left Arrow 7"/>
          <p:cNvSpPr/>
          <p:nvPr/>
        </p:nvSpPr>
        <p:spPr>
          <a:xfrm>
            <a:off x="3581280" y="464832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4724280" y="4648320"/>
            <a:ext cx="426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Clear the Sign Bit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AND, OR AND XOR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10" descr=""/>
          <p:cNvPicPr/>
          <p:nvPr/>
        </p:nvPicPr>
        <p:blipFill>
          <a:blip r:embed="rId1"/>
          <a:stretch/>
        </p:blipFill>
        <p:spPr>
          <a:xfrm>
            <a:off x="685800" y="2438280"/>
            <a:ext cx="7772040" cy="233244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12" descr=""/>
          <p:cNvPicPr/>
          <p:nvPr/>
        </p:nvPicPr>
        <p:blipFill>
          <a:blip r:embed="rId2"/>
          <a:stretch/>
        </p:blipFill>
        <p:spPr>
          <a:xfrm>
            <a:off x="1295280" y="2447280"/>
            <a:ext cx="2026800" cy="52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Works on a single operand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Performs one’s complement operation on the destination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Syntax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destination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NOT Instruction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Performs similarly to the AND instruction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Except doesn’t write the output on the destination.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Only sets or resets the flags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Syntax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TEST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destination, source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Usually used for flow control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TEST Instruction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c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c000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44784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TEST AL,1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27120" indent="-1792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TEST Instruction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Left Arrow 5"/>
          <p:cNvSpPr/>
          <p:nvPr/>
        </p:nvSpPr>
        <p:spPr>
          <a:xfrm>
            <a:off x="3505320" y="2907360"/>
            <a:ext cx="990360" cy="304560"/>
          </a:xfrm>
          <a:prstGeom prst="lef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a7a4"/>
              </a:gs>
              <a:gs pos="35000">
                <a:srgbClr val="ffc1be"/>
              </a:gs>
              <a:gs pos="100000">
                <a:srgbClr val="ffe5e5"/>
              </a:gs>
            </a:gsLst>
            <a:lin ang="16200000"/>
          </a:gradFill>
          <a:ln>
            <a:solidFill>
              <a:srgbClr val="be4b4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TextBox 6"/>
          <p:cNvSpPr/>
          <p:nvPr/>
        </p:nvSpPr>
        <p:spPr>
          <a:xfrm>
            <a:off x="4648320" y="2907360"/>
            <a:ext cx="396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Testing a number is even or not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Has two possible formats: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Opcode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destination, 1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Opcode 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alibri"/>
              </a:rPr>
              <a:t>destination, CL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Effect on flags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SF,  ZF,  PF reflect the result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AF is undefined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CF value changes according to Shift / Rotate Type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717480" indent="-1792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OF =1 if result changes sign on last Shift / Rotation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c00000"/>
                </a:solidFill>
                <a:latin typeface="Calibri"/>
              </a:rPr>
              <a:t>Shift / Rotate Instructions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528979</TotalTime>
  <Application>LibreOffice/24.2.7.2$Linux_X86_64 LibreOffice_project/420$Build-2</Application>
  <AppVersion>15.0000</AppVersion>
  <Words>972</Words>
  <Paragraphs>239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2025-05-02T15:47:52Z</dcterms:modified>
  <cp:revision>367</cp:revision>
  <dc:subject/>
  <dc:title>Introduction to Bioinformatics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29</vt:i4>
  </property>
</Properties>
</file>