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9410C-267E-4011-9459-E950E1DBF8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153DF27-F888-403A-8C14-3A40BAEDB1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A1257B1-8EF7-473D-997D-5029627FF6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3C0C69A-5B1C-4B0B-AAB1-E6952083B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E86DA75-B170-4834-8A7A-FEAC9BB8F7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1CFBEB-E193-4F30-BCB1-735A463A30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D1EA59-A125-4FA3-91FD-FA7623CDEF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E05172-0DA2-419F-9DBE-FCECECF515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60F0FB1-ECF2-41FA-BE38-EDE0C668C4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51F7081-6BCB-456A-8CC1-140C8F9EEF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01B272D-5F15-4121-82A2-87DED0758D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99E1D3C-A213-4D22-BF66-6157824BF5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1445E46-A775-4512-8169-5E010E2FF8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10D75B-7D5B-4140-B0B1-6F3338EADDA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D1CE5C-D1C5-42CF-9F77-4D517B40CE6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Maste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r title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4FF1CE-B6D9-4822-8FFC-74894610DCB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Maste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r title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621A82-C76A-4484-A9CA-FBA0E86D02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01E3AB-A534-46A4-BF4F-41C30F71BE4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yl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B3C9B1-4439-4E87-B709-AED5686FFBE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25140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6553080" y="624852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2DB54E-A99C-4B2D-AA76-A1DF235432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12"/>
          </p:nvPr>
        </p:nvSpPr>
        <p:spPr>
          <a:xfrm>
            <a:off x="3124080" y="624852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A1707B-1E9B-4FF7-B439-D199EC35EB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ic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k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ed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it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as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te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r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tit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le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st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yl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2BA221-0013-4B13-8B20-8930AAFCC40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5C7E8B-A8E5-402D-90CC-995AF70A5BB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9527B8-D6AD-4933-9502-B27EC3D8DD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58A068-7E3F-4F6F-8D00-6530509AC40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333072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bly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ng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ua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: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Flo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ntr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1371600" y="609480"/>
            <a:ext cx="64004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CSE 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315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Micr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opro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cess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ors, 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Micr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oco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ntrol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lers, 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and 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Emb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edd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 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Syst</a:t>
            </a: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Outline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80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053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d0d0d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Status Flags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Control Flow Structure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Conditional Jump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Unconditional Jump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Control Flow Structures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IF-THEN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IF-THEN-ELSE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Branches with Compound Conditions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Looping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An Example of Jump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Display the entire IBM character set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TextBox 3"/>
          <p:cNvSpPr/>
          <p:nvPr/>
        </p:nvSpPr>
        <p:spPr>
          <a:xfrm>
            <a:off x="627840" y="2209680"/>
            <a:ext cx="72540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.MODEL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SMALL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AH, 2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; display char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CX, 256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no. of chars to display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DL, 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DL has ASCII code for null char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PRINT_LOOP: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INT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21H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; display a char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increment ASCII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DEC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CX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decrement counter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JNZ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PRINT_LOOP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keep going if CX not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8"/>
          <p:cNvSpPr/>
          <p:nvPr/>
        </p:nvSpPr>
        <p:spPr>
          <a:xfrm>
            <a:off x="1625400" y="5943600"/>
            <a:ext cx="631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Section 6-1 of Assembly Language Programming Book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Conditional Jumps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JNZ is an example of conditional jump instruction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Checks the Z flag. If Z = 0 then jump to the location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Three categories of conditional jumps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Signed jumps, for signed interpretation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Unsigned jumps, for unsigned interpretation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Single-flag jumps, operates on settings of individual flags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The CMP Instruction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335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jump condition is often preceded by the CMP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(compare) instruction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CMP destination, source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is like SUB, except that destination is not changed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Destination may not be a constant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result is not stored but the flags are affected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3276720" y="4383000"/>
            <a:ext cx="25905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AX, BX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JG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BELOW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5"/>
          <p:cNvSpPr/>
          <p:nvPr/>
        </p:nvSpPr>
        <p:spPr>
          <a:xfrm>
            <a:off x="228600" y="5270400"/>
            <a:ext cx="85341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AX = 7FFFh, and BX = 0001h, the result is 7FFFh - 0001h = 7FFEh.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ZF = 0, SF = OF = 0, JG (jump if greater) is satisfied,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 control transfers to label BELOW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Signed Conditional Jumps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07" name="Table 3"/>
          <p:cNvGraphicFramePr/>
          <p:nvPr/>
        </p:nvGraphicFramePr>
        <p:xfrm>
          <a:off x="1371600" y="1640880"/>
          <a:ext cx="6630480" cy="4502520"/>
        </p:xfrm>
        <a:graphic>
          <a:graphicData uri="http://schemas.openxmlformats.org/drawingml/2006/table">
            <a:tbl>
              <a:tblPr/>
              <a:tblGrid>
                <a:gridCol w="965880"/>
                <a:gridCol w="3551040"/>
                <a:gridCol w="2113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Symbol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Condition for jumps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JG/JNLE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greater than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less than or equal 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ZF = 0 and SF = 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JGE/JNL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greater than or equal 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less than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SF = 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JL/JNGE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less than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greater than or equal 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SF &lt;&gt; 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JLE/JNG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less than or equal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greater than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ZF = 1 or SF &lt;&gt; 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Unsigned Conditional Jumps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1371600" y="1640880"/>
          <a:ext cx="6630480" cy="3569400"/>
        </p:xfrm>
        <a:graphic>
          <a:graphicData uri="http://schemas.openxmlformats.org/drawingml/2006/table">
            <a:tbl>
              <a:tblPr/>
              <a:tblGrid>
                <a:gridCol w="965880"/>
                <a:gridCol w="3551040"/>
                <a:gridCol w="2113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Symbol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Condition for jumps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JA/JNBE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above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below or equal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 = 0 and ZF =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JAE/JNB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above or equal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below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 =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JB/JNAE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below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above or equal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 =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JBE/JNA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below or equal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above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 = 1 or ZF =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Single-Flag Jumps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1378800" y="1196280"/>
          <a:ext cx="6630480" cy="5675400"/>
        </p:xfrm>
        <a:graphic>
          <a:graphicData uri="http://schemas.openxmlformats.org/drawingml/2006/table">
            <a:tbl>
              <a:tblPr/>
              <a:tblGrid>
                <a:gridCol w="965880"/>
                <a:gridCol w="3551040"/>
                <a:gridCol w="2113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Symbol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Condition for jumps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JE/JZ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equal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equal to zero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ZF =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JNE/JNZ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equal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zero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ZF =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carry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 =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JNC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 carry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 =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overflow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OF =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 overflow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OF =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sign negative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SF =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nonnegative sign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SF =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JP/JPE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parity even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PF =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JNP/JPO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parity odd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PF =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Range of a Conditional Jump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destination label must precede the jump instruction by no more than 126 bytes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Or, follow by no more than 127 bytes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14" name="Group 12"/>
          <p:cNvGrpSpPr/>
          <p:nvPr/>
        </p:nvGrpSpPr>
        <p:grpSpPr>
          <a:xfrm>
            <a:off x="902160" y="4191120"/>
            <a:ext cx="3629160" cy="1186920"/>
            <a:chOff x="902160" y="4191120"/>
            <a:chExt cx="3629160" cy="1186920"/>
          </a:xfrm>
        </p:grpSpPr>
        <p:sp>
          <p:nvSpPr>
            <p:cNvPr id="115" name="TextBox 3"/>
            <p:cNvSpPr/>
            <p:nvPr/>
          </p:nvSpPr>
          <p:spPr>
            <a:xfrm>
              <a:off x="1863000" y="4191120"/>
              <a:ext cx="266832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LABEL: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; statement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; statement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JNZ 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LABEL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6" name="Elbow Connector 6"/>
            <p:cNvCxnSpPr/>
            <p:nvPr/>
          </p:nvCxnSpPr>
          <p:spPr>
            <a:xfrm flipV="1" rot="16200000">
              <a:off x="1936440" y="4381560"/>
              <a:ext cx="914760" cy="838440"/>
            </a:xfrm>
            <a:prstGeom prst="bentConnector3">
              <a:avLst>
                <a:gd name="adj1" fmla="val -1181"/>
              </a:avLst>
            </a:prstGeom>
            <a:ln>
              <a:solidFill>
                <a:srgbClr val="4a7ebb"/>
              </a:solidFill>
              <a:round/>
              <a:tailEnd len="med" type="arrow" w="med"/>
            </a:ln>
          </p:spPr>
        </p:cxnSp>
        <p:sp>
          <p:nvSpPr>
            <p:cNvPr id="117" name="TextBox 8"/>
            <p:cNvSpPr/>
            <p:nvPr/>
          </p:nvSpPr>
          <p:spPr>
            <a:xfrm>
              <a:off x="902160" y="4648320"/>
              <a:ext cx="1203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126 bytes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8" name="Group 13"/>
          <p:cNvGrpSpPr/>
          <p:nvPr/>
        </p:nvGrpSpPr>
        <p:grpSpPr>
          <a:xfrm>
            <a:off x="5073840" y="4191120"/>
            <a:ext cx="3384360" cy="1735560"/>
            <a:chOff x="5073840" y="4191120"/>
            <a:chExt cx="3384360" cy="1735560"/>
          </a:xfrm>
        </p:grpSpPr>
        <p:sp>
          <p:nvSpPr>
            <p:cNvPr id="119" name="TextBox 4"/>
            <p:cNvSpPr/>
            <p:nvPr/>
          </p:nvSpPr>
          <p:spPr>
            <a:xfrm>
              <a:off x="6036840" y="4191120"/>
              <a:ext cx="2421360" cy="173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JZ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LABEL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; statements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; statements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LABEL: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; statement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; statement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0" name="Elbow Connector 10"/>
            <p:cNvCxnSpPr/>
            <p:nvPr/>
          </p:nvCxnSpPr>
          <p:spPr>
            <a:xfrm rot="5400000">
              <a:off x="5661720" y="4800600"/>
              <a:ext cx="914760" cy="18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a7ebb"/>
              </a:solidFill>
              <a:round/>
              <a:tailEnd len="med" type="arrow" w="med"/>
            </a:ln>
          </p:spPr>
        </p:cxnSp>
        <p:sp>
          <p:nvSpPr>
            <p:cNvPr id="121" name="TextBox 11"/>
            <p:cNvSpPr/>
            <p:nvPr/>
          </p:nvSpPr>
          <p:spPr>
            <a:xfrm>
              <a:off x="5073840" y="4572000"/>
              <a:ext cx="1203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127 bytes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Signed vs. Unsigned Jumps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4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signed jump corresponds to an analogous unsigned jump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e.g. signed JG corresponds to unsigned JA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Use depends on the interpretation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jumps operate on different flags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24" name="Table 3"/>
          <p:cNvGraphicFramePr/>
          <p:nvPr/>
        </p:nvGraphicFramePr>
        <p:xfrm>
          <a:off x="1295280" y="4216320"/>
          <a:ext cx="6630480" cy="2452680"/>
        </p:xfrm>
        <a:graphic>
          <a:graphicData uri="http://schemas.openxmlformats.org/drawingml/2006/table">
            <a:tbl>
              <a:tblPr/>
              <a:tblGrid>
                <a:gridCol w="965880"/>
                <a:gridCol w="3551040"/>
                <a:gridCol w="2113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Symbol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Condition for jumps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JG/JNLE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greater than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less than or equal 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ZF = 0 and SF = 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JA/JNBE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above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Jump if not below or equal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 = 0 and ZF =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Signed vs. Unsigned Jumps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Content Placeholder 2"/>
          <p:cNvSpPr/>
          <p:nvPr/>
        </p:nvSpPr>
        <p:spPr>
          <a:xfrm>
            <a:off x="457200" y="1752480"/>
            <a:ext cx="822924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signed interpretation, let us take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AX = 7FFFh, BX = 8000h and we execute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Then, even though 7FFFh &gt; 8000h in a signed sense, the program does not jump to BELOW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Because 7FFFh &lt; 8000h in an unsigned sense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used JA, which is the unsigned jump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4"/>
          <p:cNvSpPr/>
          <p:nvPr/>
        </p:nvSpPr>
        <p:spPr>
          <a:xfrm>
            <a:off x="2474640" y="2858760"/>
            <a:ext cx="1872720" cy="638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AX,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JA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BELOW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Ou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tli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ne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80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053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The Status Flags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d0d0d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Control Flow Structure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Conditional Jump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Unconditional Jump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Control Flow Structures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IF-THEN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IF-THEN-ELSE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Branches with Compound Conditions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Looping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The JMP Instruction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04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JMP (jump) instruction causes an unconditional jump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syntax is: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JMP can be used to get around the range restriction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TextBox 3"/>
          <p:cNvSpPr/>
          <p:nvPr/>
        </p:nvSpPr>
        <p:spPr>
          <a:xfrm>
            <a:off x="2837520" y="2100960"/>
            <a:ext cx="2304000" cy="363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destination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4"/>
          <p:cNvSpPr/>
          <p:nvPr/>
        </p:nvSpPr>
        <p:spPr>
          <a:xfrm>
            <a:off x="165600" y="3276720"/>
            <a:ext cx="4440600" cy="173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body of the loop, say 2 instructions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DEC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CX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decrement counter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JNZ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keep looping if CX &gt;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AX,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5"/>
          <p:cNvSpPr/>
          <p:nvPr/>
        </p:nvSpPr>
        <p:spPr>
          <a:xfrm>
            <a:off x="4272840" y="3276720"/>
            <a:ext cx="5015160" cy="28328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body of the loop contains many instructions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DEC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CX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JNZ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BOTTOM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BOTTOM: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EXIT: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AX,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6"/>
          <p:cNvSpPr/>
          <p:nvPr/>
        </p:nvSpPr>
        <p:spPr>
          <a:xfrm>
            <a:off x="4021920" y="6248520"/>
            <a:ext cx="545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Section 6-3: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Outline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Control Flow Structure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Conditional Jump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Unconditional Jump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Control Flow Structures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IF-THEN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IF-THEN-ELSE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CASE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Branches with Compound Conditions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Looping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4102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IF-THEN Structure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6324480" y="1523880"/>
            <a:ext cx="2571480" cy="3647880"/>
          </a:xfrm>
          <a:prstGeom prst="rect">
            <a:avLst/>
          </a:prstGeom>
          <a:ln w="9525">
            <a:noFill/>
          </a:ln>
        </p:spPr>
      </p:pic>
      <p:pic>
        <p:nvPicPr>
          <p:cNvPr id="138" name="Picture 2" descr=""/>
          <p:cNvPicPr/>
          <p:nvPr/>
        </p:nvPicPr>
        <p:blipFill>
          <a:blip r:embed="rId2"/>
          <a:stretch/>
        </p:blipFill>
        <p:spPr>
          <a:xfrm>
            <a:off x="6629400" y="1143000"/>
            <a:ext cx="790200" cy="933120"/>
          </a:xfrm>
          <a:prstGeom prst="rect">
            <a:avLst/>
          </a:prstGeom>
          <a:ln w="9525">
            <a:noFill/>
          </a:ln>
        </p:spPr>
      </p:pic>
      <p:sp>
        <p:nvSpPr>
          <p:cNvPr id="139" name="TextBox 5"/>
          <p:cNvSpPr/>
          <p:nvPr/>
        </p:nvSpPr>
        <p:spPr>
          <a:xfrm>
            <a:off x="380520" y="1600200"/>
            <a:ext cx="5251680" cy="1461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Replace the number in AX by its absolute value.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IF AX &lt; 0  THEN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replace AX by –AX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668880" y="3676320"/>
            <a:ext cx="3802320" cy="1186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AX, 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AX &lt; 0?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JNL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NEG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END_IF: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Box 7"/>
          <p:cNvSpPr/>
          <p:nvPr/>
        </p:nvSpPr>
        <p:spPr>
          <a:xfrm>
            <a:off x="3600" y="5029200"/>
            <a:ext cx="558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6-2: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IF-THEN-ELSE Structure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5867280" y="1371600"/>
            <a:ext cx="3165480" cy="3428640"/>
          </a:xfrm>
          <a:prstGeom prst="rect">
            <a:avLst/>
          </a:prstGeom>
          <a:ln w="9525">
            <a:noFill/>
          </a:ln>
        </p:spPr>
      </p:pic>
      <p:sp>
        <p:nvSpPr>
          <p:cNvPr id="144" name="TextBox 4"/>
          <p:cNvSpPr/>
          <p:nvPr/>
        </p:nvSpPr>
        <p:spPr>
          <a:xfrm>
            <a:off x="-7560" y="1371600"/>
            <a:ext cx="6408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Suppose AL and BL contains ASCII characters.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Display the one that comes first in the character sequence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291240" y="2057400"/>
            <a:ext cx="2840400" cy="1308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IF  AL &lt;= BL THEN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display the character in 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ELSE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display the character in BL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END_ID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6"/>
          <p:cNvSpPr/>
          <p:nvPr/>
        </p:nvSpPr>
        <p:spPr>
          <a:xfrm>
            <a:off x="300240" y="3505320"/>
            <a:ext cx="4748760" cy="2770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AH, 2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prepare to display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AL, BL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AL &lt;= BL?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JNBE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ELSE_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DL, 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JMP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DISPLAY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ELSE_: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DL, BL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DISPLAY: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21h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END_IF: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7"/>
          <p:cNvSpPr/>
          <p:nvPr/>
        </p:nvSpPr>
        <p:spPr>
          <a:xfrm>
            <a:off x="3600" y="6324480"/>
            <a:ext cx="558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6-3: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Straight Arrow Connector 11"/>
          <p:cNvCxnSpPr/>
          <p:nvPr/>
        </p:nvCxnSpPr>
        <p:spPr>
          <a:xfrm flipH="1" flipV="1">
            <a:off x="3200400" y="4876560"/>
            <a:ext cx="2286360" cy="2160"/>
          </a:xfrm>
          <a:prstGeom prst="straightConnector1">
            <a:avLst/>
          </a:prstGeom>
          <a:ln w="34925">
            <a:solidFill>
              <a:srgbClr val="c0000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CASE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CASE is a multi-way branch structure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2819520" y="2286000"/>
            <a:ext cx="5889600" cy="3580920"/>
          </a:xfrm>
          <a:prstGeom prst="rect">
            <a:avLst/>
          </a:prstGeom>
          <a:ln w="9525">
            <a:noFill/>
          </a:ln>
        </p:spPr>
      </p:pic>
      <p:sp>
        <p:nvSpPr>
          <p:cNvPr id="152" name="TextBox 4"/>
          <p:cNvSpPr/>
          <p:nvPr/>
        </p:nvSpPr>
        <p:spPr>
          <a:xfrm>
            <a:off x="723600" y="2743200"/>
            <a:ext cx="21884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CASE  expression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1: statements_1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2: statements_2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n: statements_n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4102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CASE Example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TextBox 3"/>
          <p:cNvSpPr/>
          <p:nvPr/>
        </p:nvSpPr>
        <p:spPr>
          <a:xfrm>
            <a:off x="535320" y="990720"/>
            <a:ext cx="5111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If AX contains a negative number, put -1 in BX;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If AX contains 0, put 0 in BX;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If AX contains a positive number, put 1 in BX.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4"/>
          <p:cNvSpPr/>
          <p:nvPr/>
        </p:nvSpPr>
        <p:spPr>
          <a:xfrm>
            <a:off x="6302880" y="1295280"/>
            <a:ext cx="2087640" cy="1461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CASE   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 0: put -1 in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 0: put 0 in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&gt; 0: put 1 in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6"/>
          <p:cNvSpPr/>
          <p:nvPr/>
        </p:nvSpPr>
        <p:spPr>
          <a:xfrm>
            <a:off x="686160" y="2514600"/>
            <a:ext cx="5531760" cy="365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AX, 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test 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JL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NEGATIVE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AX &lt;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ZERO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AX =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JG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POSITIVE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AX &gt;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NEGATIVE: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BX, -1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put -1 in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JMP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END_CASE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and 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ZERO: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BX, 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put 0 in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END_CASE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and 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POSITIVE: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BX, 1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put 1 in BX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END_CASE: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7"/>
          <p:cNvSpPr/>
          <p:nvPr/>
        </p:nvSpPr>
        <p:spPr>
          <a:xfrm>
            <a:off x="689400" y="6172200"/>
            <a:ext cx="558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6-4: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4102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More CASE Example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TextBox 3"/>
          <p:cNvSpPr/>
          <p:nvPr/>
        </p:nvSpPr>
        <p:spPr>
          <a:xfrm>
            <a:off x="596160" y="990720"/>
            <a:ext cx="4515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If AL contains 1 or 3, display “o” for odd;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If AL contains 2 or 4, display “e” for even;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4"/>
          <p:cNvSpPr/>
          <p:nvPr/>
        </p:nvSpPr>
        <p:spPr>
          <a:xfrm>
            <a:off x="6327360" y="1295280"/>
            <a:ext cx="1935000" cy="1186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CASE   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1, 3: display ‘o’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2, 4: display ‘e’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6"/>
          <p:cNvSpPr/>
          <p:nvPr/>
        </p:nvSpPr>
        <p:spPr>
          <a:xfrm>
            <a:off x="798840" y="1828800"/>
            <a:ext cx="5013720" cy="4476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AL, 1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AL = 1?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JE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ODD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yes, display ‘o’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AL, 3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AL = 3?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JE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ODD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; yes, display ‘o’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AL, 2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AL = 2?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JE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EVEN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; yes, display ‘e’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AL, 4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AL = 4?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JE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EVEN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; yes, display ‘e’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JMP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END_CASE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ODD: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DL, ‘o’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get ‘o’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JMP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DISPLAY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go to display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EVEN: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DL, ‘e’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get ‘e’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DISPLAY: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AH, 2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char display function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21h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display character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END_CASE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7"/>
          <p:cNvSpPr/>
          <p:nvPr/>
        </p:nvSpPr>
        <p:spPr>
          <a:xfrm>
            <a:off x="689400" y="6336360"/>
            <a:ext cx="558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6-4: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Outline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Control Flow Structure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Conditional Jump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Unconditional Jump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Control Flow Structures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IF-THEN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IF-THEN-ELSE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Branches with Compound Conditions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Looping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 lnSpcReduction="1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Branches with Compound Conditions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Branching condition in an IF or CASE can be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TextBox 3"/>
          <p:cNvSpPr/>
          <p:nvPr/>
        </p:nvSpPr>
        <p:spPr>
          <a:xfrm>
            <a:off x="1860120" y="2590920"/>
            <a:ext cx="4164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condition_1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AND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condition_2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condition_1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OR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condition_2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ontent Placeholder 2"/>
          <p:cNvSpPr/>
          <p:nvPr/>
        </p:nvSpPr>
        <p:spPr>
          <a:xfrm>
            <a:off x="457200" y="3581280"/>
            <a:ext cx="822924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First one is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AND condition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one is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OR condition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AND Conditions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TextBox 3"/>
          <p:cNvSpPr/>
          <p:nvPr/>
        </p:nvSpPr>
        <p:spPr>
          <a:xfrm>
            <a:off x="407520" y="838080"/>
            <a:ext cx="6260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Read a character, and if it’s an uppercase letter, display it.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4"/>
          <p:cNvSpPr/>
          <p:nvPr/>
        </p:nvSpPr>
        <p:spPr>
          <a:xfrm>
            <a:off x="594000" y="1295280"/>
            <a:ext cx="5144760" cy="1186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Read a character into 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IF (‘A’ &lt;= character ) and (character &lt;= ‘Z’) THEN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display the character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599400" y="2743200"/>
            <a:ext cx="5820120" cy="33814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AH, 1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read character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21h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char in 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CMP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AL, ‘A’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char &gt;= ‘A’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JNGE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END_IF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no, 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CMP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AL, ‘Z’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char &lt;= ‘Z’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JNLE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END_IF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no, 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DL, AL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get char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AH, 2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display character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21h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display the character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END_IF: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7"/>
          <p:cNvSpPr/>
          <p:nvPr/>
        </p:nvSpPr>
        <p:spPr>
          <a:xfrm>
            <a:off x="918000" y="6117840"/>
            <a:ext cx="558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6-6: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AG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gis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1552680" y="2652840"/>
            <a:ext cx="6038640" cy="1552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OR Conditions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TextBox 3"/>
          <p:cNvSpPr/>
          <p:nvPr/>
        </p:nvSpPr>
        <p:spPr>
          <a:xfrm>
            <a:off x="290880" y="838080"/>
            <a:ext cx="869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Read a character, and if it’s ‘y’ or ‘Y’, display it; otherwise, terminate the program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Box 4"/>
          <p:cNvSpPr/>
          <p:nvPr/>
        </p:nvSpPr>
        <p:spPr>
          <a:xfrm>
            <a:off x="729720" y="1219320"/>
            <a:ext cx="4151160" cy="15519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Read a character into 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IF (character = ‘y’) or (character = ‘Y’) THEN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display the character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ELSE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terminate the program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END_IF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6"/>
          <p:cNvSpPr/>
          <p:nvPr/>
        </p:nvSpPr>
        <p:spPr>
          <a:xfrm>
            <a:off x="618120" y="3045960"/>
            <a:ext cx="5492160" cy="32580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AH, 1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read character function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21h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char in 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CMP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AL, ‘Y’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char = ‘Y’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JE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THEN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yes, display the char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CMP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AL, ‘y’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char = ‘y’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JE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THEN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yes, display the char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JMP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ELSE_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THEN: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DL, AL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get the char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AH, 2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display character function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21h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; display the character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ELSE_: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Box 7"/>
          <p:cNvSpPr/>
          <p:nvPr/>
        </p:nvSpPr>
        <p:spPr>
          <a:xfrm>
            <a:off x="602280" y="6368760"/>
            <a:ext cx="558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6-7: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5800" y="1447920"/>
            <a:ext cx="7772040" cy="21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Looping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Outline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Control Flow Structures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FOR Loop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WHILE Loop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REPEAT-UNTIL Loop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Programming with Higher Level Structures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FOR Loop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6705720" y="1371600"/>
            <a:ext cx="2037960" cy="2619000"/>
          </a:xfrm>
          <a:prstGeom prst="rect">
            <a:avLst/>
          </a:prstGeom>
          <a:ln w="9525">
            <a:noFill/>
          </a:ln>
        </p:spPr>
      </p:pic>
      <p:sp>
        <p:nvSpPr>
          <p:cNvPr id="185" name="TextBox 4"/>
          <p:cNvSpPr/>
          <p:nvPr/>
        </p:nvSpPr>
        <p:spPr>
          <a:xfrm>
            <a:off x="322920" y="1143000"/>
            <a:ext cx="513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Write a program to display a row of 80 stars ‘*’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Box 5"/>
          <p:cNvSpPr/>
          <p:nvPr/>
        </p:nvSpPr>
        <p:spPr>
          <a:xfrm>
            <a:off x="650520" y="1676520"/>
            <a:ext cx="2112120" cy="912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 80 times 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display ‘*’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END_FOR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Box 6"/>
          <p:cNvSpPr/>
          <p:nvPr/>
        </p:nvSpPr>
        <p:spPr>
          <a:xfrm>
            <a:off x="565200" y="2895480"/>
            <a:ext cx="5537880" cy="173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CX, 80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number of ‘*’ to display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AH, 2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char display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DL, ‘*’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char to display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21h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display a star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LOOP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repeat 80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7"/>
          <p:cNvSpPr/>
          <p:nvPr/>
        </p:nvSpPr>
        <p:spPr>
          <a:xfrm>
            <a:off x="613080" y="4648320"/>
            <a:ext cx="558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6-8: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Caution!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‘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 loop’ implemented using LOOP is executed at least once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CX contains 0 when loop is entered, the LOOP instruction will decrement CX to FFFFh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loop will be executed 65535 more times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JCXZ (jump if CX is zero) may be used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TextBox 3"/>
          <p:cNvSpPr/>
          <p:nvPr/>
        </p:nvSpPr>
        <p:spPr>
          <a:xfrm>
            <a:off x="1856160" y="4113000"/>
            <a:ext cx="2974680" cy="173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JCXZ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SKIP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body of the loop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LOOP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SKIP: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WHILE Loop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5867280" y="2362320"/>
            <a:ext cx="2588040" cy="2514240"/>
          </a:xfrm>
          <a:prstGeom prst="rect">
            <a:avLst/>
          </a:prstGeom>
          <a:ln w="9525">
            <a:noFill/>
          </a:ln>
        </p:spPr>
      </p:pic>
      <p:sp>
        <p:nvSpPr>
          <p:cNvPr id="194" name="TextBox 4"/>
          <p:cNvSpPr/>
          <p:nvPr/>
        </p:nvSpPr>
        <p:spPr>
          <a:xfrm>
            <a:off x="-142560" y="838080"/>
            <a:ext cx="614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Write a program to count the characters in an input 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Box 5"/>
          <p:cNvSpPr/>
          <p:nvPr/>
        </p:nvSpPr>
        <p:spPr>
          <a:xfrm>
            <a:off x="43560" y="1219320"/>
            <a:ext cx="4405680" cy="1735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Initialize count to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Read a character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WHILE character &lt;&gt; carriage_return 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count = count + 1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read a character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END_WHILE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Box 6"/>
          <p:cNvSpPr/>
          <p:nvPr/>
        </p:nvSpPr>
        <p:spPr>
          <a:xfrm>
            <a:off x="146520" y="3200400"/>
            <a:ext cx="5714640" cy="28328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DX, 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DX counts the characters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AH, 1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read char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21h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read a char in 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WHILE_: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AL, 0DH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CR?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END_WHILE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21h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WHILE_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END_WHILE: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Box 7"/>
          <p:cNvSpPr/>
          <p:nvPr/>
        </p:nvSpPr>
        <p:spPr>
          <a:xfrm>
            <a:off x="6022800" y="1295280"/>
            <a:ext cx="2299680" cy="912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WHILE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condition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statements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END_WHILE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8"/>
          <p:cNvSpPr/>
          <p:nvPr/>
        </p:nvSpPr>
        <p:spPr>
          <a:xfrm>
            <a:off x="177840" y="6019920"/>
            <a:ext cx="558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6-9: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1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REPEAT Loop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6667560" y="2057400"/>
            <a:ext cx="2018880" cy="2552400"/>
          </a:xfrm>
          <a:prstGeom prst="rect">
            <a:avLst/>
          </a:prstGeom>
          <a:ln w="9525">
            <a:noFill/>
          </a:ln>
        </p:spPr>
      </p:pic>
      <p:sp>
        <p:nvSpPr>
          <p:cNvPr id="201" name="TextBox 4"/>
          <p:cNvSpPr/>
          <p:nvPr/>
        </p:nvSpPr>
        <p:spPr>
          <a:xfrm>
            <a:off x="6802200" y="1066680"/>
            <a:ext cx="1973520" cy="912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REPEAT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statements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UNTIL  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condition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Box 5"/>
          <p:cNvSpPr/>
          <p:nvPr/>
        </p:nvSpPr>
        <p:spPr>
          <a:xfrm>
            <a:off x="86760" y="1459440"/>
            <a:ext cx="680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</a:rPr>
              <a:t>Write a program to read characters until a blank/space is 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Box 6"/>
          <p:cNvSpPr/>
          <p:nvPr/>
        </p:nvSpPr>
        <p:spPr>
          <a:xfrm>
            <a:off x="970560" y="2221560"/>
            <a:ext cx="2982240" cy="9126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REPEAT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read a character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UNTIL character is a blank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Box 7"/>
          <p:cNvSpPr/>
          <p:nvPr/>
        </p:nvSpPr>
        <p:spPr>
          <a:xfrm>
            <a:off x="1035720" y="3593160"/>
            <a:ext cx="5015160" cy="1461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MOV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AH, 1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read char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REPEAT: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21h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read a char in 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CMP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AL, ‘   ‘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a blank?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JNE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REPEAT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; no, keep reading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Box 8"/>
          <p:cNvSpPr/>
          <p:nvPr/>
        </p:nvSpPr>
        <p:spPr>
          <a:xfrm>
            <a:off x="684720" y="5193360"/>
            <a:ext cx="571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Example 6-10: Assembly Language Programming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6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References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04920" y="1600200"/>
            <a:ext cx="72374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Ch 5, 6 Assembly Language Programming – by Yu and Marut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AG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gis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fla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81" name="Group 60"/>
          <p:cNvGraphicFramePr/>
          <p:nvPr/>
        </p:nvGraphicFramePr>
        <p:xfrm>
          <a:off x="2057400" y="1828800"/>
          <a:ext cx="5562360" cy="3422160"/>
        </p:xfrm>
        <a:graphic>
          <a:graphicData uri="http://schemas.openxmlformats.org/drawingml/2006/table">
            <a:tbl>
              <a:tblPr/>
              <a:tblGrid>
                <a:gridCol w="2590560"/>
                <a:gridCol w="2971800"/>
              </a:tblGrid>
              <a:tr h="661680"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Flag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Intel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Mnemonic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8280"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Overflow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OF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6480"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Sign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SF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6480"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Zero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ZF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Auxiliary Carry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AF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6480"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Parity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PF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2640"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Carry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Ov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erf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lo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Fla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TextBox 4"/>
          <p:cNvSpPr/>
          <p:nvPr/>
        </p:nvSpPr>
        <p:spPr>
          <a:xfrm>
            <a:off x="457200" y="1752480"/>
            <a:ext cx="83055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65120" indent="-46512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Unsigned Overflow (CF)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1905120" y="2514600"/>
            <a:ext cx="5186880" cy="1828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Ov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erf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lo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Fla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TextBox 4"/>
          <p:cNvSpPr/>
          <p:nvPr/>
        </p:nvSpPr>
        <p:spPr>
          <a:xfrm>
            <a:off x="457200" y="1752480"/>
            <a:ext cx="83055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65120" indent="-46512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Signed Overflow (OF)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1813320" y="2666880"/>
            <a:ext cx="5577840" cy="15379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OF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&amp;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CF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TextBox 4"/>
          <p:cNvSpPr/>
          <p:nvPr/>
        </p:nvSpPr>
        <p:spPr>
          <a:xfrm>
            <a:off x="457200" y="1905120"/>
            <a:ext cx="83055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65120" indent="-46512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OF = 1 for signed overflow, CF =1 for unsigned overflow.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5120" indent="-46512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CF = 1, if there is a carry out of the msb on addition. However, CF is not affected by INC or DEC.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5120" indent="-465120" algn="just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OF = 1, if we add two numbers of the same sign and the result is of different sign. If we add two numbers of the different sign, there is no way of overflow.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22320" indent="-465120" algn="just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the carry into and out of msb don’t match OF =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ZF,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SF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an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PF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TextBox 4"/>
          <p:cNvSpPr/>
          <p:nvPr/>
        </p:nvSpPr>
        <p:spPr>
          <a:xfrm>
            <a:off x="457200" y="1905120"/>
            <a:ext cx="83055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65120" indent="-46512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ZF = 1 if the result is zero.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5120" indent="-46512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SF = 1, if the msb of result is 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65120" indent="-465120" algn="just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PF = 1, if the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low byte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of the result has an even number of 1s (even parity).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Effect of the flags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533520" y="1371600"/>
            <a:ext cx="8202960" cy="5409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529152</TotalTime>
  <Application>LibreOffice/24.2.7.2$Linux_X86_64 LibreOffice_project/420$Build-2</Application>
  <AppVersion>15.0000</AppVersion>
  <Words>2507</Words>
  <Paragraphs>455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2025-05-02T19:42:35Z</dcterms:modified>
  <cp:revision>343</cp:revision>
  <dc:subject/>
  <dc:title>Introduction to Bioinformatics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