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_rels/slide1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37.xml.rels" ContentType="application/vnd.openxmlformats-package.relationships+xml"/>
  <Override PartName="/ppt/slides/_rels/slide2.xml.rels" ContentType="application/vnd.openxmlformats-package.relationships+xml"/>
  <Override PartName="/ppt/slides/_rels/slide38.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slide38.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notesSlides/notesSlide4.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5.xml.rels" ContentType="application/vnd.openxmlformats-package.relationships+xml"/>
  <Override PartName="/ppt/notesSlides/_rels/notesSlide4.xml.rels" ContentType="application/vnd.openxmlformats-package.relationships+xml"/>
  <Override PartName="/ppt/notesSlides/_rels/notesSlide34.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1.xml.rels" ContentType="application/vnd.openxmlformats-package.relationships+xml"/>
  <Override PartName="/ppt/notesSlides/_rels/notesSlide29.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6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6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69"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0"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1"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3D0A2CA1-BC70-4AA6-8852-0B5EECECB65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sldImg"/>
          </p:nvPr>
        </p:nvSpPr>
        <p:spPr>
          <a:xfrm>
            <a:off x="1144440" y="685800"/>
            <a:ext cx="4570200" cy="3428640"/>
          </a:xfrm>
          <a:prstGeom prst="rect">
            <a:avLst/>
          </a:prstGeom>
          <a:ln w="0">
            <a:noFill/>
          </a:ln>
        </p:spPr>
      </p:sp>
      <p:sp>
        <p:nvSpPr>
          <p:cNvPr id="201" name="PlaceHolder 2"/>
          <p:cNvSpPr>
            <a:spLocks noGrp="1"/>
          </p:cNvSpPr>
          <p:nvPr>
            <p:ph type="body"/>
          </p:nvPr>
        </p:nvSpPr>
        <p:spPr>
          <a:xfrm>
            <a:off x="685800" y="4343400"/>
            <a:ext cx="5486040" cy="4114440"/>
          </a:xfrm>
          <a:prstGeom prst="rect">
            <a:avLst/>
          </a:prstGeom>
          <a:noFill/>
          <a:ln w="0">
            <a:noFill/>
          </a:ln>
        </p:spPr>
        <p:txBody>
          <a:bodyPr lIns="86400" rIns="86400" tIns="86400" bIns="86400" anchor="t">
            <a:noAutofit/>
          </a:bodyPr>
          <a:p>
            <a:pPr marL="216000" indent="-216000">
              <a:buNone/>
            </a:pPr>
            <a:endParaRPr b="0" lang="en-US" sz="1800" spc="-1" strike="noStrike">
              <a:solidFill>
                <a:srgbClr val="000000"/>
              </a:solidFill>
              <a:latin typeface="Arial"/>
            </a:endParaRPr>
          </a:p>
        </p:txBody>
      </p:sp>
      <p:sp>
        <p:nvSpPr>
          <p:cNvPr id="202" name="PlaceHolder 3"/>
          <p:cNvSpPr>
            <a:spLocks noGrp="1"/>
          </p:cNvSpPr>
          <p:nvPr>
            <p:ph type="sldNum" idx="38"/>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9AB79785-FD8E-4B59-905F-6D0941A88AB4}"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sldImg"/>
          </p:nvPr>
        </p:nvSpPr>
        <p:spPr>
          <a:xfrm>
            <a:off x="1144440" y="685800"/>
            <a:ext cx="4570200" cy="3428640"/>
          </a:xfrm>
          <a:prstGeom prst="rect">
            <a:avLst/>
          </a:prstGeom>
          <a:ln w="0">
            <a:noFill/>
          </a:ln>
        </p:spPr>
      </p:sp>
      <p:sp>
        <p:nvSpPr>
          <p:cNvPr id="204" name="PlaceHolder 2"/>
          <p:cNvSpPr>
            <a:spLocks noGrp="1"/>
          </p:cNvSpPr>
          <p:nvPr>
            <p:ph type="body"/>
          </p:nvPr>
        </p:nvSpPr>
        <p:spPr>
          <a:xfrm>
            <a:off x="685800" y="4343400"/>
            <a:ext cx="5486040" cy="4114440"/>
          </a:xfrm>
          <a:prstGeom prst="rect">
            <a:avLst/>
          </a:prstGeom>
          <a:noFill/>
          <a:ln w="0">
            <a:noFill/>
          </a:ln>
        </p:spPr>
        <p:txBody>
          <a:bodyPr lIns="86400" rIns="86400" tIns="86400" bIns="86400" anchor="t">
            <a:noAutofit/>
          </a:bodyPr>
          <a:p>
            <a:pPr marL="216000" indent="-216000">
              <a:buNone/>
            </a:pPr>
            <a:endParaRPr b="0" lang="en-US" sz="1800" spc="-1" strike="noStrike">
              <a:solidFill>
                <a:srgbClr val="000000"/>
              </a:solidFill>
              <a:latin typeface="Arial"/>
            </a:endParaRPr>
          </a:p>
        </p:txBody>
      </p:sp>
      <p:sp>
        <p:nvSpPr>
          <p:cNvPr id="205" name="PlaceHolder 3"/>
          <p:cNvSpPr>
            <a:spLocks noGrp="1"/>
          </p:cNvSpPr>
          <p:nvPr>
            <p:ph type="sldNum" idx="39"/>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A240C74A-3BB4-4E78-9D76-6953C1EB5792}"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1178640" y="686520"/>
            <a:ext cx="4500360" cy="3428640"/>
          </a:xfrm>
          <a:prstGeom prst="rect">
            <a:avLst/>
          </a:prstGeom>
          <a:ln w="0">
            <a:noFill/>
          </a:ln>
        </p:spPr>
      </p:sp>
      <p:sp>
        <p:nvSpPr>
          <p:cNvPr id="207" name="PlaceHolder 2"/>
          <p:cNvSpPr>
            <a:spLocks noGrp="1"/>
          </p:cNvSpPr>
          <p:nvPr>
            <p:ph type="body"/>
          </p:nvPr>
        </p:nvSpPr>
        <p:spPr>
          <a:xfrm>
            <a:off x="685800" y="4343400"/>
            <a:ext cx="5486040" cy="4114440"/>
          </a:xfrm>
          <a:prstGeom prst="rect">
            <a:avLst/>
          </a:prstGeom>
          <a:noFill/>
          <a:ln w="0">
            <a:noFill/>
          </a:ln>
        </p:spPr>
        <p:txBody>
          <a:bodyPr lIns="86400" rIns="86400" tIns="86400" bIns="86400" anchor="t">
            <a:noAutofit/>
          </a:bodyPr>
          <a:p>
            <a:pPr marL="216000" indent="-216000">
              <a:buNone/>
            </a:pPr>
            <a:endParaRPr b="0" lang="en-US" sz="1800" spc="-1" strike="noStrike">
              <a:solidFill>
                <a:srgbClr val="000000"/>
              </a:solidFill>
              <a:latin typeface="Arial"/>
            </a:endParaRPr>
          </a:p>
        </p:txBody>
      </p:sp>
      <p:sp>
        <p:nvSpPr>
          <p:cNvPr id="208" name="PlaceHolder 3"/>
          <p:cNvSpPr>
            <a:spLocks noGrp="1"/>
          </p:cNvSpPr>
          <p:nvPr>
            <p:ph type="sldNum" idx="40"/>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2D5B3F7A-267A-49A9-9CCD-949C4FC8A8D6}"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1144440" y="685800"/>
            <a:ext cx="4570200" cy="3428640"/>
          </a:xfrm>
          <a:prstGeom prst="rect">
            <a:avLst/>
          </a:prstGeom>
          <a:ln w="0">
            <a:noFill/>
          </a:ln>
        </p:spPr>
      </p:sp>
      <p:sp>
        <p:nvSpPr>
          <p:cNvPr id="210" name="PlaceHolder 2"/>
          <p:cNvSpPr>
            <a:spLocks noGrp="1"/>
          </p:cNvSpPr>
          <p:nvPr>
            <p:ph type="body"/>
          </p:nvPr>
        </p:nvSpPr>
        <p:spPr>
          <a:xfrm>
            <a:off x="685800" y="4343400"/>
            <a:ext cx="5486040" cy="4114440"/>
          </a:xfrm>
          <a:prstGeom prst="rect">
            <a:avLst/>
          </a:prstGeom>
          <a:noFill/>
          <a:ln w="0">
            <a:noFill/>
          </a:ln>
        </p:spPr>
        <p:txBody>
          <a:bodyPr lIns="86400" rIns="86400" tIns="86400" bIns="86400" anchor="t">
            <a:noAutofit/>
          </a:bodyPr>
          <a:p>
            <a:pPr marL="216000" indent="-216000">
              <a:buNone/>
            </a:pPr>
            <a:endParaRPr b="0" lang="en-US" sz="1800" spc="-1" strike="noStrike">
              <a:solidFill>
                <a:srgbClr val="000000"/>
              </a:solidFill>
              <a:latin typeface="Arial"/>
            </a:endParaRPr>
          </a:p>
        </p:txBody>
      </p:sp>
      <p:sp>
        <p:nvSpPr>
          <p:cNvPr id="211" name="PlaceHolder 3"/>
          <p:cNvSpPr>
            <a:spLocks noGrp="1"/>
          </p:cNvSpPr>
          <p:nvPr>
            <p:ph type="sldNum" idx="41"/>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CB54E783-A626-41BB-84FA-CE631B912FB9}"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1144440" y="685800"/>
            <a:ext cx="4570200" cy="3428640"/>
          </a:xfrm>
          <a:prstGeom prst="rect">
            <a:avLst/>
          </a:prstGeom>
          <a:ln w="0">
            <a:noFill/>
          </a:ln>
        </p:spPr>
      </p:sp>
      <p:sp>
        <p:nvSpPr>
          <p:cNvPr id="213" name="PlaceHolder 2"/>
          <p:cNvSpPr>
            <a:spLocks noGrp="1"/>
          </p:cNvSpPr>
          <p:nvPr>
            <p:ph type="body"/>
          </p:nvPr>
        </p:nvSpPr>
        <p:spPr>
          <a:xfrm>
            <a:off x="685800" y="4343400"/>
            <a:ext cx="5486040" cy="4114440"/>
          </a:xfrm>
          <a:prstGeom prst="rect">
            <a:avLst/>
          </a:prstGeom>
          <a:noFill/>
          <a:ln w="0">
            <a:noFill/>
          </a:ln>
        </p:spPr>
        <p:txBody>
          <a:bodyPr lIns="86400" rIns="86400" tIns="86400" bIns="86400" anchor="t">
            <a:noAutofit/>
          </a:bodyPr>
          <a:p>
            <a:pPr marL="216000" indent="-216000">
              <a:buNone/>
            </a:pPr>
            <a:endParaRPr b="0" lang="en-US" sz="1800" spc="-1" strike="noStrike">
              <a:solidFill>
                <a:srgbClr val="000000"/>
              </a:solidFill>
              <a:latin typeface="Arial"/>
            </a:endParaRPr>
          </a:p>
        </p:txBody>
      </p:sp>
      <p:sp>
        <p:nvSpPr>
          <p:cNvPr id="214" name="PlaceHolder 3"/>
          <p:cNvSpPr>
            <a:spLocks noGrp="1"/>
          </p:cNvSpPr>
          <p:nvPr>
            <p:ph type="sldNum" idx="42"/>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4610D02D-74B6-4332-B5D1-86E94321CCA0}"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sldImg"/>
          </p:nvPr>
        </p:nvSpPr>
        <p:spPr>
          <a:xfrm>
            <a:off x="1144440" y="685800"/>
            <a:ext cx="4570200" cy="3428640"/>
          </a:xfrm>
          <a:prstGeom prst="rect">
            <a:avLst/>
          </a:prstGeom>
          <a:ln w="0">
            <a:noFill/>
          </a:ln>
        </p:spPr>
      </p:sp>
      <p:sp>
        <p:nvSpPr>
          <p:cNvPr id="216" name="PlaceHolder 2"/>
          <p:cNvSpPr>
            <a:spLocks noGrp="1"/>
          </p:cNvSpPr>
          <p:nvPr>
            <p:ph type="body"/>
          </p:nvPr>
        </p:nvSpPr>
        <p:spPr>
          <a:xfrm>
            <a:off x="685800" y="4343400"/>
            <a:ext cx="5486040" cy="4114440"/>
          </a:xfrm>
          <a:prstGeom prst="rect">
            <a:avLst/>
          </a:prstGeom>
          <a:noFill/>
          <a:ln w="0">
            <a:noFill/>
          </a:ln>
        </p:spPr>
        <p:txBody>
          <a:bodyPr lIns="86400" rIns="86400" tIns="86400" bIns="86400" anchor="t">
            <a:noAutofit/>
          </a:bodyPr>
          <a:p>
            <a:pPr marL="216000" indent="-216000">
              <a:buNone/>
            </a:pPr>
            <a:endParaRPr b="0" lang="en-US" sz="1800" spc="-1" strike="noStrike">
              <a:solidFill>
                <a:srgbClr val="000000"/>
              </a:solidFill>
              <a:latin typeface="Arial"/>
            </a:endParaRPr>
          </a:p>
        </p:txBody>
      </p:sp>
      <p:sp>
        <p:nvSpPr>
          <p:cNvPr id="217" name="PlaceHolder 3"/>
          <p:cNvSpPr>
            <a:spLocks noGrp="1"/>
          </p:cNvSpPr>
          <p:nvPr>
            <p:ph type="sldNum" idx="43"/>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3FA62054-438E-4803-A588-8BB764E72338}"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sldImg"/>
          </p:nvPr>
        </p:nvSpPr>
        <p:spPr>
          <a:xfrm>
            <a:off x="1144440" y="685800"/>
            <a:ext cx="4570200" cy="3428640"/>
          </a:xfrm>
          <a:prstGeom prst="rect">
            <a:avLst/>
          </a:prstGeom>
          <a:ln w="0">
            <a:noFill/>
          </a:ln>
        </p:spPr>
      </p:sp>
      <p:sp>
        <p:nvSpPr>
          <p:cNvPr id="219" name="PlaceHolder 2"/>
          <p:cNvSpPr>
            <a:spLocks noGrp="1"/>
          </p:cNvSpPr>
          <p:nvPr>
            <p:ph type="body"/>
          </p:nvPr>
        </p:nvSpPr>
        <p:spPr>
          <a:xfrm>
            <a:off x="685800" y="4343400"/>
            <a:ext cx="5486040" cy="4114440"/>
          </a:xfrm>
          <a:prstGeom prst="rect">
            <a:avLst/>
          </a:prstGeom>
          <a:noFill/>
          <a:ln w="0">
            <a:noFill/>
          </a:ln>
        </p:spPr>
        <p:txBody>
          <a:bodyPr lIns="86400" rIns="86400" tIns="86400" bIns="86400" anchor="t">
            <a:noAutofit/>
          </a:bodyPr>
          <a:p>
            <a:pPr marL="216000" indent="-216000">
              <a:buNone/>
            </a:pPr>
            <a:endParaRPr b="0" lang="en-US" sz="1800" spc="-1" strike="noStrike">
              <a:solidFill>
                <a:srgbClr val="000000"/>
              </a:solidFill>
              <a:latin typeface="Arial"/>
            </a:endParaRPr>
          </a:p>
        </p:txBody>
      </p:sp>
      <p:sp>
        <p:nvSpPr>
          <p:cNvPr id="220" name="PlaceHolder 3"/>
          <p:cNvSpPr>
            <a:spLocks noGrp="1"/>
          </p:cNvSpPr>
          <p:nvPr>
            <p:ph type="sldNum" idx="44"/>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C87CB3D5-C67C-4540-AC33-EBC28320E0A6}"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1178640" y="686520"/>
            <a:ext cx="4500360" cy="3428640"/>
          </a:xfrm>
          <a:prstGeom prst="rect">
            <a:avLst/>
          </a:prstGeom>
          <a:ln w="0">
            <a:noFill/>
          </a:ln>
        </p:spPr>
      </p:sp>
      <p:sp>
        <p:nvSpPr>
          <p:cNvPr id="222" name="PlaceHolder 2"/>
          <p:cNvSpPr>
            <a:spLocks noGrp="1"/>
          </p:cNvSpPr>
          <p:nvPr>
            <p:ph type="body"/>
          </p:nvPr>
        </p:nvSpPr>
        <p:spPr>
          <a:xfrm>
            <a:off x="685800" y="4343400"/>
            <a:ext cx="5486040" cy="4114440"/>
          </a:xfrm>
          <a:prstGeom prst="rect">
            <a:avLst/>
          </a:prstGeom>
          <a:noFill/>
          <a:ln w="0">
            <a:noFill/>
          </a:ln>
        </p:spPr>
        <p:txBody>
          <a:bodyPr lIns="86400" rIns="86400" tIns="86400" bIns="86400" anchor="t">
            <a:noAutofit/>
          </a:bodyPr>
          <a:p>
            <a:pPr marL="216000" indent="-216000">
              <a:buNone/>
            </a:pPr>
            <a:endParaRPr b="0" lang="en-US" sz="1800" spc="-1" strike="noStrike">
              <a:solidFill>
                <a:srgbClr val="000000"/>
              </a:solidFill>
              <a:latin typeface="Arial"/>
            </a:endParaRPr>
          </a:p>
        </p:txBody>
      </p:sp>
      <p:sp>
        <p:nvSpPr>
          <p:cNvPr id="223" name="PlaceHolder 3"/>
          <p:cNvSpPr>
            <a:spLocks noGrp="1"/>
          </p:cNvSpPr>
          <p:nvPr>
            <p:ph type="sldNum" idx="45"/>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24D773A2-FA54-4CFF-8A68-9B070B111E41}"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1144440" y="685800"/>
            <a:ext cx="4570200" cy="3428640"/>
          </a:xfrm>
          <a:prstGeom prst="rect">
            <a:avLst/>
          </a:prstGeom>
          <a:ln w="0">
            <a:noFill/>
          </a:ln>
        </p:spPr>
      </p:sp>
      <p:sp>
        <p:nvSpPr>
          <p:cNvPr id="225" name="PlaceHolder 2"/>
          <p:cNvSpPr>
            <a:spLocks noGrp="1"/>
          </p:cNvSpPr>
          <p:nvPr>
            <p:ph type="body"/>
          </p:nvPr>
        </p:nvSpPr>
        <p:spPr>
          <a:xfrm>
            <a:off x="685800" y="4343400"/>
            <a:ext cx="5486040" cy="4114440"/>
          </a:xfrm>
          <a:prstGeom prst="rect">
            <a:avLst/>
          </a:prstGeom>
          <a:noFill/>
          <a:ln w="0">
            <a:noFill/>
          </a:ln>
        </p:spPr>
        <p:txBody>
          <a:bodyPr lIns="86400" rIns="86400" tIns="86400" bIns="86400" anchor="t">
            <a:noAutofit/>
          </a:bodyPr>
          <a:p>
            <a:pPr marL="216000" indent="-216000">
              <a:buNone/>
            </a:pPr>
            <a:endParaRPr b="0" lang="en-US" sz="1800" spc="-1" strike="noStrike">
              <a:solidFill>
                <a:srgbClr val="000000"/>
              </a:solidFill>
              <a:latin typeface="Arial"/>
            </a:endParaRPr>
          </a:p>
        </p:txBody>
      </p:sp>
      <p:sp>
        <p:nvSpPr>
          <p:cNvPr id="226" name="PlaceHolder 3"/>
          <p:cNvSpPr>
            <a:spLocks noGrp="1"/>
          </p:cNvSpPr>
          <p:nvPr>
            <p:ph type="sldNum" idx="46"/>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084BAC67-8AE0-4366-A526-59DB7FE013B3}"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1178640" y="686520"/>
            <a:ext cx="4500360" cy="3428640"/>
          </a:xfrm>
          <a:prstGeom prst="rect">
            <a:avLst/>
          </a:prstGeom>
          <a:ln w="0">
            <a:noFill/>
          </a:ln>
        </p:spPr>
      </p:sp>
      <p:sp>
        <p:nvSpPr>
          <p:cNvPr id="228" name="PlaceHolder 2"/>
          <p:cNvSpPr>
            <a:spLocks noGrp="1"/>
          </p:cNvSpPr>
          <p:nvPr>
            <p:ph type="body"/>
          </p:nvPr>
        </p:nvSpPr>
        <p:spPr>
          <a:xfrm>
            <a:off x="685800" y="4343400"/>
            <a:ext cx="5486040" cy="4114440"/>
          </a:xfrm>
          <a:prstGeom prst="rect">
            <a:avLst/>
          </a:prstGeom>
          <a:noFill/>
          <a:ln w="0">
            <a:noFill/>
          </a:ln>
        </p:spPr>
        <p:txBody>
          <a:bodyPr lIns="86400" rIns="86400" tIns="86400" bIns="86400" anchor="t">
            <a:noAutofit/>
          </a:bodyPr>
          <a:p>
            <a:pPr marL="216000" indent="-216000">
              <a:buNone/>
            </a:pPr>
            <a:endParaRPr b="0" lang="en-US" sz="1800" spc="-1" strike="noStrike">
              <a:solidFill>
                <a:srgbClr val="000000"/>
              </a:solidFill>
              <a:latin typeface="Arial"/>
            </a:endParaRPr>
          </a:p>
        </p:txBody>
      </p:sp>
      <p:sp>
        <p:nvSpPr>
          <p:cNvPr id="229" name="PlaceHolder 3"/>
          <p:cNvSpPr>
            <a:spLocks noGrp="1"/>
          </p:cNvSpPr>
          <p:nvPr>
            <p:ph type="sldNum" idx="47"/>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3EC5FFBD-0442-46F5-A28C-8998BC49A347}"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1178640" y="686520"/>
            <a:ext cx="4500360" cy="3428640"/>
          </a:xfrm>
          <a:prstGeom prst="rect">
            <a:avLst/>
          </a:prstGeom>
          <a:ln w="0">
            <a:noFill/>
          </a:ln>
        </p:spPr>
      </p:sp>
      <p:sp>
        <p:nvSpPr>
          <p:cNvPr id="231" name="PlaceHolder 2"/>
          <p:cNvSpPr>
            <a:spLocks noGrp="1"/>
          </p:cNvSpPr>
          <p:nvPr>
            <p:ph type="body"/>
          </p:nvPr>
        </p:nvSpPr>
        <p:spPr>
          <a:xfrm>
            <a:off x="685800" y="4343400"/>
            <a:ext cx="5486040" cy="4114440"/>
          </a:xfrm>
          <a:prstGeom prst="rect">
            <a:avLst/>
          </a:prstGeom>
          <a:noFill/>
          <a:ln w="0">
            <a:noFill/>
          </a:ln>
        </p:spPr>
        <p:txBody>
          <a:bodyPr lIns="86400" rIns="86400" tIns="86400" bIns="86400" anchor="t">
            <a:noAutofit/>
          </a:bodyPr>
          <a:p>
            <a:pPr marL="216000" indent="-216000">
              <a:buNone/>
            </a:pPr>
            <a:endParaRPr b="0" lang="en-US" sz="1800" spc="-1" strike="noStrike">
              <a:solidFill>
                <a:srgbClr val="000000"/>
              </a:solidFill>
              <a:latin typeface="Arial"/>
            </a:endParaRPr>
          </a:p>
        </p:txBody>
      </p:sp>
      <p:sp>
        <p:nvSpPr>
          <p:cNvPr id="232" name="PlaceHolder 3"/>
          <p:cNvSpPr>
            <a:spLocks noGrp="1"/>
          </p:cNvSpPr>
          <p:nvPr>
            <p:ph type="sldNum" idx="48"/>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BC302C5C-F6FE-4EC6-BF06-53542D45AEC0}"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Num" idx="37"/>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Calibri"/>
                <a:ea typeface="Calibri"/>
              </a:defRPr>
            </a:lvl1pPr>
          </a:lstStyle>
          <a:p>
            <a:pPr indent="0" algn="r" defTabSz="914400">
              <a:lnSpc>
                <a:spcPct val="100000"/>
              </a:lnSpc>
              <a:buNone/>
            </a:pPr>
            <a:fld id="{AF3887A8-0179-4632-85B5-F244B96D77F0}" type="slidenum">
              <a:rPr b="0" lang="en-US" sz="1200" spc="-1" strike="noStrike">
                <a:solidFill>
                  <a:schemeClr val="dk1"/>
                </a:solidFill>
                <a:latin typeface="Calibri"/>
                <a:ea typeface="Calibri"/>
              </a:rPr>
              <a:t>&lt;number&gt;</a:t>
            </a:fld>
            <a:endParaRPr b="0" lang="en-US" sz="1200" spc="-1" strike="noStrike">
              <a:solidFill>
                <a:srgbClr val="000000"/>
              </a:solidFill>
              <a:latin typeface="Times New Roman"/>
            </a:endParaRPr>
          </a:p>
        </p:txBody>
      </p:sp>
      <p:sp>
        <p:nvSpPr>
          <p:cNvPr id="198" name="PlaceHolder 2"/>
          <p:cNvSpPr>
            <a:spLocks noGrp="1"/>
          </p:cNvSpPr>
          <p:nvPr>
            <p:ph type="sldImg"/>
          </p:nvPr>
        </p:nvSpPr>
        <p:spPr>
          <a:xfrm>
            <a:off x="1144440" y="685800"/>
            <a:ext cx="4570200" cy="3428640"/>
          </a:xfrm>
          <a:prstGeom prst="rect">
            <a:avLst/>
          </a:prstGeom>
          <a:ln w="0">
            <a:noFill/>
          </a:ln>
        </p:spPr>
      </p:sp>
      <p:sp>
        <p:nvSpPr>
          <p:cNvPr id="199" name="PlaceHolder 3"/>
          <p:cNvSpPr>
            <a:spLocks noGrp="1"/>
          </p:cNvSpPr>
          <p:nvPr>
            <p:ph type="body"/>
          </p:nvPr>
        </p:nvSpPr>
        <p:spPr>
          <a:xfrm>
            <a:off x="685800" y="4343400"/>
            <a:ext cx="5486040" cy="411444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8C6DA47-6778-4FAD-8BFA-232D3434650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129E347C-4657-4D01-8B43-E78AAD2FB5DA}"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9C23975F-EBD7-4D1D-BBF2-CC56741F5224}"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A9A06BD-69A0-45D2-903F-BA72F30203D2}"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381F99CA-B49F-47A9-AD6A-88CB42A8CD1A}"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93C1DE5-5DF8-48FB-B630-29A48ABD486A}"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FE4959CE-75A1-4826-88A6-F545425EC287}"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BA989CE6-18A2-42CA-BF83-EFBF797FCF16}"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FEDCD398-78CA-4B6C-8544-F58ED5C8D90C}"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CFE39BF3-DCF2-4C17-B340-B33DCA294360}"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CEA67501-D4CD-4127-945F-1C8AC89A2C1F}"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2CF23448-B60B-4E12-BE6A-D1F85B2CB8D8}"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9144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55"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6"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57"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8"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9"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79A9806B-727B-48E9-9A80-957B51EA94E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9144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61"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2"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63"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4"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5"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CF1AD964-03E3-4F56-A0E8-BD5ECD2869D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9"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0"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5123A84E-27E9-429A-87C3-FA05759A3238}"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4"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5"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A41AA6F3-7217-4BA4-9CDD-3C92BB8BFFE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9"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0"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70E7C8DE-C6F4-4F3E-98DF-89828CA1067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4000" spc="-1" strike="noStrike" cap="all">
                <a:solidFill>
                  <a:schemeClr val="dk1"/>
                </a:solidFill>
                <a:latin typeface="Calibri"/>
              </a:rPr>
              <a:t>Click to edit Master title style</a:t>
            </a:r>
            <a:endParaRPr b="0" lang="en-US" sz="4000" spc="-1" strike="noStrike">
              <a:solidFill>
                <a:schemeClr val="dk1"/>
              </a:solidFill>
              <a:latin typeface="Calibri"/>
            </a:endParaRPr>
          </a:p>
        </p:txBody>
      </p:sp>
      <p:sp>
        <p:nvSpPr>
          <p:cNvPr id="25"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pc="-1" strike="noStrike">
                <a:solidFill>
                  <a:schemeClr val="dk1">
                    <a:tint val="75000"/>
                  </a:schemeClr>
                </a:solidFill>
                <a:latin typeface="Calibri"/>
              </a:rPr>
              <a:t>Click to edit Master text styles</a:t>
            </a:r>
            <a:endParaRPr b="0" lang="en-US" sz="2000" spc="-1" strike="noStrike">
              <a:solidFill>
                <a:schemeClr val="dk1"/>
              </a:solidFill>
              <a:latin typeface="Calibri"/>
            </a:endParaRPr>
          </a:p>
        </p:txBody>
      </p:sp>
      <p:sp>
        <p:nvSpPr>
          <p:cNvPr id="26"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7"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45858457-C5C8-473F-B741-FA5F0E50B164}"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9144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3" name="PlaceHolder 5"/>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6"/>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3267F1D2-4407-439B-9D8A-548F9240F96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1"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9144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9144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9144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43" name="PlaceHolder 6"/>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4" name="PlaceHolder 7"/>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8"/>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1C764F56-C900-448F-8D28-58BBF1528A3B}"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8" name="PlaceHolder 3"/>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9" name="PlaceHolder 4"/>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03AC9C1A-446C-456F-AF23-85AB22B9466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2"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3"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FC8E6951-AD00-4810-ADA1-BE9CF7F4EB12}"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hyperlink" Target="http://www.resistorguide.com/pull-up-resistor_pull-down-resistor/" TargetMode="External"/><Relationship Id="rId2" Type="http://schemas.openxmlformats.org/officeDocument/2006/relationships/hyperlink" Target="https://learn.sparkfun.com/tutorials/pull-up-resistors" TargetMode="External"/><Relationship Id="rId3" Type="http://schemas.openxmlformats.org/officeDocument/2006/relationships/slideLayout" Target="../slideLayouts/slideLayout4.xml"/><Relationship Id="rId4" Type="http://schemas.openxmlformats.org/officeDocument/2006/relationships/notesSlide" Target="../notesSlides/notesSlide38.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3330720"/>
            <a:ext cx="7772040" cy="1469520"/>
          </a:xfrm>
          <a:prstGeom prst="rect">
            <a:avLst/>
          </a:prstGeom>
          <a:noFill/>
          <a:ln w="0">
            <a:noFill/>
          </a:ln>
        </p:spPr>
        <p:txBody>
          <a:bodyPr lIns="91440" rIns="91440" tIns="45720" bIns="45720" anchor="ctr">
            <a:normAutofit/>
          </a:bodyPr>
          <a:p>
            <a:pPr indent="0" algn="ctr" defTabSz="914400">
              <a:lnSpc>
                <a:spcPct val="100000"/>
              </a:lnSpc>
              <a:buNone/>
            </a:pPr>
            <a:r>
              <a:rPr b="0" lang="en-US" sz="4400" spc="-1" strike="noStrike">
                <a:solidFill>
                  <a:schemeClr val="dk1"/>
                </a:solidFill>
                <a:latin typeface="Calibri"/>
              </a:rPr>
              <a:t>Microcontrollers:</a:t>
            </a:r>
            <a:br>
              <a:rPr sz="4400"/>
            </a:br>
            <a:r>
              <a:rPr b="0" lang="en-US" sz="4400" spc="-1" strike="noStrike">
                <a:solidFill>
                  <a:schemeClr val="dk1"/>
                </a:solidFill>
                <a:latin typeface="Calibri"/>
              </a:rPr>
              <a:t>BASIC I/O in ATmega32/16</a:t>
            </a:r>
            <a:endParaRPr b="0" lang="en-US" sz="4400" spc="-1" strike="noStrike">
              <a:solidFill>
                <a:schemeClr val="dk1"/>
              </a:solidFill>
              <a:latin typeface="Calibri"/>
            </a:endParaRPr>
          </a:p>
        </p:txBody>
      </p:sp>
      <p:sp>
        <p:nvSpPr>
          <p:cNvPr id="73" name="PlaceHolder 2"/>
          <p:cNvSpPr>
            <a:spLocks noGrp="1"/>
          </p:cNvSpPr>
          <p:nvPr>
            <p:ph type="subTitle"/>
          </p:nvPr>
        </p:nvSpPr>
        <p:spPr>
          <a:xfrm>
            <a:off x="1371600" y="609480"/>
            <a:ext cx="6400440" cy="761760"/>
          </a:xfrm>
          <a:prstGeom prst="rect">
            <a:avLst/>
          </a:prstGeom>
          <a:noFill/>
          <a:ln w="0">
            <a:noFill/>
          </a:ln>
        </p:spPr>
        <p:txBody>
          <a:bodyPr lIns="91440" rIns="91440" tIns="45720" bIns="45720" anchor="t">
            <a:noAutofit/>
          </a:bodyPr>
          <a:p>
            <a:pPr indent="0" algn="ctr" defTabSz="914400">
              <a:lnSpc>
                <a:spcPct val="100000"/>
              </a:lnSpc>
              <a:spcBef>
                <a:spcPts val="561"/>
              </a:spcBef>
              <a:buNone/>
              <a:tabLst>
                <a:tab algn="l" pos="0"/>
              </a:tabLst>
            </a:pPr>
            <a:r>
              <a:rPr b="0" lang="en-US" sz="2800" spc="-1" strike="noStrike">
                <a:solidFill>
                  <a:schemeClr val="dk1">
                    <a:tint val="75000"/>
                  </a:schemeClr>
                </a:solidFill>
                <a:latin typeface="Calibri"/>
              </a:rPr>
              <a:t>CSE 315</a:t>
            </a:r>
            <a:endParaRPr b="0" lang="en-US" sz="2800" spc="-1" strike="noStrike">
              <a:solidFill>
                <a:srgbClr val="000000"/>
              </a:solidFill>
              <a:latin typeface="Arial"/>
            </a:endParaRPr>
          </a:p>
          <a:p>
            <a:pPr indent="0" algn="ctr" defTabSz="914400">
              <a:lnSpc>
                <a:spcPct val="100000"/>
              </a:lnSpc>
              <a:spcBef>
                <a:spcPts val="561"/>
              </a:spcBef>
              <a:buNone/>
              <a:tabLst>
                <a:tab algn="l" pos="0"/>
              </a:tabLst>
            </a:pPr>
            <a:r>
              <a:rPr b="0" lang="en-US" sz="2800" spc="-1" strike="noStrike">
                <a:solidFill>
                  <a:schemeClr val="dk1">
                    <a:tint val="75000"/>
                  </a:schemeClr>
                </a:solidFill>
                <a:latin typeface="Calibri"/>
              </a:rPr>
              <a:t>Microprocessors, Microcontrollers, and Embedded Systems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Write a simple program to set the port D to 0xFF</a:t>
            </a:r>
            <a:endParaRPr b="0" lang="en-US" sz="4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C Code</a:t>
            </a:r>
            <a:endParaRPr b="0" lang="en-US" sz="4400" spc="-1" strike="noStrike">
              <a:solidFill>
                <a:schemeClr val="dk1"/>
              </a:solidFill>
              <a:latin typeface="Calibri"/>
            </a:endParaRPr>
          </a:p>
        </p:txBody>
      </p:sp>
      <p:sp>
        <p:nvSpPr>
          <p:cNvPr id="93" name="Google Shape;154;p23"/>
          <p:cNvSpPr/>
          <p:nvPr/>
        </p:nvSpPr>
        <p:spPr>
          <a:xfrm>
            <a:off x="304920" y="1295280"/>
            <a:ext cx="8457840" cy="563184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r>
              <a:rPr b="0" lang="en-US" sz="2400" spc="-1" strike="noStrike">
                <a:solidFill>
                  <a:srgbClr val="0000ff"/>
                </a:solidFill>
                <a:latin typeface="Consolas"/>
                <a:ea typeface="Consolas"/>
              </a:rPr>
              <a:t>#include</a:t>
            </a:r>
            <a:r>
              <a:rPr b="0" lang="en-US" sz="2400" spc="-1" strike="noStrike">
                <a:solidFill>
                  <a:srgbClr val="800000"/>
                </a:solidFill>
                <a:latin typeface="Consolas"/>
                <a:ea typeface="Consolas"/>
              </a:rPr>
              <a:t> &lt;avr/io.h&gt;</a:t>
            </a:r>
            <a:endParaRPr b="0" lang="en-US" sz="2400" spc="-1" strike="noStrike">
              <a:solidFill>
                <a:srgbClr val="000000"/>
              </a:solidFill>
              <a:latin typeface="Arial"/>
            </a:endParaRPr>
          </a:p>
          <a:p>
            <a:pPr defTabSz="914400">
              <a:lnSpc>
                <a:spcPct val="100000"/>
              </a:lnSpc>
              <a:tabLst>
                <a:tab algn="l" pos="0"/>
              </a:tabLst>
            </a:pP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int</a:t>
            </a:r>
            <a:r>
              <a:rPr b="0" lang="en-US" sz="2400" spc="-1" strike="noStrike">
                <a:solidFill>
                  <a:srgbClr val="800000"/>
                </a:solidFill>
                <a:latin typeface="Consolas"/>
                <a:ea typeface="Consolas"/>
              </a:rPr>
              <a:t> </a:t>
            </a:r>
            <a:r>
              <a:rPr b="0" lang="en-US" sz="2400" spc="-1" strike="noStrike">
                <a:solidFill>
                  <a:srgbClr val="880000"/>
                </a:solidFill>
                <a:latin typeface="Consolas"/>
                <a:ea typeface="Consolas"/>
              </a:rPr>
              <a:t>main(</a:t>
            </a:r>
            <a:r>
              <a:rPr b="0" lang="en-US" sz="2400" spc="-1" strike="noStrike">
                <a:solidFill>
                  <a:srgbClr val="0000ff"/>
                </a:solidFill>
                <a:latin typeface="Consolas"/>
                <a:ea typeface="Consolas"/>
              </a:rPr>
              <a:t>void)</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a000a0"/>
                </a:solidFill>
                <a:latin typeface="Consolas"/>
                <a:ea typeface="Consolas"/>
              </a:rPr>
              <a:t>    </a:t>
            </a:r>
            <a:r>
              <a:rPr b="0" lang="en-US" sz="2400" spc="-1" strike="noStrike">
                <a:solidFill>
                  <a:srgbClr val="a000a0"/>
                </a:solidFill>
                <a:latin typeface="Consolas"/>
                <a:ea typeface="Consolas"/>
              </a:rPr>
              <a:t>DDRD=</a:t>
            </a:r>
            <a:r>
              <a:rPr b="0" lang="en-US" sz="2400" spc="-1" strike="noStrike">
                <a:solidFill>
                  <a:srgbClr val="800000"/>
                </a:solidFill>
                <a:latin typeface="Consolas"/>
                <a:ea typeface="Consolas"/>
              </a:rPr>
              <a:t> 0b11111111; </a:t>
            </a:r>
            <a:r>
              <a:rPr b="0" lang="en-US" sz="2400" spc="-1" strike="noStrike">
                <a:solidFill>
                  <a:srgbClr val="008000"/>
                </a:solidFill>
                <a:latin typeface="Consolas"/>
                <a:ea typeface="Consolas"/>
              </a:rPr>
              <a:t>//initializing portD in </a:t>
            </a:r>
            <a:r>
              <a:rPr b="0" lang="en-US" sz="2400" spc="-1" strike="noStrike">
                <a:solidFill>
                  <a:srgbClr val="008000"/>
                </a:solidFill>
                <a:latin typeface="Consolas"/>
                <a:ea typeface="Consolas"/>
              </a:rPr>
              <a:t>	</a:t>
            </a:r>
            <a:r>
              <a:rPr b="0" lang="en-US" sz="2400" spc="-1" strike="noStrike">
                <a:solidFill>
                  <a:srgbClr val="008000"/>
                </a:solidFill>
                <a:latin typeface="Consolas"/>
                <a:ea typeface="Consolas"/>
              </a:rPr>
              <a:t>	</a:t>
            </a:r>
            <a:r>
              <a:rPr b="0" lang="en-US" sz="2400" spc="-1" strike="noStrike">
                <a:solidFill>
                  <a:srgbClr val="008000"/>
                </a:solidFill>
                <a:latin typeface="Consolas"/>
                <a:ea typeface="Consolas"/>
              </a:rPr>
              <a:t>	</a:t>
            </a:r>
            <a:r>
              <a:rPr b="0" lang="en-US" sz="2400" spc="-1" strike="noStrike">
                <a:solidFill>
                  <a:srgbClr val="008000"/>
                </a:solidFill>
                <a:latin typeface="Consolas"/>
                <a:ea typeface="Consolas"/>
              </a:rPr>
              <a:t>	</a:t>
            </a:r>
            <a:r>
              <a:rPr b="0" lang="en-US" sz="2400" spc="-1" strike="noStrike">
                <a:solidFill>
                  <a:srgbClr val="008000"/>
                </a:solidFill>
                <a:latin typeface="Consolas"/>
                <a:ea typeface="Consolas"/>
              </a:rPr>
              <a:t>	</a:t>
            </a:r>
            <a:r>
              <a:rPr b="0" lang="en-US" sz="2400" spc="-1" strike="noStrike">
                <a:solidFill>
                  <a:srgbClr val="008000"/>
                </a:solidFill>
                <a:latin typeface="Consolas"/>
                <a:ea typeface="Consolas"/>
              </a:rPr>
              <a:t>//output mode</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a000a0"/>
                </a:solidFill>
                <a:latin typeface="Consolas"/>
                <a:ea typeface="Consolas"/>
              </a:rPr>
              <a:t>    </a:t>
            </a:r>
            <a:r>
              <a:rPr b="0" lang="en-US" sz="2400" spc="-1" strike="noStrike">
                <a:solidFill>
                  <a:srgbClr val="a000a0"/>
                </a:solidFill>
                <a:latin typeface="Consolas"/>
                <a:ea typeface="Consolas"/>
              </a:rPr>
              <a:t>PORTD=0b11111111;</a:t>
            </a:r>
            <a:r>
              <a:rPr b="0" lang="en-US" sz="2400" spc="-1" strike="noStrike">
                <a:solidFill>
                  <a:srgbClr val="008000"/>
                </a:solidFill>
                <a:latin typeface="Consolas"/>
                <a:ea typeface="Consolas"/>
              </a:rPr>
              <a:t>//writing value to portD</a:t>
            </a:r>
            <a:endParaRPr b="0" lang="en-US" sz="2400" spc="-1" strike="noStrike">
              <a:solidFill>
                <a:srgbClr val="000000"/>
              </a:solidFill>
              <a:latin typeface="Arial"/>
            </a:endParaRPr>
          </a:p>
          <a:p>
            <a:pPr defTabSz="914400">
              <a:lnSpc>
                <a:spcPct val="100000"/>
              </a:lnSpc>
              <a:tabLst>
                <a:tab algn="l" pos="0"/>
              </a:tabLst>
            </a:pP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    </a:t>
            </a:r>
            <a:r>
              <a:rPr b="0" lang="en-US" sz="2400" spc="-1" strike="noStrike">
                <a:solidFill>
                  <a:srgbClr val="0000ff"/>
                </a:solidFill>
                <a:latin typeface="Consolas"/>
                <a:ea typeface="Consolas"/>
              </a:rPr>
              <a:t>while(1)</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    </a:t>
            </a:r>
            <a:r>
              <a:rPr b="0" lang="en-US" sz="2400" spc="-1" strike="noStrike">
                <a:solidFill>
                  <a:srgbClr val="800000"/>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        </a:t>
            </a:r>
            <a:r>
              <a:rPr b="0" lang="en-US" sz="2400" spc="-1" strike="noStrike">
                <a:solidFill>
                  <a:srgbClr val="008000"/>
                </a:solidFill>
                <a:latin typeface="Consolas"/>
                <a:ea typeface="Consolas"/>
              </a:rPr>
              <a:t>//TODO:: Nothing </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    </a:t>
            </a:r>
            <a:r>
              <a:rPr b="0" lang="en-US" sz="2400" spc="-1" strike="noStrike">
                <a:solidFill>
                  <a:srgbClr val="800000"/>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endParaRPr b="0" lang="en-US" sz="2400" spc="-1" strike="noStrike">
              <a:solidFill>
                <a:srgbClr val="000000"/>
              </a:solidFill>
              <a:latin typeface="Arial"/>
            </a:endParaRPr>
          </a:p>
        </p:txBody>
      </p:sp>
      <p:sp>
        <p:nvSpPr>
          <p:cNvPr id="94" name="Google Shape;155;p23"/>
          <p:cNvSpPr/>
          <p:nvPr/>
        </p:nvSpPr>
        <p:spPr>
          <a:xfrm>
            <a:off x="1523880" y="5257800"/>
            <a:ext cx="3047760" cy="609120"/>
          </a:xfrm>
          <a:prstGeom prst="rect">
            <a:avLst/>
          </a:prstGeom>
          <a:noFill/>
          <a:ln w="38100">
            <a:solidFill>
              <a:srgbClr val="f79646"/>
            </a:solidFill>
            <a:round/>
          </a:ln>
        </p:spPr>
        <p:style>
          <a:lnRef idx="0"/>
          <a:fillRef idx="0"/>
          <a:effectRef idx="0"/>
          <a:fontRef idx="minor"/>
        </p:style>
        <p:txBody>
          <a:bodyPr anchor="ctr">
            <a:noAutofit/>
          </a:bodyPr>
          <a:p>
            <a:pPr algn="ctr" defTabSz="914400">
              <a:lnSpc>
                <a:spcPct val="100000"/>
              </a:lnSpc>
              <a:tabLst>
                <a:tab algn="l" pos="0"/>
              </a:tabLst>
            </a:pPr>
            <a:endParaRPr b="0" lang="en-US" sz="1800" spc="-1" strike="noStrike">
              <a:solidFill>
                <a:schemeClr val="lt1"/>
              </a:solidFill>
              <a:latin typeface="Calibri"/>
              <a:ea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Write a simple program to blink a LED on port B pin 0</a:t>
            </a:r>
            <a:endParaRPr b="0" lang="en-US" sz="4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C Code</a:t>
            </a:r>
            <a:endParaRPr b="0" lang="en-US" sz="4400" spc="-1" strike="noStrike">
              <a:solidFill>
                <a:schemeClr val="dk1"/>
              </a:solidFill>
              <a:latin typeface="Calibri"/>
            </a:endParaRPr>
          </a:p>
        </p:txBody>
      </p:sp>
      <p:sp>
        <p:nvSpPr>
          <p:cNvPr id="97" name="Google Shape;174;p26"/>
          <p:cNvSpPr/>
          <p:nvPr/>
        </p:nvSpPr>
        <p:spPr>
          <a:xfrm>
            <a:off x="304920" y="1219320"/>
            <a:ext cx="4266720" cy="563184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r>
              <a:rPr b="0" lang="en-US" sz="2400" spc="-1" strike="noStrike">
                <a:solidFill>
                  <a:srgbClr val="0000ff"/>
                </a:solidFill>
                <a:latin typeface="Consolas"/>
                <a:ea typeface="Consolas"/>
              </a:rPr>
              <a:t>#include</a:t>
            </a:r>
            <a:r>
              <a:rPr b="0" lang="en-US" sz="2400" spc="-1" strike="noStrike">
                <a:solidFill>
                  <a:srgbClr val="800000"/>
                </a:solidFill>
                <a:latin typeface="Consolas"/>
                <a:ea typeface="Consolas"/>
              </a:rPr>
              <a:t> &lt;avr/io.h&gt;</a:t>
            </a:r>
            <a:endParaRPr b="0" lang="en-US" sz="2400" spc="-1" strike="noStrike">
              <a:solidFill>
                <a:srgbClr val="000000"/>
              </a:solidFill>
              <a:latin typeface="Arial"/>
            </a:endParaRPr>
          </a:p>
          <a:p>
            <a:pPr defTabSz="914400">
              <a:lnSpc>
                <a:spcPct val="100000"/>
              </a:lnSpc>
              <a:tabLst>
                <a:tab algn="l" pos="0"/>
              </a:tabLst>
            </a:pP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int</a:t>
            </a:r>
            <a:r>
              <a:rPr b="0" lang="en-US" sz="2400" spc="-1" strike="noStrike">
                <a:solidFill>
                  <a:srgbClr val="800000"/>
                </a:solidFill>
                <a:latin typeface="Consolas"/>
                <a:ea typeface="Consolas"/>
              </a:rPr>
              <a:t> </a:t>
            </a:r>
            <a:r>
              <a:rPr b="0" lang="en-US" sz="2400" spc="-1" strike="noStrike">
                <a:solidFill>
                  <a:srgbClr val="880000"/>
                </a:solidFill>
                <a:latin typeface="Consolas"/>
                <a:ea typeface="Consolas"/>
              </a:rPr>
              <a:t>main(</a:t>
            </a:r>
            <a:r>
              <a:rPr b="0" lang="en-US" sz="2400" spc="-1" strike="noStrike">
                <a:solidFill>
                  <a:srgbClr val="0000ff"/>
                </a:solidFill>
                <a:latin typeface="Consolas"/>
                <a:ea typeface="Consolas"/>
              </a:rPr>
              <a:t>void)</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unsigned</a:t>
            </a:r>
            <a:r>
              <a:rPr b="0" lang="en-US" sz="2400" spc="-1" strike="noStrike">
                <a:solidFill>
                  <a:srgbClr val="800000"/>
                </a:solidFill>
                <a:latin typeface="Consolas"/>
                <a:ea typeface="Consolas"/>
              </a:rPr>
              <a:t> </a:t>
            </a:r>
            <a:r>
              <a:rPr b="0" lang="en-US" sz="2400" spc="-1" strike="noStrike">
                <a:solidFill>
                  <a:srgbClr val="0000ff"/>
                </a:solidFill>
                <a:latin typeface="Consolas"/>
                <a:ea typeface="Consolas"/>
              </a:rPr>
              <a:t>char</a:t>
            </a:r>
            <a:r>
              <a:rPr b="0" lang="en-US" sz="2400" spc="-1" strike="noStrike">
                <a:solidFill>
                  <a:srgbClr val="800000"/>
                </a:solidFill>
                <a:latin typeface="Consolas"/>
                <a:ea typeface="Consolas"/>
              </a:rPr>
              <a:t> </a:t>
            </a:r>
            <a:r>
              <a:rPr b="0" lang="en-US" sz="2400" spc="-1" strike="noStrike">
                <a:solidFill>
                  <a:srgbClr val="000080"/>
                </a:solidFill>
                <a:latin typeface="Consolas"/>
                <a:ea typeface="Consolas"/>
              </a:rPr>
              <a:t>c</a:t>
            </a:r>
            <a:r>
              <a:rPr b="0" lang="en-US" sz="2400" spc="-1" strike="noStrike">
                <a:solidFill>
                  <a:srgbClr val="800000"/>
                </a:solidFill>
                <a:latin typeface="Consolas"/>
                <a:ea typeface="Consolas"/>
              </a:rPr>
              <a:t> = 1;</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a000a0"/>
                </a:solidFill>
                <a:latin typeface="Consolas"/>
                <a:ea typeface="Consolas"/>
              </a:rPr>
              <a:t>DDRB=</a:t>
            </a:r>
            <a:r>
              <a:rPr b="0" lang="en-US" sz="2400" spc="-1" strike="noStrike">
                <a:solidFill>
                  <a:srgbClr val="800000"/>
                </a:solidFill>
                <a:latin typeface="Consolas"/>
                <a:ea typeface="Consolas"/>
              </a:rPr>
              <a:t> 0b00000001;</a:t>
            </a:r>
            <a:endParaRPr b="0" lang="en-US" sz="2400" spc="-1" strike="noStrike">
              <a:solidFill>
                <a:srgbClr val="000000"/>
              </a:solidFill>
              <a:latin typeface="Arial"/>
            </a:endParaRPr>
          </a:p>
          <a:p>
            <a:pPr defTabSz="914400">
              <a:lnSpc>
                <a:spcPct val="100000"/>
              </a:lnSpc>
              <a:tabLst>
                <a:tab algn="l" pos="0"/>
              </a:tabLst>
            </a:pP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    </a:t>
            </a:r>
            <a:r>
              <a:rPr b="0" lang="en-US" sz="2400" spc="-1" strike="noStrike">
                <a:solidFill>
                  <a:srgbClr val="0000ff"/>
                </a:solidFill>
                <a:latin typeface="Consolas"/>
                <a:ea typeface="Consolas"/>
              </a:rPr>
              <a:t>while(1)</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    </a:t>
            </a:r>
            <a:r>
              <a:rPr b="0" lang="en-US" sz="2400" spc="-1" strike="noStrike">
                <a:solidFill>
                  <a:srgbClr val="800000"/>
                </a:solidFill>
                <a:latin typeface="Consolas"/>
                <a:ea typeface="Consolas"/>
              </a:rPr>
              <a:t>{</a:t>
            </a:r>
            <a:endParaRPr b="0" lang="en-US" sz="2400" spc="-1" strike="noStrike">
              <a:solidFill>
                <a:srgbClr val="000000"/>
              </a:solidFill>
              <a:latin typeface="Arial"/>
            </a:endParaRPr>
          </a:p>
          <a:p>
            <a:pPr marL="914400" defTabSz="914400">
              <a:lnSpc>
                <a:spcPct val="100000"/>
              </a:lnSpc>
              <a:tabLst>
                <a:tab algn="l" pos="0"/>
              </a:tabLst>
            </a:pPr>
            <a:r>
              <a:rPr b="0" lang="en-US" sz="2400" spc="-1" strike="noStrike">
                <a:solidFill>
                  <a:srgbClr val="a000a0"/>
                </a:solidFill>
                <a:latin typeface="Consolas"/>
                <a:ea typeface="Consolas"/>
              </a:rPr>
              <a:t>PORTB</a:t>
            </a:r>
            <a:r>
              <a:rPr b="0" lang="en-US" sz="2400" spc="-1" strike="noStrike">
                <a:solidFill>
                  <a:srgbClr val="800000"/>
                </a:solidFill>
                <a:latin typeface="Consolas"/>
                <a:ea typeface="Consolas"/>
              </a:rPr>
              <a:t> = </a:t>
            </a:r>
            <a:r>
              <a:rPr b="0" lang="en-US" sz="2400" spc="-1" strike="noStrike">
                <a:solidFill>
                  <a:srgbClr val="000080"/>
                </a:solidFill>
                <a:latin typeface="Consolas"/>
                <a:ea typeface="Consolas"/>
              </a:rPr>
              <a:t>c;</a:t>
            </a:r>
            <a:endParaRPr b="0" lang="en-US" sz="2400" spc="-1" strike="noStrike">
              <a:solidFill>
                <a:srgbClr val="000000"/>
              </a:solidFill>
              <a:latin typeface="Arial"/>
            </a:endParaRPr>
          </a:p>
          <a:p>
            <a:pPr marL="914400" defTabSz="914400">
              <a:lnSpc>
                <a:spcPct val="100000"/>
              </a:lnSpc>
              <a:tabLst>
                <a:tab algn="l" pos="0"/>
              </a:tabLst>
            </a:pPr>
            <a:r>
              <a:rPr b="0" lang="en-US" sz="2400" spc="-1" strike="noStrike">
                <a:solidFill>
                  <a:srgbClr val="0000ff"/>
                </a:solidFill>
                <a:latin typeface="Consolas"/>
                <a:ea typeface="Consolas"/>
              </a:rPr>
              <a:t>if(</a:t>
            </a:r>
            <a:r>
              <a:rPr b="0" lang="en-US" sz="2400" spc="-1" strike="noStrike">
                <a:solidFill>
                  <a:srgbClr val="000080"/>
                </a:solidFill>
                <a:latin typeface="Consolas"/>
                <a:ea typeface="Consolas"/>
              </a:rPr>
              <a:t>c)c=0;</a:t>
            </a:r>
            <a:endParaRPr b="0" lang="en-US" sz="2400" spc="-1" strike="noStrike">
              <a:solidFill>
                <a:srgbClr val="000000"/>
              </a:solidFill>
              <a:latin typeface="Arial"/>
            </a:endParaRPr>
          </a:p>
          <a:p>
            <a:pPr marL="914400" defTabSz="914400">
              <a:lnSpc>
                <a:spcPct val="100000"/>
              </a:lnSpc>
              <a:tabLst>
                <a:tab algn="l" pos="0"/>
              </a:tabLst>
            </a:pPr>
            <a:r>
              <a:rPr b="0" lang="en-US" sz="2400" spc="-1" strike="noStrike">
                <a:solidFill>
                  <a:srgbClr val="0000ff"/>
                </a:solidFill>
                <a:latin typeface="Consolas"/>
                <a:ea typeface="Consolas"/>
              </a:rPr>
              <a:t>else</a:t>
            </a:r>
            <a:r>
              <a:rPr b="0" lang="en-US" sz="2400" spc="-1" strike="noStrike">
                <a:solidFill>
                  <a:srgbClr val="800000"/>
                </a:solidFill>
                <a:latin typeface="Consolas"/>
                <a:ea typeface="Consolas"/>
              </a:rPr>
              <a:t> </a:t>
            </a:r>
            <a:r>
              <a:rPr b="0" lang="en-US" sz="2400" spc="-1" strike="noStrike">
                <a:solidFill>
                  <a:srgbClr val="000080"/>
                </a:solidFill>
                <a:latin typeface="Consolas"/>
                <a:ea typeface="Consolas"/>
              </a:rPr>
              <a:t>c=1;</a:t>
            </a:r>
            <a:endParaRPr b="0" lang="en-US" sz="2400" spc="-1" strike="noStrike">
              <a:solidFill>
                <a:srgbClr val="000000"/>
              </a:solidFill>
              <a:latin typeface="Arial"/>
            </a:endParaRPr>
          </a:p>
          <a:p>
            <a:pPr marL="914400" defTabSz="914400">
              <a:lnSpc>
                <a:spcPct val="100000"/>
              </a:lnSpc>
              <a:tabLst>
                <a:tab algn="l" pos="0"/>
              </a:tabLst>
            </a:pPr>
            <a:r>
              <a:rPr b="0" lang="en-US" sz="2400" spc="-1" strike="noStrike">
                <a:solidFill>
                  <a:srgbClr val="000080"/>
                </a:solidFill>
                <a:latin typeface="Consolas"/>
                <a:ea typeface="Consolas"/>
              </a:rPr>
              <a:t>delay();</a:t>
            </a:r>
            <a:endParaRPr b="0" lang="en-US" sz="2400" spc="-1" strike="noStrike">
              <a:solidFill>
                <a:srgbClr val="000000"/>
              </a:solidFill>
              <a:latin typeface="Arial"/>
            </a:endParaRPr>
          </a:p>
          <a:p>
            <a:pPr marL="914400" defTabSz="914400">
              <a:lnSpc>
                <a:spcPct val="100000"/>
              </a:lnSpc>
              <a:tabLst>
                <a:tab algn="l" pos="0"/>
              </a:tabLst>
            </a:pPr>
            <a:r>
              <a:rPr b="0" lang="en-US" sz="2400" spc="-1" strike="noStrike">
                <a:solidFill>
                  <a:srgbClr val="800000"/>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a:t>
            </a:r>
            <a:endParaRPr b="0" lang="en-US" sz="2400" spc="-1" strike="noStrike">
              <a:solidFill>
                <a:srgbClr val="000000"/>
              </a:solidFill>
              <a:latin typeface="Arial"/>
            </a:endParaRPr>
          </a:p>
        </p:txBody>
      </p:sp>
      <p:sp>
        <p:nvSpPr>
          <p:cNvPr id="98" name="Google Shape;175;p26"/>
          <p:cNvSpPr/>
          <p:nvPr/>
        </p:nvSpPr>
        <p:spPr>
          <a:xfrm>
            <a:off x="4572000" y="2209680"/>
            <a:ext cx="5866920" cy="304668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r>
              <a:rPr b="0" lang="en-US" sz="2400" spc="-1" strike="noStrike">
                <a:solidFill>
                  <a:srgbClr val="0000ff"/>
                </a:solidFill>
                <a:latin typeface="Consolas"/>
                <a:ea typeface="Consolas"/>
              </a:rPr>
              <a:t>void</a:t>
            </a:r>
            <a:r>
              <a:rPr b="0" lang="en-US" sz="2400" spc="-1" strike="noStrike">
                <a:solidFill>
                  <a:srgbClr val="800000"/>
                </a:solidFill>
                <a:latin typeface="Consolas"/>
                <a:ea typeface="Consolas"/>
              </a:rPr>
              <a:t> </a:t>
            </a:r>
            <a:r>
              <a:rPr b="0" lang="en-US" sz="2400" spc="-1" strike="noStrike">
                <a:solidFill>
                  <a:srgbClr val="880000"/>
                </a:solidFill>
                <a:latin typeface="Consolas"/>
                <a:ea typeface="Consolas"/>
              </a:rPr>
              <a:t>delay()</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80000"/>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unsigned</a:t>
            </a:r>
            <a:r>
              <a:rPr b="0" lang="en-US" sz="2400" spc="-1" strike="noStrike">
                <a:solidFill>
                  <a:srgbClr val="800000"/>
                </a:solidFill>
                <a:latin typeface="Consolas"/>
                <a:ea typeface="Consolas"/>
              </a:rPr>
              <a:t> </a:t>
            </a:r>
            <a:r>
              <a:rPr b="0" lang="en-US" sz="2400" spc="-1" strike="noStrike">
                <a:solidFill>
                  <a:srgbClr val="0000ff"/>
                </a:solidFill>
                <a:latin typeface="Consolas"/>
                <a:ea typeface="Consolas"/>
              </a:rPr>
              <a:t>char</a:t>
            </a:r>
            <a:r>
              <a:rPr b="0" lang="en-US" sz="2400" spc="-1" strike="noStrike">
                <a:solidFill>
                  <a:srgbClr val="800000"/>
                </a:solidFill>
                <a:latin typeface="Consolas"/>
                <a:ea typeface="Consolas"/>
              </a:rPr>
              <a:t> i,j,k;</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for(i=0;i&lt;255;i++)</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for(j=0;j&lt;255;j++)</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for(k=0;k&lt;100;k++);</a:t>
            </a:r>
            <a:endParaRPr b="0" lang="en-US" sz="2400" spc="-1" strike="noStrike">
              <a:solidFill>
                <a:srgbClr val="000000"/>
              </a:solidFill>
              <a:latin typeface="Arial"/>
            </a:endParaRPr>
          </a:p>
          <a:p>
            <a:pPr defTabSz="914400">
              <a:lnSpc>
                <a:spcPct val="100000"/>
              </a:lnSpc>
              <a:tabLst>
                <a:tab algn="l" pos="0"/>
              </a:tabLst>
            </a:pP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598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3959" spc="-1" strike="noStrike">
                <a:solidFill>
                  <a:srgbClr val="e36c09"/>
                </a:solidFill>
                <a:latin typeface="Calibri"/>
                <a:ea typeface="Calibri"/>
              </a:rPr>
              <a:t>Write a simple program to animate 8 LEDs connected to PORT B</a:t>
            </a:r>
            <a:br>
              <a:rPr sz="3960"/>
            </a:br>
            <a:endParaRPr b="0" lang="en-US" sz="3959" spc="-1" strike="noStrike">
              <a:solidFill>
                <a:schemeClr val="dk1"/>
              </a:solidFill>
              <a:latin typeface="Calibri"/>
            </a:endParaRPr>
          </a:p>
        </p:txBody>
      </p:sp>
      <p:sp>
        <p:nvSpPr>
          <p:cNvPr id="100" name="PlaceHolder 2"/>
          <p:cNvSpPr>
            <a:spLocks noGrp="1"/>
          </p:cNvSpPr>
          <p:nvPr>
            <p:ph/>
          </p:nvPr>
        </p:nvSpPr>
        <p:spPr>
          <a:xfrm>
            <a:off x="457200" y="1960200"/>
            <a:ext cx="8229240" cy="4525920"/>
          </a:xfrm>
          <a:prstGeom prst="rect">
            <a:avLst/>
          </a:prstGeom>
          <a:noFill/>
          <a:ln w="0">
            <a:noFill/>
          </a:ln>
        </p:spPr>
        <p:txBody>
          <a:bodyPr lIns="91440" rIns="91440" tIns="45720" bIns="45720" anchor="t">
            <a:noAutofit/>
          </a:bodyPr>
          <a:p>
            <a:pPr marL="343080" indent="-343080" defTabSz="914400">
              <a:lnSpc>
                <a:spcPct val="100000"/>
              </a:lnSpc>
              <a:buClr>
                <a:srgbClr val="000000"/>
              </a:buClr>
              <a:buFont typeface="Arial"/>
              <a:buChar char="•"/>
            </a:pPr>
            <a:r>
              <a:rPr b="0" lang="en-US" sz="3200" spc="-1" strike="noStrike">
                <a:solidFill>
                  <a:schemeClr val="dk1"/>
                </a:solidFill>
                <a:latin typeface="Calibri"/>
                <a:ea typeface="Calibri"/>
              </a:rPr>
              <a:t>One LED at a time is ON</a:t>
            </a: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ea typeface="Calibri"/>
              </a:rPr>
              <a:t>The rest are off</a:t>
            </a: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ea typeface="Calibri"/>
              </a:rPr>
              <a:t>At first LED 0 is on, then LED 1, and so on.</a:t>
            </a:r>
            <a:endParaRPr b="0" lang="en-US" sz="3200" spc="-1" strike="noStrike">
              <a:solidFill>
                <a:schemeClr val="dk1"/>
              </a:solidFill>
              <a:latin typeface="Calibri"/>
            </a:endParaRPr>
          </a:p>
          <a:p>
            <a:pPr marL="343080" indent="-139680" defTabSz="914400">
              <a:lnSpc>
                <a:spcPct val="100000"/>
              </a:lnSpc>
              <a:spcBef>
                <a:spcPts val="641"/>
              </a:spcBef>
              <a:buNone/>
              <a:tabLst>
                <a:tab algn="l" pos="0"/>
              </a:tabLst>
            </a:pP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C Code</a:t>
            </a:r>
            <a:endParaRPr b="0" lang="en-US" sz="4400" spc="-1" strike="noStrike">
              <a:solidFill>
                <a:schemeClr val="dk1"/>
              </a:solidFill>
              <a:latin typeface="Calibri"/>
            </a:endParaRPr>
          </a:p>
        </p:txBody>
      </p:sp>
      <p:sp>
        <p:nvSpPr>
          <p:cNvPr id="102" name="Google Shape;188;p28"/>
          <p:cNvSpPr/>
          <p:nvPr/>
        </p:nvSpPr>
        <p:spPr>
          <a:xfrm>
            <a:off x="609480" y="1219320"/>
            <a:ext cx="5257440" cy="489312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r>
              <a:rPr b="0" lang="en-US" sz="2400" spc="-1" strike="noStrike">
                <a:solidFill>
                  <a:srgbClr val="0000ff"/>
                </a:solidFill>
                <a:latin typeface="Consolas"/>
                <a:ea typeface="Consolas"/>
              </a:rPr>
              <a:t>int</a:t>
            </a:r>
            <a:r>
              <a:rPr b="0" lang="en-US" sz="2400" spc="-1" strike="noStrike">
                <a:solidFill>
                  <a:srgbClr val="800000"/>
                </a:solidFill>
                <a:latin typeface="Consolas"/>
                <a:ea typeface="Consolas"/>
              </a:rPr>
              <a:t> </a:t>
            </a:r>
            <a:r>
              <a:rPr b="0" lang="en-US" sz="2400" spc="-1" strike="noStrike">
                <a:solidFill>
                  <a:srgbClr val="880000"/>
                </a:solidFill>
                <a:latin typeface="Consolas"/>
                <a:ea typeface="Consolas"/>
              </a:rPr>
              <a:t>main(</a:t>
            </a:r>
            <a:r>
              <a:rPr b="0" lang="en-US" sz="2400" spc="-1" strike="noStrike">
                <a:solidFill>
                  <a:srgbClr val="0000ff"/>
                </a:solidFill>
                <a:latin typeface="Consolas"/>
                <a:ea typeface="Consolas"/>
              </a:rPr>
              <a:t>void)</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    </a:t>
            </a:r>
            <a:r>
              <a:rPr b="0" lang="en-US" sz="2400" spc="-1" strike="noStrike">
                <a:solidFill>
                  <a:srgbClr val="0000ff"/>
                </a:solidFill>
                <a:latin typeface="Consolas"/>
                <a:ea typeface="Consolas"/>
              </a:rPr>
              <a:t>unsigned</a:t>
            </a:r>
            <a:r>
              <a:rPr b="0" lang="en-US" sz="2400" spc="-1" strike="noStrike">
                <a:solidFill>
                  <a:srgbClr val="800000"/>
                </a:solidFill>
                <a:latin typeface="Consolas"/>
                <a:ea typeface="Consolas"/>
              </a:rPr>
              <a:t> </a:t>
            </a:r>
            <a:r>
              <a:rPr b="0" lang="en-US" sz="2400" spc="-1" strike="noStrike">
                <a:solidFill>
                  <a:srgbClr val="0000ff"/>
                </a:solidFill>
                <a:latin typeface="Consolas"/>
                <a:ea typeface="Consolas"/>
              </a:rPr>
              <a:t>char</a:t>
            </a:r>
            <a:r>
              <a:rPr b="0" lang="en-US" sz="2400" spc="-1" strike="noStrike">
                <a:solidFill>
                  <a:srgbClr val="800000"/>
                </a:solidFill>
                <a:latin typeface="Consolas"/>
                <a:ea typeface="Consolas"/>
              </a:rPr>
              <a:t> c = 0x01;</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a000a0"/>
                </a:solidFill>
                <a:latin typeface="Consolas"/>
                <a:ea typeface="Consolas"/>
              </a:rPr>
              <a:t>    </a:t>
            </a:r>
            <a:r>
              <a:rPr b="0" lang="en-US" sz="2400" spc="-1" strike="noStrike">
                <a:solidFill>
                  <a:srgbClr val="a000a0"/>
                </a:solidFill>
                <a:latin typeface="Consolas"/>
                <a:ea typeface="Consolas"/>
              </a:rPr>
              <a:t>DDRB=</a:t>
            </a:r>
            <a:r>
              <a:rPr b="0" lang="en-US" sz="2400" spc="-1" strike="noStrike">
                <a:solidFill>
                  <a:srgbClr val="800000"/>
                </a:solidFill>
                <a:latin typeface="Consolas"/>
                <a:ea typeface="Consolas"/>
              </a:rPr>
              <a:t> 0xFF;</a:t>
            </a:r>
            <a:endParaRPr b="0" lang="en-US" sz="2400" spc="-1" strike="noStrike">
              <a:solidFill>
                <a:srgbClr val="000000"/>
              </a:solidFill>
              <a:latin typeface="Arial"/>
            </a:endParaRPr>
          </a:p>
          <a:p>
            <a:pPr defTabSz="914400">
              <a:lnSpc>
                <a:spcPct val="100000"/>
              </a:lnSpc>
              <a:tabLst>
                <a:tab algn="l" pos="0"/>
              </a:tabLst>
            </a:pP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    </a:t>
            </a:r>
            <a:r>
              <a:rPr b="0" lang="en-US" sz="2400" spc="-1" strike="noStrike">
                <a:solidFill>
                  <a:srgbClr val="0000ff"/>
                </a:solidFill>
                <a:latin typeface="Consolas"/>
                <a:ea typeface="Consolas"/>
              </a:rPr>
              <a:t>while(1)</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    </a:t>
            </a:r>
            <a:r>
              <a:rPr b="0" lang="en-US" sz="2400" spc="-1" strike="noStrike">
                <a:solidFill>
                  <a:srgbClr val="800000"/>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a000a0"/>
                </a:solidFill>
                <a:latin typeface="Consolas"/>
                <a:ea typeface="Consolas"/>
              </a:rPr>
              <a:t>	</a:t>
            </a:r>
            <a:r>
              <a:rPr b="0" lang="en-US" sz="2400" spc="-1" strike="noStrike">
                <a:solidFill>
                  <a:srgbClr val="a000a0"/>
                </a:solidFill>
                <a:latin typeface="Consolas"/>
                <a:ea typeface="Consolas"/>
              </a:rPr>
              <a:t>	</a:t>
            </a:r>
            <a:r>
              <a:rPr b="0" lang="en-US" sz="2400" spc="-1" strike="noStrike">
                <a:solidFill>
                  <a:srgbClr val="a000a0"/>
                </a:solidFill>
                <a:latin typeface="Consolas"/>
                <a:ea typeface="Consolas"/>
              </a:rPr>
              <a:t>PORTB</a:t>
            </a:r>
            <a:r>
              <a:rPr b="0" lang="en-US" sz="2400" spc="-1" strike="noStrike">
                <a:solidFill>
                  <a:srgbClr val="800000"/>
                </a:solidFill>
                <a:latin typeface="Consolas"/>
                <a:ea typeface="Consolas"/>
              </a:rPr>
              <a:t> = c ;</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	</a:t>
            </a:r>
            <a:r>
              <a:rPr b="0" lang="en-US" sz="2400" spc="-1" strike="noStrike">
                <a:solidFill>
                  <a:srgbClr val="0000ff"/>
                </a:solidFill>
                <a:latin typeface="Consolas"/>
                <a:ea typeface="Consolas"/>
              </a:rPr>
              <a:t>	</a:t>
            </a:r>
            <a:r>
              <a:rPr b="0" lang="en-US" sz="2400" spc="-1" strike="noStrike">
                <a:solidFill>
                  <a:srgbClr val="0000ff"/>
                </a:solidFill>
                <a:latin typeface="Consolas"/>
                <a:ea typeface="Consolas"/>
              </a:rPr>
              <a:t>if(c==1&lt;&lt;7)c</a:t>
            </a:r>
            <a:r>
              <a:rPr b="0" lang="en-US" sz="2400" spc="-1" strike="noStrike">
                <a:solidFill>
                  <a:srgbClr val="800000"/>
                </a:solidFill>
                <a:latin typeface="Consolas"/>
                <a:ea typeface="Consolas"/>
              </a:rPr>
              <a:t> = 1; </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	</a:t>
            </a:r>
            <a:r>
              <a:rPr b="0" lang="en-US" sz="2400" spc="-1" strike="noStrike">
                <a:solidFill>
                  <a:srgbClr val="0000ff"/>
                </a:solidFill>
                <a:latin typeface="Consolas"/>
                <a:ea typeface="Consolas"/>
              </a:rPr>
              <a:t>	</a:t>
            </a:r>
            <a:r>
              <a:rPr b="0" lang="en-US" sz="2400" spc="-1" strike="noStrike">
                <a:solidFill>
                  <a:srgbClr val="0000ff"/>
                </a:solidFill>
                <a:latin typeface="Consolas"/>
                <a:ea typeface="Consolas"/>
              </a:rPr>
              <a:t>else</a:t>
            </a:r>
            <a:r>
              <a:rPr b="0" lang="en-US" sz="2400" spc="-1" strike="noStrike">
                <a:solidFill>
                  <a:srgbClr val="800000"/>
                </a:solidFill>
                <a:latin typeface="Consolas"/>
                <a:ea typeface="Consolas"/>
              </a:rPr>
              <a:t> c = c &lt;&lt; 1;</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80000"/>
                </a:solidFill>
                <a:latin typeface="Consolas"/>
                <a:ea typeface="Consolas"/>
              </a:rPr>
              <a:t>	</a:t>
            </a:r>
            <a:r>
              <a:rPr b="0" lang="en-US" sz="2400" spc="-1" strike="noStrike">
                <a:solidFill>
                  <a:srgbClr val="880000"/>
                </a:solidFill>
                <a:latin typeface="Consolas"/>
                <a:ea typeface="Consolas"/>
              </a:rPr>
              <a:t>	</a:t>
            </a:r>
            <a:r>
              <a:rPr b="0" lang="en-US" sz="2400" spc="-1" strike="noStrike">
                <a:solidFill>
                  <a:srgbClr val="880000"/>
                </a:solidFill>
                <a:latin typeface="Consolas"/>
                <a:ea typeface="Consolas"/>
              </a:rPr>
              <a:t>delay();</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     </a:t>
            </a:r>
            <a:r>
              <a:rPr b="0" lang="en-US" sz="2400" spc="-1" strike="noStrike">
                <a:solidFill>
                  <a:srgbClr val="800000"/>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Accurately Generating Delay</a:t>
            </a:r>
            <a:endParaRPr b="0" lang="en-US" sz="4400" spc="-1" strike="noStrike">
              <a:solidFill>
                <a:schemeClr val="dk1"/>
              </a:solidFill>
              <a:latin typeface="Calibri"/>
            </a:endParaRPr>
          </a:p>
        </p:txBody>
      </p:sp>
      <p:sp>
        <p:nvSpPr>
          <p:cNvPr id="104" name="Google Shape;195;p29"/>
          <p:cNvSpPr/>
          <p:nvPr/>
        </p:nvSpPr>
        <p:spPr>
          <a:xfrm>
            <a:off x="609480" y="1676520"/>
            <a:ext cx="6476760" cy="584748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r>
              <a:rPr b="0" lang="en-US" sz="2200" spc="-1" strike="noStrike">
                <a:solidFill>
                  <a:srgbClr val="0000ff"/>
                </a:solidFill>
                <a:latin typeface="Consolas"/>
                <a:ea typeface="Consolas"/>
              </a:rPr>
              <a:t>#include</a:t>
            </a:r>
            <a:r>
              <a:rPr b="0" lang="en-US" sz="2200" spc="-1" strike="noStrike">
                <a:solidFill>
                  <a:srgbClr val="800000"/>
                </a:solidFill>
                <a:latin typeface="Consolas"/>
                <a:ea typeface="Consolas"/>
              </a:rPr>
              <a:t> &lt;avr/io.h&gt;</a:t>
            </a:r>
            <a:endParaRPr b="0" lang="en-US" sz="2200" spc="-1" strike="noStrike">
              <a:solidFill>
                <a:srgbClr val="000000"/>
              </a:solidFill>
              <a:latin typeface="Arial"/>
            </a:endParaRPr>
          </a:p>
          <a:p>
            <a:pPr defTabSz="914400">
              <a:lnSpc>
                <a:spcPct val="100000"/>
              </a:lnSpc>
              <a:tabLst>
                <a:tab algn="l" pos="0"/>
              </a:tabLst>
            </a:pPr>
            <a:r>
              <a:rPr b="0" lang="en-US" sz="2200" spc="-1" strike="noStrike">
                <a:solidFill>
                  <a:srgbClr val="0000ff"/>
                </a:solidFill>
                <a:latin typeface="Consolas"/>
                <a:ea typeface="Consolas"/>
              </a:rPr>
              <a:t>#define</a:t>
            </a:r>
            <a:r>
              <a:rPr b="0" lang="en-US" sz="2200" spc="-1" strike="noStrike">
                <a:solidFill>
                  <a:srgbClr val="800000"/>
                </a:solidFill>
                <a:latin typeface="Consolas"/>
                <a:ea typeface="Consolas"/>
              </a:rPr>
              <a:t> </a:t>
            </a:r>
            <a:r>
              <a:rPr b="0" lang="en-US" sz="2200" spc="-1" strike="noStrike">
                <a:solidFill>
                  <a:srgbClr val="a000a0"/>
                </a:solidFill>
                <a:latin typeface="Consolas"/>
                <a:ea typeface="Consolas"/>
              </a:rPr>
              <a:t>F_CPU</a:t>
            </a:r>
            <a:r>
              <a:rPr b="0" lang="en-US" sz="2200" spc="-1" strike="noStrike">
                <a:solidFill>
                  <a:srgbClr val="800000"/>
                </a:solidFill>
                <a:latin typeface="Consolas"/>
                <a:ea typeface="Consolas"/>
              </a:rPr>
              <a:t> 1000000 // Clock Frequency</a:t>
            </a:r>
            <a:endParaRPr b="0" lang="en-US" sz="2200" spc="-1" strike="noStrike">
              <a:solidFill>
                <a:srgbClr val="000000"/>
              </a:solidFill>
              <a:latin typeface="Arial"/>
            </a:endParaRPr>
          </a:p>
          <a:p>
            <a:pPr defTabSz="914400">
              <a:lnSpc>
                <a:spcPct val="100000"/>
              </a:lnSpc>
              <a:tabLst>
                <a:tab algn="l" pos="0"/>
              </a:tabLst>
            </a:pPr>
            <a:r>
              <a:rPr b="0" lang="en-US" sz="2200" spc="-1" strike="noStrike">
                <a:solidFill>
                  <a:srgbClr val="0000ff"/>
                </a:solidFill>
                <a:latin typeface="Consolas"/>
                <a:ea typeface="Consolas"/>
              </a:rPr>
              <a:t>#include</a:t>
            </a:r>
            <a:r>
              <a:rPr b="0" lang="en-US" sz="2200" spc="-1" strike="noStrike">
                <a:solidFill>
                  <a:srgbClr val="800000"/>
                </a:solidFill>
                <a:latin typeface="Consolas"/>
                <a:ea typeface="Consolas"/>
              </a:rPr>
              <a:t> &lt;util/delay.h&gt;</a:t>
            </a:r>
            <a:endParaRPr b="0" lang="en-US" sz="2200" spc="-1" strike="noStrike">
              <a:solidFill>
                <a:srgbClr val="000000"/>
              </a:solidFill>
              <a:latin typeface="Arial"/>
            </a:endParaRPr>
          </a:p>
          <a:p>
            <a:pPr defTabSz="914400">
              <a:lnSpc>
                <a:spcPct val="100000"/>
              </a:lnSpc>
              <a:tabLst>
                <a:tab algn="l" pos="0"/>
              </a:tabLst>
            </a:pPr>
            <a:endParaRPr b="0" lang="en-US" sz="2200" spc="-1" strike="noStrike">
              <a:solidFill>
                <a:srgbClr val="000000"/>
              </a:solidFill>
              <a:latin typeface="Arial"/>
            </a:endParaRPr>
          </a:p>
          <a:p>
            <a:pPr defTabSz="914400">
              <a:lnSpc>
                <a:spcPct val="100000"/>
              </a:lnSpc>
              <a:tabLst>
                <a:tab algn="l" pos="0"/>
              </a:tabLst>
            </a:pPr>
            <a:r>
              <a:rPr b="0" lang="en-US" sz="2200" spc="-1" strike="noStrike">
                <a:solidFill>
                  <a:srgbClr val="0000ff"/>
                </a:solidFill>
                <a:latin typeface="Consolas"/>
                <a:ea typeface="Consolas"/>
              </a:rPr>
              <a:t>int</a:t>
            </a:r>
            <a:r>
              <a:rPr b="0" lang="en-US" sz="2200" spc="-1" strike="noStrike">
                <a:solidFill>
                  <a:srgbClr val="800000"/>
                </a:solidFill>
                <a:latin typeface="Consolas"/>
                <a:ea typeface="Consolas"/>
              </a:rPr>
              <a:t> </a:t>
            </a:r>
            <a:r>
              <a:rPr b="0" lang="en-US" sz="2200" spc="-1" strike="noStrike">
                <a:solidFill>
                  <a:srgbClr val="880000"/>
                </a:solidFill>
                <a:latin typeface="Consolas"/>
                <a:ea typeface="Consolas"/>
              </a:rPr>
              <a:t>main(</a:t>
            </a:r>
            <a:r>
              <a:rPr b="0" lang="en-US" sz="2200" spc="-1" strike="noStrike">
                <a:solidFill>
                  <a:srgbClr val="0000ff"/>
                </a:solidFill>
                <a:latin typeface="Consolas"/>
                <a:ea typeface="Consolas"/>
              </a:rPr>
              <a:t>void)</a:t>
            </a:r>
            <a:endParaRPr b="0" lang="en-US" sz="2200" spc="-1" strike="noStrike">
              <a:solidFill>
                <a:srgbClr val="000000"/>
              </a:solidFill>
              <a:latin typeface="Arial"/>
            </a:endParaRPr>
          </a:p>
          <a:p>
            <a:pPr defTabSz="914400">
              <a:lnSpc>
                <a:spcPct val="100000"/>
              </a:lnSpc>
              <a:tabLst>
                <a:tab algn="l" pos="0"/>
              </a:tabLst>
            </a:pPr>
            <a:r>
              <a:rPr b="0" lang="en-US" sz="2200" spc="-1" strike="noStrike">
                <a:solidFill>
                  <a:srgbClr val="0000ff"/>
                </a:solidFill>
                <a:latin typeface="Consolas"/>
                <a:ea typeface="Consolas"/>
              </a:rPr>
              <a:t>{</a:t>
            </a:r>
            <a:endParaRPr b="0" lang="en-US" sz="2200" spc="-1" strike="noStrike">
              <a:solidFill>
                <a:srgbClr val="000000"/>
              </a:solidFill>
              <a:latin typeface="Arial"/>
            </a:endParaRPr>
          </a:p>
          <a:p>
            <a:pPr defTabSz="914400">
              <a:lnSpc>
                <a:spcPct val="100000"/>
              </a:lnSpc>
              <a:tabLst>
                <a:tab algn="l" pos="0"/>
              </a:tabLst>
            </a:pPr>
            <a:r>
              <a:rPr b="0" lang="en-US" sz="2200" spc="-1" strike="noStrike">
                <a:solidFill>
                  <a:srgbClr val="0000ff"/>
                </a:solidFill>
                <a:latin typeface="Consolas"/>
                <a:ea typeface="Consolas"/>
              </a:rPr>
              <a:t>    </a:t>
            </a:r>
            <a:endParaRPr b="0" lang="en-US" sz="2200" spc="-1" strike="noStrike">
              <a:solidFill>
                <a:srgbClr val="000000"/>
              </a:solidFill>
              <a:latin typeface="Arial"/>
            </a:endParaRPr>
          </a:p>
          <a:p>
            <a:pPr defTabSz="914400">
              <a:lnSpc>
                <a:spcPct val="100000"/>
              </a:lnSpc>
              <a:tabLst>
                <a:tab algn="l" pos="0"/>
              </a:tabLst>
            </a:pPr>
            <a:r>
              <a:rPr b="0" lang="en-US" sz="2200" spc="-1" strike="noStrike">
                <a:solidFill>
                  <a:srgbClr val="800000"/>
                </a:solidFill>
                <a:latin typeface="Consolas"/>
                <a:ea typeface="Consolas"/>
              </a:rPr>
              <a:t>    </a:t>
            </a:r>
            <a:r>
              <a:rPr b="0" lang="en-US" sz="2200" spc="-1" strike="noStrike">
                <a:solidFill>
                  <a:srgbClr val="0000ff"/>
                </a:solidFill>
                <a:latin typeface="Consolas"/>
                <a:ea typeface="Consolas"/>
              </a:rPr>
              <a:t>while(1)</a:t>
            </a:r>
            <a:endParaRPr b="0" lang="en-US" sz="2200" spc="-1" strike="noStrike">
              <a:solidFill>
                <a:srgbClr val="000000"/>
              </a:solidFill>
              <a:latin typeface="Arial"/>
            </a:endParaRPr>
          </a:p>
          <a:p>
            <a:pPr defTabSz="914400">
              <a:lnSpc>
                <a:spcPct val="100000"/>
              </a:lnSpc>
              <a:tabLst>
                <a:tab algn="l" pos="0"/>
              </a:tabLst>
            </a:pPr>
            <a:r>
              <a:rPr b="0" lang="en-US" sz="2200" spc="-1" strike="noStrike">
                <a:solidFill>
                  <a:srgbClr val="800000"/>
                </a:solidFill>
                <a:latin typeface="Consolas"/>
                <a:ea typeface="Consolas"/>
              </a:rPr>
              <a:t>    </a:t>
            </a:r>
            <a:r>
              <a:rPr b="0" lang="en-US" sz="2200" spc="-1" strike="noStrike">
                <a:solidFill>
                  <a:srgbClr val="800000"/>
                </a:solidFill>
                <a:latin typeface="Consolas"/>
                <a:ea typeface="Consolas"/>
              </a:rPr>
              <a:t>{</a:t>
            </a:r>
            <a:endParaRPr b="0" lang="en-US" sz="2200" spc="-1" strike="noStrike">
              <a:solidFill>
                <a:srgbClr val="000000"/>
              </a:solidFill>
              <a:latin typeface="Arial"/>
            </a:endParaRPr>
          </a:p>
          <a:p>
            <a:pPr defTabSz="914400">
              <a:lnSpc>
                <a:spcPct val="100000"/>
              </a:lnSpc>
              <a:tabLst>
                <a:tab algn="l" pos="0"/>
              </a:tabLst>
            </a:pPr>
            <a:r>
              <a:rPr b="0" lang="en-US" sz="2200" spc="-1" strike="noStrike">
                <a:solidFill>
                  <a:srgbClr val="800000"/>
                </a:solidFill>
                <a:latin typeface="Consolas"/>
                <a:ea typeface="Consolas"/>
              </a:rPr>
              <a:t>	</a:t>
            </a:r>
            <a:r>
              <a:rPr b="0" lang="en-US" sz="2200" spc="-1" strike="noStrike">
                <a:solidFill>
                  <a:srgbClr val="800000"/>
                </a:solidFill>
                <a:latin typeface="Consolas"/>
                <a:ea typeface="Consolas"/>
              </a:rPr>
              <a:t>//1000 ms delay</a:t>
            </a:r>
            <a:endParaRPr b="0" lang="en-US" sz="2200" spc="-1" strike="noStrike">
              <a:solidFill>
                <a:srgbClr val="000000"/>
              </a:solidFill>
              <a:latin typeface="Arial"/>
            </a:endParaRPr>
          </a:p>
          <a:p>
            <a:pPr defTabSz="914400">
              <a:lnSpc>
                <a:spcPct val="100000"/>
              </a:lnSpc>
              <a:tabLst>
                <a:tab algn="l" pos="0"/>
              </a:tabLst>
            </a:pPr>
            <a:r>
              <a:rPr b="0" lang="en-US" sz="2200" spc="-1" strike="noStrike">
                <a:solidFill>
                  <a:srgbClr val="880000"/>
                </a:solidFill>
                <a:latin typeface="Consolas"/>
                <a:ea typeface="Consolas"/>
              </a:rPr>
              <a:t>	</a:t>
            </a:r>
            <a:r>
              <a:rPr b="0" lang="en-US" sz="2200" spc="-1" strike="noStrike">
                <a:solidFill>
                  <a:srgbClr val="880000"/>
                </a:solidFill>
                <a:latin typeface="Consolas"/>
                <a:ea typeface="Consolas"/>
              </a:rPr>
              <a:t>_delay_ms(1000);</a:t>
            </a:r>
            <a:endParaRPr b="0" lang="en-US" sz="2200" spc="-1" strike="noStrike">
              <a:solidFill>
                <a:srgbClr val="000000"/>
              </a:solidFill>
              <a:latin typeface="Arial"/>
            </a:endParaRPr>
          </a:p>
          <a:p>
            <a:pPr defTabSz="914400">
              <a:lnSpc>
                <a:spcPct val="100000"/>
              </a:lnSpc>
              <a:tabLst>
                <a:tab algn="l" pos="0"/>
              </a:tabLst>
            </a:pPr>
            <a:r>
              <a:rPr b="0" lang="en-US" sz="2200" spc="-1" strike="noStrike">
                <a:solidFill>
                  <a:srgbClr val="800000"/>
                </a:solidFill>
                <a:latin typeface="Consolas"/>
                <a:ea typeface="Consolas"/>
              </a:rPr>
              <a:t>     </a:t>
            </a:r>
            <a:r>
              <a:rPr b="0" lang="en-US" sz="2200" spc="-1" strike="noStrike">
                <a:solidFill>
                  <a:srgbClr val="800000"/>
                </a:solidFill>
                <a:latin typeface="Consolas"/>
                <a:ea typeface="Consolas"/>
              </a:rPr>
              <a:t>}</a:t>
            </a:r>
            <a:endParaRPr b="0" lang="en-US" sz="2200" spc="-1" strike="noStrike">
              <a:solidFill>
                <a:srgbClr val="000000"/>
              </a:solidFill>
              <a:latin typeface="Arial"/>
            </a:endParaRPr>
          </a:p>
          <a:p>
            <a:pPr defTabSz="914400">
              <a:lnSpc>
                <a:spcPct val="100000"/>
              </a:lnSpc>
              <a:tabLst>
                <a:tab algn="l" pos="0"/>
              </a:tabLst>
            </a:pPr>
            <a:r>
              <a:rPr b="0" lang="en-US" sz="2200" spc="-1" strike="noStrike">
                <a:solidFill>
                  <a:srgbClr val="800000"/>
                </a:solidFill>
                <a:latin typeface="Consolas"/>
                <a:ea typeface="Consolas"/>
              </a:rPr>
              <a:t>}</a:t>
            </a:r>
            <a:endParaRPr b="0" lang="en-US" sz="2200" spc="-1" strike="noStrike">
              <a:solidFill>
                <a:srgbClr val="000000"/>
              </a:solidFill>
              <a:latin typeface="Arial"/>
            </a:endParaRPr>
          </a:p>
          <a:p>
            <a:pPr defTabSz="914400">
              <a:lnSpc>
                <a:spcPct val="100000"/>
              </a:lnSpc>
              <a:tabLst>
                <a:tab algn="l" pos="0"/>
              </a:tabLst>
            </a:pPr>
            <a:endParaRPr b="0" lang="en-US" sz="2200" spc="-1" strike="noStrike">
              <a:solidFill>
                <a:srgbClr val="000000"/>
              </a:solidFill>
              <a:latin typeface="Arial"/>
            </a:endParaRPr>
          </a:p>
          <a:p>
            <a:pPr defTabSz="914400">
              <a:lnSpc>
                <a:spcPct val="100000"/>
              </a:lnSpc>
              <a:tabLst>
                <a:tab algn="l" pos="0"/>
              </a:tabLst>
            </a:pPr>
            <a:endParaRPr b="0" lang="en-US" sz="2200" spc="-1" strike="noStrike">
              <a:solidFill>
                <a:srgbClr val="000000"/>
              </a:solidFill>
              <a:latin typeface="Arial"/>
            </a:endParaRPr>
          </a:p>
          <a:p>
            <a:pPr defTabSz="914400">
              <a:lnSpc>
                <a:spcPct val="100000"/>
              </a:lnSpc>
              <a:tabLst>
                <a:tab algn="l" pos="0"/>
              </a:tabLst>
            </a:pP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Simple Input</a:t>
            </a:r>
            <a:endParaRPr b="0" lang="en-US" sz="4400" spc="-1" strike="noStrike">
              <a:solidFill>
                <a:schemeClr val="dk1"/>
              </a:solidFill>
              <a:latin typeface="Calibri"/>
            </a:endParaRPr>
          </a:p>
        </p:txBody>
      </p:sp>
      <p:sp>
        <p:nvSpPr>
          <p:cNvPr id="106"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buClr>
                <a:srgbClr val="000000"/>
              </a:buClr>
              <a:buFont typeface="Arial"/>
              <a:buChar char="•"/>
            </a:pPr>
            <a:r>
              <a:rPr b="0" lang="en-US" sz="3200" spc="-1" strike="noStrike">
                <a:solidFill>
                  <a:schemeClr val="dk1"/>
                </a:solidFill>
                <a:latin typeface="Calibri"/>
                <a:ea typeface="Calibri"/>
              </a:rPr>
              <a:t>A 8 bit input is connected to PORT A</a:t>
            </a: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ea typeface="Calibri"/>
              </a:rPr>
              <a:t>Show the input state on PORT B</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C Code</a:t>
            </a:r>
            <a:endParaRPr b="0" lang="en-US" sz="4400" spc="-1" strike="noStrike">
              <a:solidFill>
                <a:schemeClr val="dk1"/>
              </a:solidFill>
              <a:latin typeface="Calibri"/>
            </a:endParaRPr>
          </a:p>
        </p:txBody>
      </p:sp>
      <p:sp>
        <p:nvSpPr>
          <p:cNvPr id="108" name="Google Shape;208;p31"/>
          <p:cNvSpPr/>
          <p:nvPr/>
        </p:nvSpPr>
        <p:spPr>
          <a:xfrm>
            <a:off x="762120" y="1676520"/>
            <a:ext cx="5257440" cy="489312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r>
              <a:rPr b="0" lang="en-US" sz="2400" spc="-1" strike="noStrike">
                <a:solidFill>
                  <a:srgbClr val="0000ff"/>
                </a:solidFill>
                <a:latin typeface="Consolas"/>
                <a:ea typeface="Consolas"/>
              </a:rPr>
              <a:t>int</a:t>
            </a:r>
            <a:r>
              <a:rPr b="0" lang="en-US" sz="2400" spc="-1" strike="noStrike">
                <a:solidFill>
                  <a:srgbClr val="800000"/>
                </a:solidFill>
                <a:latin typeface="Consolas"/>
                <a:ea typeface="Consolas"/>
              </a:rPr>
              <a:t> </a:t>
            </a:r>
            <a:r>
              <a:rPr b="0" lang="en-US" sz="2400" spc="-1" strike="noStrike">
                <a:solidFill>
                  <a:srgbClr val="880000"/>
                </a:solidFill>
                <a:latin typeface="Consolas"/>
                <a:ea typeface="Consolas"/>
              </a:rPr>
              <a:t>main(</a:t>
            </a:r>
            <a:r>
              <a:rPr b="0" lang="en-US" sz="2400" spc="-1" strike="noStrike">
                <a:solidFill>
                  <a:srgbClr val="0000ff"/>
                </a:solidFill>
                <a:latin typeface="Consolas"/>
                <a:ea typeface="Consolas"/>
              </a:rPr>
              <a:t>void)</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0000ff"/>
                </a:solidFill>
                <a:latin typeface="Consolas"/>
                <a:ea typeface="Consolas"/>
              </a:rPr>
              <a:t>    </a:t>
            </a:r>
            <a:r>
              <a:rPr b="0" lang="en-US" sz="2400" spc="-1" strike="noStrike">
                <a:solidFill>
                  <a:srgbClr val="0000ff"/>
                </a:solidFill>
                <a:latin typeface="Consolas"/>
                <a:ea typeface="Consolas"/>
              </a:rPr>
              <a:t>unsigned</a:t>
            </a:r>
            <a:r>
              <a:rPr b="0" lang="en-US" sz="2400" spc="-1" strike="noStrike">
                <a:solidFill>
                  <a:srgbClr val="800000"/>
                </a:solidFill>
                <a:latin typeface="Consolas"/>
                <a:ea typeface="Consolas"/>
              </a:rPr>
              <a:t> </a:t>
            </a:r>
            <a:r>
              <a:rPr b="0" lang="en-US" sz="2400" spc="-1" strike="noStrike">
                <a:solidFill>
                  <a:srgbClr val="0000ff"/>
                </a:solidFill>
                <a:latin typeface="Consolas"/>
                <a:ea typeface="Consolas"/>
              </a:rPr>
              <a:t>char</a:t>
            </a:r>
            <a:r>
              <a:rPr b="0" lang="en-US" sz="2400" spc="-1" strike="noStrike">
                <a:solidFill>
                  <a:srgbClr val="800000"/>
                </a:solidFill>
                <a:latin typeface="Consolas"/>
                <a:ea typeface="Consolas"/>
              </a:rPr>
              <a:t> c;</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a000a0"/>
                </a:solidFill>
                <a:latin typeface="Consolas"/>
                <a:ea typeface="Consolas"/>
              </a:rPr>
              <a:t>    </a:t>
            </a:r>
            <a:r>
              <a:rPr b="0" lang="en-US" sz="2400" spc="-1" strike="noStrike">
                <a:solidFill>
                  <a:srgbClr val="a000a0"/>
                </a:solidFill>
                <a:latin typeface="Consolas"/>
                <a:ea typeface="Consolas"/>
              </a:rPr>
              <a:t>DDRA</a:t>
            </a:r>
            <a:r>
              <a:rPr b="0" lang="en-US" sz="2400" spc="-1" strike="noStrike">
                <a:solidFill>
                  <a:srgbClr val="800000"/>
                </a:solidFill>
                <a:latin typeface="Consolas"/>
                <a:ea typeface="Consolas"/>
              </a:rPr>
              <a:t> = 0x00;</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a000a0"/>
                </a:solidFill>
                <a:latin typeface="Consolas"/>
                <a:ea typeface="Consolas"/>
              </a:rPr>
              <a:t>    </a:t>
            </a:r>
            <a:r>
              <a:rPr b="0" lang="en-US" sz="2400" spc="-1" strike="noStrike">
                <a:solidFill>
                  <a:srgbClr val="a000a0"/>
                </a:solidFill>
                <a:latin typeface="Consolas"/>
                <a:ea typeface="Consolas"/>
              </a:rPr>
              <a:t>DDRB</a:t>
            </a:r>
            <a:r>
              <a:rPr b="0" lang="en-US" sz="2400" spc="-1" strike="noStrike">
                <a:solidFill>
                  <a:srgbClr val="800000"/>
                </a:solidFill>
                <a:latin typeface="Consolas"/>
                <a:ea typeface="Consolas"/>
              </a:rPr>
              <a:t> = 0xFF;</a:t>
            </a:r>
            <a:endParaRPr b="0" lang="en-US" sz="2400" spc="-1" strike="noStrike">
              <a:solidFill>
                <a:srgbClr val="000000"/>
              </a:solidFill>
              <a:latin typeface="Arial"/>
            </a:endParaRPr>
          </a:p>
          <a:p>
            <a:pPr defTabSz="914400">
              <a:lnSpc>
                <a:spcPct val="100000"/>
              </a:lnSpc>
              <a:tabLst>
                <a:tab algn="l" pos="0"/>
              </a:tabLst>
            </a:pP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    </a:t>
            </a:r>
            <a:r>
              <a:rPr b="0" lang="en-US" sz="2400" spc="-1" strike="noStrike">
                <a:solidFill>
                  <a:srgbClr val="0000ff"/>
                </a:solidFill>
                <a:latin typeface="Consolas"/>
                <a:ea typeface="Consolas"/>
              </a:rPr>
              <a:t>while(1)</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    </a:t>
            </a:r>
            <a:r>
              <a:rPr b="0" lang="en-US" sz="2400" spc="-1" strike="noStrike">
                <a:solidFill>
                  <a:srgbClr val="800000"/>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	</a:t>
            </a:r>
            <a:r>
              <a:rPr b="0" lang="en-US" sz="2400" spc="-1" strike="noStrike">
                <a:solidFill>
                  <a:srgbClr val="800000"/>
                </a:solidFill>
                <a:latin typeface="Consolas"/>
                <a:ea typeface="Consolas"/>
              </a:rPr>
              <a:t>	</a:t>
            </a:r>
            <a:r>
              <a:rPr b="0" lang="en-US" sz="2400" spc="-1" strike="noStrike">
                <a:solidFill>
                  <a:srgbClr val="800000"/>
                </a:solidFill>
                <a:latin typeface="Consolas"/>
                <a:ea typeface="Consolas"/>
              </a:rPr>
              <a:t>c = </a:t>
            </a:r>
            <a:r>
              <a:rPr b="0" lang="en-US" sz="2400" spc="-1" strike="noStrike">
                <a:solidFill>
                  <a:srgbClr val="a000a0"/>
                </a:solidFill>
                <a:latin typeface="Consolas"/>
                <a:ea typeface="Consolas"/>
              </a:rPr>
              <a:t>PINA;</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a000a0"/>
                </a:solidFill>
                <a:latin typeface="Consolas"/>
                <a:ea typeface="Consolas"/>
              </a:rPr>
              <a:t>	</a:t>
            </a:r>
            <a:r>
              <a:rPr b="0" lang="en-US" sz="2400" spc="-1" strike="noStrike">
                <a:solidFill>
                  <a:srgbClr val="a000a0"/>
                </a:solidFill>
                <a:latin typeface="Consolas"/>
                <a:ea typeface="Consolas"/>
              </a:rPr>
              <a:t>	</a:t>
            </a:r>
            <a:r>
              <a:rPr b="0" lang="en-US" sz="2400" spc="-1" strike="noStrike">
                <a:solidFill>
                  <a:srgbClr val="a000a0"/>
                </a:solidFill>
                <a:latin typeface="Consolas"/>
                <a:ea typeface="Consolas"/>
              </a:rPr>
              <a:t>PORTB</a:t>
            </a:r>
            <a:r>
              <a:rPr b="0" lang="en-US" sz="2400" spc="-1" strike="noStrike">
                <a:solidFill>
                  <a:srgbClr val="800000"/>
                </a:solidFill>
                <a:latin typeface="Consolas"/>
                <a:ea typeface="Consolas"/>
              </a:rPr>
              <a:t> = c ;</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    </a:t>
            </a:r>
            <a:r>
              <a:rPr b="0" lang="en-US" sz="2400" spc="-1" strike="noStrike">
                <a:solidFill>
                  <a:srgbClr val="800000"/>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r>
              <a:rPr b="0" lang="en-US" sz="2400" spc="-1" strike="noStrike">
                <a:solidFill>
                  <a:srgbClr val="800000"/>
                </a:solidFill>
                <a:latin typeface="Consolas"/>
                <a:ea typeface="Consolas"/>
              </a:rPr>
              <a:t>}</a:t>
            </a:r>
            <a:endParaRPr b="0" lang="en-US" sz="2400" spc="-1" strike="noStrike">
              <a:solidFill>
                <a:srgbClr val="000000"/>
              </a:solidFill>
              <a:latin typeface="Arial"/>
            </a:endParaRPr>
          </a:p>
          <a:p>
            <a:pPr defTabSz="914400">
              <a:lnSpc>
                <a:spcPct val="100000"/>
              </a:lnSpc>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Simple Counter</a:t>
            </a:r>
            <a:endParaRPr b="0" lang="en-US" sz="4400" spc="-1" strike="noStrike">
              <a:solidFill>
                <a:schemeClr val="dk1"/>
              </a:solidFill>
              <a:latin typeface="Calibri"/>
            </a:endParaRPr>
          </a:p>
        </p:txBody>
      </p:sp>
      <p:sp>
        <p:nvSpPr>
          <p:cNvPr id="110"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buClr>
                <a:srgbClr val="000000"/>
              </a:buClr>
              <a:buFont typeface="Arial"/>
              <a:buChar char="•"/>
            </a:pPr>
            <a:r>
              <a:rPr b="0" lang="en-US" sz="3200" spc="-1" strike="noStrike">
                <a:solidFill>
                  <a:schemeClr val="dk1"/>
                </a:solidFill>
                <a:latin typeface="Calibri"/>
                <a:ea typeface="Calibri"/>
              </a:rPr>
              <a:t>PA0 is connected with push button</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ea typeface="Calibri"/>
              </a:rPr>
              <a:t>1 when pressed</a:t>
            </a:r>
            <a:endParaRPr b="0" lang="en-US" sz="2800" spc="-1" strike="noStrike">
              <a:solidFill>
                <a:schemeClr val="dk1"/>
              </a:solidFill>
              <a:latin typeface="Calibri"/>
            </a:endParaRPr>
          </a:p>
          <a:p>
            <a:pPr marL="743040" indent="-108000" defTabSz="914400">
              <a:lnSpc>
                <a:spcPct val="100000"/>
              </a:lnSpc>
              <a:spcBef>
                <a:spcPts val="561"/>
              </a:spcBef>
              <a:buNone/>
              <a:tabLst>
                <a:tab algn="l" pos="0"/>
              </a:tabLst>
            </a:pPr>
            <a:endParaRPr b="0" lang="en-US" sz="28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tabLst>
                <a:tab algn="l" pos="0"/>
              </a:tabLst>
            </a:pPr>
            <a:r>
              <a:rPr b="0" lang="en-US" sz="3200" spc="-1" strike="noStrike">
                <a:solidFill>
                  <a:schemeClr val="dk1"/>
                </a:solidFill>
                <a:latin typeface="Calibri"/>
                <a:ea typeface="Calibri"/>
              </a:rPr>
              <a:t>PORT B connected to 8 LEDs</a:t>
            </a:r>
            <a:endParaRPr b="0" lang="en-US" sz="3200" spc="-1" strike="noStrike">
              <a:solidFill>
                <a:schemeClr val="dk1"/>
              </a:solidFill>
              <a:latin typeface="Calibri"/>
            </a:endParaRPr>
          </a:p>
          <a:p>
            <a:pPr marL="343080" indent="-139680" defTabSz="914400">
              <a:lnSpc>
                <a:spcPct val="100000"/>
              </a:lnSpc>
              <a:spcBef>
                <a:spcPts val="641"/>
              </a:spcBef>
              <a:buNone/>
              <a:tabLst>
                <a:tab algn="l" pos="0"/>
              </a:tabLst>
            </a:pP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tabLst>
                <a:tab algn="l" pos="0"/>
              </a:tabLst>
            </a:pPr>
            <a:r>
              <a:rPr b="0" lang="en-US" sz="3200" spc="-1" strike="noStrike">
                <a:solidFill>
                  <a:schemeClr val="dk1"/>
                </a:solidFill>
                <a:latin typeface="Calibri"/>
                <a:ea typeface="Calibri"/>
              </a:rPr>
              <a:t>Increment count when pressed the push button</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defTabSz="914400">
              <a:lnSpc>
                <a:spcPct val="100000"/>
              </a:lnSpc>
              <a:buNone/>
            </a:pPr>
            <a:r>
              <a:rPr b="0" lang="en-US" sz="4400" spc="-1" strike="noStrike">
                <a:solidFill>
                  <a:schemeClr val="dk1"/>
                </a:solidFill>
                <a:latin typeface="Calibri"/>
              </a:rPr>
              <a:t>ATmega32</a:t>
            </a:r>
            <a:endParaRPr b="0" lang="en-US" sz="4400" spc="-1" strike="noStrike">
              <a:solidFill>
                <a:schemeClr val="dk1"/>
              </a:solidFill>
              <a:latin typeface="Calibri"/>
            </a:endParaRPr>
          </a:p>
        </p:txBody>
      </p:sp>
      <p:sp>
        <p:nvSpPr>
          <p:cNvPr id="75" name="PlaceHolder 2"/>
          <p:cNvSpPr>
            <a:spLocks noGrp="1"/>
          </p:cNvSpPr>
          <p:nvPr>
            <p:ph/>
          </p:nvPr>
        </p:nvSpPr>
        <p:spPr>
          <a:xfrm>
            <a:off x="457200" y="1600200"/>
            <a:ext cx="3733560" cy="4525560"/>
          </a:xfrm>
          <a:prstGeom prst="rect">
            <a:avLst/>
          </a:prstGeom>
          <a:noFill/>
          <a:ln w="0">
            <a:noFill/>
          </a:ln>
        </p:spPr>
        <p:txBody>
          <a:bodyPr lIns="91440" rIns="91440" tIns="45720" bIns="45720" anchor="t">
            <a:normAutofit fontScale="87491"/>
          </a:bodyPr>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RISC</a:t>
            </a: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131 instructions</a:t>
            </a: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8 bit processor</a:t>
            </a: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16MHz</a:t>
            </a: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Flash program memory</a:t>
            </a: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SRAM for data</a:t>
            </a: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rPr>
              <a:t>Timer, counter, ADC, USART</a:t>
            </a:r>
            <a:endParaRPr b="0" lang="en-US" sz="3200" spc="-1" strike="noStrike">
              <a:solidFill>
                <a:schemeClr val="dk1"/>
              </a:solidFill>
              <a:latin typeface="Calibri"/>
            </a:endParaRPr>
          </a:p>
          <a:p>
            <a:pPr indent="0" defTabSz="914400">
              <a:lnSpc>
                <a:spcPct val="100000"/>
              </a:lnSpc>
              <a:spcBef>
                <a:spcPts val="641"/>
              </a:spcBef>
              <a:buNone/>
            </a:pPr>
            <a:endParaRPr b="0" lang="en-US" sz="3200" spc="-1" strike="noStrike">
              <a:solidFill>
                <a:schemeClr val="dk1"/>
              </a:solidFill>
              <a:latin typeface="Calibri"/>
            </a:endParaRPr>
          </a:p>
        </p:txBody>
      </p:sp>
      <p:pic>
        <p:nvPicPr>
          <p:cNvPr id="76" name="Picture 2" descr=""/>
          <p:cNvPicPr/>
          <p:nvPr/>
        </p:nvPicPr>
        <p:blipFill>
          <a:blip r:embed="rId1"/>
          <a:stretch/>
        </p:blipFill>
        <p:spPr>
          <a:xfrm>
            <a:off x="4120560" y="0"/>
            <a:ext cx="5023080" cy="6857640"/>
          </a:xfrm>
          <a:prstGeom prst="rect">
            <a:avLst/>
          </a:prstGeom>
          <a:ln w="9525">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C Code</a:t>
            </a:r>
            <a:endParaRPr b="0" lang="en-US" sz="4400" spc="-1" strike="noStrike">
              <a:solidFill>
                <a:schemeClr val="dk1"/>
              </a:solidFill>
              <a:latin typeface="Calibri"/>
            </a:endParaRPr>
          </a:p>
        </p:txBody>
      </p:sp>
      <p:sp>
        <p:nvSpPr>
          <p:cNvPr id="112" name="Google Shape;221;p33"/>
          <p:cNvSpPr/>
          <p:nvPr/>
        </p:nvSpPr>
        <p:spPr>
          <a:xfrm>
            <a:off x="457200" y="1143000"/>
            <a:ext cx="5105160" cy="590904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r>
              <a:rPr b="0" lang="en-US" sz="2000" spc="-1" strike="noStrike">
                <a:solidFill>
                  <a:srgbClr val="0000ff"/>
                </a:solidFill>
                <a:latin typeface="Consolas"/>
                <a:ea typeface="Consolas"/>
              </a:rPr>
              <a:t>int</a:t>
            </a:r>
            <a:r>
              <a:rPr b="0" lang="en-US" sz="2000" spc="-1" strike="noStrike">
                <a:solidFill>
                  <a:srgbClr val="800000"/>
                </a:solidFill>
                <a:latin typeface="Consolas"/>
                <a:ea typeface="Consolas"/>
              </a:rPr>
              <a:t> </a:t>
            </a:r>
            <a:r>
              <a:rPr b="0" lang="en-US" sz="2000" spc="-1" strike="noStrike">
                <a:solidFill>
                  <a:srgbClr val="880000"/>
                </a:solidFill>
                <a:latin typeface="Consolas"/>
                <a:ea typeface="Consolas"/>
              </a:rPr>
              <a:t>main(</a:t>
            </a:r>
            <a:r>
              <a:rPr b="0" lang="en-US" sz="2000" spc="-1" strike="noStrike">
                <a:solidFill>
                  <a:srgbClr val="0000ff"/>
                </a:solidFill>
                <a:latin typeface="Consolas"/>
                <a:ea typeface="Consolas"/>
              </a:rPr>
              <a:t>void)</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unsigned</a:t>
            </a:r>
            <a:r>
              <a:rPr b="0" lang="en-US" sz="2000" spc="-1" strike="noStrike">
                <a:solidFill>
                  <a:srgbClr val="800000"/>
                </a:solidFill>
                <a:latin typeface="Consolas"/>
                <a:ea typeface="Consolas"/>
              </a:rPr>
              <a:t> </a:t>
            </a:r>
            <a:r>
              <a:rPr b="0" lang="en-US" sz="2000" spc="-1" strike="noStrike">
                <a:solidFill>
                  <a:srgbClr val="0000ff"/>
                </a:solidFill>
                <a:latin typeface="Consolas"/>
                <a:ea typeface="Consolas"/>
              </a:rPr>
              <a:t>char</a:t>
            </a:r>
            <a:r>
              <a:rPr b="0" lang="en-US" sz="2000" spc="-1" strike="noStrike">
                <a:solidFill>
                  <a:srgbClr val="800000"/>
                </a:solidFill>
                <a:latin typeface="Consolas"/>
                <a:ea typeface="Consolas"/>
              </a:rPr>
              <a:t> c=0,in=0;</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DDRA</a:t>
            </a:r>
            <a:r>
              <a:rPr b="0" lang="en-US" sz="2000" spc="-1" strike="noStrike">
                <a:solidFill>
                  <a:srgbClr val="800000"/>
                </a:solidFill>
                <a:latin typeface="Consolas"/>
                <a:ea typeface="Consolas"/>
              </a:rPr>
              <a:t> = 0xFE;</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DDRB</a:t>
            </a:r>
            <a:r>
              <a:rPr b="0" lang="en-US" sz="2000" spc="-1" strike="noStrike">
                <a:solidFill>
                  <a:srgbClr val="800000"/>
                </a:solidFill>
                <a:latin typeface="Consolas"/>
                <a:ea typeface="Consolas"/>
              </a:rPr>
              <a:t> = 0xFF;</a:t>
            </a:r>
            <a:endParaRPr b="0" lang="en-US" sz="2000" spc="-1" strike="noStrike">
              <a:solidFill>
                <a:srgbClr val="000000"/>
              </a:solidFill>
              <a:latin typeface="Arial"/>
            </a:endParaRPr>
          </a:p>
          <a:p>
            <a:pPr defTabSz="914400">
              <a:lnSpc>
                <a:spcPct val="100000"/>
              </a:lnSpc>
              <a:tabLst>
                <a:tab algn="l" pos="0"/>
              </a:tabLst>
            </a:pP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0000ff"/>
                </a:solidFill>
                <a:latin typeface="Consolas"/>
                <a:ea typeface="Consolas"/>
              </a:rPr>
              <a:t>while(1)</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	</a:t>
            </a:r>
            <a:r>
              <a:rPr b="0" lang="en-US" sz="2000" spc="-1" strike="noStrike">
                <a:solidFill>
                  <a:srgbClr val="a000a0"/>
                </a:solidFill>
                <a:latin typeface="Consolas"/>
                <a:ea typeface="Consolas"/>
              </a:rPr>
              <a:t>PORTB</a:t>
            </a:r>
            <a:r>
              <a:rPr b="0" lang="en-US" sz="2000" spc="-1" strike="noStrike">
                <a:solidFill>
                  <a:srgbClr val="800000"/>
                </a:solidFill>
                <a:latin typeface="Consolas"/>
                <a:ea typeface="Consolas"/>
              </a:rPr>
              <a:t> = c;</a:t>
            </a:r>
            <a:endParaRPr b="0" lang="en-US" sz="2000" spc="-1" strike="noStrike">
              <a:solidFill>
                <a:srgbClr val="000000"/>
              </a:solidFill>
              <a:latin typeface="Arial"/>
            </a:endParaRPr>
          </a:p>
          <a:p>
            <a:pPr defTabSz="914400">
              <a:lnSpc>
                <a:spcPct val="100000"/>
              </a:lnSpc>
              <a:tabLst>
                <a:tab algn="l" pos="0"/>
              </a:tabLst>
            </a:pP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in = </a:t>
            </a:r>
            <a:r>
              <a:rPr b="0" lang="en-US" sz="2000" spc="-1" strike="noStrike">
                <a:solidFill>
                  <a:srgbClr val="a000a0"/>
                </a:solidFill>
                <a:latin typeface="Consolas"/>
                <a:ea typeface="Consolas"/>
              </a:rPr>
              <a:t>PINA;</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	</a:t>
            </a:r>
            <a:r>
              <a:rPr b="0" lang="en-US" sz="2000" spc="-1" strike="noStrike">
                <a:solidFill>
                  <a:srgbClr val="0000ff"/>
                </a:solidFill>
                <a:latin typeface="Consolas"/>
                <a:ea typeface="Consolas"/>
              </a:rPr>
              <a:t>if(in)</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c++;</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C Code</a:t>
            </a:r>
            <a:endParaRPr b="0" lang="en-US" sz="4400" spc="-1" strike="noStrike">
              <a:solidFill>
                <a:schemeClr val="dk1"/>
              </a:solidFill>
              <a:latin typeface="Calibri"/>
            </a:endParaRPr>
          </a:p>
        </p:txBody>
      </p:sp>
      <p:sp>
        <p:nvSpPr>
          <p:cNvPr id="114" name="Google Shape;228;p34"/>
          <p:cNvSpPr/>
          <p:nvPr/>
        </p:nvSpPr>
        <p:spPr>
          <a:xfrm>
            <a:off x="457200" y="1143000"/>
            <a:ext cx="5105160" cy="590904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r>
              <a:rPr b="0" lang="en-US" sz="2000" spc="-1" strike="noStrike">
                <a:solidFill>
                  <a:srgbClr val="0000ff"/>
                </a:solidFill>
                <a:latin typeface="Consolas"/>
                <a:ea typeface="Consolas"/>
              </a:rPr>
              <a:t>int</a:t>
            </a:r>
            <a:r>
              <a:rPr b="0" lang="en-US" sz="2000" spc="-1" strike="noStrike">
                <a:solidFill>
                  <a:srgbClr val="800000"/>
                </a:solidFill>
                <a:latin typeface="Consolas"/>
                <a:ea typeface="Consolas"/>
              </a:rPr>
              <a:t> </a:t>
            </a:r>
            <a:r>
              <a:rPr b="0" lang="en-US" sz="2000" spc="-1" strike="noStrike">
                <a:solidFill>
                  <a:srgbClr val="880000"/>
                </a:solidFill>
                <a:latin typeface="Consolas"/>
                <a:ea typeface="Consolas"/>
              </a:rPr>
              <a:t>main(</a:t>
            </a:r>
            <a:r>
              <a:rPr b="0" lang="en-US" sz="2000" spc="-1" strike="noStrike">
                <a:solidFill>
                  <a:srgbClr val="0000ff"/>
                </a:solidFill>
                <a:latin typeface="Consolas"/>
                <a:ea typeface="Consolas"/>
              </a:rPr>
              <a:t>void)</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unsigned</a:t>
            </a:r>
            <a:r>
              <a:rPr b="0" lang="en-US" sz="2000" spc="-1" strike="noStrike">
                <a:solidFill>
                  <a:srgbClr val="800000"/>
                </a:solidFill>
                <a:latin typeface="Consolas"/>
                <a:ea typeface="Consolas"/>
              </a:rPr>
              <a:t> </a:t>
            </a:r>
            <a:r>
              <a:rPr b="0" lang="en-US" sz="2000" spc="-1" strike="noStrike">
                <a:solidFill>
                  <a:srgbClr val="0000ff"/>
                </a:solidFill>
                <a:latin typeface="Consolas"/>
                <a:ea typeface="Consolas"/>
              </a:rPr>
              <a:t>char</a:t>
            </a:r>
            <a:r>
              <a:rPr b="0" lang="en-US" sz="2000" spc="-1" strike="noStrike">
                <a:solidFill>
                  <a:srgbClr val="800000"/>
                </a:solidFill>
                <a:latin typeface="Consolas"/>
                <a:ea typeface="Consolas"/>
              </a:rPr>
              <a:t> c=0,in=0;</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DDRA</a:t>
            </a:r>
            <a:r>
              <a:rPr b="0" lang="en-US" sz="2000" spc="-1" strike="noStrike">
                <a:solidFill>
                  <a:srgbClr val="800000"/>
                </a:solidFill>
                <a:latin typeface="Consolas"/>
                <a:ea typeface="Consolas"/>
              </a:rPr>
              <a:t> = 0xFE;</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DDRB</a:t>
            </a:r>
            <a:r>
              <a:rPr b="0" lang="en-US" sz="2000" spc="-1" strike="noStrike">
                <a:solidFill>
                  <a:srgbClr val="800000"/>
                </a:solidFill>
                <a:latin typeface="Consolas"/>
                <a:ea typeface="Consolas"/>
              </a:rPr>
              <a:t> = 0xFF;</a:t>
            </a:r>
            <a:endParaRPr b="0" lang="en-US" sz="2000" spc="-1" strike="noStrike">
              <a:solidFill>
                <a:srgbClr val="000000"/>
              </a:solidFill>
              <a:latin typeface="Arial"/>
            </a:endParaRPr>
          </a:p>
          <a:p>
            <a:pPr defTabSz="914400">
              <a:lnSpc>
                <a:spcPct val="100000"/>
              </a:lnSpc>
              <a:tabLst>
                <a:tab algn="l" pos="0"/>
              </a:tabLst>
            </a:pP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0000ff"/>
                </a:solidFill>
                <a:latin typeface="Consolas"/>
                <a:ea typeface="Consolas"/>
              </a:rPr>
              <a:t>while(1)</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	</a:t>
            </a:r>
            <a:r>
              <a:rPr b="0" lang="en-US" sz="2000" spc="-1" strike="noStrike">
                <a:solidFill>
                  <a:srgbClr val="a000a0"/>
                </a:solidFill>
                <a:latin typeface="Consolas"/>
                <a:ea typeface="Consolas"/>
              </a:rPr>
              <a:t>PORTB</a:t>
            </a:r>
            <a:r>
              <a:rPr b="0" lang="en-US" sz="2000" spc="-1" strike="noStrike">
                <a:solidFill>
                  <a:srgbClr val="800000"/>
                </a:solidFill>
                <a:latin typeface="Consolas"/>
                <a:ea typeface="Consolas"/>
              </a:rPr>
              <a:t> = c;</a:t>
            </a:r>
            <a:endParaRPr b="0" lang="en-US" sz="2000" spc="-1" strike="noStrike">
              <a:solidFill>
                <a:srgbClr val="000000"/>
              </a:solidFill>
              <a:latin typeface="Arial"/>
            </a:endParaRPr>
          </a:p>
          <a:p>
            <a:pPr defTabSz="914400">
              <a:lnSpc>
                <a:spcPct val="100000"/>
              </a:lnSpc>
              <a:tabLst>
                <a:tab algn="l" pos="0"/>
              </a:tabLst>
            </a:pP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in = </a:t>
            </a:r>
            <a:r>
              <a:rPr b="0" lang="en-US" sz="2000" spc="-1" strike="noStrike">
                <a:solidFill>
                  <a:srgbClr val="a000a0"/>
                </a:solidFill>
                <a:latin typeface="Consolas"/>
                <a:ea typeface="Consolas"/>
              </a:rPr>
              <a:t>PINA;</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	</a:t>
            </a:r>
            <a:r>
              <a:rPr b="0" lang="en-US" sz="2000" spc="-1" strike="noStrike">
                <a:solidFill>
                  <a:srgbClr val="0000ff"/>
                </a:solidFill>
                <a:latin typeface="Consolas"/>
                <a:ea typeface="Consolas"/>
              </a:rPr>
              <a:t>if(in)</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c++;</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p:txBody>
      </p:sp>
      <p:sp>
        <p:nvSpPr>
          <p:cNvPr id="115" name="Google Shape;229;p34"/>
          <p:cNvSpPr/>
          <p:nvPr/>
        </p:nvSpPr>
        <p:spPr>
          <a:xfrm>
            <a:off x="155520" y="-144360"/>
            <a:ext cx="304560" cy="30456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chemeClr val="dk1"/>
              </a:solidFill>
              <a:latin typeface="Calibri"/>
              <a:ea typeface="Calibri"/>
            </a:endParaRPr>
          </a:p>
        </p:txBody>
      </p:sp>
      <p:sp>
        <p:nvSpPr>
          <p:cNvPr id="116" name="Google Shape;230;p34"/>
          <p:cNvSpPr/>
          <p:nvPr/>
        </p:nvSpPr>
        <p:spPr>
          <a:xfrm>
            <a:off x="155520" y="-144360"/>
            <a:ext cx="304560" cy="30456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chemeClr val="dk1"/>
              </a:solidFill>
              <a:latin typeface="Calibri"/>
              <a:ea typeface="Calibri"/>
            </a:endParaRPr>
          </a:p>
        </p:txBody>
      </p:sp>
      <p:sp>
        <p:nvSpPr>
          <p:cNvPr id="117" name="Google Shape;232;p34"/>
          <p:cNvSpPr/>
          <p:nvPr/>
        </p:nvSpPr>
        <p:spPr>
          <a:xfrm>
            <a:off x="5410080" y="1219320"/>
            <a:ext cx="3428640" cy="1980720"/>
          </a:xfrm>
          <a:prstGeom prst="wedgeEllipseCallout">
            <a:avLst>
              <a:gd name="adj1" fmla="val -20833"/>
              <a:gd name="adj2" fmla="val 62500"/>
            </a:avLst>
          </a:prstGeom>
          <a:solidFill>
            <a:schemeClr val="accent3"/>
          </a:solidFill>
          <a:ln w="25400">
            <a:solidFill>
              <a:srgbClr val="718840"/>
            </a:solidFill>
            <a:round/>
          </a:ln>
        </p:spPr>
        <p:style>
          <a:lnRef idx="0"/>
          <a:fillRef idx="0"/>
          <a:effectRef idx="0"/>
          <a:fontRef idx="minor"/>
        </p:style>
        <p:txBody>
          <a:bodyPr anchor="ctr">
            <a:noAutofit/>
          </a:bodyPr>
          <a:p>
            <a:pPr algn="ctr" defTabSz="914400">
              <a:lnSpc>
                <a:spcPct val="100000"/>
              </a:lnSpc>
              <a:tabLst>
                <a:tab algn="l" pos="0"/>
              </a:tabLst>
            </a:pPr>
            <a:r>
              <a:rPr b="1" lang="en-US" sz="2800" spc="-1" strike="noStrike">
                <a:solidFill>
                  <a:schemeClr val="lt1"/>
                </a:solidFill>
                <a:latin typeface="Calibri"/>
                <a:ea typeface="Calibri"/>
              </a:rPr>
              <a:t>There is a problem in the design.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C Code</a:t>
            </a:r>
            <a:endParaRPr b="0" lang="en-US" sz="4400" spc="-1" strike="noStrike">
              <a:solidFill>
                <a:schemeClr val="dk1"/>
              </a:solidFill>
              <a:latin typeface="Calibri"/>
            </a:endParaRPr>
          </a:p>
        </p:txBody>
      </p:sp>
      <p:sp>
        <p:nvSpPr>
          <p:cNvPr id="119" name="Google Shape;228;p34"/>
          <p:cNvSpPr/>
          <p:nvPr/>
        </p:nvSpPr>
        <p:spPr>
          <a:xfrm>
            <a:off x="457200" y="1143000"/>
            <a:ext cx="5105160" cy="590904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r>
              <a:rPr b="0" lang="en-US" sz="2000" spc="-1" strike="noStrike">
                <a:solidFill>
                  <a:srgbClr val="0000ff"/>
                </a:solidFill>
                <a:latin typeface="Consolas"/>
                <a:ea typeface="Consolas"/>
              </a:rPr>
              <a:t>int</a:t>
            </a:r>
            <a:r>
              <a:rPr b="0" lang="en-US" sz="2000" spc="-1" strike="noStrike">
                <a:solidFill>
                  <a:srgbClr val="800000"/>
                </a:solidFill>
                <a:latin typeface="Consolas"/>
                <a:ea typeface="Consolas"/>
              </a:rPr>
              <a:t> </a:t>
            </a:r>
            <a:r>
              <a:rPr b="0" lang="en-US" sz="2000" spc="-1" strike="noStrike">
                <a:solidFill>
                  <a:srgbClr val="880000"/>
                </a:solidFill>
                <a:latin typeface="Consolas"/>
                <a:ea typeface="Consolas"/>
              </a:rPr>
              <a:t>main(</a:t>
            </a:r>
            <a:r>
              <a:rPr b="0" lang="en-US" sz="2000" spc="-1" strike="noStrike">
                <a:solidFill>
                  <a:srgbClr val="0000ff"/>
                </a:solidFill>
                <a:latin typeface="Consolas"/>
                <a:ea typeface="Consolas"/>
              </a:rPr>
              <a:t>void)</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unsigned</a:t>
            </a:r>
            <a:r>
              <a:rPr b="0" lang="en-US" sz="2000" spc="-1" strike="noStrike">
                <a:solidFill>
                  <a:srgbClr val="800000"/>
                </a:solidFill>
                <a:latin typeface="Consolas"/>
                <a:ea typeface="Consolas"/>
              </a:rPr>
              <a:t> </a:t>
            </a:r>
            <a:r>
              <a:rPr b="0" lang="en-US" sz="2000" spc="-1" strike="noStrike">
                <a:solidFill>
                  <a:srgbClr val="0000ff"/>
                </a:solidFill>
                <a:latin typeface="Consolas"/>
                <a:ea typeface="Consolas"/>
              </a:rPr>
              <a:t>char</a:t>
            </a:r>
            <a:r>
              <a:rPr b="0" lang="en-US" sz="2000" spc="-1" strike="noStrike">
                <a:solidFill>
                  <a:srgbClr val="800000"/>
                </a:solidFill>
                <a:latin typeface="Consolas"/>
                <a:ea typeface="Consolas"/>
              </a:rPr>
              <a:t> c=0,in=0;</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DDRA</a:t>
            </a:r>
            <a:r>
              <a:rPr b="0" lang="en-US" sz="2000" spc="-1" strike="noStrike">
                <a:solidFill>
                  <a:srgbClr val="800000"/>
                </a:solidFill>
                <a:latin typeface="Consolas"/>
                <a:ea typeface="Consolas"/>
              </a:rPr>
              <a:t> = 0xFE;</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DDRB</a:t>
            </a:r>
            <a:r>
              <a:rPr b="0" lang="en-US" sz="2000" spc="-1" strike="noStrike">
                <a:solidFill>
                  <a:srgbClr val="800000"/>
                </a:solidFill>
                <a:latin typeface="Consolas"/>
                <a:ea typeface="Consolas"/>
              </a:rPr>
              <a:t> = 0xFF;</a:t>
            </a:r>
            <a:endParaRPr b="0" lang="en-US" sz="2000" spc="-1" strike="noStrike">
              <a:solidFill>
                <a:srgbClr val="000000"/>
              </a:solidFill>
              <a:latin typeface="Arial"/>
            </a:endParaRPr>
          </a:p>
          <a:p>
            <a:pPr defTabSz="914400">
              <a:lnSpc>
                <a:spcPct val="100000"/>
              </a:lnSpc>
              <a:tabLst>
                <a:tab algn="l" pos="0"/>
              </a:tabLst>
            </a:pP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0000ff"/>
                </a:solidFill>
                <a:latin typeface="Consolas"/>
                <a:ea typeface="Consolas"/>
              </a:rPr>
              <a:t>while(1)</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	</a:t>
            </a:r>
            <a:r>
              <a:rPr b="0" lang="en-US" sz="2000" spc="-1" strike="noStrike">
                <a:solidFill>
                  <a:srgbClr val="a000a0"/>
                </a:solidFill>
                <a:latin typeface="Consolas"/>
                <a:ea typeface="Consolas"/>
              </a:rPr>
              <a:t>PORTB</a:t>
            </a:r>
            <a:r>
              <a:rPr b="0" lang="en-US" sz="2000" spc="-1" strike="noStrike">
                <a:solidFill>
                  <a:srgbClr val="800000"/>
                </a:solidFill>
                <a:latin typeface="Consolas"/>
                <a:ea typeface="Consolas"/>
              </a:rPr>
              <a:t> = c;</a:t>
            </a:r>
            <a:endParaRPr b="0" lang="en-US" sz="2000" spc="-1" strike="noStrike">
              <a:solidFill>
                <a:srgbClr val="000000"/>
              </a:solidFill>
              <a:latin typeface="Arial"/>
            </a:endParaRPr>
          </a:p>
          <a:p>
            <a:pPr defTabSz="914400">
              <a:lnSpc>
                <a:spcPct val="100000"/>
              </a:lnSpc>
              <a:tabLst>
                <a:tab algn="l" pos="0"/>
              </a:tabLst>
            </a:pP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in = </a:t>
            </a:r>
            <a:r>
              <a:rPr b="0" lang="en-US" sz="2000" spc="-1" strike="noStrike">
                <a:solidFill>
                  <a:srgbClr val="a000a0"/>
                </a:solidFill>
                <a:latin typeface="Consolas"/>
                <a:ea typeface="Consolas"/>
              </a:rPr>
              <a:t>PINA;</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	</a:t>
            </a:r>
            <a:r>
              <a:rPr b="0" lang="en-US" sz="2000" spc="-1" strike="noStrike">
                <a:solidFill>
                  <a:srgbClr val="0000ff"/>
                </a:solidFill>
                <a:latin typeface="Consolas"/>
                <a:ea typeface="Consolas"/>
              </a:rPr>
              <a:t>if(in &amp; 0x01)</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c++;</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80000"/>
                </a:solidFill>
                <a:latin typeface="Consolas"/>
                <a:ea typeface="Consolas"/>
              </a:rPr>
              <a:t>	</a:t>
            </a:r>
            <a:r>
              <a:rPr b="0" lang="en-US" sz="2000" spc="-1" strike="noStrike">
                <a:solidFill>
                  <a:srgbClr val="880000"/>
                </a:solidFill>
                <a:latin typeface="Consolas"/>
                <a:ea typeface="Consolas"/>
              </a:rPr>
              <a:t>	</a:t>
            </a:r>
            <a:r>
              <a:rPr b="0" lang="en-US" sz="2000" spc="-1" strike="noStrike">
                <a:solidFill>
                  <a:srgbClr val="880000"/>
                </a:solidFill>
                <a:latin typeface="Consolas"/>
                <a:ea typeface="Consolas"/>
              </a:rPr>
              <a:t>_delay_ms(1000);</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p:txBody>
      </p:sp>
      <p:sp>
        <p:nvSpPr>
          <p:cNvPr id="120" name="Google Shape;229;p34"/>
          <p:cNvSpPr/>
          <p:nvPr/>
        </p:nvSpPr>
        <p:spPr>
          <a:xfrm>
            <a:off x="155520" y="-144360"/>
            <a:ext cx="304560" cy="30456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chemeClr val="dk1"/>
              </a:solidFill>
              <a:latin typeface="Calibri"/>
              <a:ea typeface="Calibri"/>
            </a:endParaRPr>
          </a:p>
        </p:txBody>
      </p:sp>
      <p:sp>
        <p:nvSpPr>
          <p:cNvPr id="121" name="Google Shape;230;p34"/>
          <p:cNvSpPr/>
          <p:nvPr/>
        </p:nvSpPr>
        <p:spPr>
          <a:xfrm>
            <a:off x="155520" y="-144360"/>
            <a:ext cx="304560" cy="30456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chemeClr val="dk1"/>
              </a:solidFill>
              <a:latin typeface="Calibri"/>
              <a:ea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C Code</a:t>
            </a:r>
            <a:endParaRPr b="0" lang="en-US" sz="4400" spc="-1" strike="noStrike">
              <a:solidFill>
                <a:schemeClr val="dk1"/>
              </a:solidFill>
              <a:latin typeface="Calibri"/>
            </a:endParaRPr>
          </a:p>
        </p:txBody>
      </p:sp>
      <p:sp>
        <p:nvSpPr>
          <p:cNvPr id="123" name="Google Shape;228;p34"/>
          <p:cNvSpPr/>
          <p:nvPr/>
        </p:nvSpPr>
        <p:spPr>
          <a:xfrm>
            <a:off x="457200" y="1143000"/>
            <a:ext cx="5105160" cy="590904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r>
              <a:rPr b="0" lang="en-US" sz="2000" spc="-1" strike="noStrike">
                <a:solidFill>
                  <a:srgbClr val="0000ff"/>
                </a:solidFill>
                <a:latin typeface="Consolas"/>
                <a:ea typeface="Consolas"/>
              </a:rPr>
              <a:t>int</a:t>
            </a:r>
            <a:r>
              <a:rPr b="0" lang="en-US" sz="2000" spc="-1" strike="noStrike">
                <a:solidFill>
                  <a:srgbClr val="800000"/>
                </a:solidFill>
                <a:latin typeface="Consolas"/>
                <a:ea typeface="Consolas"/>
              </a:rPr>
              <a:t> </a:t>
            </a:r>
            <a:r>
              <a:rPr b="0" lang="en-US" sz="2000" spc="-1" strike="noStrike">
                <a:solidFill>
                  <a:srgbClr val="880000"/>
                </a:solidFill>
                <a:latin typeface="Consolas"/>
                <a:ea typeface="Consolas"/>
              </a:rPr>
              <a:t>main(</a:t>
            </a:r>
            <a:r>
              <a:rPr b="0" lang="en-US" sz="2000" spc="-1" strike="noStrike">
                <a:solidFill>
                  <a:srgbClr val="0000ff"/>
                </a:solidFill>
                <a:latin typeface="Consolas"/>
                <a:ea typeface="Consolas"/>
              </a:rPr>
              <a:t>void)</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unsigned</a:t>
            </a:r>
            <a:r>
              <a:rPr b="0" lang="en-US" sz="2000" spc="-1" strike="noStrike">
                <a:solidFill>
                  <a:srgbClr val="800000"/>
                </a:solidFill>
                <a:latin typeface="Consolas"/>
                <a:ea typeface="Consolas"/>
              </a:rPr>
              <a:t> </a:t>
            </a:r>
            <a:r>
              <a:rPr b="0" lang="en-US" sz="2000" spc="-1" strike="noStrike">
                <a:solidFill>
                  <a:srgbClr val="0000ff"/>
                </a:solidFill>
                <a:latin typeface="Consolas"/>
                <a:ea typeface="Consolas"/>
              </a:rPr>
              <a:t>char</a:t>
            </a:r>
            <a:r>
              <a:rPr b="0" lang="en-US" sz="2000" spc="-1" strike="noStrike">
                <a:solidFill>
                  <a:srgbClr val="800000"/>
                </a:solidFill>
                <a:latin typeface="Consolas"/>
                <a:ea typeface="Consolas"/>
              </a:rPr>
              <a:t> c=0,in=0;</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DDRA</a:t>
            </a:r>
            <a:r>
              <a:rPr b="0" lang="en-US" sz="2000" spc="-1" strike="noStrike">
                <a:solidFill>
                  <a:srgbClr val="800000"/>
                </a:solidFill>
                <a:latin typeface="Consolas"/>
                <a:ea typeface="Consolas"/>
              </a:rPr>
              <a:t> = 0xFE;</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DDRB</a:t>
            </a:r>
            <a:r>
              <a:rPr b="0" lang="en-US" sz="2000" spc="-1" strike="noStrike">
                <a:solidFill>
                  <a:srgbClr val="800000"/>
                </a:solidFill>
                <a:latin typeface="Consolas"/>
                <a:ea typeface="Consolas"/>
              </a:rPr>
              <a:t> = 0xFF;</a:t>
            </a:r>
            <a:endParaRPr b="0" lang="en-US" sz="2000" spc="-1" strike="noStrike">
              <a:solidFill>
                <a:srgbClr val="000000"/>
              </a:solidFill>
              <a:latin typeface="Arial"/>
            </a:endParaRPr>
          </a:p>
          <a:p>
            <a:pPr defTabSz="914400">
              <a:lnSpc>
                <a:spcPct val="100000"/>
              </a:lnSpc>
              <a:tabLst>
                <a:tab algn="l" pos="0"/>
              </a:tabLst>
            </a:pP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0000ff"/>
                </a:solidFill>
                <a:latin typeface="Consolas"/>
                <a:ea typeface="Consolas"/>
              </a:rPr>
              <a:t>while(1)</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	</a:t>
            </a:r>
            <a:r>
              <a:rPr b="0" lang="en-US" sz="2000" spc="-1" strike="noStrike">
                <a:solidFill>
                  <a:srgbClr val="a000a0"/>
                </a:solidFill>
                <a:latin typeface="Consolas"/>
                <a:ea typeface="Consolas"/>
              </a:rPr>
              <a:t>PORTB</a:t>
            </a:r>
            <a:r>
              <a:rPr b="0" lang="en-US" sz="2000" spc="-1" strike="noStrike">
                <a:solidFill>
                  <a:srgbClr val="800000"/>
                </a:solidFill>
                <a:latin typeface="Consolas"/>
                <a:ea typeface="Consolas"/>
              </a:rPr>
              <a:t> = c;</a:t>
            </a:r>
            <a:endParaRPr b="0" lang="en-US" sz="2000" spc="-1" strike="noStrike">
              <a:solidFill>
                <a:srgbClr val="000000"/>
              </a:solidFill>
              <a:latin typeface="Arial"/>
            </a:endParaRPr>
          </a:p>
          <a:p>
            <a:pPr defTabSz="914400">
              <a:lnSpc>
                <a:spcPct val="100000"/>
              </a:lnSpc>
              <a:tabLst>
                <a:tab algn="l" pos="0"/>
              </a:tabLst>
            </a:pP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in = </a:t>
            </a:r>
            <a:r>
              <a:rPr b="0" lang="en-US" sz="2000" spc="-1" strike="noStrike">
                <a:solidFill>
                  <a:srgbClr val="a000a0"/>
                </a:solidFill>
                <a:latin typeface="Consolas"/>
                <a:ea typeface="Consolas"/>
              </a:rPr>
              <a:t>PINA;</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	</a:t>
            </a:r>
            <a:r>
              <a:rPr b="0" lang="en-US" sz="2000" spc="-1" strike="noStrike">
                <a:solidFill>
                  <a:srgbClr val="0000ff"/>
                </a:solidFill>
                <a:latin typeface="Consolas"/>
                <a:ea typeface="Consolas"/>
              </a:rPr>
              <a:t>if(in &amp; 0x01)</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c++;</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80000"/>
                </a:solidFill>
                <a:latin typeface="Consolas"/>
                <a:ea typeface="Consolas"/>
              </a:rPr>
              <a:t>	</a:t>
            </a:r>
            <a:r>
              <a:rPr b="0" lang="en-US" sz="2000" spc="-1" strike="noStrike">
                <a:solidFill>
                  <a:srgbClr val="880000"/>
                </a:solidFill>
                <a:latin typeface="Consolas"/>
                <a:ea typeface="Consolas"/>
              </a:rPr>
              <a:t>	</a:t>
            </a:r>
            <a:r>
              <a:rPr b="0" lang="en-US" sz="2000" spc="-1" strike="noStrike">
                <a:solidFill>
                  <a:srgbClr val="880000"/>
                </a:solidFill>
                <a:latin typeface="Consolas"/>
                <a:ea typeface="Consolas"/>
              </a:rPr>
              <a:t>_delay_ms(1000);</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p:txBody>
      </p:sp>
      <p:sp>
        <p:nvSpPr>
          <p:cNvPr id="124" name="Google Shape;229;p34"/>
          <p:cNvSpPr/>
          <p:nvPr/>
        </p:nvSpPr>
        <p:spPr>
          <a:xfrm>
            <a:off x="155520" y="-144360"/>
            <a:ext cx="304560" cy="30456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chemeClr val="dk1"/>
              </a:solidFill>
              <a:latin typeface="Calibri"/>
              <a:ea typeface="Calibri"/>
            </a:endParaRPr>
          </a:p>
        </p:txBody>
      </p:sp>
      <p:sp>
        <p:nvSpPr>
          <p:cNvPr id="125" name="Google Shape;230;p34"/>
          <p:cNvSpPr/>
          <p:nvPr/>
        </p:nvSpPr>
        <p:spPr>
          <a:xfrm>
            <a:off x="155520" y="-144360"/>
            <a:ext cx="304560" cy="30456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chemeClr val="dk1"/>
              </a:solidFill>
              <a:latin typeface="Calibri"/>
              <a:ea typeface="Calibri"/>
            </a:endParaRPr>
          </a:p>
        </p:txBody>
      </p:sp>
      <p:sp>
        <p:nvSpPr>
          <p:cNvPr id="126" name="Google Shape;232;p34"/>
          <p:cNvSpPr/>
          <p:nvPr/>
        </p:nvSpPr>
        <p:spPr>
          <a:xfrm>
            <a:off x="5410080" y="1219320"/>
            <a:ext cx="3428640" cy="1980720"/>
          </a:xfrm>
          <a:prstGeom prst="wedgeEllipseCallout">
            <a:avLst>
              <a:gd name="adj1" fmla="val -20833"/>
              <a:gd name="adj2" fmla="val 62500"/>
            </a:avLst>
          </a:prstGeom>
          <a:solidFill>
            <a:schemeClr val="accent3"/>
          </a:solidFill>
          <a:ln w="25400">
            <a:solidFill>
              <a:srgbClr val="718840"/>
            </a:solidFill>
            <a:round/>
          </a:ln>
        </p:spPr>
        <p:style>
          <a:lnRef idx="0"/>
          <a:fillRef idx="0"/>
          <a:effectRef idx="0"/>
          <a:fontRef idx="minor"/>
        </p:style>
        <p:txBody>
          <a:bodyPr anchor="ctr">
            <a:noAutofit/>
          </a:bodyPr>
          <a:p>
            <a:pPr algn="ctr" defTabSz="914400">
              <a:lnSpc>
                <a:spcPct val="100000"/>
              </a:lnSpc>
              <a:tabLst>
                <a:tab algn="l" pos="0"/>
              </a:tabLst>
            </a:pPr>
            <a:r>
              <a:rPr b="1" lang="en-US" sz="2800" spc="-1" strike="noStrike">
                <a:solidFill>
                  <a:schemeClr val="lt1"/>
                </a:solidFill>
                <a:latin typeface="Calibri"/>
                <a:ea typeface="Calibri"/>
              </a:rPr>
              <a:t>There is still a problem in the design.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C Code</a:t>
            </a:r>
            <a:endParaRPr b="0" lang="en-US" sz="4400" spc="-1" strike="noStrike">
              <a:solidFill>
                <a:schemeClr val="dk1"/>
              </a:solidFill>
              <a:latin typeface="Calibri"/>
            </a:endParaRPr>
          </a:p>
        </p:txBody>
      </p:sp>
      <p:sp>
        <p:nvSpPr>
          <p:cNvPr id="128" name="Google Shape;239;p35"/>
          <p:cNvSpPr/>
          <p:nvPr/>
        </p:nvSpPr>
        <p:spPr>
          <a:xfrm>
            <a:off x="457200" y="1143000"/>
            <a:ext cx="8229240" cy="590904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r>
              <a:rPr b="0" lang="en-US" sz="2000" spc="-1" strike="noStrike">
                <a:solidFill>
                  <a:srgbClr val="0000ff"/>
                </a:solidFill>
                <a:latin typeface="Consolas"/>
                <a:ea typeface="Consolas"/>
              </a:rPr>
              <a:t>int</a:t>
            </a:r>
            <a:r>
              <a:rPr b="0" lang="en-US" sz="2000" spc="-1" strike="noStrike">
                <a:solidFill>
                  <a:srgbClr val="800000"/>
                </a:solidFill>
                <a:latin typeface="Consolas"/>
                <a:ea typeface="Consolas"/>
              </a:rPr>
              <a:t> </a:t>
            </a:r>
            <a:r>
              <a:rPr b="0" lang="en-US" sz="2000" spc="-1" strike="noStrike">
                <a:solidFill>
                  <a:srgbClr val="880000"/>
                </a:solidFill>
                <a:latin typeface="Consolas"/>
                <a:ea typeface="Consolas"/>
              </a:rPr>
              <a:t>main(</a:t>
            </a:r>
            <a:r>
              <a:rPr b="0" lang="en-US" sz="2000" spc="-1" strike="noStrike">
                <a:solidFill>
                  <a:srgbClr val="0000ff"/>
                </a:solidFill>
                <a:latin typeface="Consolas"/>
                <a:ea typeface="Consolas"/>
              </a:rPr>
              <a:t>void)</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unsigned</a:t>
            </a:r>
            <a:r>
              <a:rPr b="0" lang="en-US" sz="2000" spc="-1" strike="noStrike">
                <a:solidFill>
                  <a:srgbClr val="800000"/>
                </a:solidFill>
                <a:latin typeface="Consolas"/>
                <a:ea typeface="Consolas"/>
              </a:rPr>
              <a:t> </a:t>
            </a:r>
            <a:r>
              <a:rPr b="0" lang="en-US" sz="2000" spc="-1" strike="noStrike">
                <a:solidFill>
                  <a:srgbClr val="0000ff"/>
                </a:solidFill>
                <a:latin typeface="Consolas"/>
                <a:ea typeface="Consolas"/>
              </a:rPr>
              <a:t>char</a:t>
            </a:r>
            <a:r>
              <a:rPr b="0" lang="en-US" sz="2000" spc="-1" strike="noStrike">
                <a:solidFill>
                  <a:srgbClr val="800000"/>
                </a:solidFill>
                <a:latin typeface="Consolas"/>
                <a:ea typeface="Consolas"/>
              </a:rPr>
              <a:t> c=0,in=0;</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DDRA</a:t>
            </a:r>
            <a:r>
              <a:rPr b="0" lang="en-US" sz="2000" spc="-1" strike="noStrike">
                <a:solidFill>
                  <a:srgbClr val="800000"/>
                </a:solidFill>
                <a:latin typeface="Consolas"/>
                <a:ea typeface="Consolas"/>
              </a:rPr>
              <a:t> = 0xFE;</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a000a0"/>
                </a:solidFill>
                <a:latin typeface="Consolas"/>
                <a:ea typeface="Consolas"/>
              </a:rPr>
              <a:t>DDRB</a:t>
            </a:r>
            <a:r>
              <a:rPr b="0" lang="en-US" sz="2000" spc="-1" strike="noStrike">
                <a:solidFill>
                  <a:srgbClr val="800000"/>
                </a:solidFill>
                <a:latin typeface="Consolas"/>
                <a:ea typeface="Consolas"/>
              </a:rPr>
              <a:t> = 0xFF;</a:t>
            </a:r>
            <a:endParaRPr b="0" lang="en-US" sz="2000" spc="-1" strike="noStrike">
              <a:solidFill>
                <a:srgbClr val="000000"/>
              </a:solidFill>
              <a:latin typeface="Arial"/>
            </a:endParaRPr>
          </a:p>
          <a:p>
            <a:pPr defTabSz="914400">
              <a:lnSpc>
                <a:spcPct val="100000"/>
              </a:lnSpc>
              <a:tabLst>
                <a:tab algn="l" pos="0"/>
              </a:tabLst>
            </a:pP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a000a0"/>
                </a:solidFill>
                <a:latin typeface="Consolas"/>
                <a:ea typeface="Consolas"/>
              </a:rPr>
              <a:t>PORTB</a:t>
            </a:r>
            <a:r>
              <a:rPr b="0" lang="en-US" sz="2000" spc="-1" strike="noStrike">
                <a:solidFill>
                  <a:srgbClr val="800000"/>
                </a:solidFill>
                <a:latin typeface="Consolas"/>
                <a:ea typeface="Consolas"/>
              </a:rPr>
              <a:t> = c;</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0000ff"/>
                </a:solidFill>
                <a:latin typeface="Consolas"/>
                <a:ea typeface="Consolas"/>
              </a:rPr>
              <a:t>while(1)</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in = </a:t>
            </a:r>
            <a:r>
              <a:rPr b="0" lang="en-US" sz="2000" spc="-1" strike="noStrike">
                <a:solidFill>
                  <a:srgbClr val="a000a0"/>
                </a:solidFill>
                <a:latin typeface="Consolas"/>
                <a:ea typeface="Consolas"/>
              </a:rPr>
              <a:t>PINA;</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0000ff"/>
                </a:solidFill>
                <a:latin typeface="Consolas"/>
                <a:ea typeface="Consolas"/>
              </a:rPr>
              <a:t>	</a:t>
            </a:r>
            <a:r>
              <a:rPr b="0" lang="en-US" sz="2000" spc="-1" strike="noStrike">
                <a:solidFill>
                  <a:srgbClr val="0000ff"/>
                </a:solidFill>
                <a:latin typeface="Consolas"/>
                <a:ea typeface="Consolas"/>
              </a:rPr>
              <a:t>	</a:t>
            </a:r>
            <a:r>
              <a:rPr b="0" lang="en-US" sz="2000" spc="-1" strike="noStrike">
                <a:solidFill>
                  <a:srgbClr val="0000ff"/>
                </a:solidFill>
                <a:latin typeface="Consolas"/>
                <a:ea typeface="Consolas"/>
              </a:rPr>
              <a:t>if(in &amp; 0x01)</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c++;</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	</a:t>
            </a:r>
            <a:r>
              <a:rPr b="0" lang="en-US" sz="2000" spc="-1" strike="noStrike">
                <a:solidFill>
                  <a:srgbClr val="a000a0"/>
                </a:solidFill>
                <a:latin typeface="Consolas"/>
                <a:ea typeface="Consolas"/>
              </a:rPr>
              <a:t>PORTB</a:t>
            </a:r>
            <a:r>
              <a:rPr b="0" lang="en-US" sz="2000" spc="-1" strike="noStrike">
                <a:solidFill>
                  <a:srgbClr val="800000"/>
                </a:solidFill>
                <a:latin typeface="Consolas"/>
                <a:ea typeface="Consolas"/>
              </a:rPr>
              <a:t> = c;</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80000"/>
                </a:solidFill>
                <a:latin typeface="Consolas"/>
                <a:ea typeface="Consolas"/>
              </a:rPr>
              <a:t>	</a:t>
            </a:r>
            <a:r>
              <a:rPr b="0" lang="en-US" sz="2000" spc="-1" strike="noStrike">
                <a:solidFill>
                  <a:srgbClr val="880000"/>
                </a:solidFill>
                <a:latin typeface="Consolas"/>
                <a:ea typeface="Consolas"/>
              </a:rPr>
              <a:t>	</a:t>
            </a:r>
            <a:r>
              <a:rPr b="0" lang="en-US" sz="2000" spc="-1" strike="noStrike">
                <a:solidFill>
                  <a:srgbClr val="880000"/>
                </a:solidFill>
                <a:latin typeface="Consolas"/>
                <a:ea typeface="Consolas"/>
              </a:rPr>
              <a:t>	</a:t>
            </a:r>
            <a:r>
              <a:rPr b="0" lang="en-US" sz="2000" spc="-1" strike="noStrike">
                <a:solidFill>
                  <a:srgbClr val="880000"/>
                </a:solidFill>
                <a:latin typeface="Consolas"/>
                <a:ea typeface="Consolas"/>
              </a:rPr>
              <a:t>_delay_ms(1000);</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    </a:t>
            </a: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r>
              <a:rPr b="0" lang="en-US" sz="2000" spc="-1" strike="noStrike">
                <a:solidFill>
                  <a:srgbClr val="800000"/>
                </a:solidFill>
                <a:latin typeface="Consolas"/>
                <a:ea typeface="Consolas"/>
              </a:rPr>
              <a:t>}</a:t>
            </a:r>
            <a:endParaRPr b="0" lang="en-US" sz="2000" spc="-1" strike="noStrike">
              <a:solidFill>
                <a:srgbClr val="000000"/>
              </a:solidFill>
              <a:latin typeface="Arial"/>
            </a:endParaRPr>
          </a:p>
          <a:p>
            <a:pPr defTabSz="914400">
              <a:lnSpc>
                <a:spcPct val="100000"/>
              </a:lnSpc>
              <a:tabLst>
                <a:tab algn="l" pos="0"/>
              </a:tabLst>
            </a:pPr>
            <a:endParaRPr b="0" lang="en-US" sz="1800" spc="-1" strike="noStrike">
              <a:solidFill>
                <a:srgbClr val="000000"/>
              </a:solidFill>
              <a:latin typeface="Arial"/>
            </a:endParaRPr>
          </a:p>
        </p:txBody>
      </p:sp>
      <p:sp>
        <p:nvSpPr>
          <p:cNvPr id="129" name="Google Shape;240;p35"/>
          <p:cNvSpPr/>
          <p:nvPr/>
        </p:nvSpPr>
        <p:spPr>
          <a:xfrm>
            <a:off x="155520" y="-144360"/>
            <a:ext cx="304560" cy="30456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chemeClr val="dk1"/>
              </a:solidFill>
              <a:latin typeface="Calibri"/>
              <a:ea typeface="Calibri"/>
            </a:endParaRPr>
          </a:p>
        </p:txBody>
      </p:sp>
      <p:sp>
        <p:nvSpPr>
          <p:cNvPr id="130" name="Google Shape;241;p35"/>
          <p:cNvSpPr/>
          <p:nvPr/>
        </p:nvSpPr>
        <p:spPr>
          <a:xfrm>
            <a:off x="155520" y="-144360"/>
            <a:ext cx="304560" cy="304560"/>
          </a:xfrm>
          <a:prstGeom prst="rect">
            <a:avLst/>
          </a:prstGeom>
          <a:no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chemeClr val="dk1"/>
              </a:solidFill>
              <a:latin typeface="Calibri"/>
              <a:ea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3959" spc="-1" strike="noStrike">
                <a:solidFill>
                  <a:srgbClr val="e36c09"/>
                </a:solidFill>
                <a:latin typeface="Calibri"/>
                <a:ea typeface="Calibri"/>
              </a:rPr>
              <a:t>Write a program to read a byte from PORT A and write it to PORT B</a:t>
            </a:r>
            <a:endParaRPr b="0" lang="en-US" sz="3959" spc="-1" strike="noStrike">
              <a:solidFill>
                <a:schemeClr val="dk1"/>
              </a:solidFill>
              <a:latin typeface="Calibri"/>
            </a:endParaRPr>
          </a:p>
        </p:txBody>
      </p:sp>
      <p:sp>
        <p:nvSpPr>
          <p:cNvPr id="132" name="PlaceHolder 2"/>
          <p:cNvSpPr>
            <a:spLocks noGrp="1"/>
          </p:cNvSpPr>
          <p:nvPr>
            <p:ph/>
          </p:nvPr>
        </p:nvSpPr>
        <p:spPr>
          <a:xfrm>
            <a:off x="457200" y="1600200"/>
            <a:ext cx="8229240" cy="4525920"/>
          </a:xfrm>
          <a:prstGeom prst="rect">
            <a:avLst/>
          </a:prstGeom>
          <a:noFill/>
          <a:ln w="0">
            <a:noFill/>
          </a:ln>
        </p:spPr>
        <p:txBody>
          <a:bodyPr lIns="91440" rIns="91440" tIns="91440" bIns="91440" anchor="t">
            <a:noAutofit/>
          </a:bodyPr>
          <a:p>
            <a:pPr indent="0">
              <a:spcBef>
                <a:spcPts val="1417"/>
              </a:spcBef>
              <a:buNone/>
            </a:pP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2971800"/>
            <a:ext cx="7772040" cy="146952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3959" spc="-1" strike="noStrike">
                <a:solidFill>
                  <a:srgbClr val="e36c09"/>
                </a:solidFill>
                <a:latin typeface="Calibri"/>
                <a:ea typeface="Calibri"/>
              </a:rPr>
              <a:t>If input (taken from </a:t>
            </a:r>
            <a:r>
              <a:rPr b="0" i="1" lang="en-US" sz="3959" spc="-1" strike="noStrike">
                <a:solidFill>
                  <a:srgbClr val="e36c09"/>
                </a:solidFill>
                <a:latin typeface="Calibri"/>
                <a:ea typeface="Calibri"/>
              </a:rPr>
              <a:t>PORTC</a:t>
            </a:r>
            <a:r>
              <a:rPr b="0" lang="en-US" sz="3959" spc="-1" strike="noStrike">
                <a:solidFill>
                  <a:srgbClr val="e36c09"/>
                </a:solidFill>
                <a:latin typeface="Calibri"/>
                <a:ea typeface="Calibri"/>
              </a:rPr>
              <a:t>) is less than 100, send it to </a:t>
            </a:r>
            <a:r>
              <a:rPr b="0" i="1" lang="en-US" sz="3959" spc="-1" strike="noStrike">
                <a:solidFill>
                  <a:srgbClr val="e36c09"/>
                </a:solidFill>
                <a:latin typeface="Calibri"/>
                <a:ea typeface="Calibri"/>
              </a:rPr>
              <a:t>PORTB</a:t>
            </a:r>
            <a:r>
              <a:rPr b="0" lang="en-US" sz="3959" spc="-1" strike="noStrike">
                <a:solidFill>
                  <a:srgbClr val="e36c09"/>
                </a:solidFill>
                <a:latin typeface="Calibri"/>
                <a:ea typeface="Calibri"/>
              </a:rPr>
              <a:t>, otherwise, send it to </a:t>
            </a:r>
            <a:r>
              <a:rPr b="0" i="1" lang="en-US" sz="3959" spc="-1" strike="noStrike">
                <a:solidFill>
                  <a:srgbClr val="e36c09"/>
                </a:solidFill>
                <a:latin typeface="Calibri"/>
                <a:ea typeface="Calibri"/>
              </a:rPr>
              <a:t>PORTD</a:t>
            </a:r>
            <a:br>
              <a:rPr sz="3960"/>
            </a:br>
            <a:br>
              <a:rPr sz="3960"/>
            </a:br>
            <a:endParaRPr b="0" lang="en-US" sz="3959"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150660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3959" spc="-1" strike="noStrike">
                <a:solidFill>
                  <a:srgbClr val="e36c09"/>
                </a:solidFill>
                <a:latin typeface="Calibri"/>
                <a:ea typeface="Calibri"/>
              </a:rPr>
              <a:t>Write a program to read a byte from PORT A and write its upper nibble to PORT B (lower nibble) and lower nibble to PORT C (upper nibble)</a:t>
            </a:r>
            <a:endParaRPr b="0" lang="en-US" sz="3959" spc="-1" strike="noStrike">
              <a:solidFill>
                <a:schemeClr val="dk1"/>
              </a:solidFill>
              <a:latin typeface="Calibri"/>
            </a:endParaRPr>
          </a:p>
        </p:txBody>
      </p:sp>
      <p:sp>
        <p:nvSpPr>
          <p:cNvPr id="135" name="PlaceHolder 2"/>
          <p:cNvSpPr>
            <a:spLocks noGrp="1"/>
          </p:cNvSpPr>
          <p:nvPr>
            <p:ph/>
          </p:nvPr>
        </p:nvSpPr>
        <p:spPr>
          <a:xfrm>
            <a:off x="457200" y="1600200"/>
            <a:ext cx="8229240" cy="4525920"/>
          </a:xfrm>
          <a:prstGeom prst="rect">
            <a:avLst/>
          </a:prstGeom>
          <a:noFill/>
          <a:ln w="0">
            <a:noFill/>
          </a:ln>
        </p:spPr>
        <p:txBody>
          <a:bodyPr lIns="91440" rIns="91440" tIns="91440" bIns="91440" anchor="t">
            <a:noAutofit/>
          </a:bodyPr>
          <a:p>
            <a:pPr indent="0">
              <a:spcBef>
                <a:spcPts val="1417"/>
              </a:spcBef>
              <a:buNone/>
            </a:pP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0" lang="en-US" sz="4400" spc="-1" strike="noStrike">
                <a:solidFill>
                  <a:schemeClr val="dk1"/>
                </a:solidFill>
                <a:latin typeface="Calibri"/>
              </a:rPr>
              <a:t>Discussions on push buttons</a:t>
            </a:r>
            <a:endParaRPr b="0" lang="en-US" sz="4400" spc="-1" strike="noStrike">
              <a:solidFill>
                <a:schemeClr val="dk1"/>
              </a:solidFill>
              <a:latin typeface="Calibri"/>
            </a:endParaRPr>
          </a:p>
        </p:txBody>
      </p:sp>
      <p:sp>
        <p:nvSpPr>
          <p:cNvPr id="137" name="PlaceHolder 2"/>
          <p:cNvSpPr>
            <a:spLocks noGrp="1"/>
          </p:cNvSpPr>
          <p:nvPr>
            <p:ph/>
          </p:nvPr>
        </p:nvSpPr>
        <p:spPr>
          <a:xfrm>
            <a:off x="457200" y="1600200"/>
            <a:ext cx="8229240" cy="4525920"/>
          </a:xfrm>
          <a:prstGeom prst="rect">
            <a:avLst/>
          </a:prstGeom>
          <a:noFill/>
          <a:ln w="0">
            <a:noFill/>
          </a:ln>
        </p:spPr>
        <p:txBody>
          <a:bodyPr lIns="91440" rIns="91440" tIns="91440" bIns="91440" anchor="t">
            <a:noAutofit/>
          </a:bodyPr>
          <a:p>
            <a:pPr marL="457200" indent="-431640" defTabSz="914400">
              <a:lnSpc>
                <a:spcPct val="100000"/>
              </a:lnSpc>
              <a:spcBef>
                <a:spcPts val="641"/>
              </a:spcBef>
              <a:buClr>
                <a:srgbClr val="000000"/>
              </a:buClr>
              <a:buFont typeface="Arial"/>
              <a:buChar char="•"/>
            </a:pPr>
            <a:r>
              <a:rPr b="0" lang="en-US" sz="3200" spc="-1" strike="noStrike">
                <a:solidFill>
                  <a:schemeClr val="dk1"/>
                </a:solidFill>
                <a:latin typeface="Calibri"/>
              </a:rPr>
              <a:t>This might seem like a reasonable connection</a:t>
            </a:r>
            <a:endParaRPr b="0" lang="en-US" sz="3200" spc="-1" strike="noStrike">
              <a:solidFill>
                <a:schemeClr val="dk1"/>
              </a:solidFill>
              <a:latin typeface="Calibri"/>
            </a:endParaRPr>
          </a:p>
          <a:p>
            <a:pPr lvl="1" marL="914400" indent="-406440" defTabSz="914400">
              <a:lnSpc>
                <a:spcPct val="100000"/>
              </a:lnSpc>
              <a:buClr>
                <a:srgbClr val="000000"/>
              </a:buClr>
              <a:buFont typeface="Arial"/>
              <a:buChar char="–"/>
            </a:pPr>
            <a:r>
              <a:rPr b="0" lang="en-US" sz="2800" spc="-1" strike="noStrike">
                <a:solidFill>
                  <a:schemeClr val="dk1"/>
                </a:solidFill>
                <a:latin typeface="Calibri"/>
              </a:rPr>
              <a:t>what is wrong with it ?</a:t>
            </a:r>
            <a:endParaRPr b="0" lang="en-US" sz="2800" spc="-1" strike="noStrike">
              <a:solidFill>
                <a:schemeClr val="dk1"/>
              </a:solidFill>
              <a:latin typeface="Calibri"/>
            </a:endParaRPr>
          </a:p>
        </p:txBody>
      </p:sp>
      <p:cxnSp>
        <p:nvCxnSpPr>
          <p:cNvPr id="138" name="Google Shape;267;p39"/>
          <p:cNvCxnSpPr/>
          <p:nvPr/>
        </p:nvCxnSpPr>
        <p:spPr>
          <a:xfrm>
            <a:off x="4533120" y="4455720"/>
            <a:ext cx="1813320" cy="360"/>
          </a:xfrm>
          <a:prstGeom prst="straightConnector1">
            <a:avLst/>
          </a:prstGeom>
          <a:ln w="76200">
            <a:solidFill>
              <a:srgbClr val="1f497d"/>
            </a:solidFill>
            <a:round/>
          </a:ln>
        </p:spPr>
      </p:cxnSp>
      <p:cxnSp>
        <p:nvCxnSpPr>
          <p:cNvPr id="139" name="Google Shape;268;p39"/>
          <p:cNvCxnSpPr/>
          <p:nvPr/>
        </p:nvCxnSpPr>
        <p:spPr>
          <a:xfrm flipV="1">
            <a:off x="3893760" y="4130280"/>
            <a:ext cx="779040" cy="23400"/>
          </a:xfrm>
          <a:prstGeom prst="straightConnector1">
            <a:avLst/>
          </a:prstGeom>
          <a:ln w="76200">
            <a:solidFill>
              <a:srgbClr val="1f497d"/>
            </a:solidFill>
            <a:round/>
          </a:ln>
        </p:spPr>
      </p:cxnSp>
      <p:cxnSp>
        <p:nvCxnSpPr>
          <p:cNvPr id="140" name="Google Shape;269;p39"/>
          <p:cNvCxnSpPr/>
          <p:nvPr/>
        </p:nvCxnSpPr>
        <p:spPr>
          <a:xfrm>
            <a:off x="2359440" y="4455720"/>
            <a:ext cx="1813680" cy="360"/>
          </a:xfrm>
          <a:prstGeom prst="straightConnector1">
            <a:avLst/>
          </a:prstGeom>
          <a:ln w="76200">
            <a:solidFill>
              <a:srgbClr val="1f497d"/>
            </a:solidFill>
            <a:round/>
          </a:ln>
        </p:spPr>
      </p:cxnSp>
      <p:cxnSp>
        <p:nvCxnSpPr>
          <p:cNvPr id="141" name="Google Shape;270;p39"/>
          <p:cNvCxnSpPr/>
          <p:nvPr/>
        </p:nvCxnSpPr>
        <p:spPr>
          <a:xfrm>
            <a:off x="2394360" y="4443840"/>
            <a:ext cx="58320" cy="1151280"/>
          </a:xfrm>
          <a:prstGeom prst="straightConnector1">
            <a:avLst/>
          </a:prstGeom>
          <a:ln w="76200">
            <a:solidFill>
              <a:srgbClr val="1f497d"/>
            </a:solidFill>
            <a:round/>
          </a:ln>
        </p:spPr>
      </p:cxnSp>
      <p:cxnSp>
        <p:nvCxnSpPr>
          <p:cNvPr id="142" name="Google Shape;271;p39"/>
          <p:cNvCxnSpPr/>
          <p:nvPr/>
        </p:nvCxnSpPr>
        <p:spPr>
          <a:xfrm flipV="1">
            <a:off x="2062800" y="5594760"/>
            <a:ext cx="721080" cy="12240"/>
          </a:xfrm>
          <a:prstGeom prst="straightConnector1">
            <a:avLst/>
          </a:prstGeom>
          <a:ln w="76200">
            <a:solidFill>
              <a:srgbClr val="1f497d"/>
            </a:solidFill>
            <a:round/>
          </a:ln>
        </p:spPr>
      </p:cxnSp>
      <p:cxnSp>
        <p:nvCxnSpPr>
          <p:cNvPr id="143" name="Google Shape;272;p39"/>
          <p:cNvCxnSpPr/>
          <p:nvPr/>
        </p:nvCxnSpPr>
        <p:spPr>
          <a:xfrm flipV="1">
            <a:off x="2197800" y="5734080"/>
            <a:ext cx="451080" cy="3240"/>
          </a:xfrm>
          <a:prstGeom prst="straightConnector1">
            <a:avLst/>
          </a:prstGeom>
          <a:ln w="76200">
            <a:solidFill>
              <a:srgbClr val="1f497d"/>
            </a:solidFill>
            <a:round/>
          </a:ln>
        </p:spPr>
      </p:cxnSp>
      <p:cxnSp>
        <p:nvCxnSpPr>
          <p:cNvPr id="144" name="Google Shape;273;p39"/>
          <p:cNvCxnSpPr/>
          <p:nvPr/>
        </p:nvCxnSpPr>
        <p:spPr>
          <a:xfrm flipV="1">
            <a:off x="2295360" y="5864400"/>
            <a:ext cx="255960" cy="35280"/>
          </a:xfrm>
          <a:prstGeom prst="straightConnector1">
            <a:avLst/>
          </a:prstGeom>
          <a:ln w="76200">
            <a:solidFill>
              <a:srgbClr val="1f497d"/>
            </a:solidFill>
            <a:round/>
          </a:ln>
        </p:spPr>
      </p:cxnSp>
      <p:sp>
        <p:nvSpPr>
          <p:cNvPr id="145" name="Google Shape;274;p39"/>
          <p:cNvSpPr/>
          <p:nvPr/>
        </p:nvSpPr>
        <p:spPr>
          <a:xfrm>
            <a:off x="6532560" y="4130280"/>
            <a:ext cx="2373120" cy="78084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0" lang="en-US" sz="1800" spc="-1" strike="noStrike">
                <a:solidFill>
                  <a:schemeClr val="dk1"/>
                </a:solidFill>
                <a:latin typeface="Calibri"/>
              </a:rPr>
              <a:t>to microcontroller</a:t>
            </a:r>
            <a:endParaRPr b="0" lang="en-US" sz="1800" spc="-1" strike="noStrike">
              <a:solidFill>
                <a:srgbClr val="000000"/>
              </a:solidFill>
              <a:latin typeface="Arial"/>
            </a:endParaRPr>
          </a:p>
        </p:txBody>
      </p:sp>
      <p:sp>
        <p:nvSpPr>
          <p:cNvPr id="146" name="Google Shape;275;p39"/>
          <p:cNvSpPr/>
          <p:nvPr/>
        </p:nvSpPr>
        <p:spPr>
          <a:xfrm>
            <a:off x="6189480" y="4455720"/>
            <a:ext cx="778320" cy="78084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0" i="1" lang="en-US" sz="1800" spc="-1" strike="noStrike">
                <a:solidFill>
                  <a:schemeClr val="dk1"/>
                </a:solidFill>
                <a:latin typeface="Calibri"/>
              </a:rPr>
              <a:t>a</a:t>
            </a:r>
            <a:endParaRPr b="0" lang="en-US" sz="1800" spc="-1" strike="noStrike">
              <a:solidFill>
                <a:srgbClr val="000000"/>
              </a:solidFill>
              <a:latin typeface="Arial"/>
            </a:endParaRPr>
          </a:p>
        </p:txBody>
      </p:sp>
      <p:sp>
        <p:nvSpPr>
          <p:cNvPr id="147" name="Google Shape;276;p39"/>
          <p:cNvSpPr/>
          <p:nvPr/>
        </p:nvSpPr>
        <p:spPr>
          <a:xfrm>
            <a:off x="6346440" y="4397760"/>
            <a:ext cx="173880" cy="115920"/>
          </a:xfrm>
          <a:prstGeom prst="ellipse">
            <a:avLst/>
          </a:prstGeom>
          <a:solidFill>
            <a:schemeClr val="lt2"/>
          </a:solidFill>
          <a:ln w="9525">
            <a:solidFill>
              <a:srgbClr val="1f497d"/>
            </a:solidFill>
            <a:round/>
          </a:ln>
        </p:spPr>
        <p:style>
          <a:lnRef idx="0"/>
          <a:fillRef idx="0"/>
          <a:effectRef idx="0"/>
          <a:fontRef idx="minor"/>
        </p:style>
        <p:txBody>
          <a:bodyPr tIns="41040" bIns="41040" anchor="ctr">
            <a:noAutofit/>
          </a:bodyPr>
          <a:p>
            <a:pPr defTabSz="914400">
              <a:lnSpc>
                <a:spcPct val="100000"/>
              </a:lnSpc>
              <a:tabLst>
                <a:tab algn="l" pos="0"/>
              </a:tabLst>
            </a:pP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4680"/>
            <a:ext cx="8229240" cy="114264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0" lang="en-US" sz="4400" spc="-1" strike="noStrike">
                <a:solidFill>
                  <a:schemeClr val="dk1"/>
                </a:solidFill>
                <a:latin typeface="Calibri"/>
              </a:rPr>
              <a:t>Discussions on push buttons</a:t>
            </a:r>
            <a:endParaRPr b="0" lang="en-US" sz="4400" spc="-1" strike="noStrike">
              <a:solidFill>
                <a:schemeClr val="dk1"/>
              </a:solidFill>
              <a:latin typeface="Calibri"/>
            </a:endParaRPr>
          </a:p>
        </p:txBody>
      </p:sp>
      <p:sp>
        <p:nvSpPr>
          <p:cNvPr id="149" name="PlaceHolder 2"/>
          <p:cNvSpPr>
            <a:spLocks noGrp="1"/>
          </p:cNvSpPr>
          <p:nvPr>
            <p:ph/>
          </p:nvPr>
        </p:nvSpPr>
        <p:spPr>
          <a:xfrm>
            <a:off x="457200" y="1338480"/>
            <a:ext cx="8229240" cy="4525920"/>
          </a:xfrm>
          <a:prstGeom prst="rect">
            <a:avLst/>
          </a:prstGeom>
          <a:noFill/>
          <a:ln w="0">
            <a:noFill/>
          </a:ln>
        </p:spPr>
        <p:txBody>
          <a:bodyPr lIns="91440" rIns="91440" tIns="91440" bIns="91440" anchor="t">
            <a:noAutofit/>
          </a:bodyPr>
          <a:p>
            <a:pPr marL="457200" indent="-431640" defTabSz="914400">
              <a:lnSpc>
                <a:spcPct val="100000"/>
              </a:lnSpc>
              <a:spcBef>
                <a:spcPts val="641"/>
              </a:spcBef>
              <a:buClr>
                <a:srgbClr val="000000"/>
              </a:buClr>
              <a:buFont typeface="Arial"/>
              <a:buChar char="•"/>
            </a:pPr>
            <a:r>
              <a:rPr b="0" lang="en-US" sz="3200" spc="-1" strike="noStrike">
                <a:solidFill>
                  <a:schemeClr val="dk1"/>
                </a:solidFill>
                <a:latin typeface="Calibri"/>
              </a:rPr>
              <a:t>This might seem like a reasonable connection</a:t>
            </a:r>
            <a:endParaRPr b="0" lang="en-US" sz="3200" spc="-1" strike="noStrike">
              <a:solidFill>
                <a:schemeClr val="dk1"/>
              </a:solidFill>
              <a:latin typeface="Calibri"/>
            </a:endParaRPr>
          </a:p>
          <a:p>
            <a:pPr lvl="1" marL="914400" indent="-406440" defTabSz="914400">
              <a:lnSpc>
                <a:spcPct val="100000"/>
              </a:lnSpc>
              <a:buClr>
                <a:srgbClr val="000000"/>
              </a:buClr>
              <a:buFont typeface="Arial"/>
              <a:buChar char="–"/>
            </a:pPr>
            <a:r>
              <a:rPr b="0" lang="en-US" sz="2800" spc="-1" strike="noStrike">
                <a:solidFill>
                  <a:schemeClr val="dk1"/>
                </a:solidFill>
                <a:latin typeface="Calibri"/>
              </a:rPr>
              <a:t>what is wrong with it ?</a:t>
            </a:r>
            <a:endParaRPr b="0" lang="en-US" sz="2800" spc="-1" strike="noStrike">
              <a:solidFill>
                <a:schemeClr val="dk1"/>
              </a:solidFill>
              <a:latin typeface="Calibri"/>
            </a:endParaRPr>
          </a:p>
          <a:p>
            <a:pPr lvl="1" marL="914400" indent="-406440" defTabSz="914400">
              <a:lnSpc>
                <a:spcPct val="100000"/>
              </a:lnSpc>
              <a:buClr>
                <a:srgbClr val="000000"/>
              </a:buClr>
              <a:buFont typeface="Arial"/>
              <a:buChar char="–"/>
            </a:pPr>
            <a:r>
              <a:rPr b="0" lang="en-US" sz="2800" spc="-1" strike="noStrike">
                <a:solidFill>
                  <a:schemeClr val="dk1"/>
                </a:solidFill>
                <a:latin typeface="Calibri"/>
              </a:rPr>
              <a:t>What is the voltage at terminal </a:t>
            </a:r>
            <a:r>
              <a:rPr b="0" i="1" lang="en-US" sz="2800" spc="-1" strike="noStrike">
                <a:solidFill>
                  <a:schemeClr val="dk1"/>
                </a:solidFill>
                <a:latin typeface="Calibri"/>
              </a:rPr>
              <a:t>a </a:t>
            </a:r>
            <a:r>
              <a:rPr b="0" lang="en-US" sz="2800" spc="-1" strike="noStrike">
                <a:solidFill>
                  <a:schemeClr val="dk1"/>
                </a:solidFill>
                <a:latin typeface="Calibri"/>
              </a:rPr>
              <a:t>when the button is not pressed? </a:t>
            </a:r>
            <a:endParaRPr b="0" lang="en-US" sz="2800" spc="-1" strike="noStrike">
              <a:solidFill>
                <a:schemeClr val="dk1"/>
              </a:solidFill>
              <a:latin typeface="Calibri"/>
            </a:endParaRPr>
          </a:p>
        </p:txBody>
      </p:sp>
      <p:cxnSp>
        <p:nvCxnSpPr>
          <p:cNvPr id="150" name="Google Shape;284;p40"/>
          <p:cNvCxnSpPr/>
          <p:nvPr/>
        </p:nvCxnSpPr>
        <p:spPr>
          <a:xfrm>
            <a:off x="4533120" y="4455720"/>
            <a:ext cx="1813320" cy="360"/>
          </a:xfrm>
          <a:prstGeom prst="straightConnector1">
            <a:avLst/>
          </a:prstGeom>
          <a:ln w="76200">
            <a:solidFill>
              <a:srgbClr val="1f497d"/>
            </a:solidFill>
            <a:round/>
          </a:ln>
        </p:spPr>
      </p:cxnSp>
      <p:cxnSp>
        <p:nvCxnSpPr>
          <p:cNvPr id="151" name="Google Shape;285;p40"/>
          <p:cNvCxnSpPr/>
          <p:nvPr/>
        </p:nvCxnSpPr>
        <p:spPr>
          <a:xfrm flipV="1">
            <a:off x="3893760" y="4130280"/>
            <a:ext cx="779040" cy="23400"/>
          </a:xfrm>
          <a:prstGeom prst="straightConnector1">
            <a:avLst/>
          </a:prstGeom>
          <a:ln w="76200">
            <a:solidFill>
              <a:srgbClr val="1f497d"/>
            </a:solidFill>
            <a:round/>
          </a:ln>
        </p:spPr>
      </p:cxnSp>
      <p:cxnSp>
        <p:nvCxnSpPr>
          <p:cNvPr id="152" name="Google Shape;286;p40"/>
          <p:cNvCxnSpPr/>
          <p:nvPr/>
        </p:nvCxnSpPr>
        <p:spPr>
          <a:xfrm>
            <a:off x="2359440" y="4455720"/>
            <a:ext cx="1813680" cy="360"/>
          </a:xfrm>
          <a:prstGeom prst="straightConnector1">
            <a:avLst/>
          </a:prstGeom>
          <a:ln w="76200">
            <a:solidFill>
              <a:srgbClr val="1f497d"/>
            </a:solidFill>
            <a:round/>
          </a:ln>
        </p:spPr>
      </p:cxnSp>
      <p:cxnSp>
        <p:nvCxnSpPr>
          <p:cNvPr id="153" name="Google Shape;287;p40"/>
          <p:cNvCxnSpPr/>
          <p:nvPr/>
        </p:nvCxnSpPr>
        <p:spPr>
          <a:xfrm>
            <a:off x="2394360" y="4443840"/>
            <a:ext cx="58320" cy="1151280"/>
          </a:xfrm>
          <a:prstGeom prst="straightConnector1">
            <a:avLst/>
          </a:prstGeom>
          <a:ln w="76200">
            <a:solidFill>
              <a:srgbClr val="1f497d"/>
            </a:solidFill>
            <a:round/>
          </a:ln>
        </p:spPr>
      </p:cxnSp>
      <p:cxnSp>
        <p:nvCxnSpPr>
          <p:cNvPr id="154" name="Google Shape;288;p40"/>
          <p:cNvCxnSpPr/>
          <p:nvPr/>
        </p:nvCxnSpPr>
        <p:spPr>
          <a:xfrm flipV="1">
            <a:off x="2062800" y="5594760"/>
            <a:ext cx="721080" cy="12240"/>
          </a:xfrm>
          <a:prstGeom prst="straightConnector1">
            <a:avLst/>
          </a:prstGeom>
          <a:ln w="76200">
            <a:solidFill>
              <a:srgbClr val="1f497d"/>
            </a:solidFill>
            <a:round/>
          </a:ln>
        </p:spPr>
      </p:cxnSp>
      <p:cxnSp>
        <p:nvCxnSpPr>
          <p:cNvPr id="155" name="Google Shape;289;p40"/>
          <p:cNvCxnSpPr/>
          <p:nvPr/>
        </p:nvCxnSpPr>
        <p:spPr>
          <a:xfrm flipV="1">
            <a:off x="2197800" y="5734080"/>
            <a:ext cx="451080" cy="3240"/>
          </a:xfrm>
          <a:prstGeom prst="straightConnector1">
            <a:avLst/>
          </a:prstGeom>
          <a:ln w="76200">
            <a:solidFill>
              <a:srgbClr val="1f497d"/>
            </a:solidFill>
            <a:round/>
          </a:ln>
        </p:spPr>
      </p:cxnSp>
      <p:cxnSp>
        <p:nvCxnSpPr>
          <p:cNvPr id="156" name="Google Shape;290;p40"/>
          <p:cNvCxnSpPr/>
          <p:nvPr/>
        </p:nvCxnSpPr>
        <p:spPr>
          <a:xfrm flipV="1">
            <a:off x="2295360" y="5864400"/>
            <a:ext cx="255960" cy="35280"/>
          </a:xfrm>
          <a:prstGeom prst="straightConnector1">
            <a:avLst/>
          </a:prstGeom>
          <a:ln w="76200">
            <a:solidFill>
              <a:srgbClr val="1f497d"/>
            </a:solidFill>
            <a:round/>
          </a:ln>
        </p:spPr>
      </p:cxnSp>
      <p:sp>
        <p:nvSpPr>
          <p:cNvPr id="157" name="Google Shape;291;p40"/>
          <p:cNvSpPr/>
          <p:nvPr/>
        </p:nvSpPr>
        <p:spPr>
          <a:xfrm>
            <a:off x="6532560" y="4130280"/>
            <a:ext cx="2373120" cy="78084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0" lang="en-US" sz="1800" spc="-1" strike="noStrike">
                <a:solidFill>
                  <a:schemeClr val="dk1"/>
                </a:solidFill>
                <a:latin typeface="Calibri"/>
              </a:rPr>
              <a:t>to microcontroller</a:t>
            </a:r>
            <a:endParaRPr b="0" lang="en-US" sz="1800" spc="-1" strike="noStrike">
              <a:solidFill>
                <a:srgbClr val="000000"/>
              </a:solidFill>
              <a:latin typeface="Arial"/>
            </a:endParaRPr>
          </a:p>
        </p:txBody>
      </p:sp>
      <p:sp>
        <p:nvSpPr>
          <p:cNvPr id="158" name="Google Shape;292;p40"/>
          <p:cNvSpPr/>
          <p:nvPr/>
        </p:nvSpPr>
        <p:spPr>
          <a:xfrm>
            <a:off x="6189480" y="4455720"/>
            <a:ext cx="778320" cy="78084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0" i="1" lang="en-US" sz="1800" spc="-1" strike="noStrike">
                <a:solidFill>
                  <a:schemeClr val="dk1"/>
                </a:solidFill>
                <a:latin typeface="Calibri"/>
              </a:rPr>
              <a:t>a</a:t>
            </a:r>
            <a:endParaRPr b="0" lang="en-US" sz="1800" spc="-1" strike="noStrike">
              <a:solidFill>
                <a:srgbClr val="000000"/>
              </a:solidFill>
              <a:latin typeface="Arial"/>
            </a:endParaRPr>
          </a:p>
        </p:txBody>
      </p:sp>
      <p:sp>
        <p:nvSpPr>
          <p:cNvPr id="159" name="Google Shape;293;p40"/>
          <p:cNvSpPr/>
          <p:nvPr/>
        </p:nvSpPr>
        <p:spPr>
          <a:xfrm>
            <a:off x="6346440" y="4397760"/>
            <a:ext cx="173880" cy="115920"/>
          </a:xfrm>
          <a:prstGeom prst="ellipse">
            <a:avLst/>
          </a:prstGeom>
          <a:solidFill>
            <a:schemeClr val="lt2"/>
          </a:solidFill>
          <a:ln w="9525">
            <a:solidFill>
              <a:srgbClr val="1f497d"/>
            </a:solidFill>
            <a:round/>
          </a:ln>
        </p:spPr>
        <p:style>
          <a:lnRef idx="0"/>
          <a:fillRef idx="0"/>
          <a:effectRef idx="0"/>
          <a:fontRef idx="minor"/>
        </p:style>
        <p:txBody>
          <a:bodyPr tIns="41040" bIns="41040" anchor="ctr">
            <a:noAutofit/>
          </a:bodyPr>
          <a:p>
            <a:pPr defTabSz="914400">
              <a:lnSpc>
                <a:spcPct val="100000"/>
              </a:lnSpc>
              <a:tabLst>
                <a:tab algn="l" pos="0"/>
              </a:tabLst>
            </a:pP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Ports for I/O</a:t>
            </a:r>
            <a:endParaRPr b="0" lang="en-US" sz="4400" spc="-1" strike="noStrike">
              <a:solidFill>
                <a:schemeClr val="dk1"/>
              </a:solidFill>
              <a:latin typeface="Calibri"/>
            </a:endParaRPr>
          </a:p>
        </p:txBody>
      </p:sp>
      <p:sp>
        <p:nvSpPr>
          <p:cNvPr id="78"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buClr>
                <a:srgbClr val="000000"/>
              </a:buClr>
              <a:buFont typeface="Arial"/>
              <a:buChar char="•"/>
            </a:pPr>
            <a:r>
              <a:rPr b="0" lang="en-US" sz="3200" spc="-1" strike="noStrike">
                <a:solidFill>
                  <a:schemeClr val="dk1"/>
                </a:solidFill>
                <a:latin typeface="Calibri"/>
                <a:ea typeface="Calibri"/>
              </a:rPr>
              <a:t>4 different ports for I/O</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ea typeface="Calibri"/>
              </a:rPr>
              <a:t>A, B, C, D</a:t>
            </a:r>
            <a:endParaRPr b="0" lang="en-US" sz="28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ea typeface="Calibri"/>
              </a:rPr>
              <a:t>8 bit &lt;-&gt; 8 data pins</a:t>
            </a:r>
            <a:endParaRPr b="0" lang="en-US" sz="28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ea typeface="Calibri"/>
              </a:rPr>
              <a:t>Every pin is bidirectional, can be used as input or output</a:t>
            </a:r>
            <a:endParaRPr b="0" lang="en-US" sz="2800" spc="-1" strike="noStrike">
              <a:solidFill>
                <a:schemeClr val="dk1"/>
              </a:solidFill>
              <a:latin typeface="Calibri"/>
            </a:endParaRPr>
          </a:p>
          <a:p>
            <a:pPr marL="743040" indent="-285840" defTabSz="914400">
              <a:lnSpc>
                <a:spcPct val="100000"/>
              </a:lnSpc>
              <a:spcBef>
                <a:spcPts val="561"/>
              </a:spcBef>
              <a:buNone/>
              <a:tabLst>
                <a:tab algn="l" pos="0"/>
              </a:tabLst>
            </a:pPr>
            <a:endParaRPr b="0" lang="en-US" sz="2800" spc="-1" strike="noStrike">
              <a:solidFill>
                <a:schemeClr val="dk1"/>
              </a:solidFill>
              <a:latin typeface="Calibri"/>
            </a:endParaRPr>
          </a:p>
          <a:p>
            <a:pPr marL="743040" indent="-285840" defTabSz="914400">
              <a:lnSpc>
                <a:spcPct val="100000"/>
              </a:lnSpc>
              <a:spcBef>
                <a:spcPts val="561"/>
              </a:spcBef>
              <a:buNone/>
              <a:tabLst>
                <a:tab algn="l" pos="0"/>
              </a:tabLst>
            </a:pPr>
            <a:endParaRPr b="0" lang="en-US" sz="2800" spc="-1" strike="noStrike">
              <a:solidFill>
                <a:schemeClr val="dk1"/>
              </a:solidFill>
              <a:latin typeface="Calibri"/>
            </a:endParaRPr>
          </a:p>
          <a:p>
            <a:pPr marL="343080" indent="-343080" defTabSz="914400">
              <a:lnSpc>
                <a:spcPct val="100000"/>
              </a:lnSpc>
              <a:spcBef>
                <a:spcPts val="641"/>
              </a:spcBef>
              <a:buNone/>
              <a:tabLst>
                <a:tab algn="l" pos="0"/>
              </a:tabLst>
            </a:pPr>
            <a:endParaRPr b="0" lang="en-US" sz="3200" spc="-1" strike="noStrike">
              <a:solidFill>
                <a:schemeClr val="dk1"/>
              </a:solidFill>
              <a:latin typeface="Calibri"/>
            </a:endParaRPr>
          </a:p>
          <a:p>
            <a:pPr marL="743040" indent="-108000" defTabSz="914400">
              <a:lnSpc>
                <a:spcPct val="100000"/>
              </a:lnSpc>
              <a:spcBef>
                <a:spcPts val="56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4680"/>
            <a:ext cx="8229240" cy="114264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0" lang="en-US" sz="4400" spc="-1" strike="noStrike">
                <a:solidFill>
                  <a:schemeClr val="dk1"/>
                </a:solidFill>
                <a:latin typeface="Calibri"/>
              </a:rPr>
              <a:t>Pull Up Resistors</a:t>
            </a:r>
            <a:endParaRPr b="0" lang="en-US" sz="4400" spc="-1" strike="noStrike">
              <a:solidFill>
                <a:schemeClr val="dk1"/>
              </a:solidFill>
              <a:latin typeface="Calibri"/>
            </a:endParaRPr>
          </a:p>
        </p:txBody>
      </p:sp>
      <p:cxnSp>
        <p:nvCxnSpPr>
          <p:cNvPr id="161" name="Google Shape;300;p41"/>
          <p:cNvCxnSpPr/>
          <p:nvPr/>
        </p:nvCxnSpPr>
        <p:spPr>
          <a:xfrm>
            <a:off x="3835800" y="3698640"/>
            <a:ext cx="1813320" cy="360"/>
          </a:xfrm>
          <a:prstGeom prst="straightConnector1">
            <a:avLst/>
          </a:prstGeom>
          <a:ln w="76200">
            <a:solidFill>
              <a:srgbClr val="1f497d"/>
            </a:solidFill>
            <a:round/>
          </a:ln>
        </p:spPr>
      </p:cxnSp>
      <p:cxnSp>
        <p:nvCxnSpPr>
          <p:cNvPr id="162" name="Google Shape;301;p41"/>
          <p:cNvCxnSpPr/>
          <p:nvPr/>
        </p:nvCxnSpPr>
        <p:spPr>
          <a:xfrm flipV="1">
            <a:off x="3196440" y="3373560"/>
            <a:ext cx="779040" cy="23400"/>
          </a:xfrm>
          <a:prstGeom prst="straightConnector1">
            <a:avLst/>
          </a:prstGeom>
          <a:ln w="76200">
            <a:solidFill>
              <a:srgbClr val="1f497d"/>
            </a:solidFill>
            <a:round/>
          </a:ln>
        </p:spPr>
      </p:cxnSp>
      <p:cxnSp>
        <p:nvCxnSpPr>
          <p:cNvPr id="163" name="Google Shape;302;p41"/>
          <p:cNvCxnSpPr/>
          <p:nvPr/>
        </p:nvCxnSpPr>
        <p:spPr>
          <a:xfrm>
            <a:off x="1662120" y="3698640"/>
            <a:ext cx="1813680" cy="360"/>
          </a:xfrm>
          <a:prstGeom prst="straightConnector1">
            <a:avLst/>
          </a:prstGeom>
          <a:ln w="76200">
            <a:solidFill>
              <a:srgbClr val="1f497d"/>
            </a:solidFill>
            <a:round/>
          </a:ln>
        </p:spPr>
      </p:cxnSp>
      <p:cxnSp>
        <p:nvCxnSpPr>
          <p:cNvPr id="164" name="Google Shape;303;p41"/>
          <p:cNvCxnSpPr/>
          <p:nvPr/>
        </p:nvCxnSpPr>
        <p:spPr>
          <a:xfrm>
            <a:off x="1697040" y="3687120"/>
            <a:ext cx="57960" cy="1151280"/>
          </a:xfrm>
          <a:prstGeom prst="straightConnector1">
            <a:avLst/>
          </a:prstGeom>
          <a:ln w="76200">
            <a:solidFill>
              <a:srgbClr val="1f497d"/>
            </a:solidFill>
            <a:round/>
          </a:ln>
        </p:spPr>
      </p:cxnSp>
      <p:cxnSp>
        <p:nvCxnSpPr>
          <p:cNvPr id="165" name="Google Shape;304;p41"/>
          <p:cNvCxnSpPr/>
          <p:nvPr/>
        </p:nvCxnSpPr>
        <p:spPr>
          <a:xfrm flipV="1">
            <a:off x="1365480" y="4838040"/>
            <a:ext cx="721080" cy="11880"/>
          </a:xfrm>
          <a:prstGeom prst="straightConnector1">
            <a:avLst/>
          </a:prstGeom>
          <a:ln w="76200">
            <a:solidFill>
              <a:srgbClr val="1f497d"/>
            </a:solidFill>
            <a:round/>
          </a:ln>
        </p:spPr>
      </p:cxnSp>
      <p:cxnSp>
        <p:nvCxnSpPr>
          <p:cNvPr id="166" name="Google Shape;305;p41"/>
          <p:cNvCxnSpPr/>
          <p:nvPr/>
        </p:nvCxnSpPr>
        <p:spPr>
          <a:xfrm flipV="1">
            <a:off x="1500480" y="4977360"/>
            <a:ext cx="451080" cy="2880"/>
          </a:xfrm>
          <a:prstGeom prst="straightConnector1">
            <a:avLst/>
          </a:prstGeom>
          <a:ln w="76200">
            <a:solidFill>
              <a:srgbClr val="1f497d"/>
            </a:solidFill>
            <a:round/>
          </a:ln>
        </p:spPr>
      </p:cxnSp>
      <p:cxnSp>
        <p:nvCxnSpPr>
          <p:cNvPr id="167" name="Google Shape;306;p41"/>
          <p:cNvCxnSpPr/>
          <p:nvPr/>
        </p:nvCxnSpPr>
        <p:spPr>
          <a:xfrm flipV="1">
            <a:off x="1598040" y="5107680"/>
            <a:ext cx="255960" cy="34920"/>
          </a:xfrm>
          <a:prstGeom prst="straightConnector1">
            <a:avLst/>
          </a:prstGeom>
          <a:ln w="76200">
            <a:solidFill>
              <a:srgbClr val="1f497d"/>
            </a:solidFill>
            <a:round/>
          </a:ln>
        </p:spPr>
      </p:cxnSp>
      <p:sp>
        <p:nvSpPr>
          <p:cNvPr id="168" name="Google Shape;307;p41"/>
          <p:cNvSpPr/>
          <p:nvPr/>
        </p:nvSpPr>
        <p:spPr>
          <a:xfrm>
            <a:off x="5835240" y="3373560"/>
            <a:ext cx="2373120" cy="78084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0" lang="en-US" sz="1800" spc="-1" strike="noStrike">
                <a:solidFill>
                  <a:schemeClr val="dk1"/>
                </a:solidFill>
                <a:latin typeface="Calibri"/>
              </a:rPr>
              <a:t>to microcontroller</a:t>
            </a:r>
            <a:endParaRPr b="0" lang="en-US" sz="1800" spc="-1" strike="noStrike">
              <a:solidFill>
                <a:srgbClr val="000000"/>
              </a:solidFill>
              <a:latin typeface="Arial"/>
            </a:endParaRPr>
          </a:p>
        </p:txBody>
      </p:sp>
      <p:sp>
        <p:nvSpPr>
          <p:cNvPr id="169" name="Google Shape;308;p41"/>
          <p:cNvSpPr/>
          <p:nvPr/>
        </p:nvSpPr>
        <p:spPr>
          <a:xfrm>
            <a:off x="5492160" y="3699000"/>
            <a:ext cx="778320" cy="78084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0" i="1" lang="en-US" sz="1800" spc="-1" strike="noStrike">
                <a:solidFill>
                  <a:schemeClr val="dk1"/>
                </a:solidFill>
                <a:latin typeface="Calibri"/>
              </a:rPr>
              <a:t>a</a:t>
            </a:r>
            <a:endParaRPr b="0" lang="en-US" sz="1800" spc="-1" strike="noStrike">
              <a:solidFill>
                <a:srgbClr val="000000"/>
              </a:solidFill>
              <a:latin typeface="Arial"/>
            </a:endParaRPr>
          </a:p>
        </p:txBody>
      </p:sp>
      <p:sp>
        <p:nvSpPr>
          <p:cNvPr id="170" name="Google Shape;309;p41"/>
          <p:cNvSpPr/>
          <p:nvPr/>
        </p:nvSpPr>
        <p:spPr>
          <a:xfrm>
            <a:off x="5649120" y="3641040"/>
            <a:ext cx="173880" cy="115920"/>
          </a:xfrm>
          <a:prstGeom prst="ellipse">
            <a:avLst/>
          </a:prstGeom>
          <a:solidFill>
            <a:schemeClr val="lt2"/>
          </a:solidFill>
          <a:ln w="9525">
            <a:solidFill>
              <a:srgbClr val="1f497d"/>
            </a:solidFill>
            <a:round/>
          </a:ln>
        </p:spPr>
        <p:style>
          <a:lnRef idx="0"/>
          <a:fillRef idx="0"/>
          <a:effectRef idx="0"/>
          <a:fontRef idx="minor"/>
        </p:style>
        <p:txBody>
          <a:bodyPr tIns="41040" bIns="41040" anchor="ctr">
            <a:noAutofit/>
          </a:bodyPr>
          <a:p>
            <a:pPr defTabSz="914400">
              <a:lnSpc>
                <a:spcPct val="100000"/>
              </a:lnSpc>
              <a:tabLst>
                <a:tab algn="l" pos="0"/>
              </a:tabLst>
            </a:pPr>
            <a:endParaRPr b="0" lang="en-US" sz="1800" spc="-1" strike="noStrike">
              <a:solidFill>
                <a:schemeClr val="dk1"/>
              </a:solidFill>
              <a:latin typeface="Calibri"/>
            </a:endParaRPr>
          </a:p>
        </p:txBody>
      </p:sp>
      <p:cxnSp>
        <p:nvCxnSpPr>
          <p:cNvPr id="171" name="Google Shape;310;p41"/>
          <p:cNvCxnSpPr/>
          <p:nvPr/>
        </p:nvCxnSpPr>
        <p:spPr>
          <a:xfrm flipH="1">
            <a:off x="4997880" y="3234960"/>
            <a:ext cx="12240" cy="498960"/>
          </a:xfrm>
          <a:prstGeom prst="straightConnector1">
            <a:avLst/>
          </a:prstGeom>
          <a:ln w="76200">
            <a:solidFill>
              <a:srgbClr val="1f497d"/>
            </a:solidFill>
            <a:round/>
          </a:ln>
        </p:spPr>
      </p:cxnSp>
      <p:sp>
        <p:nvSpPr>
          <p:cNvPr id="172" name="Google Shape;311;p41"/>
          <p:cNvSpPr/>
          <p:nvPr/>
        </p:nvSpPr>
        <p:spPr>
          <a:xfrm>
            <a:off x="4824000" y="2677320"/>
            <a:ext cx="394920" cy="557640"/>
          </a:xfrm>
          <a:custGeom>
            <a:avLst/>
            <a:gdLst>
              <a:gd name="textAreaLeft" fmla="*/ 0 w 394920"/>
              <a:gd name="textAreaRight" fmla="*/ 395280 w 394920"/>
              <a:gd name="textAreaTop" fmla="*/ 0 h 557640"/>
              <a:gd name="textAreaBottom" fmla="*/ 558000 h 557640"/>
            </a:gdLst>
            <a:ahLst/>
            <a:rect l="textAreaLeft" t="textAreaTop" r="textAreaRight" b="textAreaBottom"/>
            <a:pathLst>
              <a:path w="15808" h="22317">
                <a:moveTo>
                  <a:pt x="8369" y="0"/>
                </a:moveTo>
                <a:lnTo>
                  <a:pt x="0" y="5579"/>
                </a:lnTo>
                <a:lnTo>
                  <a:pt x="15343" y="9298"/>
                </a:lnTo>
                <a:lnTo>
                  <a:pt x="1860" y="15808"/>
                </a:lnTo>
                <a:lnTo>
                  <a:pt x="15808" y="17203"/>
                </a:lnTo>
                <a:lnTo>
                  <a:pt x="6509" y="22317"/>
                </a:lnTo>
              </a:path>
            </a:pathLst>
          </a:custGeom>
          <a:noFill/>
          <a:ln w="76200">
            <a:solidFill>
              <a:srgbClr val="1f497d"/>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cxnSp>
        <p:nvCxnSpPr>
          <p:cNvPr id="173" name="Google Shape;312;p41"/>
          <p:cNvCxnSpPr/>
          <p:nvPr/>
        </p:nvCxnSpPr>
        <p:spPr>
          <a:xfrm flipH="1" flipV="1">
            <a:off x="5021280" y="1619280"/>
            <a:ext cx="23760" cy="1116360"/>
          </a:xfrm>
          <a:prstGeom prst="straightConnector1">
            <a:avLst/>
          </a:prstGeom>
          <a:ln w="76200">
            <a:solidFill>
              <a:srgbClr val="1f497d"/>
            </a:solidFill>
            <a:round/>
            <a:tailEnd len="med" type="triangle" w="med"/>
          </a:ln>
        </p:spPr>
      </p:cxnSp>
      <p:sp>
        <p:nvSpPr>
          <p:cNvPr id="174" name="Google Shape;313;p41"/>
          <p:cNvSpPr/>
          <p:nvPr/>
        </p:nvSpPr>
        <p:spPr>
          <a:xfrm>
            <a:off x="5346720" y="1619280"/>
            <a:ext cx="778320" cy="78084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0" i="1" lang="en-US" sz="1800" spc="-1" strike="noStrike">
                <a:solidFill>
                  <a:schemeClr val="dk1"/>
                </a:solidFill>
                <a:latin typeface="Calibri"/>
              </a:rPr>
              <a:t>+5 V</a:t>
            </a:r>
            <a:endParaRPr b="0" lang="en-US" sz="1800" spc="-1" strike="noStrike">
              <a:solidFill>
                <a:srgbClr val="000000"/>
              </a:solidFill>
              <a:latin typeface="Arial"/>
            </a:endParaRPr>
          </a:p>
        </p:txBody>
      </p:sp>
      <p:sp>
        <p:nvSpPr>
          <p:cNvPr id="175" name="PlaceHolder 2"/>
          <p:cNvSpPr>
            <a:spLocks noGrp="1"/>
          </p:cNvSpPr>
          <p:nvPr>
            <p:ph/>
          </p:nvPr>
        </p:nvSpPr>
        <p:spPr>
          <a:xfrm>
            <a:off x="457200" y="1600200"/>
            <a:ext cx="8229240" cy="4525920"/>
          </a:xfrm>
          <a:prstGeom prst="rect">
            <a:avLst/>
          </a:prstGeom>
          <a:noFill/>
          <a:ln w="0">
            <a:noFill/>
          </a:ln>
        </p:spPr>
        <p:txBody>
          <a:bodyPr lIns="91440" rIns="91440" tIns="91440" bIns="91440" anchor="t">
            <a:noAutofit/>
          </a:bodyPr>
          <a:p>
            <a:pPr indent="0">
              <a:spcBef>
                <a:spcPts val="1417"/>
              </a:spcBef>
              <a:buNone/>
            </a:pP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4680"/>
            <a:ext cx="8229240" cy="114264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0" lang="en-US" sz="4400" spc="-1" strike="noStrike">
                <a:solidFill>
                  <a:schemeClr val="dk1"/>
                </a:solidFill>
                <a:latin typeface="Calibri"/>
              </a:rPr>
              <a:t>A deeper look</a:t>
            </a:r>
            <a:endParaRPr b="0" lang="en-US" sz="4400" spc="-1" strike="noStrike">
              <a:solidFill>
                <a:schemeClr val="dk1"/>
              </a:solidFill>
              <a:latin typeface="Calibri"/>
            </a:endParaRPr>
          </a:p>
        </p:txBody>
      </p:sp>
      <p:sp>
        <p:nvSpPr>
          <p:cNvPr id="177" name="PlaceHolder 2"/>
          <p:cNvSpPr>
            <a:spLocks noGrp="1"/>
          </p:cNvSpPr>
          <p:nvPr>
            <p:ph/>
          </p:nvPr>
        </p:nvSpPr>
        <p:spPr>
          <a:xfrm>
            <a:off x="457200" y="1600200"/>
            <a:ext cx="8229240" cy="4525920"/>
          </a:xfrm>
          <a:prstGeom prst="rect">
            <a:avLst/>
          </a:prstGeom>
          <a:noFill/>
          <a:ln w="0">
            <a:noFill/>
          </a:ln>
        </p:spPr>
        <p:txBody>
          <a:bodyPr lIns="91440" rIns="91440" tIns="91440" bIns="91440" anchor="t">
            <a:noAutofit/>
          </a:bodyPr>
          <a:p>
            <a:pPr indent="0">
              <a:spcBef>
                <a:spcPts val="1417"/>
              </a:spcBef>
              <a:buNone/>
            </a:pPr>
            <a:endParaRPr b="0" lang="en-US" sz="3200" spc="-1" strike="noStrike">
              <a:solidFill>
                <a:schemeClr val="dk1"/>
              </a:solidFill>
              <a:latin typeface="Calibri"/>
            </a:endParaRPr>
          </a:p>
        </p:txBody>
      </p:sp>
      <p:pic>
        <p:nvPicPr>
          <p:cNvPr id="178" name="Google Shape;322;p42" descr=""/>
          <p:cNvPicPr/>
          <p:nvPr/>
        </p:nvPicPr>
        <p:blipFill>
          <a:blip r:embed="rId1"/>
          <a:stretch/>
        </p:blipFill>
        <p:spPr>
          <a:xfrm>
            <a:off x="2422800" y="2362320"/>
            <a:ext cx="3809520" cy="271440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8229240" cy="114264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0" lang="en-US" sz="4400" spc="-1" strike="noStrike">
                <a:solidFill>
                  <a:schemeClr val="dk1"/>
                </a:solidFill>
                <a:latin typeface="Calibri"/>
              </a:rPr>
              <a:t>A deeper look</a:t>
            </a:r>
            <a:endParaRPr b="0" lang="en-US" sz="4400" spc="-1" strike="noStrike">
              <a:solidFill>
                <a:schemeClr val="dk1"/>
              </a:solidFill>
              <a:latin typeface="Calibri"/>
            </a:endParaRPr>
          </a:p>
        </p:txBody>
      </p:sp>
      <p:pic>
        <p:nvPicPr>
          <p:cNvPr id="180" name="Google Shape;329;p43" descr=""/>
          <p:cNvPicPr/>
          <p:nvPr/>
        </p:nvPicPr>
        <p:blipFill>
          <a:blip r:embed="rId1"/>
          <a:stretch/>
        </p:blipFill>
        <p:spPr>
          <a:xfrm>
            <a:off x="5108040" y="2885400"/>
            <a:ext cx="3809520" cy="2714400"/>
          </a:xfrm>
          <a:prstGeom prst="rect">
            <a:avLst/>
          </a:prstGeom>
          <a:ln w="0">
            <a:noFill/>
          </a:ln>
        </p:spPr>
      </p:pic>
      <p:sp>
        <p:nvSpPr>
          <p:cNvPr id="181" name="PlaceHolder 2"/>
          <p:cNvSpPr>
            <a:spLocks noGrp="1"/>
          </p:cNvSpPr>
          <p:nvPr>
            <p:ph/>
          </p:nvPr>
        </p:nvSpPr>
        <p:spPr>
          <a:xfrm>
            <a:off x="174240" y="1689480"/>
            <a:ext cx="5172120" cy="4878360"/>
          </a:xfrm>
          <a:prstGeom prst="rect">
            <a:avLst/>
          </a:prstGeom>
          <a:noFill/>
          <a:ln w="0">
            <a:noFill/>
          </a:ln>
        </p:spPr>
        <p:txBody>
          <a:bodyPr lIns="91440" rIns="91440" tIns="91440" bIns="91440" anchor="t">
            <a:noAutofit/>
          </a:bodyPr>
          <a:p>
            <a:pPr marL="457200" indent="-419040" defTabSz="914400">
              <a:lnSpc>
                <a:spcPct val="115000"/>
              </a:lnSpc>
              <a:buClr>
                <a:srgbClr val="000000"/>
              </a:buClr>
              <a:buFont typeface="Calibri"/>
              <a:buChar char="•"/>
            </a:pPr>
            <a:r>
              <a:rPr b="0" lang="en-US" sz="3000" spc="-1" strike="noStrike">
                <a:solidFill>
                  <a:schemeClr val="dk1"/>
                </a:solidFill>
                <a:latin typeface="Calibri"/>
              </a:rPr>
              <a:t>When the button is pressed, the input pin is pulled low. The value of resistor R1 controls how much current we want to flow from VCC, through the button, and then to ground.</a:t>
            </a:r>
            <a:endParaRPr b="0" lang="en-US" sz="3000" spc="-1" strike="noStrike">
              <a:solidFill>
                <a:schemeClr val="dk1"/>
              </a:solidFill>
              <a:latin typeface="Calibri"/>
            </a:endParaRPr>
          </a:p>
          <a:p>
            <a:pPr indent="0" defTabSz="914400">
              <a:lnSpc>
                <a:spcPct val="115000"/>
              </a:lnSpc>
              <a:buNone/>
              <a:tabLst>
                <a:tab algn="l" pos="0"/>
              </a:tabLst>
            </a:pPr>
            <a:endParaRPr b="0" lang="en-US" sz="3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4680"/>
            <a:ext cx="8229240" cy="114264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0" lang="en-US" sz="4400" spc="-1" strike="noStrike">
                <a:solidFill>
                  <a:schemeClr val="dk1"/>
                </a:solidFill>
                <a:latin typeface="Calibri"/>
              </a:rPr>
              <a:t>A deeper look</a:t>
            </a:r>
            <a:endParaRPr b="0" lang="en-US" sz="4400" spc="-1" strike="noStrike">
              <a:solidFill>
                <a:schemeClr val="dk1"/>
              </a:solidFill>
              <a:latin typeface="Calibri"/>
            </a:endParaRPr>
          </a:p>
        </p:txBody>
      </p:sp>
      <p:pic>
        <p:nvPicPr>
          <p:cNvPr id="183" name="Google Shape;337;p44" descr=""/>
          <p:cNvPicPr/>
          <p:nvPr/>
        </p:nvPicPr>
        <p:blipFill>
          <a:blip r:embed="rId1"/>
          <a:stretch/>
        </p:blipFill>
        <p:spPr>
          <a:xfrm>
            <a:off x="5108040" y="2885400"/>
            <a:ext cx="3809520" cy="2714400"/>
          </a:xfrm>
          <a:prstGeom prst="rect">
            <a:avLst/>
          </a:prstGeom>
          <a:ln w="0">
            <a:noFill/>
          </a:ln>
        </p:spPr>
      </p:pic>
      <p:sp>
        <p:nvSpPr>
          <p:cNvPr id="184" name="PlaceHolder 2"/>
          <p:cNvSpPr>
            <a:spLocks noGrp="1"/>
          </p:cNvSpPr>
          <p:nvPr>
            <p:ph/>
          </p:nvPr>
        </p:nvSpPr>
        <p:spPr>
          <a:xfrm>
            <a:off x="174240" y="1689480"/>
            <a:ext cx="5172120" cy="4878360"/>
          </a:xfrm>
          <a:prstGeom prst="rect">
            <a:avLst/>
          </a:prstGeom>
          <a:noFill/>
          <a:ln w="0">
            <a:noFill/>
          </a:ln>
        </p:spPr>
        <p:txBody>
          <a:bodyPr lIns="91440" rIns="91440" tIns="91440" bIns="91440" anchor="t">
            <a:noAutofit/>
          </a:bodyPr>
          <a:p>
            <a:pPr marL="457200" indent="-419040" defTabSz="914400">
              <a:lnSpc>
                <a:spcPct val="115000"/>
              </a:lnSpc>
              <a:buClr>
                <a:srgbClr val="000000"/>
              </a:buClr>
              <a:buFont typeface="Calibri"/>
              <a:buChar char="•"/>
            </a:pPr>
            <a:r>
              <a:rPr b="0" lang="en-US" sz="3000" spc="-1" strike="noStrike">
                <a:solidFill>
                  <a:schemeClr val="dk1"/>
                </a:solidFill>
                <a:latin typeface="Calibri"/>
              </a:rPr>
              <a:t>When the button is not pressed, the input pin is pulled high. The value of the pull-up resistor controls the voltage on the input pin.</a:t>
            </a:r>
            <a:endParaRPr b="0" lang="en-US" sz="3000" spc="-1" strike="noStrike">
              <a:solidFill>
                <a:schemeClr val="dk1"/>
              </a:solidFill>
              <a:latin typeface="Calibri"/>
            </a:endParaRPr>
          </a:p>
          <a:p>
            <a:pPr indent="0" defTabSz="914400">
              <a:lnSpc>
                <a:spcPct val="115000"/>
              </a:lnSpc>
              <a:buNone/>
              <a:tabLst>
                <a:tab algn="l" pos="0"/>
              </a:tabLst>
            </a:pPr>
            <a:endParaRPr b="0" lang="en-US" sz="3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4680"/>
            <a:ext cx="8229240" cy="114264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0" lang="en-US" sz="4400" spc="-1" strike="noStrike">
                <a:solidFill>
                  <a:schemeClr val="dk1"/>
                </a:solidFill>
                <a:latin typeface="Calibri"/>
              </a:rPr>
              <a:t>A deeper look</a:t>
            </a:r>
            <a:endParaRPr b="0" lang="en-US" sz="4400" spc="-1" strike="noStrike">
              <a:solidFill>
                <a:schemeClr val="dk1"/>
              </a:solidFill>
              <a:latin typeface="Calibri"/>
            </a:endParaRPr>
          </a:p>
        </p:txBody>
      </p:sp>
      <p:pic>
        <p:nvPicPr>
          <p:cNvPr id="186" name="Google Shape;345;p45" descr=""/>
          <p:cNvPicPr/>
          <p:nvPr/>
        </p:nvPicPr>
        <p:blipFill>
          <a:blip r:embed="rId1"/>
          <a:stretch/>
        </p:blipFill>
        <p:spPr>
          <a:xfrm>
            <a:off x="5108040" y="2885400"/>
            <a:ext cx="3809520" cy="2714400"/>
          </a:xfrm>
          <a:prstGeom prst="rect">
            <a:avLst/>
          </a:prstGeom>
          <a:ln w="0">
            <a:noFill/>
          </a:ln>
        </p:spPr>
      </p:pic>
      <p:sp>
        <p:nvSpPr>
          <p:cNvPr id="187" name="PlaceHolder 2"/>
          <p:cNvSpPr>
            <a:spLocks noGrp="1"/>
          </p:cNvSpPr>
          <p:nvPr>
            <p:ph/>
          </p:nvPr>
        </p:nvSpPr>
        <p:spPr>
          <a:xfrm>
            <a:off x="174240" y="1689480"/>
            <a:ext cx="5172120" cy="4878360"/>
          </a:xfrm>
          <a:prstGeom prst="rect">
            <a:avLst/>
          </a:prstGeom>
          <a:noFill/>
          <a:ln w="0">
            <a:noFill/>
          </a:ln>
        </p:spPr>
        <p:txBody>
          <a:bodyPr lIns="91440" rIns="91440" tIns="91440" bIns="91440" anchor="t">
            <a:noAutofit/>
          </a:bodyPr>
          <a:p>
            <a:pPr marL="457200" indent="-419040" defTabSz="914400">
              <a:lnSpc>
                <a:spcPct val="115000"/>
              </a:lnSpc>
              <a:buClr>
                <a:srgbClr val="000000"/>
              </a:buClr>
              <a:buFont typeface="Calibri"/>
              <a:buChar char="•"/>
            </a:pPr>
            <a:r>
              <a:rPr b="0" lang="en-US" sz="3000" spc="-1" strike="noStrike">
                <a:solidFill>
                  <a:schemeClr val="dk1"/>
                </a:solidFill>
                <a:latin typeface="Calibri"/>
              </a:rPr>
              <a:t>Because of the two opposing factors the resistor value cannot be too high not too low</a:t>
            </a:r>
            <a:endParaRPr b="0" lang="en-US" sz="3000" spc="-1" strike="noStrike">
              <a:solidFill>
                <a:schemeClr val="dk1"/>
              </a:solidFill>
              <a:latin typeface="Calibri"/>
            </a:endParaRPr>
          </a:p>
          <a:p>
            <a:pPr indent="0" defTabSz="914400">
              <a:lnSpc>
                <a:spcPct val="115000"/>
              </a:lnSpc>
              <a:buNone/>
              <a:tabLst>
                <a:tab algn="l" pos="0"/>
              </a:tabLst>
            </a:pPr>
            <a:endParaRPr b="0" lang="en-US" sz="3000" spc="-1" strike="noStrike">
              <a:solidFill>
                <a:schemeClr val="dk1"/>
              </a:solidFill>
              <a:latin typeface="Calibri"/>
            </a:endParaRPr>
          </a:p>
          <a:p>
            <a:pPr marL="457200" indent="-419040" defTabSz="914400">
              <a:lnSpc>
                <a:spcPct val="115000"/>
              </a:lnSpc>
              <a:buClr>
                <a:srgbClr val="000000"/>
              </a:buClr>
              <a:buFont typeface="Arial"/>
              <a:buChar char="•"/>
              <a:tabLst>
                <a:tab algn="l" pos="0"/>
              </a:tabLst>
            </a:pPr>
            <a:r>
              <a:rPr b="0" lang="en-US" sz="3000" spc="-1" strike="noStrike">
                <a:solidFill>
                  <a:schemeClr val="dk1"/>
                </a:solidFill>
                <a:latin typeface="Calibri"/>
              </a:rPr>
              <a:t>Depending on the context you choose an appropriate value</a:t>
            </a:r>
            <a:endParaRPr b="0" lang="en-US" sz="3000" spc="-1" strike="noStrike">
              <a:solidFill>
                <a:schemeClr val="dk1"/>
              </a:solidFill>
              <a:latin typeface="Calibri"/>
            </a:endParaRPr>
          </a:p>
          <a:p>
            <a:pPr indent="0" defTabSz="914400">
              <a:lnSpc>
                <a:spcPct val="115000"/>
              </a:lnSpc>
              <a:buNone/>
              <a:tabLst>
                <a:tab algn="l" pos="0"/>
              </a:tabLst>
            </a:pPr>
            <a:endParaRPr b="0" lang="en-US" sz="3000" spc="-1" strike="noStrike">
              <a:solidFill>
                <a:schemeClr val="dk1"/>
              </a:solidFill>
              <a:latin typeface="Calibri"/>
            </a:endParaRPr>
          </a:p>
          <a:p>
            <a:pPr indent="0" defTabSz="914400">
              <a:lnSpc>
                <a:spcPct val="115000"/>
              </a:lnSpc>
              <a:buNone/>
              <a:tabLst>
                <a:tab algn="l" pos="0"/>
              </a:tabLst>
            </a:pPr>
            <a:endParaRPr b="0" lang="en-US" sz="30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4680"/>
            <a:ext cx="8229240" cy="114264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0" lang="en-US" sz="4400" spc="-1" strike="noStrike">
                <a:solidFill>
                  <a:schemeClr val="dk1"/>
                </a:solidFill>
                <a:latin typeface="Calibri"/>
              </a:rPr>
              <a:t>Pull Down Resistor</a:t>
            </a:r>
            <a:endParaRPr b="0" lang="en-US" sz="4400" spc="-1" strike="noStrike">
              <a:solidFill>
                <a:schemeClr val="dk1"/>
              </a:solidFill>
              <a:latin typeface="Calibri"/>
            </a:endParaRPr>
          </a:p>
        </p:txBody>
      </p:sp>
      <p:sp>
        <p:nvSpPr>
          <p:cNvPr id="189" name="PlaceHolder 2"/>
          <p:cNvSpPr>
            <a:spLocks noGrp="1"/>
          </p:cNvSpPr>
          <p:nvPr>
            <p:ph/>
          </p:nvPr>
        </p:nvSpPr>
        <p:spPr>
          <a:xfrm>
            <a:off x="457200" y="1600200"/>
            <a:ext cx="8229240" cy="4525920"/>
          </a:xfrm>
          <a:prstGeom prst="rect">
            <a:avLst/>
          </a:prstGeom>
          <a:noFill/>
          <a:ln w="0">
            <a:noFill/>
          </a:ln>
        </p:spPr>
        <p:txBody>
          <a:bodyPr lIns="91440" rIns="91440" tIns="91440" bIns="91440" anchor="t">
            <a:noAutofit/>
          </a:bodyPr>
          <a:p>
            <a:pPr indent="0">
              <a:spcBef>
                <a:spcPts val="1417"/>
              </a:spcBef>
              <a:buNone/>
            </a:pPr>
            <a:endParaRPr b="0" lang="en-US" sz="3200" spc="-1" strike="noStrike">
              <a:solidFill>
                <a:schemeClr val="dk1"/>
              </a:solidFill>
              <a:latin typeface="Calibri"/>
            </a:endParaRPr>
          </a:p>
        </p:txBody>
      </p:sp>
      <p:pic>
        <p:nvPicPr>
          <p:cNvPr id="190" name="Google Shape;354;p46" descr=""/>
          <p:cNvPicPr/>
          <p:nvPr/>
        </p:nvPicPr>
        <p:blipFill>
          <a:blip r:embed="rId1"/>
          <a:stretch/>
        </p:blipFill>
        <p:spPr>
          <a:xfrm>
            <a:off x="3107880" y="1876320"/>
            <a:ext cx="2691720" cy="4388040"/>
          </a:xfrm>
          <a:prstGeom prst="rect">
            <a:avLst/>
          </a:prstGeom>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9240" cy="114264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0" lang="en-US" sz="4400" spc="-1" strike="noStrike">
                <a:solidFill>
                  <a:schemeClr val="dk1"/>
                </a:solidFill>
                <a:latin typeface="Calibri"/>
              </a:rPr>
              <a:t>ATmega 32 has internal pull up resistors!</a:t>
            </a:r>
            <a:endParaRPr b="0" lang="en-US" sz="4400" spc="-1" strike="noStrike">
              <a:solidFill>
                <a:schemeClr val="dk1"/>
              </a:solidFill>
              <a:latin typeface="Calibri"/>
            </a:endParaRPr>
          </a:p>
        </p:txBody>
      </p:sp>
      <p:sp>
        <p:nvSpPr>
          <p:cNvPr id="192" name="PlaceHolder 2"/>
          <p:cNvSpPr>
            <a:spLocks noGrp="1"/>
          </p:cNvSpPr>
          <p:nvPr>
            <p:ph/>
          </p:nvPr>
        </p:nvSpPr>
        <p:spPr>
          <a:xfrm>
            <a:off x="457200" y="1600200"/>
            <a:ext cx="8229240" cy="4525920"/>
          </a:xfrm>
          <a:prstGeom prst="rect">
            <a:avLst/>
          </a:prstGeom>
          <a:noFill/>
          <a:ln w="0">
            <a:noFill/>
          </a:ln>
        </p:spPr>
        <p:txBody>
          <a:bodyPr lIns="91440" rIns="91440" tIns="91440" bIns="91440" anchor="t">
            <a:noAutofit/>
          </a:bodyPr>
          <a:p>
            <a:pPr indent="0" algn="ctr" defTabSz="914400">
              <a:lnSpc>
                <a:spcPct val="100000"/>
              </a:lnSpc>
              <a:spcBef>
                <a:spcPts val="641"/>
              </a:spcBef>
              <a:buNone/>
              <a:tabLst>
                <a:tab algn="l" pos="0"/>
              </a:tabLst>
            </a:pPr>
            <a:r>
              <a:rPr b="0" lang="en-US" sz="3200" spc="-1" strike="noStrike">
                <a:solidFill>
                  <a:schemeClr val="dk1"/>
                </a:solidFill>
                <a:latin typeface="Calibri"/>
              </a:rPr>
              <a:t>If PORTxn is written logic one when the pin is configured as an input pin, the pull-up resistor is</a:t>
            </a:r>
            <a:endParaRPr b="0" lang="en-US" sz="3200" spc="-1" strike="noStrike">
              <a:solidFill>
                <a:schemeClr val="dk1"/>
              </a:solidFill>
              <a:latin typeface="Calibri"/>
            </a:endParaRPr>
          </a:p>
          <a:p>
            <a:pPr indent="0" algn="ctr" defTabSz="914400">
              <a:lnSpc>
                <a:spcPct val="100000"/>
              </a:lnSpc>
              <a:spcBef>
                <a:spcPts val="641"/>
              </a:spcBef>
              <a:buNone/>
              <a:tabLst>
                <a:tab algn="l" pos="0"/>
              </a:tabLst>
            </a:pPr>
            <a:r>
              <a:rPr b="0" lang="en-US" sz="3200" spc="-1" strike="noStrike">
                <a:solidFill>
                  <a:schemeClr val="dk1"/>
                </a:solidFill>
                <a:latin typeface="Calibri"/>
              </a:rPr>
              <a:t>activated.</a:t>
            </a:r>
            <a:endParaRPr b="0" lang="en-US" sz="3200" spc="-1" strike="noStrike">
              <a:solidFill>
                <a:schemeClr val="dk1"/>
              </a:solidFill>
              <a:latin typeface="Calibri"/>
            </a:endParaRPr>
          </a:p>
          <a:p>
            <a:pPr indent="0" algn="ctr" defTabSz="914400">
              <a:lnSpc>
                <a:spcPct val="100000"/>
              </a:lnSpc>
              <a:spcBef>
                <a:spcPts val="641"/>
              </a:spcBef>
              <a:buNone/>
              <a:tabLst>
                <a:tab algn="l" pos="0"/>
              </a:tabLst>
            </a:pPr>
            <a:endParaRPr b="0" lang="en-US" sz="3200" spc="-1" strike="noStrike">
              <a:solidFill>
                <a:schemeClr val="dk1"/>
              </a:solidFill>
              <a:latin typeface="Calibri"/>
            </a:endParaRPr>
          </a:p>
          <a:p>
            <a:pPr indent="0" algn="ctr" defTabSz="914400">
              <a:lnSpc>
                <a:spcPct val="100000"/>
              </a:lnSpc>
              <a:spcBef>
                <a:spcPts val="641"/>
              </a:spcBef>
              <a:buNone/>
              <a:tabLst>
                <a:tab algn="l" pos="0"/>
              </a:tabLst>
            </a:pPr>
            <a:r>
              <a:rPr b="0" lang="en-US" sz="3200" spc="-1" strike="noStrike">
                <a:solidFill>
                  <a:schemeClr val="dk1"/>
                </a:solidFill>
                <a:latin typeface="Calibri"/>
              </a:rPr>
              <a:t>Here, x = A,B,C, or D</a:t>
            </a:r>
            <a:endParaRPr b="0" lang="en-US" sz="3200" spc="-1" strike="noStrike">
              <a:solidFill>
                <a:schemeClr val="dk1"/>
              </a:solidFill>
              <a:latin typeface="Calibri"/>
            </a:endParaRPr>
          </a:p>
          <a:p>
            <a:pPr indent="0" algn="ctr" defTabSz="914400">
              <a:lnSpc>
                <a:spcPct val="100000"/>
              </a:lnSpc>
              <a:spcBef>
                <a:spcPts val="641"/>
              </a:spcBef>
              <a:buNone/>
              <a:tabLst>
                <a:tab algn="l" pos="0"/>
              </a:tabLst>
            </a:pPr>
            <a:r>
              <a:rPr b="0" lang="en-US" sz="3200" spc="-1" strike="noStrike">
                <a:solidFill>
                  <a:schemeClr val="dk1"/>
                </a:solidFill>
                <a:latin typeface="Calibri"/>
              </a:rPr>
              <a:t>n is bit number, e.g., 0,1,2,..., or 7</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4680"/>
            <a:ext cx="8229240" cy="114264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0" lang="en-US" sz="4400" spc="-1" strike="noStrike">
                <a:solidFill>
                  <a:schemeClr val="dk1"/>
                </a:solidFill>
                <a:latin typeface="Calibri"/>
              </a:rPr>
              <a:t>General Discussion</a:t>
            </a:r>
            <a:endParaRPr b="0" lang="en-US" sz="4400" spc="-1" strike="noStrike">
              <a:solidFill>
                <a:schemeClr val="dk1"/>
              </a:solidFill>
              <a:latin typeface="Calibri"/>
            </a:endParaRPr>
          </a:p>
        </p:txBody>
      </p:sp>
      <p:sp>
        <p:nvSpPr>
          <p:cNvPr id="194" name="PlaceHolder 2"/>
          <p:cNvSpPr>
            <a:spLocks noGrp="1"/>
          </p:cNvSpPr>
          <p:nvPr>
            <p:ph/>
          </p:nvPr>
        </p:nvSpPr>
        <p:spPr>
          <a:xfrm>
            <a:off x="457200" y="1600200"/>
            <a:ext cx="8229240" cy="4525920"/>
          </a:xfrm>
          <a:prstGeom prst="rect">
            <a:avLst/>
          </a:prstGeom>
          <a:noFill/>
          <a:ln w="0">
            <a:noFill/>
          </a:ln>
        </p:spPr>
        <p:txBody>
          <a:bodyPr lIns="91440" rIns="91440" tIns="91440" bIns="91440" anchor="t">
            <a:noAutofit/>
          </a:bodyPr>
          <a:p>
            <a:pPr marL="457200" indent="-431640" defTabSz="914400">
              <a:lnSpc>
                <a:spcPct val="100000"/>
              </a:lnSpc>
              <a:spcBef>
                <a:spcPts val="641"/>
              </a:spcBef>
              <a:buClr>
                <a:srgbClr val="000000"/>
              </a:buClr>
              <a:buFont typeface="Arial"/>
              <a:buChar char="•"/>
            </a:pPr>
            <a:r>
              <a:rPr b="0" lang="en-US" sz="3200" spc="-1" strike="noStrike">
                <a:solidFill>
                  <a:schemeClr val="dk1"/>
                </a:solidFill>
                <a:latin typeface="Calibri"/>
              </a:rPr>
              <a:t>If some pins are unused, it is recommended to ensure that these pins have a defined level.</a:t>
            </a:r>
            <a:br>
              <a:rPr sz="3200"/>
            </a:br>
            <a:r>
              <a:rPr b="0" lang="en-US" sz="3200" spc="-1" strike="noStrike">
                <a:solidFill>
                  <a:schemeClr val="dk1"/>
                </a:solidFill>
                <a:latin typeface="Calibri"/>
              </a:rPr>
              <a:t> </a:t>
            </a:r>
            <a:endParaRPr b="0" lang="en-US" sz="3200" spc="-1" strike="noStrike">
              <a:solidFill>
                <a:schemeClr val="dk1"/>
              </a:solidFill>
              <a:latin typeface="Calibri"/>
            </a:endParaRPr>
          </a:p>
          <a:p>
            <a:pPr marL="457200" indent="-431640" defTabSz="914400">
              <a:lnSpc>
                <a:spcPct val="100000"/>
              </a:lnSpc>
              <a:buClr>
                <a:srgbClr val="000000"/>
              </a:buClr>
              <a:buFont typeface="Arial"/>
              <a:buChar char="•"/>
            </a:pPr>
            <a:r>
              <a:rPr b="0" lang="en-US" sz="3200" spc="-1" strike="noStrike">
                <a:solidFill>
                  <a:schemeClr val="dk1"/>
                </a:solidFill>
                <a:latin typeface="Calibri"/>
              </a:rPr>
              <a:t>The simplest method to ensure a defined level of an unused pin, is to enable the internal pullup.</a:t>
            </a:r>
            <a:endParaRPr b="0" lang="en-US" sz="3200" spc="-1" strike="noStrike">
              <a:solidFill>
                <a:schemeClr val="dk1"/>
              </a:solidFill>
              <a:latin typeface="Calibri"/>
            </a:endParaRPr>
          </a:p>
          <a:p>
            <a:pPr indent="0" defTabSz="914400">
              <a:lnSpc>
                <a:spcPct val="100000"/>
              </a:lnSpc>
              <a:spcBef>
                <a:spcPts val="641"/>
              </a:spcBef>
              <a:buNone/>
              <a:tabLst>
                <a:tab algn="l" pos="0"/>
              </a:tabLst>
            </a:pPr>
            <a:endParaRPr b="0" lang="en-US" sz="3200" spc="-1" strike="noStrike">
              <a:solidFill>
                <a:schemeClr val="dk1"/>
              </a:solidFill>
              <a:latin typeface="Calibri"/>
            </a:endParaRPr>
          </a:p>
          <a:p>
            <a:pPr indent="0" defTabSz="914400">
              <a:lnSpc>
                <a:spcPct val="100000"/>
              </a:lnSpc>
              <a:spcBef>
                <a:spcPts val="641"/>
              </a:spcBef>
              <a:buNone/>
              <a:tabLst>
                <a:tab algn="l" pos="0"/>
              </a:tabLst>
            </a:pP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4680"/>
            <a:ext cx="8229240" cy="1142640"/>
          </a:xfrm>
          <a:prstGeom prst="rect">
            <a:avLst/>
          </a:prstGeom>
          <a:noFill/>
          <a:ln w="0">
            <a:noFill/>
          </a:ln>
        </p:spPr>
        <p:txBody>
          <a:bodyPr lIns="91440" rIns="91440" tIns="91440" bIns="91440" anchor="ctr">
            <a:noAutofit/>
          </a:bodyPr>
          <a:p>
            <a:pPr indent="0" algn="ctr" defTabSz="914400">
              <a:lnSpc>
                <a:spcPct val="100000"/>
              </a:lnSpc>
              <a:buNone/>
              <a:tabLst>
                <a:tab algn="l" pos="0"/>
              </a:tabLst>
            </a:pPr>
            <a:r>
              <a:rPr b="0" lang="en-US" sz="4400" spc="-1" strike="noStrike">
                <a:solidFill>
                  <a:schemeClr val="dk1"/>
                </a:solidFill>
                <a:latin typeface="Calibri"/>
              </a:rPr>
              <a:t>Resources</a:t>
            </a:r>
            <a:endParaRPr b="0" lang="en-US" sz="4400" spc="-1" strike="noStrike">
              <a:solidFill>
                <a:schemeClr val="dk1"/>
              </a:solidFill>
              <a:latin typeface="Calibri"/>
            </a:endParaRPr>
          </a:p>
        </p:txBody>
      </p:sp>
      <p:sp>
        <p:nvSpPr>
          <p:cNvPr id="196" name="PlaceHolder 2"/>
          <p:cNvSpPr>
            <a:spLocks noGrp="1"/>
          </p:cNvSpPr>
          <p:nvPr>
            <p:ph/>
          </p:nvPr>
        </p:nvSpPr>
        <p:spPr>
          <a:xfrm>
            <a:off x="457200" y="1600200"/>
            <a:ext cx="8229240" cy="4525920"/>
          </a:xfrm>
          <a:prstGeom prst="rect">
            <a:avLst/>
          </a:prstGeom>
          <a:noFill/>
          <a:ln w="0">
            <a:noFill/>
          </a:ln>
        </p:spPr>
        <p:txBody>
          <a:bodyPr lIns="91440" rIns="91440" tIns="91440" bIns="91440" anchor="t">
            <a:noAutofit/>
          </a:bodyPr>
          <a:p>
            <a:pPr marL="457200" indent="-431640" defTabSz="914400">
              <a:lnSpc>
                <a:spcPct val="100000"/>
              </a:lnSpc>
              <a:spcBef>
                <a:spcPts val="641"/>
              </a:spcBef>
              <a:buClr>
                <a:srgbClr val="000000"/>
              </a:buClr>
              <a:buFont typeface="Arial"/>
              <a:buChar char="•"/>
            </a:pPr>
            <a:r>
              <a:rPr b="0" lang="en-US" sz="3200" spc="-1" strike="noStrike">
                <a:solidFill>
                  <a:schemeClr val="dk1"/>
                </a:solidFill>
                <a:latin typeface="Calibri"/>
              </a:rPr>
              <a:t>DataSheet</a:t>
            </a:r>
            <a:endParaRPr b="0" lang="en-US" sz="3200" spc="-1" strike="noStrike">
              <a:solidFill>
                <a:schemeClr val="dk1"/>
              </a:solidFill>
              <a:latin typeface="Calibri"/>
            </a:endParaRPr>
          </a:p>
          <a:p>
            <a:pPr marL="457200" indent="-431640" defTabSz="914400">
              <a:lnSpc>
                <a:spcPct val="100000"/>
              </a:lnSpc>
              <a:buClr>
                <a:srgbClr val="000000"/>
              </a:buClr>
              <a:buFont typeface="Arial"/>
              <a:buChar char="•"/>
            </a:pPr>
            <a:r>
              <a:rPr b="0" lang="en-US" sz="3200" spc="-1" strike="noStrike">
                <a:solidFill>
                  <a:schemeClr val="dk1"/>
                </a:solidFill>
                <a:latin typeface="Calibri"/>
              </a:rPr>
              <a:t>Pull Up and Pull Down Resistors</a:t>
            </a:r>
            <a:endParaRPr b="0" lang="en-US" sz="3200" spc="-1" strike="noStrike">
              <a:solidFill>
                <a:schemeClr val="dk1"/>
              </a:solidFill>
              <a:latin typeface="Calibri"/>
            </a:endParaRPr>
          </a:p>
          <a:p>
            <a:pPr lvl="1" marL="914400" indent="-406440" defTabSz="914400">
              <a:lnSpc>
                <a:spcPct val="100000"/>
              </a:lnSpc>
              <a:buClr>
                <a:srgbClr val="0000ff"/>
              </a:buClr>
              <a:buFont typeface="Arial"/>
              <a:buChar char="–"/>
            </a:pPr>
            <a:r>
              <a:rPr b="0" lang="en-US" sz="2800" spc="-1" strike="noStrike" u="sng">
                <a:solidFill>
                  <a:schemeClr val="hlink"/>
                </a:solidFill>
                <a:uFillTx/>
                <a:latin typeface="Calibri"/>
                <a:hlinkClick r:id="rId1"/>
              </a:rPr>
              <a:t>http://www.resistorguide.com/pull-up-resistor_pull-down-resistor/</a:t>
            </a:r>
            <a:r>
              <a:rPr b="0" lang="en-US" sz="2800" spc="-1" strike="noStrike">
                <a:solidFill>
                  <a:schemeClr val="dk1"/>
                </a:solidFill>
                <a:latin typeface="Calibri"/>
              </a:rPr>
              <a:t> </a:t>
            </a:r>
            <a:endParaRPr b="0" lang="en-US" sz="2800" spc="-1" strike="noStrike">
              <a:solidFill>
                <a:schemeClr val="dk1"/>
              </a:solidFill>
              <a:latin typeface="Calibri"/>
            </a:endParaRPr>
          </a:p>
          <a:p>
            <a:pPr marL="457200" indent="-431640" defTabSz="914400">
              <a:lnSpc>
                <a:spcPct val="100000"/>
              </a:lnSpc>
              <a:buClr>
                <a:srgbClr val="000000"/>
              </a:buClr>
              <a:buFont typeface="Arial"/>
              <a:buChar char="•"/>
            </a:pPr>
            <a:r>
              <a:rPr b="0" lang="en-US" sz="3200" spc="-1" strike="noStrike">
                <a:solidFill>
                  <a:schemeClr val="dk1"/>
                </a:solidFill>
                <a:latin typeface="Calibri"/>
              </a:rPr>
              <a:t>More on Pull Up and Pull Down resistors</a:t>
            </a:r>
            <a:endParaRPr b="0" lang="en-US" sz="3200" spc="-1" strike="noStrike">
              <a:solidFill>
                <a:schemeClr val="dk1"/>
              </a:solidFill>
              <a:latin typeface="Calibri"/>
            </a:endParaRPr>
          </a:p>
          <a:p>
            <a:pPr lvl="1" marL="914400" indent="-406440" defTabSz="914400">
              <a:lnSpc>
                <a:spcPct val="100000"/>
              </a:lnSpc>
              <a:buClr>
                <a:srgbClr val="0000ff"/>
              </a:buClr>
              <a:buFont typeface="Arial"/>
              <a:buChar char="–"/>
            </a:pPr>
            <a:r>
              <a:rPr b="0" lang="en-US" sz="2800" spc="-1" strike="noStrike" u="sng">
                <a:solidFill>
                  <a:schemeClr val="hlink"/>
                </a:solidFill>
                <a:uFillTx/>
                <a:latin typeface="Calibri"/>
                <a:hlinkClick r:id="rId2"/>
              </a:rPr>
              <a:t>https://learn.sparkfun.com/tutorials/pull-up-resistors</a:t>
            </a:r>
            <a:r>
              <a:rPr b="0" lang="en-US" sz="2800" spc="-1" strike="noStrike">
                <a:solidFill>
                  <a:schemeClr val="dk1"/>
                </a:solidFill>
                <a:latin typeface="Calibri"/>
              </a:rPr>
              <a:t> </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I/O Ports of ATmega32</a:t>
            </a:r>
            <a:endParaRPr b="0" lang="en-US" sz="4400" spc="-1" strike="noStrike">
              <a:solidFill>
                <a:schemeClr val="dk1"/>
              </a:solidFill>
              <a:latin typeface="Calibri"/>
            </a:endParaRPr>
          </a:p>
        </p:txBody>
      </p:sp>
      <p:pic>
        <p:nvPicPr>
          <p:cNvPr id="80" name="Google Shape;112;p16" descr="F:\Feb'11 Term\Microprocessor 316\xperiments\avr\Beginners Guide to AVR Microcontrollers\port.png"/>
          <p:cNvPicPr/>
          <p:nvPr/>
        </p:nvPicPr>
        <p:blipFill>
          <a:blip r:embed="rId1"/>
          <a:stretch/>
        </p:blipFill>
        <p:spPr>
          <a:xfrm>
            <a:off x="1676520" y="1365120"/>
            <a:ext cx="5714640" cy="54162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Port Operation Registers</a:t>
            </a:r>
            <a:endParaRPr b="0" lang="en-US" sz="4400" spc="-1" strike="noStrike">
              <a:solidFill>
                <a:schemeClr val="dk1"/>
              </a:solidFill>
              <a:latin typeface="Calibri"/>
            </a:endParaRPr>
          </a:p>
        </p:txBody>
      </p:sp>
      <p:sp>
        <p:nvSpPr>
          <p:cNvPr id="82"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139680" defTabSz="914400">
              <a:lnSpc>
                <a:spcPct val="100000"/>
              </a:lnSpc>
              <a:buNone/>
              <a:tabLst>
                <a:tab algn="l" pos="0"/>
              </a:tabLst>
            </a:pPr>
            <a:endParaRPr b="0" lang="en-US" sz="3200" spc="-1" strike="noStrike">
              <a:solidFill>
                <a:schemeClr val="dk1"/>
              </a:solidFill>
              <a:latin typeface="Calibri"/>
            </a:endParaRPr>
          </a:p>
          <a:p>
            <a:pPr marL="343080" indent="-139680" defTabSz="914400">
              <a:lnSpc>
                <a:spcPct val="100000"/>
              </a:lnSpc>
              <a:spcBef>
                <a:spcPts val="641"/>
              </a:spcBef>
              <a:buNone/>
              <a:tabLst>
                <a:tab algn="l" pos="0"/>
              </a:tabLst>
            </a:pP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tabLst>
                <a:tab algn="l" pos="0"/>
              </a:tabLst>
            </a:pPr>
            <a:r>
              <a:rPr b="0" lang="en-US" sz="3200" spc="-1" strike="noStrike">
                <a:solidFill>
                  <a:schemeClr val="dk1"/>
                </a:solidFill>
                <a:latin typeface="Calibri"/>
                <a:ea typeface="Calibri"/>
              </a:rPr>
              <a:t>DDRx – Data Direction Register</a:t>
            </a: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tabLst>
                <a:tab algn="l" pos="0"/>
              </a:tabLst>
            </a:pPr>
            <a:r>
              <a:rPr b="0" lang="en-US" sz="3200" spc="-1" strike="noStrike">
                <a:solidFill>
                  <a:schemeClr val="dk1"/>
                </a:solidFill>
                <a:latin typeface="Calibri"/>
                <a:ea typeface="Calibri"/>
              </a:rPr>
              <a:t>PORTx – Pin Output Register</a:t>
            </a: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tabLst>
                <a:tab algn="l" pos="0"/>
              </a:tabLst>
            </a:pPr>
            <a:r>
              <a:rPr b="0" lang="en-US" sz="3200" spc="-1" strike="noStrike">
                <a:solidFill>
                  <a:schemeClr val="dk1"/>
                </a:solidFill>
                <a:latin typeface="Calibri"/>
                <a:ea typeface="Calibri"/>
              </a:rPr>
              <a:t>PINx – Pin Input Register</a:t>
            </a:r>
            <a:endParaRPr b="0" lang="en-US" sz="32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tabLst>
                <a:tab algn="l" pos="0"/>
              </a:tabLst>
            </a:pPr>
            <a:r>
              <a:rPr b="0" lang="en-US" sz="3200" spc="-1" strike="noStrike">
                <a:solidFill>
                  <a:schemeClr val="dk1"/>
                </a:solidFill>
                <a:latin typeface="Calibri"/>
                <a:ea typeface="Calibri"/>
              </a:rPr>
              <a:t>x = A, B, C or D i.e. DDRA, PORTA, PINA</a:t>
            </a:r>
            <a:endParaRPr b="0" lang="en-US" sz="3200" spc="-1" strike="noStrike">
              <a:solidFill>
                <a:schemeClr val="dk1"/>
              </a:solidFill>
              <a:latin typeface="Calibri"/>
            </a:endParaRPr>
          </a:p>
          <a:p>
            <a:pPr marL="343080" indent="-139680" defTabSz="914400">
              <a:lnSpc>
                <a:spcPct val="100000"/>
              </a:lnSpc>
              <a:spcBef>
                <a:spcPts val="641"/>
              </a:spcBef>
              <a:buNone/>
              <a:tabLst>
                <a:tab algn="l" pos="0"/>
              </a:tabLst>
            </a:pPr>
            <a:endParaRPr b="0" lang="en-US" sz="3200" spc="-1" strike="noStrike">
              <a:solidFill>
                <a:schemeClr val="dk1"/>
              </a:solidFill>
              <a:latin typeface="Calibri"/>
            </a:endParaRPr>
          </a:p>
          <a:p>
            <a:pPr marL="343080" indent="-139680" defTabSz="914400">
              <a:lnSpc>
                <a:spcPct val="100000"/>
              </a:lnSpc>
              <a:spcBef>
                <a:spcPts val="641"/>
              </a:spcBef>
              <a:buNone/>
              <a:tabLst>
                <a:tab algn="l" pos="0"/>
              </a:tabLst>
            </a:pP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Configuration</a:t>
            </a:r>
            <a:endParaRPr b="0" lang="en-US" sz="4400" spc="-1" strike="noStrike">
              <a:solidFill>
                <a:schemeClr val="dk1"/>
              </a:solidFill>
              <a:latin typeface="Calibri"/>
            </a:endParaRPr>
          </a:p>
        </p:txBody>
      </p:sp>
      <p:sp>
        <p:nvSpPr>
          <p:cNvPr id="84"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lvl="1" marL="343080" indent="-343080" defTabSz="914400">
              <a:lnSpc>
                <a:spcPct val="100000"/>
              </a:lnSpc>
              <a:buClr>
                <a:srgbClr val="000000"/>
              </a:buClr>
              <a:buFont typeface="Arial"/>
              <a:buChar char="•"/>
            </a:pPr>
            <a:r>
              <a:rPr b="0" lang="en-US" sz="3200" spc="-1" strike="noStrike">
                <a:solidFill>
                  <a:schemeClr val="dk1"/>
                </a:solidFill>
                <a:latin typeface="Calibri"/>
                <a:ea typeface="Calibri"/>
              </a:rPr>
              <a:t>For configuration we have to use the Data Direction Registers </a:t>
            </a:r>
            <a:endParaRPr b="0" lang="en-US" sz="3200" spc="-1" strike="noStrike">
              <a:solidFill>
                <a:schemeClr val="dk1"/>
              </a:solidFill>
              <a:latin typeface="Calibri"/>
            </a:endParaRPr>
          </a:p>
          <a:p>
            <a:pPr lvl="2" marL="743040" indent="-349200" defTabSz="914400">
              <a:lnSpc>
                <a:spcPct val="100000"/>
              </a:lnSpc>
              <a:spcBef>
                <a:spcPts val="561"/>
              </a:spcBef>
              <a:buClr>
                <a:srgbClr val="000000"/>
              </a:buClr>
              <a:buFont typeface="Arial"/>
              <a:buChar char="•"/>
            </a:pPr>
            <a:r>
              <a:rPr b="0" lang="en-US" sz="2800" spc="-1" strike="noStrike">
                <a:solidFill>
                  <a:schemeClr val="dk1"/>
                </a:solidFill>
                <a:latin typeface="Calibri"/>
                <a:ea typeface="Calibri"/>
              </a:rPr>
              <a:t>One register for each port</a:t>
            </a:r>
            <a:endParaRPr b="0" lang="en-US" sz="2800" spc="-1" strike="noStrike">
              <a:solidFill>
                <a:schemeClr val="dk1"/>
              </a:solidFill>
              <a:latin typeface="Calibri"/>
            </a:endParaRPr>
          </a:p>
          <a:p>
            <a:pPr lvl="2" marL="743040" indent="-349200" defTabSz="914400">
              <a:lnSpc>
                <a:spcPct val="100000"/>
              </a:lnSpc>
              <a:spcBef>
                <a:spcPts val="561"/>
              </a:spcBef>
              <a:buClr>
                <a:srgbClr val="000000"/>
              </a:buClr>
              <a:buFont typeface="Arial"/>
              <a:buChar char="•"/>
            </a:pPr>
            <a:r>
              <a:rPr b="0" lang="en-US" sz="2800" spc="-1" strike="noStrike">
                <a:solidFill>
                  <a:schemeClr val="dk1"/>
                </a:solidFill>
                <a:latin typeface="Calibri"/>
                <a:ea typeface="Calibri"/>
              </a:rPr>
              <a:t>DDRx (DDRA, DDRB, DDRC, DDRD)</a:t>
            </a:r>
            <a:endParaRPr b="0" lang="en-US" sz="2800" spc="-1" strike="noStrike">
              <a:solidFill>
                <a:schemeClr val="dk1"/>
              </a:solidFill>
              <a:latin typeface="Calibri"/>
            </a:endParaRPr>
          </a:p>
          <a:p>
            <a:pPr lvl="2" marL="743040" indent="-349200" defTabSz="914400">
              <a:lnSpc>
                <a:spcPct val="100000"/>
              </a:lnSpc>
              <a:spcBef>
                <a:spcPts val="561"/>
              </a:spcBef>
              <a:buClr>
                <a:srgbClr val="000000"/>
              </a:buClr>
              <a:buFont typeface="Arial"/>
              <a:buChar char="•"/>
            </a:pPr>
            <a:r>
              <a:rPr b="0" lang="en-US" sz="2800" spc="-1" strike="noStrike">
                <a:solidFill>
                  <a:schemeClr val="dk1"/>
                </a:solidFill>
                <a:latin typeface="Calibri"/>
                <a:ea typeface="Calibri"/>
              </a:rPr>
              <a:t>Configures each pin as input or output</a:t>
            </a:r>
            <a:endParaRPr b="0" lang="en-US" sz="2800" spc="-1" strike="noStrike">
              <a:solidFill>
                <a:schemeClr val="dk1"/>
              </a:solidFill>
              <a:latin typeface="Calibri"/>
            </a:endParaRPr>
          </a:p>
          <a:p>
            <a:pPr marL="343080" indent="-343080" defTabSz="914400">
              <a:lnSpc>
                <a:spcPct val="100000"/>
              </a:lnSpc>
              <a:spcBef>
                <a:spcPts val="641"/>
              </a:spcBef>
              <a:buClr>
                <a:srgbClr val="000000"/>
              </a:buClr>
              <a:buFont typeface="Arial"/>
              <a:buChar char="•"/>
            </a:pPr>
            <a:r>
              <a:rPr b="0" lang="en-US" sz="3200" spc="-1" strike="noStrike">
                <a:solidFill>
                  <a:schemeClr val="dk1"/>
                </a:solidFill>
                <a:latin typeface="Calibri"/>
                <a:ea typeface="Calibri"/>
              </a:rPr>
              <a:t>Pin configuration</a:t>
            </a:r>
            <a:endParaRPr b="0" lang="en-US" sz="32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ea typeface="Calibri"/>
              </a:rPr>
              <a:t>Input – 0</a:t>
            </a:r>
            <a:endParaRPr b="0" lang="en-US" sz="2800" spc="-1" strike="noStrike">
              <a:solidFill>
                <a:schemeClr val="dk1"/>
              </a:solidFill>
              <a:latin typeface="Calibri"/>
            </a:endParaRPr>
          </a:p>
          <a:p>
            <a:pPr lvl="1" marL="743040" indent="-285840" defTabSz="914400">
              <a:lnSpc>
                <a:spcPct val="100000"/>
              </a:lnSpc>
              <a:spcBef>
                <a:spcPts val="561"/>
              </a:spcBef>
              <a:buClr>
                <a:srgbClr val="000000"/>
              </a:buClr>
              <a:buFont typeface="Arial"/>
              <a:buChar char="•"/>
            </a:pPr>
            <a:r>
              <a:rPr b="0" lang="en-US" sz="2800" spc="-1" strike="noStrike">
                <a:solidFill>
                  <a:schemeClr val="dk1"/>
                </a:solidFill>
                <a:latin typeface="Calibri"/>
                <a:ea typeface="Calibri"/>
              </a:rPr>
              <a:t>Output – 1</a:t>
            </a:r>
            <a:endParaRPr b="0" lang="en-US" sz="2800" spc="-1" strike="noStrike">
              <a:solidFill>
                <a:schemeClr val="dk1"/>
              </a:solidFill>
              <a:latin typeface="Calibri"/>
            </a:endParaRPr>
          </a:p>
          <a:p>
            <a:pPr marL="743040" indent="-108000" defTabSz="914400">
              <a:lnSpc>
                <a:spcPct val="100000"/>
              </a:lnSpc>
              <a:spcBef>
                <a:spcPts val="561"/>
              </a:spcBef>
              <a:buNone/>
              <a:tabLst>
                <a:tab algn="l" pos="0"/>
              </a:tabLst>
            </a:pPr>
            <a:endParaRPr b="0" lang="en-US" sz="2800" spc="-1" strike="noStrike">
              <a:solidFill>
                <a:schemeClr val="dk1"/>
              </a:solidFill>
              <a:latin typeface="Calibri"/>
            </a:endParaRPr>
          </a:p>
          <a:p>
            <a:pPr marL="343080" indent="-139680" defTabSz="914400">
              <a:lnSpc>
                <a:spcPct val="100000"/>
              </a:lnSpc>
              <a:spcBef>
                <a:spcPts val="641"/>
              </a:spcBef>
              <a:buNone/>
              <a:tabLst>
                <a:tab algn="l" pos="0"/>
              </a:tabLst>
            </a:pPr>
            <a:endParaRPr b="0" lang="en-US" sz="3200" spc="-1" strike="noStrike">
              <a:solidFill>
                <a:schemeClr val="dk1"/>
              </a:solidFill>
              <a:latin typeface="Calibri"/>
            </a:endParaRPr>
          </a:p>
          <a:p>
            <a:pPr marL="743040" indent="-108000" defTabSz="914400">
              <a:lnSpc>
                <a:spcPct val="100000"/>
              </a:lnSpc>
              <a:spcBef>
                <a:spcPts val="561"/>
              </a:spcBef>
              <a:buNone/>
              <a:tabLst>
                <a:tab algn="l" pos="0"/>
              </a:tabLst>
            </a:pPr>
            <a:endParaRPr b="0" lang="en-US" sz="2800" spc="-1" strike="noStrike">
              <a:solidFill>
                <a:schemeClr val="dk1"/>
              </a:solidFill>
              <a:latin typeface="Calibri"/>
            </a:endParaRPr>
          </a:p>
          <a:p>
            <a:pPr marL="743040" indent="-108000" defTabSz="914400">
              <a:lnSpc>
                <a:spcPct val="100000"/>
              </a:lnSpc>
              <a:spcBef>
                <a:spcPts val="56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C Code Example</a:t>
            </a:r>
            <a:endParaRPr b="0" lang="en-US" sz="4400" spc="-1" strike="noStrike">
              <a:solidFill>
                <a:schemeClr val="dk1"/>
              </a:solidFill>
              <a:latin typeface="Calibri"/>
            </a:endParaRPr>
          </a:p>
        </p:txBody>
      </p:sp>
      <p:sp>
        <p:nvSpPr>
          <p:cNvPr id="86"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90000"/>
              </a:lnSpc>
              <a:buClr>
                <a:srgbClr val="000000"/>
              </a:buClr>
              <a:buFont typeface="Arial"/>
              <a:buChar char="•"/>
            </a:pPr>
            <a:r>
              <a:rPr b="0" lang="en-US" sz="2960" spc="-1" strike="noStrike">
                <a:solidFill>
                  <a:schemeClr val="dk1"/>
                </a:solidFill>
                <a:latin typeface="Calibri"/>
                <a:ea typeface="Calibri"/>
              </a:rPr>
              <a:t>DDRA = 0b11111111;</a:t>
            </a:r>
            <a:endParaRPr b="0" lang="en-US" sz="2960" spc="-1" strike="noStrike">
              <a:solidFill>
                <a:schemeClr val="dk1"/>
              </a:solidFill>
              <a:latin typeface="Calibri"/>
            </a:endParaRPr>
          </a:p>
          <a:p>
            <a:pPr lvl="1" marL="743040" indent="-285840" defTabSz="914400">
              <a:lnSpc>
                <a:spcPct val="90000"/>
              </a:lnSpc>
              <a:spcBef>
                <a:spcPts val="519"/>
              </a:spcBef>
              <a:buClr>
                <a:srgbClr val="000000"/>
              </a:buClr>
              <a:buFont typeface="Arial"/>
              <a:buChar char="–"/>
            </a:pPr>
            <a:r>
              <a:rPr b="0" lang="en-US" sz="2590" spc="-1" strike="noStrike">
                <a:solidFill>
                  <a:schemeClr val="dk1"/>
                </a:solidFill>
                <a:latin typeface="Calibri"/>
                <a:ea typeface="Calibri"/>
              </a:rPr>
              <a:t>Sets each bit of port A as output</a:t>
            </a:r>
            <a:endParaRPr b="0" lang="en-US" sz="2590" spc="-1" strike="noStrike">
              <a:solidFill>
                <a:schemeClr val="dk1"/>
              </a:solidFill>
              <a:latin typeface="Calibri"/>
            </a:endParaRPr>
          </a:p>
          <a:p>
            <a:pPr marL="743040" indent="-121320" defTabSz="914400">
              <a:lnSpc>
                <a:spcPct val="90000"/>
              </a:lnSpc>
              <a:spcBef>
                <a:spcPts val="519"/>
              </a:spcBef>
              <a:buNone/>
              <a:tabLst>
                <a:tab algn="l" pos="0"/>
              </a:tabLst>
            </a:pPr>
            <a:endParaRPr b="0" lang="en-US" sz="2590" spc="-1" strike="noStrike">
              <a:solidFill>
                <a:schemeClr val="dk1"/>
              </a:solidFill>
              <a:latin typeface="Calibri"/>
            </a:endParaRPr>
          </a:p>
          <a:p>
            <a:pPr marL="343080" indent="-343080" defTabSz="914400">
              <a:lnSpc>
                <a:spcPct val="90000"/>
              </a:lnSpc>
              <a:spcBef>
                <a:spcPts val="592"/>
              </a:spcBef>
              <a:buClr>
                <a:srgbClr val="000000"/>
              </a:buClr>
              <a:buFont typeface="Arial"/>
              <a:buChar char="•"/>
              <a:tabLst>
                <a:tab algn="l" pos="0"/>
              </a:tabLst>
            </a:pPr>
            <a:r>
              <a:rPr b="0" lang="en-US" sz="2960" spc="-1" strike="noStrike">
                <a:solidFill>
                  <a:schemeClr val="dk1"/>
                </a:solidFill>
                <a:latin typeface="Calibri"/>
                <a:ea typeface="Calibri"/>
              </a:rPr>
              <a:t>DDRB = 0b00000000;</a:t>
            </a:r>
            <a:endParaRPr b="0" lang="en-US" sz="2960" spc="-1" strike="noStrike">
              <a:solidFill>
                <a:schemeClr val="dk1"/>
              </a:solidFill>
              <a:latin typeface="Calibri"/>
            </a:endParaRPr>
          </a:p>
          <a:p>
            <a:pPr lvl="1" marL="743040" indent="-285840" defTabSz="914400">
              <a:lnSpc>
                <a:spcPct val="90000"/>
              </a:lnSpc>
              <a:spcBef>
                <a:spcPts val="519"/>
              </a:spcBef>
              <a:buClr>
                <a:srgbClr val="000000"/>
              </a:buClr>
              <a:buFont typeface="Arial"/>
              <a:buChar char="–"/>
              <a:tabLst>
                <a:tab algn="l" pos="0"/>
              </a:tabLst>
            </a:pPr>
            <a:r>
              <a:rPr b="0" lang="en-US" sz="2590" spc="-1" strike="noStrike">
                <a:solidFill>
                  <a:schemeClr val="dk1"/>
                </a:solidFill>
                <a:latin typeface="Calibri"/>
                <a:ea typeface="Calibri"/>
              </a:rPr>
              <a:t>Sets each bit of port B as input</a:t>
            </a:r>
            <a:endParaRPr b="0" lang="en-US" sz="2590" spc="-1" strike="noStrike">
              <a:solidFill>
                <a:schemeClr val="dk1"/>
              </a:solidFill>
              <a:latin typeface="Calibri"/>
            </a:endParaRPr>
          </a:p>
          <a:p>
            <a:pPr marL="743040" indent="-121320" defTabSz="914400">
              <a:lnSpc>
                <a:spcPct val="90000"/>
              </a:lnSpc>
              <a:spcBef>
                <a:spcPts val="519"/>
              </a:spcBef>
              <a:buNone/>
              <a:tabLst>
                <a:tab algn="l" pos="0"/>
              </a:tabLst>
            </a:pPr>
            <a:endParaRPr b="0" lang="en-US" sz="2590" spc="-1" strike="noStrike">
              <a:solidFill>
                <a:schemeClr val="dk1"/>
              </a:solidFill>
              <a:latin typeface="Calibri"/>
            </a:endParaRPr>
          </a:p>
          <a:p>
            <a:pPr marL="343080" indent="-343080" defTabSz="914400">
              <a:lnSpc>
                <a:spcPct val="90000"/>
              </a:lnSpc>
              <a:spcBef>
                <a:spcPts val="592"/>
              </a:spcBef>
              <a:buClr>
                <a:srgbClr val="000000"/>
              </a:buClr>
              <a:buFont typeface="Arial"/>
              <a:buChar char="•"/>
              <a:tabLst>
                <a:tab algn="l" pos="0"/>
              </a:tabLst>
            </a:pPr>
            <a:r>
              <a:rPr b="0" lang="en-US" sz="2960" spc="-1" strike="noStrike">
                <a:solidFill>
                  <a:schemeClr val="dk1"/>
                </a:solidFill>
                <a:latin typeface="Calibri"/>
                <a:ea typeface="Calibri"/>
              </a:rPr>
              <a:t>DDRC = 0b01010101;</a:t>
            </a:r>
            <a:endParaRPr b="0" lang="en-US" sz="2960" spc="-1" strike="noStrike">
              <a:solidFill>
                <a:schemeClr val="dk1"/>
              </a:solidFill>
              <a:latin typeface="Calibri"/>
            </a:endParaRPr>
          </a:p>
          <a:p>
            <a:pPr lvl="1" marL="743040" indent="-285840" defTabSz="914400">
              <a:lnSpc>
                <a:spcPct val="90000"/>
              </a:lnSpc>
              <a:spcBef>
                <a:spcPts val="519"/>
              </a:spcBef>
              <a:buClr>
                <a:srgbClr val="000000"/>
              </a:buClr>
              <a:buFont typeface="Arial"/>
              <a:buChar char="–"/>
              <a:tabLst>
                <a:tab algn="l" pos="0"/>
              </a:tabLst>
            </a:pPr>
            <a:r>
              <a:rPr b="0" lang="en-US" sz="2590" spc="-1" strike="noStrike">
                <a:solidFill>
                  <a:schemeClr val="dk1"/>
                </a:solidFill>
                <a:latin typeface="Calibri"/>
                <a:ea typeface="Calibri"/>
              </a:rPr>
              <a:t>???</a:t>
            </a:r>
            <a:endParaRPr b="0" lang="en-US" sz="2590" spc="-1" strike="noStrike">
              <a:solidFill>
                <a:schemeClr val="dk1"/>
              </a:solidFill>
              <a:latin typeface="Calibri"/>
            </a:endParaRPr>
          </a:p>
          <a:p>
            <a:pPr marL="743040" indent="-285840" defTabSz="914400">
              <a:lnSpc>
                <a:spcPct val="90000"/>
              </a:lnSpc>
              <a:spcBef>
                <a:spcPts val="519"/>
              </a:spcBef>
              <a:buNone/>
              <a:tabLst>
                <a:tab algn="l" pos="0"/>
              </a:tabLst>
            </a:pPr>
            <a:br>
              <a:rPr sz="2590"/>
            </a:br>
            <a:endParaRPr b="0" lang="en-US" sz="259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Input</a:t>
            </a:r>
            <a:endParaRPr b="0" lang="en-US" sz="4400" spc="-1" strike="noStrike">
              <a:solidFill>
                <a:schemeClr val="dk1"/>
              </a:solidFill>
              <a:latin typeface="Calibri"/>
            </a:endParaRPr>
          </a:p>
        </p:txBody>
      </p:sp>
      <p:sp>
        <p:nvSpPr>
          <p:cNvPr id="88"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buClr>
                <a:srgbClr val="000000"/>
              </a:buClr>
              <a:buFont typeface="Arial"/>
              <a:buChar char="•"/>
            </a:pPr>
            <a:r>
              <a:rPr b="0" lang="en-US" sz="3200" spc="-1" strike="noStrike">
                <a:solidFill>
                  <a:schemeClr val="dk1"/>
                </a:solidFill>
                <a:latin typeface="Calibri"/>
                <a:ea typeface="Calibri"/>
              </a:rPr>
              <a:t>You have to read the PINx register</a:t>
            </a:r>
            <a:endParaRPr b="0" lang="en-US" sz="3200" spc="-1" strike="noStrike">
              <a:solidFill>
                <a:schemeClr val="dk1"/>
              </a:solidFill>
              <a:latin typeface="Calibri"/>
            </a:endParaRPr>
          </a:p>
          <a:p>
            <a:pPr marL="343080" indent="-343080" defTabSz="914400">
              <a:lnSpc>
                <a:spcPct val="100000"/>
              </a:lnSpc>
              <a:spcBef>
                <a:spcPts val="641"/>
              </a:spcBef>
              <a:buNone/>
              <a:tabLst>
                <a:tab algn="l" pos="0"/>
              </a:tabLst>
            </a:pPr>
            <a:endParaRPr b="0" lang="en-US" sz="3200" spc="-1" strike="noStrike">
              <a:solidFill>
                <a:schemeClr val="dk1"/>
              </a:solidFill>
              <a:latin typeface="Calibri"/>
            </a:endParaRPr>
          </a:p>
          <a:p>
            <a:pPr marL="343080" indent="-343080" defTabSz="914400">
              <a:lnSpc>
                <a:spcPct val="100000"/>
              </a:lnSpc>
              <a:spcBef>
                <a:spcPts val="641"/>
              </a:spcBef>
              <a:buNone/>
              <a:tabLst>
                <a:tab algn="l" pos="0"/>
              </a:tabLst>
            </a:pPr>
            <a:r>
              <a:rPr b="0" lang="en-US" sz="3200" spc="-1" strike="noStrike">
                <a:solidFill>
                  <a:schemeClr val="dk1"/>
                </a:solidFill>
                <a:latin typeface="Calibri"/>
                <a:ea typeface="Calibri"/>
              </a:rPr>
              <a:t>	</a:t>
            </a:r>
            <a:r>
              <a:rPr b="0" lang="en-US" sz="3200" spc="-1" strike="noStrike">
                <a:solidFill>
                  <a:schemeClr val="dk1"/>
                </a:solidFill>
                <a:latin typeface="Calibri"/>
                <a:ea typeface="Calibri"/>
              </a:rPr>
              <a:t>unsigned char ch;</a:t>
            </a:r>
            <a:br>
              <a:rPr sz="3200"/>
            </a:br>
            <a:r>
              <a:rPr b="0" lang="en-US" sz="3200" spc="-1" strike="noStrike">
                <a:solidFill>
                  <a:schemeClr val="dk1"/>
                </a:solidFill>
                <a:latin typeface="Calibri"/>
                <a:ea typeface="Calibri"/>
              </a:rPr>
              <a:t>ch = PINA;</a:t>
            </a:r>
            <a:br>
              <a:rPr sz="3200"/>
            </a:br>
            <a:endParaRPr b="0" lang="en-US" sz="3200" spc="-1" strike="noStrike">
              <a:solidFill>
                <a:schemeClr val="dk1"/>
              </a:solidFill>
              <a:latin typeface="Calibri"/>
            </a:endParaRPr>
          </a:p>
          <a:p>
            <a:pPr marL="343080" indent="-343080" defTabSz="914400">
              <a:lnSpc>
                <a:spcPct val="100000"/>
              </a:lnSpc>
              <a:spcBef>
                <a:spcPts val="641"/>
              </a:spcBef>
              <a:buClr>
                <a:srgbClr val="76923c"/>
              </a:buClr>
              <a:buFont typeface="Arial"/>
              <a:buChar char="•"/>
              <a:tabLst>
                <a:tab algn="l" pos="0"/>
              </a:tabLst>
            </a:pPr>
            <a:r>
              <a:rPr b="1" lang="en-US" sz="3200" spc="-1" strike="noStrike">
                <a:solidFill>
                  <a:srgbClr val="76923c"/>
                </a:solidFill>
                <a:latin typeface="Calibri"/>
                <a:ea typeface="Calibri"/>
              </a:rPr>
              <a:t>What to do if only some of the pins are configured as input ?</a:t>
            </a:r>
            <a:br>
              <a:rPr sz="3200"/>
            </a:br>
            <a:r>
              <a:rPr b="0" lang="en-US" sz="3200" spc="-1" strike="noStrike">
                <a:solidFill>
                  <a:schemeClr val="dk1"/>
                </a:solidFill>
                <a:latin typeface="Calibri"/>
              </a:rPr>
              <a:t> </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tabLst>
                <a:tab algn="l" pos="0"/>
              </a:tabLst>
            </a:pPr>
            <a:r>
              <a:rPr b="0" lang="en-US" sz="4400" spc="-1" strike="noStrike">
                <a:solidFill>
                  <a:srgbClr val="e36c09"/>
                </a:solidFill>
                <a:latin typeface="Calibri"/>
                <a:ea typeface="Calibri"/>
              </a:rPr>
              <a:t>Output</a:t>
            </a:r>
            <a:endParaRPr b="0" lang="en-US" sz="4400" spc="-1" strike="noStrike">
              <a:solidFill>
                <a:schemeClr val="dk1"/>
              </a:solidFill>
              <a:latin typeface="Calibri"/>
            </a:endParaRPr>
          </a:p>
        </p:txBody>
      </p:sp>
      <p:sp>
        <p:nvSpPr>
          <p:cNvPr id="90" name="PlaceHolder 2"/>
          <p:cNvSpPr>
            <a:spLocks noGrp="1"/>
          </p:cNvSpPr>
          <p:nvPr>
            <p:ph/>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buClr>
                <a:srgbClr val="000000"/>
              </a:buClr>
              <a:buFont typeface="Arial"/>
              <a:buChar char="•"/>
            </a:pPr>
            <a:r>
              <a:rPr b="0" lang="en-US" sz="3200" spc="-1" strike="noStrike">
                <a:solidFill>
                  <a:schemeClr val="dk1"/>
                </a:solidFill>
                <a:latin typeface="Calibri"/>
                <a:ea typeface="Calibri"/>
              </a:rPr>
              <a:t>You have to use the PORTx register</a:t>
            </a:r>
            <a:endParaRPr b="0" lang="en-US" sz="3200" spc="-1" strike="noStrike">
              <a:solidFill>
                <a:schemeClr val="dk1"/>
              </a:solidFill>
              <a:latin typeface="Calibri"/>
            </a:endParaRPr>
          </a:p>
          <a:p>
            <a:pPr marL="343080" indent="-139680" defTabSz="914400">
              <a:lnSpc>
                <a:spcPct val="100000"/>
              </a:lnSpc>
              <a:spcBef>
                <a:spcPts val="641"/>
              </a:spcBef>
              <a:buNone/>
              <a:tabLst>
                <a:tab algn="l" pos="0"/>
              </a:tabLst>
            </a:pPr>
            <a:endParaRPr b="0" lang="en-US" sz="3200" spc="-1" strike="noStrike">
              <a:solidFill>
                <a:schemeClr val="dk1"/>
              </a:solidFill>
              <a:latin typeface="Calibri"/>
            </a:endParaRPr>
          </a:p>
          <a:p>
            <a:pPr marL="343080" indent="-343080" defTabSz="914400">
              <a:lnSpc>
                <a:spcPct val="100000"/>
              </a:lnSpc>
              <a:spcBef>
                <a:spcPts val="641"/>
              </a:spcBef>
              <a:buNone/>
              <a:tabLst>
                <a:tab algn="l" pos="0"/>
              </a:tabLst>
            </a:pPr>
            <a:r>
              <a:rPr b="0" lang="en-US" sz="3200" spc="-1" strike="noStrike">
                <a:solidFill>
                  <a:schemeClr val="dk1"/>
                </a:solidFill>
                <a:latin typeface="Calibri"/>
                <a:ea typeface="Calibri"/>
              </a:rPr>
              <a:t>	</a:t>
            </a:r>
            <a:r>
              <a:rPr b="0" lang="en-US" sz="3200" spc="-1" strike="noStrike">
                <a:solidFill>
                  <a:schemeClr val="dk1"/>
                </a:solidFill>
                <a:latin typeface="Calibri"/>
                <a:ea typeface="Calibri"/>
              </a:rPr>
              <a:t>PORTB = 0b11111111;</a:t>
            </a:r>
            <a:endParaRPr b="0" lang="en-US" sz="3200" spc="-1" strike="noStrike">
              <a:solidFill>
                <a:schemeClr val="dk1"/>
              </a:solidFill>
              <a:latin typeface="Calibri"/>
            </a:endParaRPr>
          </a:p>
          <a:p>
            <a:pPr marL="343080" indent="-343080" defTabSz="914400">
              <a:lnSpc>
                <a:spcPct val="100000"/>
              </a:lnSpc>
              <a:spcBef>
                <a:spcPts val="641"/>
              </a:spcBef>
              <a:buNone/>
              <a:tabLst>
                <a:tab algn="l" pos="0"/>
              </a:tabLst>
            </a:pPr>
            <a:endParaRPr b="0" lang="en-US" sz="3200" spc="-1" strike="noStrike">
              <a:solidFill>
                <a:schemeClr val="dk1"/>
              </a:solidFill>
              <a:latin typeface="Calibri"/>
            </a:endParaRPr>
          </a:p>
          <a:p>
            <a:pPr marL="343080" indent="-343080" defTabSz="914400">
              <a:lnSpc>
                <a:spcPct val="100000"/>
              </a:lnSpc>
              <a:spcBef>
                <a:spcPts val="641"/>
              </a:spcBef>
              <a:buClr>
                <a:srgbClr val="76923c"/>
              </a:buClr>
              <a:buFont typeface="Arial"/>
              <a:buChar char="•"/>
              <a:tabLst>
                <a:tab algn="l" pos="0"/>
              </a:tabLst>
            </a:pPr>
            <a:r>
              <a:rPr b="1" lang="en-US" sz="3200" spc="-1" strike="noStrike">
                <a:solidFill>
                  <a:srgbClr val="76923c"/>
                </a:solidFill>
                <a:latin typeface="Calibri"/>
                <a:ea typeface="Calibri"/>
              </a:rPr>
              <a:t>What to do if only some of the pins are configured as output ?</a:t>
            </a:r>
            <a:br>
              <a:rPr sz="3200"/>
            </a:br>
            <a:r>
              <a:rPr b="0" lang="en-US" sz="3200" spc="-1" strike="noStrike">
                <a:solidFill>
                  <a:schemeClr val="dk1"/>
                </a:solidFill>
                <a:latin typeface="Calibri"/>
              </a:rPr>
              <a:t> </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532401</TotalTime>
  <Application>LibreOffice/24.2.7.2$Linux_X86_64 LibreOffice_project/420$Build-2</Application>
  <AppVersion>15.0000</AppVersion>
  <Words>1437</Words>
  <Paragraphs>303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language>en-US</dc:language>
  <cp:lastModifiedBy/>
  <dcterms:modified xsi:type="dcterms:W3CDTF">2025-05-13T18:53:43Z</dcterms:modified>
  <cp:revision>374</cp:revision>
  <dc:subject/>
  <dc:title>Introduction to Bioinformatics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36</vt:i4>
  </property>
  <property fmtid="{D5CDD505-2E9C-101B-9397-08002B2CF9AE}" pid="3" name="PresentationFormat">
    <vt:lpwstr>On-screen Show (4:3)</vt:lpwstr>
  </property>
  <property fmtid="{D5CDD505-2E9C-101B-9397-08002B2CF9AE}" pid="4" name="Slides">
    <vt:i4>38</vt:i4>
  </property>
</Properties>
</file>