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E0DB15-637E-4AA4-8DA0-B5B42F5CAF3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8AFD82-47BF-4A26-AD1B-CD3E6A2C022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62F7B6-5681-46E8-8CBC-D32A8472FAD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03EAA1-EB14-4DBB-8C3E-3EA9EDD8D8C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F4B492-9CFD-4583-B996-4886F845B6D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F1770D-51F3-43FC-86AC-CB50CB6292D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536DD2-0A91-486D-A099-1F494F1365D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B0F89A-3666-4925-A64C-FD45A9D281F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A53AC9-1F42-454D-A378-79623C86E7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B334D9D-7A29-43A5-AF78-B9EE606BC4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D53DA57-C6C9-49B6-8CB9-FCA9BFF0C3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6BD134-E291-4C1D-9FE7-6FAEFC125D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C2D217-E1B1-45A9-BA6D-87B62FD307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1E53C1-5472-49D8-8A16-E3AD8EC006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9DEC2D5-ADF0-4656-A895-6AAB725BF8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1FD6882-8444-43D6-AE79-9B4A68BC9B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4B32357-7358-40D1-956E-9A7CC206E9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2D3AD08-34DB-4DAD-A110-C1404068B9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474FAA1-8767-480D-BA06-727C53D296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A17D10-1341-4149-9392-65BE115A915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16087E-BDDF-4747-A752-D73635EF23B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91ED21-7502-4D69-87D1-EFE75C56901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74E5C2-5AFE-40A6-A5A3-07A356CF9E8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89F230-388A-47B4-8644-37099F470B1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02225C-9DEF-4661-A0BC-33155AC1819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FFB3F9-BDD5-4582-AAC5-F438F339C9A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0A0731-C479-461B-946A-BFC8D9FE92E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6EF9BE-3A61-42C1-AC36-DA46C64BD4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584459-8BA8-4C9C-84F1-340E02E8BB0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6DDC78-056E-4B3B-ABFB-2B084AE247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://web.engr.oregonstate.edu/~traylor/ece473/lectures/interrupts.pdf" TargetMode="External"/><Relationship Id="rId2" Type="http://schemas.openxmlformats.org/officeDocument/2006/relationships/hyperlink" Target="http://www.avrfreaks.net/forum/nested-interrupts-2" TargetMode="Externa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333072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Microcontrollers: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Interrupts in ATmega32/16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371600" y="609480"/>
            <a:ext cx="64004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CSE 315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Microprocessors, Microcontrollers, and Embedded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Complete List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5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54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E825FC-9318-4E51-8568-7CF5698A4AA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7" name="Google Shape;181;p23" descr=""/>
          <p:cNvPicPr/>
          <p:nvPr/>
        </p:nvPicPr>
        <p:blipFill>
          <a:blip r:embed="rId1"/>
          <a:stretch/>
        </p:blipFill>
        <p:spPr>
          <a:xfrm>
            <a:off x="914400" y="1505160"/>
            <a:ext cx="7772040" cy="484056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182;p23"/>
          <p:cNvSpPr/>
          <p:nvPr/>
        </p:nvSpPr>
        <p:spPr>
          <a:xfrm>
            <a:off x="3079440" y="3035160"/>
            <a:ext cx="5837400" cy="3732480"/>
          </a:xfrm>
          <a:custGeom>
            <a:avLst/>
            <a:gdLst>
              <a:gd name="textAreaLeft" fmla="*/ 0 w 5837400"/>
              <a:gd name="textAreaRight" fmla="*/ 5837760 w 5837400"/>
              <a:gd name="textAreaTop" fmla="*/ 0 h 3732480"/>
              <a:gd name="textAreaBottom" fmla="*/ 3732840 h 3732480"/>
            </a:gdLst>
            <a:ahLst/>
            <a:rect l="textAreaLeft" t="textAreaTop" r="textAreaRight" b="textAreaBottom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fill="none" w="120000" h="120000">
                <a:moveTo>
                  <a:pt x="58430" y="-2476"/>
                </a:moveTo>
                <a:lnTo>
                  <a:pt x="-3672" y="-23024"/>
                </a:lnTo>
              </a:path>
            </a:pathLst>
          </a:custGeom>
          <a:solidFill>
            <a:schemeClr val="lt1"/>
          </a:solidFill>
          <a:ln w="76200">
            <a:solidFill>
              <a:srgbClr val="2440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Program Address</a:t>
            </a:r>
            <a:r>
              <a:rPr b="0" lang="en-US" sz="3600" spc="-1" strike="noStrike">
                <a:solidFill>
                  <a:srgbClr val="0c0c0c"/>
                </a:solidFill>
                <a:latin typeface="Calibri"/>
                <a:ea typeface="Calibri"/>
              </a:rPr>
              <a:t>.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The fixed memory location for a given interrupt handler.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E.g., in response to interrupt INT0, CPU runs instruction at $002.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Usually the instruction is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JMP address (address of ISR)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Complete List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5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56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11453D-4F1A-4F31-870E-E23D7028464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Google Shape;190;p24" descr=""/>
          <p:cNvPicPr/>
          <p:nvPr/>
        </p:nvPicPr>
        <p:blipFill>
          <a:blip r:embed="rId1"/>
          <a:stretch/>
        </p:blipFill>
        <p:spPr>
          <a:xfrm>
            <a:off x="914400" y="1505160"/>
            <a:ext cx="7772040" cy="4840560"/>
          </a:xfrm>
          <a:prstGeom prst="rect">
            <a:avLst/>
          </a:prstGeom>
          <a:ln w="0">
            <a:noFill/>
          </a:ln>
        </p:spPr>
      </p:pic>
      <p:sp>
        <p:nvSpPr>
          <p:cNvPr id="123" name="Google Shape;191;p24"/>
          <p:cNvSpPr/>
          <p:nvPr/>
        </p:nvSpPr>
        <p:spPr>
          <a:xfrm>
            <a:off x="6095880" y="2971800"/>
            <a:ext cx="3047760" cy="2361960"/>
          </a:xfrm>
          <a:custGeom>
            <a:avLst/>
            <a:gdLst>
              <a:gd name="textAreaLeft" fmla="*/ 0 w 3047760"/>
              <a:gd name="textAreaRight" fmla="*/ 3048120 w 3047760"/>
              <a:gd name="textAreaTop" fmla="*/ 0 h 2361960"/>
              <a:gd name="textAreaBottom" fmla="*/ 2362320 h 2361960"/>
            </a:gdLst>
            <a:ahLst/>
            <a:rect l="textAreaLeft" t="textAreaTop" r="textAreaRight" b="textAreaBottom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fill="none" w="120000" h="120000">
                <a:moveTo>
                  <a:pt x="-1990" y="58687"/>
                </a:moveTo>
                <a:lnTo>
                  <a:pt x="-45638" y="10632"/>
                </a:lnTo>
              </a:path>
            </a:pathLst>
          </a:custGeom>
          <a:solidFill>
            <a:schemeClr val="lt1"/>
          </a:solidFill>
          <a:ln w="76200">
            <a:solidFill>
              <a:srgbClr val="2440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Vector names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to be used with ISR</a:t>
            </a:r>
            <a:r>
              <a:rPr b="0" lang="en-US" sz="3600" spc="-1" strike="noStrike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Complete List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 idx="5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58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245021-9D8D-4F04-9964-5399B4CCA2A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7" name="Google Shape;199;p25" descr=""/>
          <p:cNvPicPr/>
          <p:nvPr/>
        </p:nvPicPr>
        <p:blipFill>
          <a:blip r:embed="rId1"/>
          <a:stretch/>
        </p:blipFill>
        <p:spPr>
          <a:xfrm>
            <a:off x="914400" y="1505160"/>
            <a:ext cx="7772040" cy="484056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200;p25"/>
          <p:cNvSpPr/>
          <p:nvPr/>
        </p:nvSpPr>
        <p:spPr>
          <a:xfrm>
            <a:off x="1828800" y="4191120"/>
            <a:ext cx="2971440" cy="1904760"/>
          </a:xfrm>
          <a:custGeom>
            <a:avLst/>
            <a:gdLst>
              <a:gd name="textAreaLeft" fmla="*/ 0 w 2971440"/>
              <a:gd name="textAreaRight" fmla="*/ 2971800 w 2971440"/>
              <a:gd name="textAreaTop" fmla="*/ 0 h 1904760"/>
              <a:gd name="textAreaBottom" fmla="*/ 1905120 h 1904760"/>
            </a:gdLst>
            <a:ahLst/>
            <a:rect l="textAreaLeft" t="textAreaTop" r="textAreaRight" b="textAreaBottom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fill="none" w="120000" h="120000">
                <a:moveTo>
                  <a:pt x="118849" y="59224"/>
                </a:moveTo>
                <a:lnTo>
                  <a:pt x="155068" y="35311"/>
                </a:lnTo>
              </a:path>
            </a:pathLst>
          </a:custGeom>
          <a:solidFill>
            <a:schemeClr val="lt1"/>
          </a:solidFill>
          <a:ln w="76200">
            <a:solidFill>
              <a:srgbClr val="2440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Description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Steps to program an interrupt in C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Include header file &lt;avr\interrupt.h&gt;.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Use C macro ISR() to declare the interrupt handler and update IVT.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Configure details about the interrupt by setting relevant registers.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Enable the specific interrupt.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Enable the interrupt subsystem globally using sei().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ftr" idx="5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sldNum" idx="60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653B02-6D4A-426C-BEA0-6CFB8E90B08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ISR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Basic construct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6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2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5FDDF0-22CE-4B94-96AE-8F2FA0E2BD3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Google Shape;217;p27"/>
          <p:cNvSpPr/>
          <p:nvPr/>
        </p:nvSpPr>
        <p:spPr>
          <a:xfrm>
            <a:off x="990720" y="2819520"/>
            <a:ext cx="7695720" cy="20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880000"/>
                </a:solidFill>
                <a:latin typeface="Consolas"/>
                <a:ea typeface="Consolas"/>
              </a:rPr>
              <a:t>ISR(</a:t>
            </a:r>
            <a:r>
              <a:rPr b="0" lang="en-US" sz="3200" spc="-1" strike="noStrike">
                <a:solidFill>
                  <a:srgbClr val="244061"/>
                </a:solidFill>
                <a:latin typeface="Consolas"/>
                <a:ea typeface="Consolas"/>
              </a:rPr>
              <a:t>interrupt vector name</a:t>
            </a:r>
            <a:r>
              <a:rPr b="0" lang="en-US" sz="3200" spc="-1" strike="noStrike">
                <a:solidFill>
                  <a:srgbClr val="000080"/>
                </a:solidFill>
                <a:latin typeface="Consolas"/>
                <a:ea typeface="Consolas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Consolas"/>
                <a:ea typeface="Consolas"/>
              </a:rPr>
              <a:t>{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8000"/>
                </a:solidFill>
                <a:latin typeface="Consolas"/>
                <a:ea typeface="Consolas"/>
              </a:rPr>
              <a:t>//to do logic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244061"/>
                </a:solidFill>
                <a:latin typeface="Consolas"/>
                <a:ea typeface="Consolas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ISR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To handle external interrupt 1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6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64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7143AE-0CBD-476D-8C9E-BAA22827D0A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Google Shape;226;p28"/>
          <p:cNvSpPr/>
          <p:nvPr/>
        </p:nvSpPr>
        <p:spPr>
          <a:xfrm>
            <a:off x="838080" y="2828880"/>
            <a:ext cx="7391160" cy="25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880000"/>
                </a:solidFill>
                <a:latin typeface="Consolas"/>
                <a:ea typeface="Consolas"/>
              </a:rPr>
              <a:t>ISR(</a:t>
            </a:r>
            <a:r>
              <a:rPr b="0" lang="en-US" sz="4000" spc="-1" strike="noStrike">
                <a:solidFill>
                  <a:srgbClr val="a000a0"/>
                </a:solidFill>
                <a:latin typeface="Consolas"/>
                <a:ea typeface="Consolas"/>
              </a:rPr>
              <a:t>INT1_vect)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244061"/>
                </a:solidFill>
                <a:latin typeface="Consolas"/>
                <a:ea typeface="Consolas"/>
              </a:rPr>
              <a:t>{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8000"/>
                </a:solidFill>
                <a:latin typeface="Consolas"/>
                <a:ea typeface="Consolas"/>
              </a:rPr>
              <a:t>	</a:t>
            </a:r>
            <a:r>
              <a:rPr b="0" lang="en-US" sz="4000" spc="-1" strike="noStrike">
                <a:solidFill>
                  <a:srgbClr val="008000"/>
                </a:solidFill>
                <a:latin typeface="Consolas"/>
                <a:ea typeface="Consolas"/>
              </a:rPr>
              <a:t>//to do logic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244061"/>
                </a:solidFill>
                <a:latin typeface="Consolas"/>
                <a:ea typeface="Consolas"/>
              </a:rPr>
              <a:t>}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External Interrupts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7239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Three external 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interrupts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INT 0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INT 1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INT 2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ftr" idx="6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sldNum" idx="66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53CE18-3139-45A6-9ACE-6E61FA0DC14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7" name="Google Shape;235;p29" descr="D:\Google Drive\TAKEN COURSE MATERIAL\CSE 315\ATmega8.jpg"/>
          <p:cNvPicPr/>
          <p:nvPr/>
        </p:nvPicPr>
        <p:blipFill>
          <a:blip r:embed="rId1"/>
          <a:stretch/>
        </p:blipFill>
        <p:spPr>
          <a:xfrm>
            <a:off x="3733920" y="1219320"/>
            <a:ext cx="4800240" cy="5143680"/>
          </a:xfrm>
          <a:prstGeom prst="rect">
            <a:avLst/>
          </a:prstGeom>
          <a:ln w="0">
            <a:noFill/>
          </a:ln>
        </p:spPr>
      </p:pic>
      <p:sp>
        <p:nvSpPr>
          <p:cNvPr id="148" name="Google Shape;236;p29"/>
          <p:cNvSpPr/>
          <p:nvPr/>
        </p:nvSpPr>
        <p:spPr>
          <a:xfrm>
            <a:off x="4267080" y="4876920"/>
            <a:ext cx="1828440" cy="685440"/>
          </a:xfrm>
          <a:prstGeom prst="rect">
            <a:avLst/>
          </a:prstGeom>
          <a:noFill/>
          <a:ln w="63500">
            <a:solidFill>
              <a:srgbClr val="0f24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49" name="Google Shape;237;p29"/>
          <p:cNvSpPr/>
          <p:nvPr/>
        </p:nvSpPr>
        <p:spPr>
          <a:xfrm>
            <a:off x="3809880" y="2209680"/>
            <a:ext cx="2209320" cy="380520"/>
          </a:xfrm>
          <a:prstGeom prst="rect">
            <a:avLst/>
          </a:prstGeom>
          <a:noFill/>
          <a:ln w="63500">
            <a:solidFill>
              <a:srgbClr val="0f24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External Interrupts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Key steps in using external interrupts.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Specifying what types of event will trigger the interrupt (Step 3)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Enabling the interrupt (Step 4)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br>
              <a:rPr sz="2800"/>
            </a:br>
            <a:br>
              <a:rPr sz="2800"/>
            </a:b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ftr" idx="6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sldNum" idx="68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B4A5F3-2A92-4470-AB85-84B3FA8323A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Specifying Events that Trigger Interrupt (Step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3</a:t>
            </a: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2 registers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MCU Control Register (For INT0 and INT 1)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MCU Control and Status Register (For INT2)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 idx="6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sldNum" idx="70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ACA34B-88E7-48AB-A250-900F37209C4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Specifying Events that Trigger Interrupt (Step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3</a:t>
            </a: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ftr" idx="7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sldNum" idx="72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52FECB-9F7A-48E0-AF86-F56131FD989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2" name="Google Shape;262;p32" descr=""/>
          <p:cNvPicPr/>
          <p:nvPr/>
        </p:nvPicPr>
        <p:blipFill>
          <a:blip r:embed="rId1"/>
          <a:stretch/>
        </p:blipFill>
        <p:spPr>
          <a:xfrm>
            <a:off x="0" y="1609560"/>
            <a:ext cx="9219960" cy="46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38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68D6EC-BD59-42F0-91A1-68BE04ED406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6" name="Google Shape;108;p15" descr=""/>
          <p:cNvPicPr/>
          <p:nvPr/>
        </p:nvPicPr>
        <p:blipFill>
          <a:blip r:embed="rId1"/>
          <a:stretch/>
        </p:blipFill>
        <p:spPr>
          <a:xfrm>
            <a:off x="457200" y="2293920"/>
            <a:ext cx="8229240" cy="31381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Interrupts vs Polling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Specifying Events that Trigger Interrupt (Step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3</a:t>
            </a: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ftr" idx="7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sldNum" idx="74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975E71-7737-4039-80B6-22320D9E9B8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7" name="Google Shape;271;p33" descr=""/>
          <p:cNvPicPr/>
          <p:nvPr/>
        </p:nvPicPr>
        <p:blipFill>
          <a:blip r:embed="rId1"/>
          <a:stretch/>
        </p:blipFill>
        <p:spPr>
          <a:xfrm>
            <a:off x="-76320" y="1523880"/>
            <a:ext cx="9219960" cy="4638240"/>
          </a:xfrm>
          <a:prstGeom prst="rect">
            <a:avLst/>
          </a:prstGeom>
          <a:ln w="0">
            <a:noFill/>
          </a:ln>
        </p:spPr>
      </p:pic>
      <p:sp>
        <p:nvSpPr>
          <p:cNvPr id="168" name="Google Shape;272;p33"/>
          <p:cNvSpPr/>
          <p:nvPr/>
        </p:nvSpPr>
        <p:spPr>
          <a:xfrm>
            <a:off x="3657600" y="4343400"/>
            <a:ext cx="5486040" cy="2514240"/>
          </a:xfrm>
          <a:custGeom>
            <a:avLst/>
            <a:gdLst>
              <a:gd name="textAreaLeft" fmla="*/ 0 w 5486040"/>
              <a:gd name="textAreaRight" fmla="*/ 5486400 w 5486040"/>
              <a:gd name="textAreaTop" fmla="*/ 0 h 2514240"/>
              <a:gd name="textAreaBottom" fmla="*/ 2514600 h 2514240"/>
            </a:gdLst>
            <a:ahLst/>
            <a:rect l="textAreaLeft" t="textAreaTop" r="textAreaRight" b="textAreaBottom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fill="none" w="120000" h="120000">
                <a:moveTo>
                  <a:pt x="58430" y="-2476"/>
                </a:moveTo>
                <a:lnTo>
                  <a:pt x="9892" y="-32663"/>
                </a:lnTo>
              </a:path>
            </a:pathLst>
          </a:custGeom>
          <a:solidFill>
            <a:schemeClr val="lt1"/>
          </a:solidFill>
          <a:ln w="76200">
            <a:solidFill>
              <a:srgbClr val="2440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To specify that INT1 is triggered on any change in pin D.3</a:t>
            </a:r>
            <a:br>
              <a:rPr sz="3600"/>
            </a:br>
            <a:r>
              <a:rPr b="0" lang="en-US" sz="2800" spc="-1" strike="noStrike">
                <a:solidFill>
                  <a:srgbClr val="000080"/>
                </a:solidFill>
                <a:latin typeface="Consolas"/>
                <a:ea typeface="Consolas"/>
              </a:rPr>
              <a:t>MCUCR</a:t>
            </a:r>
            <a:r>
              <a:rPr b="0" lang="en-US" sz="2800" spc="-1" strike="noStrike">
                <a:solidFill>
                  <a:srgbClr val="800000"/>
                </a:solidFill>
                <a:latin typeface="Consolas"/>
                <a:ea typeface="Consolas"/>
              </a:rPr>
              <a:t> = (1&lt;&lt;</a:t>
            </a:r>
            <a:r>
              <a:rPr b="0" lang="en-US" sz="2800" spc="-1" strike="noStrike">
                <a:solidFill>
                  <a:srgbClr val="a000a0"/>
                </a:solidFill>
                <a:latin typeface="Consolas"/>
                <a:ea typeface="Consolas"/>
              </a:rPr>
              <a:t>ISC10);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Enabling the interrupt (Step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4</a:t>
            </a: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GICR (General Interrupt Control Register) register is used to enable external interrupts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To enable Interrupt 1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a000a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a000a0"/>
                </a:solidFill>
                <a:latin typeface="Consolas"/>
                <a:ea typeface="Consolas"/>
              </a:rPr>
              <a:t>GICR</a:t>
            </a:r>
            <a:r>
              <a:rPr b="0" lang="en-US" sz="2800" spc="-1" strike="noStrike">
                <a:solidFill>
                  <a:srgbClr val="800000"/>
                </a:solidFill>
                <a:latin typeface="Consolas"/>
                <a:ea typeface="Consolas"/>
              </a:rPr>
              <a:t> = (1&lt;&lt;</a:t>
            </a:r>
            <a:r>
              <a:rPr b="0" lang="en-US" sz="2800" spc="-1" strike="noStrike">
                <a:solidFill>
                  <a:srgbClr val="a000a0"/>
                </a:solidFill>
                <a:latin typeface="Consolas"/>
                <a:ea typeface="Consolas"/>
              </a:rPr>
              <a:t>INT1);</a:t>
            </a:r>
            <a:r>
              <a:rPr b="0" lang="en-US" sz="2800" spc="-1" strike="noStrike">
                <a:solidFill>
                  <a:srgbClr val="800000"/>
                </a:solidFill>
                <a:latin typeface="Consolas"/>
                <a:ea typeface="Consolas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INT1 is defined in </a:t>
            </a:r>
            <a:r>
              <a:rPr b="0" i="1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io.h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43040" indent="-10800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7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sldNum" idx="76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EEF12D-0958-4A6E-A19C-D21EE015287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3" name="Google Shape;281;p34" descr=""/>
          <p:cNvPicPr/>
          <p:nvPr/>
        </p:nvPicPr>
        <p:blipFill>
          <a:blip r:embed="rId1"/>
          <a:stretch/>
        </p:blipFill>
        <p:spPr>
          <a:xfrm>
            <a:off x="457200" y="4711680"/>
            <a:ext cx="8270280" cy="15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33520" y="28954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959" spc="-1" strike="noStrike">
                <a:solidFill>
                  <a:srgbClr val="244061"/>
                </a:solidFill>
                <a:latin typeface="Calibri"/>
                <a:ea typeface="Calibri"/>
              </a:rPr>
              <a:t>TOGGLE THE CONTENT OF PORT B</a:t>
            </a:r>
            <a:r>
              <a:rPr b="0" lang="en-US" sz="3959" spc="-1" strike="noStrike">
                <a:solidFill>
                  <a:srgbClr val="e36c09"/>
                </a:solidFill>
                <a:latin typeface="Calibri"/>
                <a:ea typeface="Calibri"/>
              </a:rPr>
              <a:t>, WHENEVER A CERTAIN SENSOR CONNECTED TO YOUR SYSTEM GOES TO </a:t>
            </a:r>
            <a:r>
              <a:rPr b="0" lang="en-US" sz="3959" spc="-1" strike="noStrike">
                <a:solidFill>
                  <a:srgbClr val="244061"/>
                </a:solidFill>
                <a:latin typeface="Calibri"/>
                <a:ea typeface="Calibri"/>
              </a:rPr>
              <a:t>LOW STATE</a:t>
            </a:r>
            <a:endParaRPr b="0" lang="en-US" sz="395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7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78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8AF690-3BA3-4296-825E-13A0E5C940B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C Code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0000ff"/>
                </a:solidFill>
                <a:latin typeface="Consolas"/>
                <a:ea typeface="Consolas"/>
              </a:rPr>
              <a:t>#include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&lt;avr/io.h&gt;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0000ff"/>
                </a:solidFill>
                <a:latin typeface="Consolas"/>
                <a:ea typeface="Consolas"/>
              </a:rPr>
              <a:t>#include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&lt;avr/interrupt.h&gt; </a:t>
            </a:r>
            <a:r>
              <a:rPr b="0" lang="en-US" sz="1760" spc="-1" strike="noStrike">
                <a:solidFill>
                  <a:srgbClr val="008000"/>
                </a:solidFill>
                <a:latin typeface="Consolas"/>
                <a:ea typeface="Consolas"/>
              </a:rPr>
              <a:t>//STEP1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ISR(INT1_vect)</a:t>
            </a:r>
            <a:r>
              <a:rPr b="0" lang="en-US" sz="1760" spc="-1" strike="noStrike">
                <a:solidFill>
                  <a:srgbClr val="008000"/>
                </a:solidFill>
                <a:latin typeface="Consolas"/>
                <a:ea typeface="Consolas"/>
              </a:rPr>
              <a:t>//STEP2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008000"/>
                </a:solidFill>
                <a:latin typeface="Consolas"/>
                <a:ea typeface="Consolas"/>
              </a:rPr>
              <a:t>{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	</a:t>
            </a: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PORTB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= ~</a:t>
            </a: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PORTB;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}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0000ff"/>
                </a:solidFill>
                <a:latin typeface="Consolas"/>
                <a:ea typeface="Consolas"/>
              </a:rPr>
              <a:t>int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</a:t>
            </a:r>
            <a:r>
              <a:rPr b="0" lang="en-US" sz="1760" spc="-1" strike="noStrike">
                <a:solidFill>
                  <a:srgbClr val="880000"/>
                </a:solidFill>
                <a:latin typeface="Consolas"/>
                <a:ea typeface="Consolas"/>
              </a:rPr>
              <a:t>main(</a:t>
            </a:r>
            <a:r>
              <a:rPr b="0" lang="en-US" sz="1760" spc="-1" strike="noStrike">
                <a:solidFill>
                  <a:srgbClr val="0000ff"/>
                </a:solidFill>
                <a:latin typeface="Consolas"/>
                <a:ea typeface="Consolas"/>
              </a:rPr>
              <a:t>void)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0000ff"/>
                </a:solidFill>
                <a:latin typeface="Consolas"/>
                <a:ea typeface="Consolas"/>
              </a:rPr>
              <a:t>{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	</a:t>
            </a: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DDRB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= 0xFF;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	</a:t>
            </a: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PORTB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= 0b01010101;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	</a:t>
            </a: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GICR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= (1&lt;&lt;</a:t>
            </a: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INT1);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</a:t>
            </a:r>
            <a:r>
              <a:rPr b="0" lang="en-US" sz="1760" spc="-1" strike="noStrike">
                <a:solidFill>
                  <a:srgbClr val="008000"/>
                </a:solidFill>
                <a:latin typeface="Consolas"/>
                <a:ea typeface="Consolas"/>
              </a:rPr>
              <a:t>//STEP3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	</a:t>
            </a: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MCUCR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= </a:t>
            </a: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MCUCR</a:t>
            </a: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&amp; 0b11110011;</a:t>
            </a:r>
            <a:r>
              <a:rPr b="0" lang="en-US" sz="1760" spc="-1" strike="noStrike">
                <a:solidFill>
                  <a:srgbClr val="008000"/>
                </a:solidFill>
                <a:latin typeface="Consolas"/>
                <a:ea typeface="Consolas"/>
              </a:rPr>
              <a:t>//STEP4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	</a:t>
            </a:r>
            <a:r>
              <a:rPr b="0" lang="en-US" sz="1760" spc="-1" strike="noStrike">
                <a:solidFill>
                  <a:srgbClr val="a000a0"/>
                </a:solidFill>
                <a:latin typeface="Consolas"/>
                <a:ea typeface="Consolas"/>
              </a:rPr>
              <a:t>sei();</a:t>
            </a:r>
            <a:r>
              <a:rPr b="0" lang="en-US" sz="1760" spc="-1" strike="noStrike">
                <a:solidFill>
                  <a:srgbClr val="008000"/>
                </a:solidFill>
                <a:latin typeface="Consolas"/>
                <a:ea typeface="Consolas"/>
              </a:rPr>
              <a:t>//STEP5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800000"/>
                </a:solidFill>
                <a:latin typeface="Consolas"/>
                <a:ea typeface="Consolas"/>
              </a:rPr>
              <a:t>    </a:t>
            </a:r>
            <a:r>
              <a:rPr b="0" lang="en-US" sz="1760" spc="-1" strike="noStrike">
                <a:solidFill>
                  <a:srgbClr val="0000ff"/>
                </a:solidFill>
                <a:latin typeface="Consolas"/>
                <a:ea typeface="Consolas"/>
              </a:rPr>
              <a:t>while(1);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r>
              <a:rPr b="0" lang="en-US" sz="1760" spc="-1" strike="noStrike">
                <a:solidFill>
                  <a:srgbClr val="0000ff"/>
                </a:solidFill>
                <a:latin typeface="Consolas"/>
                <a:ea typeface="Consolas"/>
              </a:rPr>
              <a:t>}</a:t>
            </a: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80000"/>
              </a:lnSpc>
              <a:spcBef>
                <a:spcPts val="351"/>
              </a:spcBef>
              <a:buNone/>
              <a:tabLst>
                <a:tab algn="l" pos="0"/>
              </a:tabLst>
            </a:pPr>
            <a:endParaRPr b="0" lang="en-US" sz="17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ftr" idx="7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sldNum" idx="80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5584FF-24B0-4BA6-B76F-6883391416C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Disabling global interrupt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4316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Typically interrupts are turned off while doing a task that should not be interrupted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One example is reading/writing 16-bit values like TCNT1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5716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Details will be discussed when we study Timers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857160" indent="-43164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cli()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macro is used to disable all interrupts by clearing the global interrupt mask.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81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3AB944-87B7-4B1A-A1D5-A574272802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Nested Interrupts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4316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global interrupt is disabled by hardware when an interrupt has occurred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06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 by default nested interrupt is disabled in ATmega32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-40644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Global interrupt is  set again by the RETI instruction to enable subsequent interrupts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5716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is  done automatically by the compiler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857160" indent="-43164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However to enable nested interrupts it can be enabled manually with the sei() in the ISR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82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69D394-2E29-4CCC-B212-D8F28268FB2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ISR Usage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4316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Understand how often the interrupt occurs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Understand how much time it takes to service each interrupt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Make sure there is enough time to service all interrupts while getting work done in the main loop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Keep ISRs Short and Simple.  (short = short time, not short code length)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06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Do only what has to be done. Long ISRs may preclude others from being run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83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641724-B70A-41F3-9D4D-53EE10AC09E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Use of volatile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4316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As ISRs are not called from main or any other function, it can not take argument or return any values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 have to use global variables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 must use volatile to declare such variables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06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why 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84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D742E2-8BFD-41A4-82C9-2FFCC7D3C81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Use of volatile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4316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Compilers can optimize away some variables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It does so when it sees that the variable cannot be changed within the scope of the code it is looking 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Variables changed by the ISR are outside the scope of main()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06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So, they get optimized away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85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F8837F-2E4C-4136-BADE-E851C82AB99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Use of volatile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volatile uint8_t tick; //keep tick out of regs!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ISR(TIMER1_OVF_vect){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tick++; //increment my tick count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main()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while(tick == 0x00)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bla, bla, bla...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more bla, bla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1396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86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8B039E-1E84-4FE2-AA6C-F58472CE77F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Google Shape;345;p42"/>
          <p:cNvSpPr/>
          <p:nvPr/>
        </p:nvSpPr>
        <p:spPr>
          <a:xfrm>
            <a:off x="5237640" y="3375360"/>
            <a:ext cx="3220560" cy="18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e36c09"/>
                </a:solidFill>
                <a:latin typeface="Calibri"/>
              </a:rPr>
              <a:t>Without volatile volatile modifier, optimization may remove tick because nothing in while loop can ever change tick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Interrupts vs Polling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  <a:ea typeface="Calibri"/>
              </a:rPr>
              <a:t>Using polling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  <a:ea typeface="Calibri"/>
              </a:rPr>
              <a:t>the CPU must continually check the device’s status.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  <a:ea typeface="Calibri"/>
              </a:rPr>
              <a:t>Using interrupt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  <a:ea typeface="Calibri"/>
              </a:rPr>
              <a:t>A device will send an interrupt signal when needed.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  <a:ea typeface="Calibri"/>
              </a:rPr>
              <a:t>In response, the CPU will perform an interrupt service routine, and then resume its normal execution.</a:t>
            </a:r>
            <a:br>
              <a:rPr sz="3000"/>
            </a:br>
            <a:br>
              <a:rPr sz="3000"/>
            </a:b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9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1077EE-5474-4830-BA6B-E193484295F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Resource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4316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ATMega Datasheet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spcBef>
                <a:spcPts val="641"/>
              </a:spcBef>
              <a:buClr>
                <a:srgbClr val="0000ff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chemeClr val="hlink"/>
                </a:solidFill>
                <a:uFillTx/>
                <a:latin typeface="Calibri"/>
                <a:hlinkClick r:id="rId1"/>
              </a:rPr>
              <a:t>http://web.engr.oregonstate.edu/~traylor/ece473/lectures/interrupts.pdf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57200" indent="-431640" defTabSz="914400">
              <a:lnSpc>
                <a:spcPct val="100000"/>
              </a:lnSpc>
              <a:spcBef>
                <a:spcPts val="641"/>
              </a:spcBef>
              <a:buClr>
                <a:srgbClr val="0000ff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chemeClr val="hlink"/>
                </a:solidFill>
                <a:uFillTx/>
                <a:latin typeface="Calibri"/>
                <a:hlinkClick r:id="rId2"/>
              </a:rPr>
              <a:t>http://www.avrfreaks.net/forum/nested-interrupts-2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87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66CAD2-055B-4465-8AA7-62E0A042702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Interrupts vs Polling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Efficiency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Monitoring several devices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Priority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br>
              <a:rPr sz="3200"/>
            </a:b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41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15D685-B303-46CC-8DB5-4C85A53A8AE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4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Interrupt execution sequence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Google Shape;131;p18"/>
          <p:cNvSpPr/>
          <p:nvPr/>
        </p:nvSpPr>
        <p:spPr>
          <a:xfrm>
            <a:off x="2218320" y="1371600"/>
            <a:ext cx="4630680" cy="555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 device issues an interrupt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32;p18"/>
          <p:cNvSpPr/>
          <p:nvPr/>
        </p:nvSpPr>
        <p:spPr>
          <a:xfrm>
            <a:off x="2218320" y="2010600"/>
            <a:ext cx="4630680" cy="555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CPU finishes the current instruction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33;p18"/>
          <p:cNvSpPr/>
          <p:nvPr/>
        </p:nvSpPr>
        <p:spPr>
          <a:xfrm>
            <a:off x="2218320" y="2649600"/>
            <a:ext cx="4630680" cy="555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CPU acknowledges the interrupt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34;p18"/>
          <p:cNvSpPr/>
          <p:nvPr/>
        </p:nvSpPr>
        <p:spPr>
          <a:xfrm>
            <a:off x="2218320" y="3288960"/>
            <a:ext cx="4630680" cy="555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CPU saves its states and PC onto stack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35;p18"/>
          <p:cNvSpPr/>
          <p:nvPr/>
        </p:nvSpPr>
        <p:spPr>
          <a:xfrm>
            <a:off x="2218320" y="3927960"/>
            <a:ext cx="4630680" cy="555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CPU loads the address of ISR onto PC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36;p18"/>
          <p:cNvSpPr/>
          <p:nvPr/>
        </p:nvSpPr>
        <p:spPr>
          <a:xfrm>
            <a:off x="2218320" y="4566960"/>
            <a:ext cx="4630680" cy="555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CPU executes the ISR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37;p18"/>
          <p:cNvSpPr/>
          <p:nvPr/>
        </p:nvSpPr>
        <p:spPr>
          <a:xfrm>
            <a:off x="2218320" y="5205960"/>
            <a:ext cx="4630680" cy="555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CPU retrieves its states and PC from stack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38;p18"/>
          <p:cNvSpPr/>
          <p:nvPr/>
        </p:nvSpPr>
        <p:spPr>
          <a:xfrm>
            <a:off x="2218320" y="5844960"/>
            <a:ext cx="4630680" cy="555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Normal execution resumes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44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085844-74B2-4A8F-846F-8C8A5563C62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ATmega32 interrupt subsystem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381520" cy="487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The ATmega32 has total 21 interrupts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16 are of interest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3 external interrupts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8 timer/counter interrupts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3 serial port interrupts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1 ADC interrupt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1 SPI interrupt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4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46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6AC279-ADFA-4A62-A540-B5CD86A37E4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ATmega32 interrupt subsystem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381520" cy="487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The ATmega32 has total 21 interrupts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There are 5 others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1 reset interrupt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1 analogue comparator interrupt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1 TWI interrupt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2 memory interrupts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ftr" idx="4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sldNum" idx="48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9ED088-DA16-429E-AC0D-D727257D4EA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Complete List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4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50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B79483-E497-4CA0-9362-A7AA6784F98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8" name="Google Shape;164;p21" descr=""/>
          <p:cNvPicPr/>
          <p:nvPr/>
        </p:nvPicPr>
        <p:blipFill>
          <a:blip r:embed="rId1"/>
          <a:stretch/>
        </p:blipFill>
        <p:spPr>
          <a:xfrm>
            <a:off x="914400" y="1505160"/>
            <a:ext cx="7772040" cy="484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36c09"/>
                </a:solidFill>
                <a:latin typeface="Calibri"/>
                <a:ea typeface="Calibri"/>
              </a:rPr>
              <a:t>Complete List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ftr" idx="5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6923c"/>
                </a:solidFill>
                <a:latin typeface="Calibri"/>
                <a:ea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6923c"/>
                </a:solidFill>
                <a:latin typeface="Calibri"/>
                <a:ea typeface="Calibri"/>
              </a:rPr>
              <a:t>Prepared By – Abdus Salam Azad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52"/>
          </p:nvPr>
        </p:nvSpPr>
        <p:spPr>
          <a:xfrm>
            <a:off x="63244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77FB32-07E8-4BDC-BD9C-1E667D861EB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2" name="Google Shape;172;p22" descr=""/>
          <p:cNvPicPr/>
          <p:nvPr/>
        </p:nvPicPr>
        <p:blipFill>
          <a:blip r:embed="rId1"/>
          <a:stretch/>
        </p:blipFill>
        <p:spPr>
          <a:xfrm>
            <a:off x="914400" y="1505160"/>
            <a:ext cx="7772040" cy="4840560"/>
          </a:xfrm>
          <a:prstGeom prst="rect">
            <a:avLst/>
          </a:prstGeom>
          <a:ln w="0">
            <a:noFill/>
          </a:ln>
        </p:spPr>
      </p:pic>
      <p:sp>
        <p:nvSpPr>
          <p:cNvPr id="113" name="Google Shape;173;p22"/>
          <p:cNvSpPr/>
          <p:nvPr/>
        </p:nvSpPr>
        <p:spPr>
          <a:xfrm>
            <a:off x="3048120" y="2590920"/>
            <a:ext cx="5866920" cy="2895120"/>
          </a:xfrm>
          <a:custGeom>
            <a:avLst/>
            <a:gdLst>
              <a:gd name="textAreaLeft" fmla="*/ 0 w 5866920"/>
              <a:gd name="textAreaRight" fmla="*/ 5867280 w 5866920"/>
              <a:gd name="textAreaTop" fmla="*/ 0 h 2895120"/>
              <a:gd name="textAreaBottom" fmla="*/ 2895480 h 2895120"/>
            </a:gdLst>
            <a:ahLst/>
            <a:rect l="textAreaLeft" t="textAreaTop" r="textAreaRight" b="textAreaBottom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fill="none" w="120000" h="120000">
                <a:moveTo>
                  <a:pt x="-10000" y="22500"/>
                </a:moveTo>
                <a:lnTo>
                  <a:pt x="-30257" y="-29818"/>
                </a:lnTo>
              </a:path>
            </a:pathLst>
          </a:custGeom>
          <a:solidFill>
            <a:schemeClr val="lt1"/>
          </a:solidFill>
          <a:ln w="76200">
            <a:solidFill>
              <a:srgbClr val="2440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c0c0c"/>
                </a:solidFill>
                <a:latin typeface="Calibri"/>
                <a:ea typeface="Calibri"/>
              </a:rPr>
              <a:t>Vector No.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An interrupt with a lower ‘Vector No’ will have a higher priority.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INT0 has a higher priority then INT1 and INT2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529759</TotalTime>
  <Application>LibreOffice/24.2.7.2$Linux_X86_64 LibreOffice_project/420$Build-2</Application>
  <AppVersion>15.0000</AppVersion>
  <Words>995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2025-05-13T22:16:18Z</dcterms:modified>
  <cp:revision>392</cp:revision>
  <dc:subject/>
  <dc:title>Introduction to Bioinformatics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29</vt:i4>
  </property>
  <property fmtid="{D5CDD505-2E9C-101B-9397-08002B2CF9AE}" pid="3" name="PresentationFormat">
    <vt:lpwstr>On-screen Show (4:3)</vt:lpwstr>
  </property>
  <property fmtid="{D5CDD505-2E9C-101B-9397-08002B2CF9AE}" pid="4" name="Slides">
    <vt:i4>30</vt:i4>
  </property>
</Properties>
</file>