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257" r:id="rId3"/>
    <p:sldId id="345" r:id="rId4"/>
    <p:sldId id="328" r:id="rId5"/>
    <p:sldId id="329" r:id="rId6"/>
    <p:sldId id="330" r:id="rId7"/>
    <p:sldId id="331" r:id="rId8"/>
    <p:sldId id="332" r:id="rId9"/>
    <p:sldId id="261" r:id="rId10"/>
    <p:sldId id="262" r:id="rId11"/>
    <p:sldId id="263" r:id="rId12"/>
    <p:sldId id="336" r:id="rId13"/>
    <p:sldId id="337" r:id="rId14"/>
    <p:sldId id="33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85584" autoAdjust="0"/>
  </p:normalViewPr>
  <p:slideViewPr>
    <p:cSldViewPr>
      <p:cViewPr varScale="1">
        <p:scale>
          <a:sx n="78" d="100"/>
          <a:sy n="78" d="100"/>
        </p:scale>
        <p:origin x="1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5F9819-6058-964D-8689-15666E7B3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054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35D03-0582-0B42-A19A-AD414F2371E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9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E2D40A-396F-3643-8046-8809DFD611D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62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DA21-B26A-8C4C-BD83-9D7F01F92A1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7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E4277C-0B12-D945-ACBB-45B9A3A0630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1719DE-128D-7C4D-B6D7-78308B6EA8E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5279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397F8D-10AC-2B42-BE3F-11377AADA1A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1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16644-51B0-7141-A867-AEE50D7EF8F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09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84339-FEC2-B74C-B2E6-76C98AA9AFA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9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4BB70E-AED4-EE4F-B6A3-6776C743878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2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C4BEFE-FE5D-3144-BBEA-6722DE280C2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8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7876B1-F9F7-4A48-9062-CB2CF02CF2B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4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97AF2B-A797-4D4B-8D03-779DFD4DFF9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72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0EAD7-A347-CF4C-AA4A-EA9AF8293CD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8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0A5B3-3444-8C46-9FC8-7E8BAF859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C6134-3D89-DA49-9EBC-0E3EC744B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4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6542E-FA55-484F-B105-E7477E84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7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3B05A-34F4-C04E-AF3B-9D36705AF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A3F15-9B38-D849-A5CB-5E2383731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59C1F-7D23-B643-9CE7-372D646F2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5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1AF1D-B475-1F4D-A3A3-2D763246A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7AAB4-E30A-8842-8D95-E3191C90F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9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77CD7-FCF3-5748-9933-6F3AFDA56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16F3-41F0-6048-BFB2-894A776D1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5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6BAEC-2E06-384D-A57F-54C0270F8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8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DA4F7-9112-FD4C-8F96-79C8DEE40D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1034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/>
              <a:t>Source program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 form in which a computer program, written in some formal programming language, is written by the  programmer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  <a:endParaRPr lang="en-US" altLang="en-US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Object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Output from the </a:t>
            </a:r>
            <a:r>
              <a:rPr lang="en-US" altLang="en-US" dirty="0" smtClean="0"/>
              <a:t>compiler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5052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charset="0"/>
              </a:rPr>
              <a:t>Compiler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00400" y="2590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Target Program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1371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Program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629400" y="1600200"/>
            <a:ext cx="1295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Program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Input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Output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200400" y="16002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 flipV="1">
            <a:off x="2895600" y="2438400"/>
            <a:ext cx="2819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286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5257800" y="190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057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7150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Compiler translates source into target (a machine language program)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Compiler goes away at execution </a:t>
            </a:r>
            <a:r>
              <a:rPr lang="en-US" altLang="en-US" sz="2400" dirty="0" smtClean="0"/>
              <a:t>time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Interpretation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Interpreter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1371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Program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Input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Output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352800" y="28194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09800" y="2286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4102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057400" y="3276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/>
              <a:t>The interpreter stays around during execution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It reads and executes statements one at a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Compilation vs. Interpretation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Compilation: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Syntax errors caught before running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Better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Decisions made once, at compile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Interpretation: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Better diagnostics (error messages)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More flexibility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Supports </a:t>
            </a:r>
            <a:r>
              <a:rPr lang="en-US" altLang="en-US" sz="2400" dirty="0"/>
              <a:t>creation/modification of program code on the fly (e.g. Lisp, Prolog)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/>
              <a:t>Introduction to Computer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 of Topics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defRPr/>
            </a:pPr>
            <a:r>
              <a:rPr lang="en-US" sz="2800" dirty="0" smtClean="0">
                <a:ea typeface="+mn-ea"/>
              </a:rPr>
              <a:t>Computer Languages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</a:rPr>
              <a:t>Compilation </a:t>
            </a:r>
            <a:r>
              <a:rPr lang="en-US" sz="2800" dirty="0" smtClean="0">
                <a:ea typeface="+mn-ea"/>
              </a:rPr>
              <a:t>vs. </a:t>
            </a:r>
            <a:r>
              <a:rPr lang="en-US" sz="2800" dirty="0" smtClean="0">
                <a:ea typeface="+mn-ea"/>
              </a:rPr>
              <a:t>Interpretation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Programs are written in programming languages</a:t>
            </a:r>
          </a:p>
          <a:p>
            <a:pPr lvl="1" eaLnBrk="1" hangingPunct="1"/>
            <a:r>
              <a:rPr lang="en-US" altLang="en-US" sz="2400" dirty="0"/>
              <a:t>PL = programming language</a:t>
            </a:r>
          </a:p>
          <a:p>
            <a:pPr eaLnBrk="1" hangingPunct="1"/>
            <a:r>
              <a:rPr lang="en-US" altLang="en-US" sz="2800" dirty="0" smtClean="0"/>
              <a:t>A  </a:t>
            </a:r>
            <a:r>
              <a:rPr lang="en-US" altLang="en-US" sz="2800" dirty="0"/>
              <a:t>PL is</a:t>
            </a:r>
          </a:p>
          <a:p>
            <a:pPr lvl="1" eaLnBrk="1" hangingPunct="1"/>
            <a:r>
              <a:rPr lang="en-US" altLang="en-US" sz="2400" dirty="0" smtClean="0"/>
              <a:t>A </a:t>
            </a:r>
            <a:r>
              <a:rPr lang="en-US" altLang="en-US" sz="2400" dirty="0"/>
              <a:t>set of rules and symbols used to construct a computer program</a:t>
            </a:r>
          </a:p>
          <a:p>
            <a:pPr lvl="1" eaLnBrk="1" hangingPunct="1"/>
            <a:r>
              <a:rPr lang="en-US" altLang="en-US" sz="2400" dirty="0"/>
              <a:t>A language used to interact with the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Computer Languages</a:t>
            </a:r>
            <a:endParaRPr lang="en-US" alt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 eaLnBrk="1" hangingPunct="1">
              <a:lnSpc>
                <a:spcPct val="70000"/>
              </a:lnSpc>
            </a:pPr>
            <a:r>
              <a:rPr lang="en-US" altLang="en-US" sz="2800" dirty="0"/>
              <a:t>Machine Language </a:t>
            </a:r>
          </a:p>
          <a:p>
            <a:pPr lvl="1" algn="just" eaLnBrk="1" hangingPunct="1">
              <a:lnSpc>
                <a:spcPct val="70000"/>
              </a:lnSpc>
              <a:buFontTx/>
              <a:buChar char="•"/>
            </a:pPr>
            <a:r>
              <a:rPr lang="en-US" altLang="en-US" sz="2400" dirty="0"/>
              <a:t>Uses binary code</a:t>
            </a:r>
          </a:p>
          <a:p>
            <a:pPr lvl="1" algn="just" eaLnBrk="1" hangingPunct="1">
              <a:lnSpc>
                <a:spcPct val="70000"/>
              </a:lnSpc>
              <a:buFontTx/>
              <a:buChar char="•"/>
            </a:pPr>
            <a:r>
              <a:rPr lang="en-US" altLang="en-US" sz="2400" dirty="0"/>
              <a:t>Machine-dependent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en-US" sz="2800" dirty="0" smtClean="0"/>
              <a:t>Assembly </a:t>
            </a:r>
            <a:r>
              <a:rPr lang="en-US" altLang="en-US" sz="2800" dirty="0"/>
              <a:t>Language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Uses mnemonics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Machine-dependent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en-US" sz="2800" dirty="0" smtClean="0"/>
              <a:t>High-Level </a:t>
            </a:r>
            <a:r>
              <a:rPr lang="en-US" altLang="en-US" sz="2800" dirty="0"/>
              <a:t>Language (HLL)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Uses English-like language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Machine independent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 smtClean="0"/>
              <a:t>Examples</a:t>
            </a:r>
            <a:r>
              <a:rPr lang="en-US" altLang="en-US" sz="2400" dirty="0"/>
              <a:t>: Pascal, C, C++, Java, Fortran, </a:t>
            </a:r>
            <a:r>
              <a:rPr lang="en-US" altLang="en-US" sz="2400" dirty="0" smtClean="0"/>
              <a:t>Excel Programming. </a:t>
            </a:r>
            <a:r>
              <a:rPr lang="en-US" altLang="en-US" sz="2400" dirty="0"/>
              <a:t>.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36638"/>
          </a:xfrm>
        </p:spPr>
        <p:txBody>
          <a:bodyPr/>
          <a:lstStyle/>
          <a:p>
            <a:pPr eaLnBrk="1" hangingPunct="1"/>
            <a:r>
              <a:rPr lang="en-US" altLang="en-US"/>
              <a:t>Machine Language</a:t>
            </a:r>
            <a:endParaRPr lang="en-US" altLang="en-US" sz="40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69975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representation of a computer program which is actually read and understood by the computer. </a:t>
            </a:r>
          </a:p>
          <a:p>
            <a:pPr algn="just" eaLnBrk="1" hangingPunct="1"/>
            <a:r>
              <a:rPr lang="en-US" altLang="en-US" sz="2400" dirty="0" smtClean="0"/>
              <a:t>Instructions</a:t>
            </a:r>
            <a:r>
              <a:rPr lang="en-US" altLang="en-US" sz="2400" dirty="0"/>
              <a:t>:</a:t>
            </a:r>
          </a:p>
          <a:p>
            <a:pPr lvl="1" algn="just" eaLnBrk="1" hangingPunct="1"/>
            <a:r>
              <a:rPr lang="en-US" altLang="en-US" sz="2000" dirty="0"/>
              <a:t>Machine instructions are in binary code</a:t>
            </a:r>
          </a:p>
          <a:p>
            <a:pPr algn="just" eaLnBrk="1" hangingPunct="1">
              <a:buFontTx/>
              <a:buNone/>
            </a:pPr>
            <a:r>
              <a:rPr lang="en-US" altLang="en-US" sz="2400" b="1" dirty="0" smtClean="0"/>
              <a:t>Example</a:t>
            </a:r>
            <a:r>
              <a:rPr lang="en-US" altLang="en-US" sz="2400" b="1" dirty="0"/>
              <a:t>:</a:t>
            </a:r>
            <a:r>
              <a:rPr lang="en-US" altLang="en-US" sz="2400" dirty="0"/>
              <a:t>		</a:t>
            </a:r>
          </a:p>
        </p:txBody>
      </p:sp>
      <p:graphicFrame>
        <p:nvGraphicFramePr>
          <p:cNvPr id="153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53957"/>
              </p:ext>
            </p:extLst>
          </p:nvPr>
        </p:nvGraphicFramePr>
        <p:xfrm>
          <a:off x="2057400" y="3360170"/>
          <a:ext cx="5029200" cy="1634164"/>
        </p:xfrm>
        <a:graphic>
          <a:graphicData uri="http://schemas.openxmlformats.org/drawingml/2006/table">
            <a:tbl>
              <a:tblPr/>
              <a:tblGrid>
                <a:gridCol w="1704975"/>
                <a:gridCol w="3324225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0000 0000 0110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Assembly Language</a:t>
            </a:r>
            <a:endParaRPr lang="en-US" altLang="en-US" sz="40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A symbolic representation of the machine language of a specific processor.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smtClean="0"/>
              <a:t>Mnemonic </a:t>
            </a:r>
            <a:r>
              <a:rPr lang="en-US" altLang="en-US" sz="2400" dirty="0"/>
              <a:t>representation of the instructions and </a:t>
            </a:r>
            <a:r>
              <a:rPr lang="en-US" altLang="en-US" sz="2400" dirty="0" smtClean="0"/>
              <a:t>data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/>
              <a:t>Example: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		</a:t>
            </a:r>
            <a:r>
              <a:rPr lang="en-US" altLang="en-US" sz="1800" dirty="0"/>
              <a:t>	</a:t>
            </a:r>
            <a:r>
              <a:rPr lang="en-US" altLang="en-US" sz="2000" dirty="0"/>
              <a:t>Load 	Price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Add	Tax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Store	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language</a:t>
            </a:r>
            <a:endParaRPr lang="en-US" altLang="en-US" sz="40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programming language which use statements consisting of English-like keywords such as "FOR", "PRINT" or “IF“, ... etc.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Much </a:t>
            </a:r>
            <a:r>
              <a:rPr lang="en-US" altLang="en-US" sz="2400" dirty="0"/>
              <a:t>easier to program than in assembly language.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Example</a:t>
            </a:r>
            <a:r>
              <a:rPr lang="en-US" altLang="en-US" sz="2400" dirty="0"/>
              <a:t>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	Cost := Price + 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/>
              <a:t>Compiler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A program that converts another program from some source language (or high-level programming language / HLL) to machine language (object code).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Some compilers output assembly language which is then converted to machine language by a separate assembler.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392</Words>
  <Application>Microsoft Macintosh PowerPoint</Application>
  <PresentationFormat>On-screen Show (4:3)</PresentationFormat>
  <Paragraphs>107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Default Design</vt:lpstr>
      <vt:lpstr>Computer Fundamental</vt:lpstr>
      <vt:lpstr> Introduction to Computer Programming</vt:lpstr>
      <vt:lpstr>Outline of Topics</vt:lpstr>
      <vt:lpstr>Programs</vt:lpstr>
      <vt:lpstr>Computer Languages</vt:lpstr>
      <vt:lpstr>Machine Language</vt:lpstr>
      <vt:lpstr>Assembly Language</vt:lpstr>
      <vt:lpstr>High-level language</vt:lpstr>
      <vt:lpstr>Compilers &amp; Programs</vt:lpstr>
      <vt:lpstr>Compilers &amp; Programs</vt:lpstr>
      <vt:lpstr>Compilers &amp; Programs</vt:lpstr>
      <vt:lpstr>Compilation</vt:lpstr>
      <vt:lpstr>Interpretation</vt:lpstr>
      <vt:lpstr>Compilation vs. Interpretation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</dc:title>
  <dc:creator>Microsoft Office User</dc:creator>
  <cp:lastModifiedBy>Microsoft Office User</cp:lastModifiedBy>
  <cp:revision>3</cp:revision>
  <dcterms:created xsi:type="dcterms:W3CDTF">2019-06-10T01:11:28Z</dcterms:created>
  <dcterms:modified xsi:type="dcterms:W3CDTF">2019-06-10T01:26:49Z</dcterms:modified>
</cp:coreProperties>
</file>