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4"/>
    <p:restoredTop sz="94689"/>
  </p:normalViewPr>
  <p:slideViewPr>
    <p:cSldViewPr snapToGrid="0" snapToObjects="1">
      <p:cViewPr varScale="1">
        <p:scale>
          <a:sx n="58" d="100"/>
          <a:sy n="58" d="100"/>
        </p:scale>
        <p:origin x="224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66D1-DD4F-224D-81D7-4E305435A421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9795-E41A-9B41-BE31-1F6C4258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6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66D1-DD4F-224D-81D7-4E305435A421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9795-E41A-9B41-BE31-1F6C4258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4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66D1-DD4F-224D-81D7-4E305435A421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9795-E41A-9B41-BE31-1F6C4258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9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66D1-DD4F-224D-81D7-4E305435A421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9795-E41A-9B41-BE31-1F6C4258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66D1-DD4F-224D-81D7-4E305435A421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9795-E41A-9B41-BE31-1F6C4258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1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66D1-DD4F-224D-81D7-4E305435A421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9795-E41A-9B41-BE31-1F6C4258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66D1-DD4F-224D-81D7-4E305435A421}" type="datetimeFigureOut">
              <a:rPr lang="en-US" smtClean="0"/>
              <a:t>5/28/19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9795-E41A-9B41-BE31-1F6C4258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5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66D1-DD4F-224D-81D7-4E305435A421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9795-E41A-9B41-BE31-1F6C4258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66D1-DD4F-224D-81D7-4E305435A421}" type="datetimeFigureOut">
              <a:rPr lang="en-US" smtClean="0"/>
              <a:t>5/28/19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9795-E41A-9B41-BE31-1F6C4258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4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66D1-DD4F-224D-81D7-4E305435A421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9795-E41A-9B41-BE31-1F6C4258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2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66D1-DD4F-224D-81D7-4E305435A421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9795-E41A-9B41-BE31-1F6C4258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7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766D1-DD4F-224D-81D7-4E305435A421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E9795-E41A-9B41-BE31-1F6C4258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4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Fundamental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4712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Lecture </a:t>
            </a:r>
            <a:r>
              <a:rPr lang="en-US" dirty="0" smtClean="0"/>
              <a:t>3</a:t>
            </a:r>
            <a:endParaRPr lang="en-US" dirty="0" smtClean="0"/>
          </a:p>
          <a:p>
            <a:r>
              <a:rPr lang="en-US" dirty="0" smtClean="0"/>
              <a:t>By</a:t>
            </a:r>
          </a:p>
          <a:p>
            <a:r>
              <a:rPr lang="en-US" dirty="0" err="1" smtClean="0"/>
              <a:t>Nakib</a:t>
            </a:r>
            <a:r>
              <a:rPr lang="en-US" dirty="0" smtClean="0"/>
              <a:t> </a:t>
            </a:r>
            <a:r>
              <a:rPr lang="en-US" dirty="0" err="1" smtClean="0"/>
              <a:t>Aman</a:t>
            </a:r>
            <a:r>
              <a:rPr lang="en-US" dirty="0" smtClean="0"/>
              <a:t> </a:t>
            </a:r>
            <a:r>
              <a:rPr lang="en-US" dirty="0" err="1" smtClean="0"/>
              <a:t>Turzo</a:t>
            </a:r>
            <a:endParaRPr lang="en-US" dirty="0" smtClean="0"/>
          </a:p>
          <a:p>
            <a:r>
              <a:rPr lang="en-US" dirty="0" smtClean="0"/>
              <a:t>Lecturer, Department of CSE</a:t>
            </a:r>
          </a:p>
          <a:p>
            <a:r>
              <a:rPr lang="en-US" dirty="0" err="1" smtClean="0"/>
              <a:t>Varendra</a:t>
            </a:r>
            <a:r>
              <a:rPr lang="en-US" dirty="0" smtClean="0"/>
              <a:t>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6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610600" cy="990600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Graphical User Interfaces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6400" y="1295400"/>
            <a:ext cx="8610600" cy="533400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These graphical tools all </a:t>
            </a:r>
            <a:r>
              <a:rPr lang="en-US" dirty="0">
                <a:solidFill>
                  <a:srgbClr val="FF0000"/>
                </a:solidFill>
              </a:rPr>
              <a:t>represent different types of commands</a:t>
            </a:r>
            <a:r>
              <a:rPr lang="en-US" dirty="0"/>
              <a:t>; the GUI enables you</a:t>
            </a:r>
            <a:r>
              <a:rPr lang="en-US" b="1" dirty="0"/>
              <a:t> to issue commands to the computer</a:t>
            </a:r>
            <a:r>
              <a:rPr lang="en-US" dirty="0"/>
              <a:t> by </a:t>
            </a:r>
            <a:r>
              <a:rPr lang="en-US" dirty="0">
                <a:solidFill>
                  <a:srgbClr val="FF0000"/>
                </a:solidFill>
              </a:rPr>
              <a:t>using visual objects instead of typing commands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is one of the key </a:t>
            </a:r>
            <a:r>
              <a:rPr lang="en-US" b="1" dirty="0"/>
              <a:t>advantages</a:t>
            </a:r>
            <a:r>
              <a:rPr lang="en-US" dirty="0"/>
              <a:t> of a graphical user interface; it </a:t>
            </a:r>
            <a:r>
              <a:rPr lang="en-US" b="1" dirty="0">
                <a:solidFill>
                  <a:srgbClr val="FF0000"/>
                </a:solidFill>
              </a:rPr>
              <a:t>frees you </a:t>
            </a:r>
            <a:r>
              <a:rPr lang="en-US" dirty="0"/>
              <a:t>from </a:t>
            </a:r>
            <a:r>
              <a:rPr lang="en-US" b="1" dirty="0"/>
              <a:t>memorizing and typing text commands.</a:t>
            </a:r>
          </a:p>
        </p:txBody>
      </p:sp>
    </p:spTree>
    <p:extLst>
      <p:ext uri="{BB962C8B-B14F-4D97-AF65-F5344CB8AC3E}">
        <p14:creationId xmlns:p14="http://schemas.microsoft.com/office/powerpoint/2010/main" val="141797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610600" cy="1371600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Enhancing an OS with Utility Software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6400" y="1752600"/>
            <a:ext cx="8610600" cy="4876800"/>
          </a:xfrm>
        </p:spPr>
        <p:txBody>
          <a:bodyPr>
            <a:normAutofit/>
          </a:bodyPr>
          <a:lstStyle/>
          <a:p>
            <a:r>
              <a:rPr lang="en-US" sz="3600" dirty="0"/>
              <a:t>Backup Utilities</a:t>
            </a:r>
          </a:p>
          <a:p>
            <a:r>
              <a:rPr lang="en-US" sz="3600" dirty="0"/>
              <a:t>Antivirus</a:t>
            </a:r>
          </a:p>
          <a:p>
            <a:r>
              <a:rPr lang="en-US" sz="3600" dirty="0"/>
              <a:t>Firewall</a:t>
            </a:r>
          </a:p>
          <a:p>
            <a:r>
              <a:rPr lang="en-US" sz="3600" dirty="0"/>
              <a:t>Intrusion Detection</a:t>
            </a:r>
          </a:p>
          <a:p>
            <a:r>
              <a:rPr lang="en-US" sz="3600" dirty="0"/>
              <a:t>Screen Savers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5081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610600" cy="9906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Virus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6400" y="1295400"/>
            <a:ext cx="8610600" cy="5334000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A virus is a parasitic program that can delete or scramble files or replicate itself until the host disk is full.</a:t>
            </a:r>
          </a:p>
          <a:p>
            <a:pPr algn="just"/>
            <a:r>
              <a:rPr lang="en-US" sz="3600" dirty="0"/>
              <a:t>computer </a:t>
            </a:r>
            <a:r>
              <a:rPr lang="en-US" sz="3200" b="1" dirty="0">
                <a:solidFill>
                  <a:srgbClr val="FF0000"/>
                </a:solidFill>
              </a:rPr>
              <a:t>viruses can be transmitted </a:t>
            </a:r>
            <a:r>
              <a:rPr lang="en-US" sz="3600" dirty="0"/>
              <a:t>in numerous ways</a:t>
            </a:r>
          </a:p>
          <a:p>
            <a:pPr lvl="1" algn="just"/>
            <a:r>
              <a:rPr lang="en-US" sz="3300" dirty="0">
                <a:solidFill>
                  <a:srgbClr val="FF0000"/>
                </a:solidFill>
              </a:rPr>
              <a:t>downloading files over the Internet </a:t>
            </a:r>
            <a:r>
              <a:rPr lang="en-US" sz="3300" dirty="0"/>
              <a:t>or</a:t>
            </a:r>
          </a:p>
          <a:p>
            <a:pPr lvl="1" algn="just"/>
            <a:r>
              <a:rPr lang="en-US" sz="3300" dirty="0">
                <a:solidFill>
                  <a:srgbClr val="FF0000"/>
                </a:solidFill>
              </a:rPr>
              <a:t>reusing old diskettes that may be infected.</a:t>
            </a:r>
            <a:endParaRPr lang="en-US" sz="3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54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610600" cy="9906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Antivirus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6400" y="1295400"/>
            <a:ext cx="8610600" cy="5334000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An antivirus utility can examine the contents of a disk or RAM for hidden viruses and files that may act as hosts for virus code. </a:t>
            </a:r>
          </a:p>
          <a:p>
            <a:pPr algn="just"/>
            <a:r>
              <a:rPr lang="en-US" sz="3600" dirty="0"/>
              <a:t>Effective antivirus products not only detect and remove viruses; they also help you recover data that has been lost because of a virus.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0057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omal\Downloads\OPER-SYS (1)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8283" y="2862148"/>
            <a:ext cx="9833517" cy="391965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610600" cy="990600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What is Operating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6400" y="1295400"/>
            <a:ext cx="8610600" cy="5334000"/>
          </a:xfrm>
        </p:spPr>
        <p:txBody>
          <a:bodyPr>
            <a:normAutofit/>
          </a:bodyPr>
          <a:lstStyle/>
          <a:p>
            <a:r>
              <a:rPr lang="en-US" sz="3200" dirty="0"/>
              <a:t>The OS is one kind of </a:t>
            </a:r>
            <a:r>
              <a:rPr lang="en-US" sz="3200" b="1" dirty="0"/>
              <a:t>system software </a:t>
            </a:r>
            <a:r>
              <a:rPr lang="en-US" sz="3200" dirty="0"/>
              <a:t>that </a:t>
            </a:r>
            <a:r>
              <a:rPr lang="en-US" sz="3200" b="1" dirty="0">
                <a:solidFill>
                  <a:srgbClr val="FF0000"/>
                </a:solidFill>
              </a:rPr>
              <a:t>controls</a:t>
            </a:r>
            <a:r>
              <a:rPr lang="en-US" sz="3200" dirty="0"/>
              <a:t> the </a:t>
            </a:r>
            <a:r>
              <a:rPr lang="en-US" sz="3200" b="1" dirty="0"/>
              <a:t>system' s hardware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rgbClr val="FF0000"/>
                </a:solidFill>
              </a:rPr>
              <a:t>interacts</a:t>
            </a:r>
            <a:r>
              <a:rPr lang="en-US" sz="3200" dirty="0"/>
              <a:t> with the </a:t>
            </a:r>
            <a:r>
              <a:rPr lang="en-US" sz="3200" b="1" dirty="0"/>
              <a:t>user and application software.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169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610600" cy="990600"/>
          </a:xfrm>
        </p:spPr>
        <p:txBody>
          <a:bodyPr>
            <a:normAutofit/>
          </a:bodyPr>
          <a:lstStyle/>
          <a:p>
            <a:pPr algn="ctr"/>
            <a:r>
              <a:rPr lang="en-US" sz="4900" b="1" dirty="0"/>
              <a:t>Types of Operating Systems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6400" y="1295400"/>
            <a:ext cx="8610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/>
              <a:t>	Operating  system s  can be organized into four major types: </a:t>
            </a:r>
          </a:p>
          <a:p>
            <a:pPr lvl="1"/>
            <a:r>
              <a:rPr lang="en-US" sz="3300" dirty="0"/>
              <a:t>real-time, </a:t>
            </a:r>
          </a:p>
          <a:p>
            <a:pPr lvl="1"/>
            <a:r>
              <a:rPr lang="en-US" sz="3300" dirty="0"/>
              <a:t>single-user/single-tasking, </a:t>
            </a:r>
          </a:p>
          <a:p>
            <a:pPr lvl="1"/>
            <a:r>
              <a:rPr lang="en-US" sz="3300" dirty="0"/>
              <a:t>single-user/multi-tasking, and </a:t>
            </a:r>
          </a:p>
          <a:p>
            <a:pPr lvl="1"/>
            <a:r>
              <a:rPr lang="en-US" sz="3300" dirty="0"/>
              <a:t>multi-user/multi-tasking.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93469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610600" cy="9906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Real-Time Operating Systems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6400" y="1295400"/>
            <a:ext cx="8610600" cy="5334000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 real -time operating system is a very fast, relatively small OS. </a:t>
            </a:r>
          </a:p>
          <a:p>
            <a:pPr algn="just"/>
            <a:r>
              <a:rPr lang="en-US" sz="3200" dirty="0"/>
              <a:t>Real-time OSs are often also embedded OSs, when they are built into the circuitry of a device and are not loaded from a disk drive. </a:t>
            </a:r>
          </a:p>
          <a:p>
            <a:pPr algn="just"/>
            <a:r>
              <a:rPr lang="en-US" sz="3200" dirty="0"/>
              <a:t>Example: </a:t>
            </a:r>
            <a:r>
              <a:rPr lang="en-US" sz="3200" dirty="0" err="1"/>
              <a:t>eCos</a:t>
            </a:r>
            <a:r>
              <a:rPr lang="en-US" sz="3200" dirty="0"/>
              <a:t>, </a:t>
            </a:r>
            <a:r>
              <a:rPr lang="en-US" sz="3200" dirty="0" err="1"/>
              <a:t>VxWorks</a:t>
            </a:r>
            <a:r>
              <a:rPr lang="en-US" sz="3200" dirty="0"/>
              <a:t>, </a:t>
            </a:r>
            <a:r>
              <a:rPr lang="en-US" sz="3200" dirty="0" err="1"/>
              <a:t>RTLinux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942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610600" cy="1295400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Single-User/Single-Tasking </a:t>
            </a:r>
            <a:br>
              <a:rPr lang="en-US" b="1" dirty="0"/>
            </a:br>
            <a:r>
              <a:rPr lang="en-US" b="1" dirty="0"/>
              <a:t>Operating Systems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6400" y="1524000"/>
            <a:ext cx="8610600" cy="5105400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An operating system that allows a single user to perform just one task at a time is a single-user/single-tasking operating system. 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Example: MS-DOS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766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610600" cy="12954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Single-User/Multitasking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Operating Systems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6400" y="1676400"/>
            <a:ext cx="8610600" cy="4953000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sz="3600" dirty="0"/>
              <a:t>A single-user/multi tasking operating system is one that allows a single user to perform two or more functions at once. </a:t>
            </a:r>
          </a:p>
          <a:p>
            <a:pPr algn="just">
              <a:spcBef>
                <a:spcPts val="0"/>
              </a:spcBef>
            </a:pPr>
            <a:r>
              <a:rPr lang="en-US" sz="3600" dirty="0"/>
              <a:t>It takes a special operating system to keep two or ore tasks running at once.</a:t>
            </a:r>
          </a:p>
          <a:p>
            <a:pPr algn="just">
              <a:spcBef>
                <a:spcPts val="0"/>
              </a:spcBef>
            </a:pPr>
            <a:endParaRPr lang="en-US" sz="3600" dirty="0"/>
          </a:p>
          <a:p>
            <a:pPr algn="just">
              <a:spcBef>
                <a:spcPts val="0"/>
              </a:spcBef>
            </a:pPr>
            <a:r>
              <a:rPr lang="en-US" sz="3600" dirty="0"/>
              <a:t>Example: Windows - 98, Android, Symbian, IOS.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23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1" y="2971801"/>
            <a:ext cx="322897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610600" cy="12192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Multi-User/Multitasking Operating Systems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610600" cy="22098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multi-user/multitasking operating system is an operating system that allows multiple users to use programs that are simultaneously running on a single network server; called a terminal server.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000" y="3962401"/>
            <a:ext cx="5257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Examples of multi-user OSs include UN IX, VMS, and mainframe operating sys­tems such as MVS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6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610600" cy="990600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Providing a User Interface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6400" y="1295400"/>
            <a:ext cx="8610600" cy="5334000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When we work on a computer; we see and use </a:t>
            </a:r>
            <a:r>
              <a:rPr lang="en-US" sz="3200" b="1" dirty="0"/>
              <a:t>a set of items on the screen</a:t>
            </a:r>
            <a:r>
              <a:rPr lang="en-US" sz="3200" dirty="0"/>
              <a:t>. Taken together; these items are called the user interface. </a:t>
            </a:r>
          </a:p>
          <a:p>
            <a:pPr algn="just"/>
            <a:r>
              <a:rPr lang="en-US" sz="3200" dirty="0"/>
              <a:t>The two most common types of user interfaces are </a:t>
            </a:r>
          </a:p>
          <a:p>
            <a:pPr lvl="1" algn="just"/>
            <a:r>
              <a:rPr lang="en-US" sz="3300" dirty="0"/>
              <a:t>graphical and </a:t>
            </a:r>
          </a:p>
          <a:p>
            <a:pPr lvl="1" algn="just"/>
            <a:r>
              <a:rPr lang="en-US" sz="3300" dirty="0"/>
              <a:t>command line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0128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610600" cy="990600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Graphical User Interfaces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6400" y="1295400"/>
            <a:ext cx="8610600" cy="533400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Most current operating systems, including all versions of Windows, the Macintosh operating system, OS/2, and some versions of UNIX and Linux, provide a </a:t>
            </a:r>
            <a:r>
              <a:rPr lang="en-US" b="1" dirty="0"/>
              <a:t>G</a:t>
            </a:r>
            <a:r>
              <a:rPr lang="en-US" dirty="0"/>
              <a:t>raphical </a:t>
            </a:r>
            <a:r>
              <a:rPr lang="en-US" b="1" dirty="0"/>
              <a:t>U</a:t>
            </a:r>
            <a:r>
              <a:rPr lang="en-US" dirty="0"/>
              <a:t>ser </a:t>
            </a:r>
            <a:r>
              <a:rPr lang="en-US" b="1" dirty="0"/>
              <a:t>I</a:t>
            </a:r>
            <a:r>
              <a:rPr lang="en-US" dirty="0"/>
              <a:t>nterface (GUI).</a:t>
            </a:r>
          </a:p>
          <a:p>
            <a:pPr algn="just"/>
            <a:r>
              <a:rPr lang="en-US" dirty="0"/>
              <a:t>so called because you use a mouse (or some other pointing device) </a:t>
            </a:r>
            <a:r>
              <a:rPr lang="en-US" b="1" dirty="0">
                <a:solidFill>
                  <a:srgbClr val="FF0000"/>
                </a:solidFill>
              </a:rPr>
              <a:t>to work with graphical objects</a:t>
            </a:r>
            <a:r>
              <a:rPr lang="en-US" dirty="0"/>
              <a:t> such as windows, menus, icons, buttons, and other tools.</a:t>
            </a:r>
          </a:p>
        </p:txBody>
      </p:sp>
    </p:spTree>
    <p:extLst>
      <p:ext uri="{BB962C8B-B14F-4D97-AF65-F5344CB8AC3E}">
        <p14:creationId xmlns:p14="http://schemas.microsoft.com/office/powerpoint/2010/main" val="967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509</Words>
  <Application>Microsoft Macintosh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Computer Fundamental</vt:lpstr>
      <vt:lpstr>What is Operating System</vt:lpstr>
      <vt:lpstr>Types of Operating Systems</vt:lpstr>
      <vt:lpstr>Real-Time Operating Systems</vt:lpstr>
      <vt:lpstr>Single-User/Single-Tasking  Operating Systems</vt:lpstr>
      <vt:lpstr>Single-User/Multitasking  Operating Systems</vt:lpstr>
      <vt:lpstr>Multi-User/Multitasking Operating Systems</vt:lpstr>
      <vt:lpstr>Providing a User Interface</vt:lpstr>
      <vt:lpstr>Graphical User Interfaces</vt:lpstr>
      <vt:lpstr>Graphical User Interfaces</vt:lpstr>
      <vt:lpstr>Enhancing an OS with Utility Software</vt:lpstr>
      <vt:lpstr>Virus</vt:lpstr>
      <vt:lpstr>Antivirus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2019-05-28T03:04:23Z</dcterms:created>
  <dcterms:modified xsi:type="dcterms:W3CDTF">2019-05-28T03:12:44Z</dcterms:modified>
</cp:coreProperties>
</file>