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91" r:id="rId2"/>
    <p:sldId id="256" r:id="rId3"/>
    <p:sldId id="261" r:id="rId4"/>
    <p:sldId id="262" r:id="rId5"/>
    <p:sldId id="264" r:id="rId6"/>
    <p:sldId id="265" r:id="rId7"/>
    <p:sldId id="267" r:id="rId8"/>
    <p:sldId id="268" r:id="rId9"/>
    <p:sldId id="269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0" r:id="rId2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99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2BA4FB00-2625-4D18-A52D-154354232F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89EE4D-379E-40DA-BE09-4842B8FAB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3133C7-4A48-4BF5-8572-0FC5C8185BC4}" type="slidenum">
              <a:rPr lang="en-GB"/>
              <a:pPr/>
              <a:t>2</a:t>
            </a:fld>
            <a:endParaRPr lang="en-GB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F2635B-DD7C-4A84-9EBC-D9F7F53EEDF8}" type="slidenum">
              <a:rPr lang="en-GB"/>
              <a:pPr/>
              <a:t>7</a:t>
            </a:fld>
            <a:endParaRPr lang="en-GB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p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550" y="0"/>
            <a:ext cx="258445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"/>
          <p:cNvPicPr>
            <a:picLocks noChangeAspect="1" noChangeArrowheads="1"/>
          </p:cNvPicPr>
          <p:nvPr/>
        </p:nvPicPr>
        <p:blipFill>
          <a:blip r:embed="rId13" cstate="print">
            <a:lum bright="42000" contrast="-54000"/>
          </a:blip>
          <a:srcRect/>
          <a:stretch>
            <a:fillRect/>
          </a:stretch>
        </p:blipFill>
        <p:spPr bwMode="auto">
          <a:xfrm>
            <a:off x="6559550" y="0"/>
            <a:ext cx="258445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Introduction to Database Systems G51DBS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724400" y="6172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400">
                <a:solidFill>
                  <a:schemeClr val="tx1"/>
                </a:solidFill>
                <a:latin typeface="Verdana" pitchFamily="34" charset="0"/>
              </a:rPr>
              <a:t>G52DBS – Database Systems</a:t>
            </a:r>
          </a:p>
          <a:p>
            <a:pPr algn="ctr"/>
            <a:r>
              <a:rPr lang="en-GB" sz="1400">
                <a:solidFill>
                  <a:schemeClr val="tx1"/>
                </a:solidFill>
                <a:latin typeface="Verdana" pitchFamily="34" charset="0"/>
              </a:rPr>
              <a:t>www.cs.nott.ac.uk/~smx/DBS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1034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Lecture </a:t>
            </a:r>
            <a:r>
              <a:rPr lang="en-US" smtClean="0"/>
              <a:t>7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Lecturer, 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40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Based Systems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File based systems</a:t>
            </a:r>
          </a:p>
          <a:p>
            <a:pPr lvl="1"/>
            <a:r>
              <a:rPr lang="en-GB" sz="2000" smtClean="0"/>
              <a:t>Data is stored in files</a:t>
            </a:r>
          </a:p>
          <a:p>
            <a:pPr lvl="1"/>
            <a:r>
              <a:rPr lang="en-GB" sz="2000" smtClean="0"/>
              <a:t>Each file has a specific format</a:t>
            </a:r>
          </a:p>
          <a:p>
            <a:pPr lvl="1"/>
            <a:r>
              <a:rPr lang="en-GB" sz="2000" smtClean="0"/>
              <a:t>Programs that use these files depend on knowledge about that format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Problems:</a:t>
            </a:r>
          </a:p>
          <a:p>
            <a:pPr lvl="1"/>
            <a:r>
              <a:rPr lang="en-GB" sz="2000" smtClean="0"/>
              <a:t>No standards</a:t>
            </a:r>
          </a:p>
          <a:p>
            <a:pPr lvl="1"/>
            <a:r>
              <a:rPr lang="en-GB" sz="2000" smtClean="0"/>
              <a:t>Data duplication</a:t>
            </a:r>
          </a:p>
          <a:p>
            <a:pPr lvl="1"/>
            <a:r>
              <a:rPr lang="en-GB" sz="2000" smtClean="0"/>
              <a:t>Data dependence</a:t>
            </a:r>
          </a:p>
          <a:p>
            <a:pPr lvl="1"/>
            <a:r>
              <a:rPr lang="en-GB" sz="2000" smtClean="0"/>
              <a:t>No way to generate ad hoc queries</a:t>
            </a:r>
          </a:p>
          <a:p>
            <a:pPr lvl="1"/>
            <a:r>
              <a:rPr lang="en-GB" sz="2000" smtClean="0"/>
              <a:t>No provision for security, recovery,  concurrency,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Relational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Information is stored as </a:t>
            </a:r>
            <a:r>
              <a:rPr lang="en-GB" sz="2400" i="1" smtClean="0"/>
              <a:t>tuples</a:t>
            </a:r>
            <a:r>
              <a:rPr lang="en-GB" sz="2400" smtClean="0"/>
              <a:t> or </a:t>
            </a:r>
            <a:r>
              <a:rPr lang="en-GB" sz="2400" i="1" smtClean="0"/>
              <a:t>records</a:t>
            </a:r>
            <a:r>
              <a:rPr lang="en-GB" sz="2400" smtClean="0"/>
              <a:t> in </a:t>
            </a:r>
            <a:r>
              <a:rPr lang="en-GB" sz="2400" i="1" smtClean="0"/>
              <a:t>relations</a:t>
            </a:r>
            <a:r>
              <a:rPr lang="en-GB" sz="2400" smtClean="0"/>
              <a:t> or </a:t>
            </a:r>
            <a:r>
              <a:rPr lang="en-GB" sz="2400" i="1" smtClean="0"/>
              <a:t>tables</a:t>
            </a:r>
            <a:endParaRPr lang="en-GB" sz="2400" smtClean="0"/>
          </a:p>
          <a:p>
            <a:r>
              <a:rPr lang="en-GB" sz="2400" smtClean="0"/>
              <a:t>There is a sound mathematical theory of relations</a:t>
            </a:r>
          </a:p>
          <a:p>
            <a:r>
              <a:rPr lang="en-GB" sz="2400" smtClean="0"/>
              <a:t>Most modern DBMS are based on the relational model</a:t>
            </a:r>
            <a:endParaRPr lang="en-GB" sz="2400" i="1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The relational model  covers 3 areas:</a:t>
            </a:r>
          </a:p>
          <a:p>
            <a:pPr lvl="1"/>
            <a:r>
              <a:rPr lang="en-GB" sz="2000" smtClean="0"/>
              <a:t>Data structure</a:t>
            </a:r>
          </a:p>
          <a:p>
            <a:pPr lvl="1"/>
            <a:r>
              <a:rPr lang="en-GB" sz="2000" smtClean="0"/>
              <a:t>Data integrity</a:t>
            </a:r>
          </a:p>
          <a:p>
            <a:pPr lvl="1"/>
            <a:r>
              <a:rPr lang="en-GB" sz="2000" smtClean="0"/>
              <a:t>Data manipulation</a:t>
            </a:r>
          </a:p>
          <a:p>
            <a:r>
              <a:rPr lang="en-GB" sz="2400" smtClean="0"/>
              <a:t>More details in the next lecture…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“A </a:t>
            </a:r>
            <a:r>
              <a:rPr lang="en-US" i="1" smtClean="0"/>
              <a:t>table</a:t>
            </a:r>
            <a:r>
              <a:rPr lang="en-US" smtClean="0"/>
              <a:t> is the primary unit of physical storage for data in a database.”</a:t>
            </a:r>
            <a:r>
              <a:rPr lang="en-US" baseline="30000" smtClean="0"/>
              <a:t>1</a:t>
            </a:r>
          </a:p>
          <a:p>
            <a:endParaRPr lang="en-US" smtClean="0"/>
          </a:p>
          <a:p>
            <a:r>
              <a:rPr lang="en-US" smtClean="0"/>
              <a:t>Usually a database contains more than one table.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Database with Multiple Tables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1066800" y="2438400"/>
            <a:ext cx="6553200" cy="2692400"/>
            <a:chOff x="672" y="1296"/>
            <a:chExt cx="4128" cy="1696"/>
          </a:xfrm>
        </p:grpSpPr>
        <p:grpSp>
          <p:nvGrpSpPr>
            <p:cNvPr id="16390" name="Group 4"/>
            <p:cNvGrpSpPr>
              <a:grpSpLocks/>
            </p:cNvGrpSpPr>
            <p:nvPr/>
          </p:nvGrpSpPr>
          <p:grpSpPr bwMode="auto">
            <a:xfrm>
              <a:off x="672" y="1296"/>
              <a:ext cx="960" cy="592"/>
              <a:chOff x="672" y="1328"/>
              <a:chExt cx="960" cy="592"/>
            </a:xfrm>
          </p:grpSpPr>
          <p:grpSp>
            <p:nvGrpSpPr>
              <p:cNvPr id="16457" name="Group 5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16459" name="Rectangle 6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0" name="Rectangle 7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1" name="Rectangle 8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2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3" name="Rectangle 10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4" name="Rectangle 11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5" name="Rectangle 12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6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7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8" name="Text Box 15"/>
              <p:cNvSpPr txBox="1">
                <a:spLocks noChangeArrowheads="1"/>
              </p:cNvSpPr>
              <p:nvPr/>
            </p:nvSpPr>
            <p:spPr bwMode="auto">
              <a:xfrm>
                <a:off x="830" y="1328"/>
                <a:ext cx="65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cs typeface="Times New Roman" pitchFamily="18" charset="0"/>
                  </a:rPr>
                  <a:t>Publishers</a:t>
                </a:r>
              </a:p>
            </p:txBody>
          </p:sp>
        </p:grpSp>
        <p:grpSp>
          <p:nvGrpSpPr>
            <p:cNvPr id="16391" name="Group 16"/>
            <p:cNvGrpSpPr>
              <a:grpSpLocks/>
            </p:cNvGrpSpPr>
            <p:nvPr/>
          </p:nvGrpSpPr>
          <p:grpSpPr bwMode="auto">
            <a:xfrm>
              <a:off x="2256" y="1296"/>
              <a:ext cx="960" cy="592"/>
              <a:chOff x="672" y="1328"/>
              <a:chExt cx="960" cy="592"/>
            </a:xfrm>
          </p:grpSpPr>
          <p:grpSp>
            <p:nvGrpSpPr>
              <p:cNvPr id="16446" name="Group 17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16448" name="Rectangle 18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0" name="Rectangle 20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2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3" name="Rectangle 23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4" name="Rectangle 24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6" name="Rectangle 26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7" name="Text Box 27"/>
              <p:cNvSpPr txBox="1">
                <a:spLocks noChangeArrowheads="1"/>
              </p:cNvSpPr>
              <p:nvPr/>
            </p:nvSpPr>
            <p:spPr bwMode="auto">
              <a:xfrm>
                <a:off x="934" y="1328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cs typeface="Times New Roman" pitchFamily="18" charset="0"/>
                  </a:rPr>
                  <a:t>Books</a:t>
                </a:r>
              </a:p>
            </p:txBody>
          </p:sp>
        </p:grpSp>
        <p:grpSp>
          <p:nvGrpSpPr>
            <p:cNvPr id="16392" name="Group 28"/>
            <p:cNvGrpSpPr>
              <a:grpSpLocks/>
            </p:cNvGrpSpPr>
            <p:nvPr/>
          </p:nvGrpSpPr>
          <p:grpSpPr bwMode="auto">
            <a:xfrm>
              <a:off x="3840" y="1296"/>
              <a:ext cx="960" cy="592"/>
              <a:chOff x="672" y="1328"/>
              <a:chExt cx="960" cy="592"/>
            </a:xfrm>
          </p:grpSpPr>
          <p:grpSp>
            <p:nvGrpSpPr>
              <p:cNvPr id="16435" name="Group 29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16437" name="Rectangle 30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8" name="Rectangle 31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9" name="Rectangle 32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0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1" name="Rectangle 34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2" name="Rectangle 35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Rectangle 36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Rectangle 3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Rectangle 38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36" name="Text Box 39"/>
              <p:cNvSpPr txBox="1">
                <a:spLocks noChangeArrowheads="1"/>
              </p:cNvSpPr>
              <p:nvPr/>
            </p:nvSpPr>
            <p:spPr bwMode="auto">
              <a:xfrm>
                <a:off x="824" y="1328"/>
                <a:ext cx="6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cs typeface="Times New Roman" pitchFamily="18" charset="0"/>
                  </a:rPr>
                  <a:t>Customers</a:t>
                </a:r>
              </a:p>
            </p:txBody>
          </p:sp>
        </p:grpSp>
        <p:grpSp>
          <p:nvGrpSpPr>
            <p:cNvPr id="16393" name="Group 40"/>
            <p:cNvGrpSpPr>
              <a:grpSpLocks/>
            </p:cNvGrpSpPr>
            <p:nvPr/>
          </p:nvGrpSpPr>
          <p:grpSpPr bwMode="auto">
            <a:xfrm>
              <a:off x="672" y="2400"/>
              <a:ext cx="960" cy="592"/>
              <a:chOff x="672" y="1328"/>
              <a:chExt cx="960" cy="592"/>
            </a:xfrm>
          </p:grpSpPr>
          <p:grpSp>
            <p:nvGrpSpPr>
              <p:cNvPr id="16424" name="Group 41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16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7" name="Rectangle 43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8" name="Rectangle 44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9" name="Rectangle 45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1" name="Rectangle 47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2" name="Rectangle 48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25" name="Text Box 51"/>
              <p:cNvSpPr txBox="1">
                <a:spLocks noChangeArrowheads="1"/>
              </p:cNvSpPr>
              <p:nvPr/>
            </p:nvSpPr>
            <p:spPr bwMode="auto">
              <a:xfrm>
                <a:off x="891" y="1328"/>
                <a:ext cx="52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cs typeface="Times New Roman" pitchFamily="18" charset="0"/>
                  </a:rPr>
                  <a:t>Authors</a:t>
                </a:r>
              </a:p>
            </p:txBody>
          </p:sp>
        </p:grpSp>
        <p:grpSp>
          <p:nvGrpSpPr>
            <p:cNvPr id="16394" name="Group 52"/>
            <p:cNvGrpSpPr>
              <a:grpSpLocks/>
            </p:cNvGrpSpPr>
            <p:nvPr/>
          </p:nvGrpSpPr>
          <p:grpSpPr bwMode="auto">
            <a:xfrm>
              <a:off x="2256" y="2400"/>
              <a:ext cx="960" cy="592"/>
              <a:chOff x="672" y="1328"/>
              <a:chExt cx="960" cy="592"/>
            </a:xfrm>
          </p:grpSpPr>
          <p:grpSp>
            <p:nvGrpSpPr>
              <p:cNvPr id="16413" name="Group 53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16415" name="Rectangle 54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6" name="Rectangle 55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7" name="Rectangle 56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8" name="Rectangle 57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Rectangle 58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0" name="Rectangle 59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1" name="Rectangle 60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2" name="Rectangle 6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Rectangle 62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4" name="Text Box 63"/>
              <p:cNvSpPr txBox="1">
                <a:spLocks noChangeArrowheads="1"/>
              </p:cNvSpPr>
              <p:nvPr/>
            </p:nvSpPr>
            <p:spPr bwMode="auto">
              <a:xfrm>
                <a:off x="849" y="1328"/>
                <a:ext cx="6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cs typeface="Times New Roman" pitchFamily="18" charset="0"/>
                  </a:rPr>
                  <a:t>Inventory</a:t>
                </a:r>
              </a:p>
            </p:txBody>
          </p:sp>
        </p:grpSp>
        <p:grpSp>
          <p:nvGrpSpPr>
            <p:cNvPr id="16395" name="Group 64"/>
            <p:cNvGrpSpPr>
              <a:grpSpLocks/>
            </p:cNvGrpSpPr>
            <p:nvPr/>
          </p:nvGrpSpPr>
          <p:grpSpPr bwMode="auto">
            <a:xfrm>
              <a:off x="3840" y="2400"/>
              <a:ext cx="960" cy="592"/>
              <a:chOff x="672" y="1328"/>
              <a:chExt cx="960" cy="592"/>
            </a:xfrm>
          </p:grpSpPr>
          <p:grpSp>
            <p:nvGrpSpPr>
              <p:cNvPr id="16402" name="Group 65"/>
              <p:cNvGrpSpPr>
                <a:grpSpLocks/>
              </p:cNvGrpSpPr>
              <p:nvPr/>
            </p:nvGrpSpPr>
            <p:grpSpPr bwMode="auto">
              <a:xfrm>
                <a:off x="672" y="1344"/>
                <a:ext cx="960" cy="576"/>
                <a:chOff x="672" y="1344"/>
                <a:chExt cx="960" cy="576"/>
              </a:xfrm>
            </p:grpSpPr>
            <p:sp>
              <p:nvSpPr>
                <p:cNvPr id="16404" name="Rectangle 66"/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96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5" name="Rectangle 67"/>
                <p:cNvSpPr>
                  <a:spLocks noChangeArrowheads="1"/>
                </p:cNvSpPr>
                <p:nvPr/>
              </p:nvSpPr>
              <p:spPr bwMode="auto">
                <a:xfrm>
                  <a:off x="67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6" name="Rectangle 68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7" name="Rectangle 69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8" name="Rectangle 70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9" name="Rectangle 71"/>
                <p:cNvSpPr>
                  <a:spLocks noChangeArrowheads="1"/>
                </p:cNvSpPr>
                <p:nvPr/>
              </p:nvSpPr>
              <p:spPr bwMode="auto">
                <a:xfrm>
                  <a:off x="67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0" name="Rectangle 72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1" name="Rectangle 73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2" name="Rectangle 7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03" name="Text Box 75"/>
              <p:cNvSpPr txBox="1">
                <a:spLocks noChangeArrowheads="1"/>
              </p:cNvSpPr>
              <p:nvPr/>
            </p:nvSpPr>
            <p:spPr bwMode="auto">
              <a:xfrm>
                <a:off x="925" y="1328"/>
                <a:ext cx="4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cs typeface="Times New Roman" pitchFamily="18" charset="0"/>
                  </a:rPr>
                  <a:t>Orders</a:t>
                </a:r>
              </a:p>
            </p:txBody>
          </p:sp>
        </p:grpSp>
        <p:sp>
          <p:nvSpPr>
            <p:cNvPr id="16396" name="Line 76"/>
            <p:cNvSpPr>
              <a:spLocks noChangeShapeType="1"/>
            </p:cNvSpPr>
            <p:nvPr/>
          </p:nvSpPr>
          <p:spPr bwMode="auto">
            <a:xfrm>
              <a:off x="1152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77"/>
            <p:cNvSpPr>
              <a:spLocks noChangeShapeType="1"/>
            </p:cNvSpPr>
            <p:nvPr/>
          </p:nvSpPr>
          <p:spPr bwMode="auto">
            <a:xfrm>
              <a:off x="163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8"/>
            <p:cNvSpPr>
              <a:spLocks noChangeShapeType="1"/>
            </p:cNvSpPr>
            <p:nvPr/>
          </p:nvSpPr>
          <p:spPr bwMode="auto">
            <a:xfrm flipV="1">
              <a:off x="1632" y="189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79"/>
            <p:cNvSpPr>
              <a:spLocks noChangeShapeType="1"/>
            </p:cNvSpPr>
            <p:nvPr/>
          </p:nvSpPr>
          <p:spPr bwMode="auto">
            <a:xfrm>
              <a:off x="2736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80"/>
            <p:cNvSpPr>
              <a:spLocks noChangeShapeType="1"/>
            </p:cNvSpPr>
            <p:nvPr/>
          </p:nvSpPr>
          <p:spPr bwMode="auto">
            <a:xfrm flipH="1" flipV="1">
              <a:off x="3216" y="1872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81"/>
            <p:cNvSpPr>
              <a:spLocks noChangeShapeType="1"/>
            </p:cNvSpPr>
            <p:nvPr/>
          </p:nvSpPr>
          <p:spPr bwMode="auto">
            <a:xfrm>
              <a:off x="4320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8" name="Text Box 82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cs typeface="Times New Roman" pitchFamily="18" charset="0"/>
              </a:rPr>
              <a:t>1) Stephens, R.K. and Plew. R.R., 2001. </a:t>
            </a:r>
            <a:r>
              <a:rPr lang="en-US" sz="1200" i="1">
                <a:cs typeface="Times New Roman" pitchFamily="18" charset="0"/>
              </a:rPr>
              <a:t>Database Design</a:t>
            </a:r>
            <a:r>
              <a:rPr lang="en-US" sz="1200">
                <a:cs typeface="Times New Roman" pitchFamily="18" charset="0"/>
              </a:rPr>
              <a:t>. SAMS, Indianapolis , IN. (with slight changes by V.G.D.)</a:t>
            </a:r>
          </a:p>
        </p:txBody>
      </p:sp>
      <p:sp>
        <p:nvSpPr>
          <p:cNvPr id="16389" name="Text Box 83"/>
          <p:cNvSpPr txBox="1">
            <a:spLocks noChangeArrowheads="1"/>
          </p:cNvSpPr>
          <p:nvPr/>
        </p:nvSpPr>
        <p:spPr bwMode="auto">
          <a:xfrm>
            <a:off x="8001000" y="205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cs typeface="Times New Roman" pitchFamily="18" charset="0"/>
              </a:rPr>
              <a:t>[1]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cs typeface="Times New Roman" pitchFamily="18" charset="0"/>
              </a:rPr>
              <a:t>Customers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(Column)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914400" y="1371600"/>
            <a:ext cx="1905000" cy="3886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03525" y="4841875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cs typeface="Times New Roman" pitchFamily="18" charset="0"/>
              </a:rPr>
              <a:t>a field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 flipV="1">
            <a:off x="2590800" y="4572000"/>
            <a:ext cx="4572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cs typeface="Times New Roman" pitchFamily="18" charset="0"/>
              </a:rPr>
              <a:t>Customers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88670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(Row)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81000" y="3048000"/>
            <a:ext cx="8382000" cy="3048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819400" y="4419600"/>
            <a:ext cx="117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cs typeface="Times New Roman" pitchFamily="18" charset="0"/>
              </a:rPr>
              <a:t>a record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1066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10000" y="175260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cs typeface="Times New Roman" pitchFamily="18" charset="0"/>
              </a:rPr>
              <a:t>Customers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6705600" cy="24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Key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685800" y="2209800"/>
            <a:ext cx="4953000" cy="2743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791200" y="49530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cs typeface="Times New Roman" pitchFamily="18" charset="0"/>
              </a:rPr>
              <a:t>primary key fields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4876800" y="4648200"/>
            <a:ext cx="914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151188" y="1752600"/>
            <a:ext cx="283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cs typeface="Times New Roman" pitchFamily="18" charset="0"/>
              </a:rPr>
              <a:t>Roles (Performances)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57200" y="5943600"/>
            <a:ext cx="623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cs typeface="Times New Roman" pitchFamily="18" charset="0"/>
              </a:rPr>
              <a:t>A primary key can consist of more than one field.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183563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4132263"/>
            <a:ext cx="5505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3" name="Line 5"/>
          <p:cNvSpPr>
            <a:spLocks noChangeShapeType="1"/>
          </p:cNvSpPr>
          <p:nvPr/>
        </p:nvSpPr>
        <p:spPr bwMode="auto">
          <a:xfrm flipH="1" flipV="1">
            <a:off x="1371600" y="3048000"/>
            <a:ext cx="3048000" cy="990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648200" y="6096000"/>
            <a:ext cx="154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Times New Roman" pitchFamily="18" charset="0"/>
              </a:rPr>
              <a:t>foreign key field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4876800" y="53340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81000" y="858838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Times New Roman" pitchFamily="18" charset="0"/>
              </a:rPr>
              <a:t>primary key field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990600" y="1219200"/>
            <a:ext cx="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010400" y="1066800"/>
            <a:ext cx="114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Times New Roman" pitchFamily="18" charset="0"/>
              </a:rPr>
              <a:t>parent table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5334000" y="1295400"/>
            <a:ext cx="16002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98900" y="16002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cs typeface="Times New Roman" pitchFamily="18" charset="0"/>
              </a:rPr>
              <a:t>Directors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76800" y="36576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u="sng">
                <a:cs typeface="Times New Roman" pitchFamily="18" charset="0"/>
              </a:rPr>
              <a:t>Movies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457200" y="1981200"/>
            <a:ext cx="990600" cy="1219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4267200" y="4038600"/>
            <a:ext cx="990600" cy="1219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696200" y="3429000"/>
            <a:ext cx="1039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Times New Roman" pitchFamily="18" charset="0"/>
              </a:rPr>
              <a:t>child table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6019800" y="3657600"/>
            <a:ext cx="16764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276600" y="3429000"/>
            <a:ext cx="1147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Times New Roman" pitchFamily="18" charset="0"/>
              </a:rPr>
              <a:t>relationship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Database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One-to-one</a:t>
            </a:r>
          </a:p>
          <a:p>
            <a:endParaRPr lang="en-US" smtClean="0"/>
          </a:p>
          <a:p>
            <a:r>
              <a:rPr lang="en-US" smtClean="0"/>
              <a:t>One-to-many</a:t>
            </a:r>
          </a:p>
          <a:p>
            <a:endParaRPr lang="en-US" smtClean="0"/>
          </a:p>
          <a:p>
            <a:r>
              <a:rPr lang="en-US" smtClean="0"/>
              <a:t>Many-to-many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Alphanumeric (Text, Memo)</a:t>
            </a:r>
          </a:p>
          <a:p>
            <a:r>
              <a:rPr lang="en-US" smtClean="0"/>
              <a:t>Numeric (Number, Currency, etc.)</a:t>
            </a:r>
          </a:p>
          <a:p>
            <a:r>
              <a:rPr lang="en-US" smtClean="0"/>
              <a:t>Date/Time</a:t>
            </a:r>
          </a:p>
          <a:p>
            <a:r>
              <a:rPr lang="en-US" smtClean="0"/>
              <a:t>Boolean (Yes/No)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“An </a:t>
            </a:r>
            <a:r>
              <a:rPr lang="en-US" i="1" smtClean="0"/>
              <a:t>entity</a:t>
            </a:r>
            <a:r>
              <a:rPr lang="en-US" smtClean="0"/>
              <a:t> is a business object that represents a group, or category of data.”</a:t>
            </a:r>
            <a:r>
              <a:rPr lang="en-US" baseline="30000" smtClean="0"/>
              <a:t>1</a:t>
            </a:r>
          </a:p>
          <a:p>
            <a:endParaRPr lang="en-US" baseline="30000" smtClean="0"/>
          </a:p>
          <a:p>
            <a:r>
              <a:rPr lang="en-US" smtClean="0"/>
              <a:t>Do we know a similar concept?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cs typeface="Times New Roman" pitchFamily="18" charset="0"/>
              </a:rPr>
              <a:t>1) Stephens, R.K. and Plew. R.R., 2001. </a:t>
            </a:r>
            <a:r>
              <a:rPr lang="en-US" sz="1200" i="1">
                <a:cs typeface="Times New Roman" pitchFamily="18" charset="0"/>
              </a:rPr>
              <a:t>Database Design</a:t>
            </a:r>
            <a:r>
              <a:rPr lang="en-US" sz="1200">
                <a:cs typeface="Times New Roman" pitchFamily="18" charset="0"/>
              </a:rPr>
              <a:t>, pp. 21. SAMS, Indianapolis , 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“An </a:t>
            </a:r>
            <a:r>
              <a:rPr lang="en-US" i="1" smtClean="0"/>
              <a:t>attribute</a:t>
            </a:r>
            <a:r>
              <a:rPr lang="en-US" smtClean="0"/>
              <a:t> is a sub-group of information within an entity.”</a:t>
            </a:r>
            <a:r>
              <a:rPr lang="en-US" baseline="30000" smtClean="0"/>
              <a:t>1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Do we know a similar concept?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5800" y="6324600"/>
            <a:ext cx="776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cs typeface="Times New Roman" pitchFamily="18" charset="0"/>
              </a:rPr>
              <a:t>1) Stephens, R.K. and Plew. R.R., 2001. </a:t>
            </a:r>
            <a:r>
              <a:rPr lang="en-US" sz="1200" i="1">
                <a:cs typeface="Times New Roman" pitchFamily="18" charset="0"/>
              </a:rPr>
              <a:t>Database Design</a:t>
            </a:r>
            <a:r>
              <a:rPr lang="en-US" sz="1200">
                <a:cs typeface="Times New Roman" pitchFamily="18" charset="0"/>
              </a:rPr>
              <a:t>, pp. 21. SAMS, Indianapolis , 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/>
              <a:t>relationship</a:t>
            </a:r>
            <a:r>
              <a:rPr lang="en-US" smtClean="0"/>
              <a:t> is a link that relates two entities that share one or more attributes.</a:t>
            </a:r>
          </a:p>
          <a:p>
            <a:endParaRPr lang="en-US" smtClean="0"/>
          </a:p>
          <a:p>
            <a:r>
              <a:rPr lang="en-US" smtClean="0"/>
              <a:t>Do we know a similar concept?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Flat-file</a:t>
            </a:r>
          </a:p>
          <a:p>
            <a:r>
              <a:rPr lang="en-US" smtClean="0"/>
              <a:t>Hierarchical</a:t>
            </a:r>
          </a:p>
          <a:p>
            <a:r>
              <a:rPr lang="en-US" smtClean="0"/>
              <a:t>Network</a:t>
            </a:r>
          </a:p>
          <a:p>
            <a:r>
              <a:rPr lang="en-US" b="1" smtClean="0"/>
              <a:t>Relational</a:t>
            </a:r>
          </a:p>
          <a:p>
            <a:r>
              <a:rPr lang="en-US" smtClean="0"/>
              <a:t>Object-oriented</a:t>
            </a:r>
          </a:p>
          <a:p>
            <a:r>
              <a:rPr lang="en-US" smtClean="0"/>
              <a:t>Object-relational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Several main topics</a:t>
            </a:r>
          </a:p>
          <a:p>
            <a:pPr lvl="1"/>
            <a:r>
              <a:rPr lang="en-GB" sz="2000" smtClean="0"/>
              <a:t>Database systems</a:t>
            </a:r>
          </a:p>
          <a:p>
            <a:pPr lvl="1"/>
            <a:r>
              <a:rPr lang="en-GB" sz="2000" smtClean="0"/>
              <a:t>Data models</a:t>
            </a:r>
          </a:p>
          <a:p>
            <a:pPr lvl="1"/>
            <a:r>
              <a:rPr lang="en-GB" sz="2000" smtClean="0"/>
              <a:t>Database design</a:t>
            </a:r>
          </a:p>
          <a:p>
            <a:pPr lvl="1"/>
            <a:r>
              <a:rPr lang="en-GB" sz="2000" smtClean="0"/>
              <a:t>SQL</a:t>
            </a:r>
          </a:p>
          <a:p>
            <a:pPr lvl="1"/>
            <a:r>
              <a:rPr lang="en-GB" sz="2000" smtClean="0"/>
              <a:t>Transactions</a:t>
            </a:r>
          </a:p>
          <a:p>
            <a:pPr lvl="1"/>
            <a:r>
              <a:rPr lang="en-GB" sz="2000" smtClean="0"/>
              <a:t>Concurrency</a:t>
            </a:r>
          </a:p>
          <a:p>
            <a:pPr lvl="1"/>
            <a:r>
              <a:rPr lang="en-GB" sz="2000" smtClean="0"/>
              <a:t>Administration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Study Databases?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15290" cy="4114800"/>
          </a:xfrm>
        </p:spPr>
        <p:txBody>
          <a:bodyPr/>
          <a:lstStyle/>
          <a:p>
            <a:r>
              <a:rPr lang="en-GB" sz="2400" dirty="0" smtClean="0"/>
              <a:t>Databases are useful</a:t>
            </a:r>
          </a:p>
          <a:p>
            <a:pPr lvl="1"/>
            <a:r>
              <a:rPr lang="en-GB" sz="2000" dirty="0" smtClean="0"/>
              <a:t>Many computing applications deal with large amounts of information</a:t>
            </a:r>
          </a:p>
          <a:p>
            <a:pPr lvl="1"/>
            <a:r>
              <a:rPr lang="en-GB" sz="2000" dirty="0" smtClean="0"/>
              <a:t>Database systems give a set of tools for storing, searching and managing this information</a:t>
            </a:r>
          </a:p>
          <a:p>
            <a:pPr lvl="1"/>
            <a:endParaRPr lang="en-GB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Database?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“A set of information held in a computer”</a:t>
            </a:r>
          </a:p>
          <a:p>
            <a:pPr lvl="3" algn="r">
              <a:lnSpc>
                <a:spcPct val="90000"/>
              </a:lnSpc>
              <a:buFontTx/>
              <a:buNone/>
            </a:pPr>
            <a:r>
              <a:rPr lang="en-GB" smtClean="0"/>
              <a:t>Oxford English Dictionary</a:t>
            </a:r>
          </a:p>
          <a:p>
            <a:pPr>
              <a:lnSpc>
                <a:spcPct val="90000"/>
              </a:lnSpc>
            </a:pPr>
            <a:r>
              <a:rPr lang="en-GB" smtClean="0"/>
              <a:t>“One or more large structured sets of persistent data, usually associated with software to update and query the data”</a:t>
            </a:r>
          </a:p>
          <a:p>
            <a:pPr lvl="3" algn="r">
              <a:lnSpc>
                <a:spcPct val="90000"/>
              </a:lnSpc>
              <a:buFontTx/>
              <a:buNone/>
            </a:pPr>
            <a:r>
              <a:rPr lang="en-GB" smtClean="0"/>
              <a:t>Free On-Line Dictionary of Computing</a:t>
            </a:r>
          </a:p>
          <a:p>
            <a:pPr>
              <a:lnSpc>
                <a:spcPct val="90000"/>
              </a:lnSpc>
            </a:pPr>
            <a:r>
              <a:rPr lang="en-GB" smtClean="0"/>
              <a:t>“A collection of data arranged for ease and speed of search and retrieval”</a:t>
            </a:r>
          </a:p>
          <a:p>
            <a:pPr lvl="3" algn="r">
              <a:lnSpc>
                <a:spcPct val="90000"/>
              </a:lnSpc>
              <a:buFontTx/>
              <a:buNone/>
            </a:pPr>
            <a:r>
              <a:rPr lang="en-GB" smtClean="0"/>
              <a:t>Dictionary.com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Web indexes</a:t>
            </a:r>
          </a:p>
          <a:p>
            <a:r>
              <a:rPr lang="en-GB" sz="2400" smtClean="0"/>
              <a:t>Library catalogues</a:t>
            </a:r>
          </a:p>
          <a:p>
            <a:r>
              <a:rPr lang="en-GB" sz="2400" smtClean="0"/>
              <a:t>Medical records</a:t>
            </a:r>
          </a:p>
          <a:p>
            <a:r>
              <a:rPr lang="en-GB" sz="2400" smtClean="0"/>
              <a:t>Bank accounts</a:t>
            </a:r>
          </a:p>
          <a:p>
            <a:r>
              <a:rPr lang="en-GB" sz="2400" smtClean="0"/>
              <a:t>Stock control</a:t>
            </a:r>
          </a:p>
          <a:p>
            <a:r>
              <a:rPr lang="en-GB" sz="2400" smtClean="0"/>
              <a:t>Personnel systems</a:t>
            </a:r>
          </a:p>
          <a:p>
            <a:r>
              <a:rPr lang="en-GB" sz="2400" smtClean="0"/>
              <a:t>Product catalogues</a:t>
            </a:r>
          </a:p>
          <a:p>
            <a:r>
              <a:rPr lang="en-GB" sz="2400" smtClean="0"/>
              <a:t>Telephone directories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Train timetables</a:t>
            </a:r>
          </a:p>
          <a:p>
            <a:r>
              <a:rPr lang="en-GB" sz="2400" smtClean="0"/>
              <a:t>Airline bookings</a:t>
            </a:r>
          </a:p>
          <a:p>
            <a:r>
              <a:rPr lang="en-GB" sz="2400" smtClean="0"/>
              <a:t>Credit card details</a:t>
            </a:r>
          </a:p>
          <a:p>
            <a:r>
              <a:rPr lang="en-GB" sz="2400" smtClean="0"/>
              <a:t>Student records</a:t>
            </a:r>
          </a:p>
          <a:p>
            <a:r>
              <a:rPr lang="en-GB" sz="2400" smtClean="0"/>
              <a:t>Customer histories</a:t>
            </a:r>
          </a:p>
          <a:p>
            <a:r>
              <a:rPr lang="en-GB" sz="2400" smtClean="0"/>
              <a:t>Stock market prices</a:t>
            </a:r>
          </a:p>
          <a:p>
            <a:r>
              <a:rPr lang="en-GB" sz="2400" smtClean="0"/>
              <a:t>Discussion boards</a:t>
            </a:r>
          </a:p>
          <a:p>
            <a:r>
              <a:rPr lang="en-GB" sz="2400" smtClean="0"/>
              <a:t>and so on…</a:t>
            </a:r>
          </a:p>
          <a:p>
            <a:endParaRPr lang="en-GB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 Users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End users </a:t>
            </a:r>
          </a:p>
          <a:p>
            <a:pPr lvl="1"/>
            <a:r>
              <a:rPr lang="en-GB" sz="2000" smtClean="0"/>
              <a:t>Use the database system to achieve some goal</a:t>
            </a:r>
          </a:p>
          <a:p>
            <a:r>
              <a:rPr lang="en-GB" sz="2400" smtClean="0"/>
              <a:t>Application developers </a:t>
            </a:r>
          </a:p>
          <a:p>
            <a:pPr lvl="1"/>
            <a:r>
              <a:rPr lang="en-GB" sz="2000" smtClean="0"/>
              <a:t>Write software to allow end users to interface with the database system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Database Administrator (DBA)</a:t>
            </a:r>
          </a:p>
          <a:p>
            <a:pPr lvl="1"/>
            <a:r>
              <a:rPr lang="en-GB" sz="2000" smtClean="0"/>
              <a:t>Designs &amp; manages the database system</a:t>
            </a:r>
          </a:p>
          <a:p>
            <a:r>
              <a:rPr lang="en-GB" sz="2400" smtClean="0"/>
              <a:t>Database systems programmer</a:t>
            </a:r>
          </a:p>
          <a:p>
            <a:pPr lvl="1"/>
            <a:r>
              <a:rPr lang="en-GB" sz="2000" smtClean="0"/>
              <a:t>Writes the database software itself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 Management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A database is a collection of information</a:t>
            </a:r>
          </a:p>
          <a:p>
            <a:r>
              <a:rPr lang="en-GB" sz="2400" smtClean="0"/>
              <a:t>A database management system (DBMS) is the software than controls that information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Examples:</a:t>
            </a:r>
          </a:p>
          <a:p>
            <a:pPr lvl="1"/>
            <a:r>
              <a:rPr lang="en-GB" sz="2000" smtClean="0"/>
              <a:t>Oracle</a:t>
            </a:r>
          </a:p>
          <a:p>
            <a:pPr lvl="1"/>
            <a:r>
              <a:rPr lang="en-GB" sz="2000" smtClean="0"/>
              <a:t>DB2 (IBM)</a:t>
            </a:r>
          </a:p>
          <a:p>
            <a:pPr lvl="1"/>
            <a:r>
              <a:rPr lang="en-GB" sz="2000" smtClean="0"/>
              <a:t>MS SQL Server</a:t>
            </a:r>
          </a:p>
          <a:p>
            <a:pPr lvl="1"/>
            <a:r>
              <a:rPr lang="en-GB" sz="2000" smtClean="0"/>
              <a:t>MS Access</a:t>
            </a:r>
          </a:p>
          <a:p>
            <a:pPr lvl="1"/>
            <a:r>
              <a:rPr lang="en-GB" sz="2000" smtClean="0"/>
              <a:t>Ingres</a:t>
            </a:r>
          </a:p>
          <a:p>
            <a:pPr lvl="1"/>
            <a:r>
              <a:rPr lang="en-GB" sz="2000" smtClean="0"/>
              <a:t>PostgreSQL</a:t>
            </a:r>
          </a:p>
          <a:p>
            <a:pPr lvl="1"/>
            <a:r>
              <a:rPr lang="en-GB" sz="2000" smtClean="0"/>
              <a:t>MySQL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the DBMS does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smtClean="0"/>
              <a:t>Provides users with</a:t>
            </a:r>
          </a:p>
          <a:p>
            <a:pPr lvl="1"/>
            <a:r>
              <a:rPr lang="en-GB" sz="2000" smtClean="0"/>
              <a:t>Data definition language (DDL)</a:t>
            </a:r>
          </a:p>
          <a:p>
            <a:pPr lvl="1"/>
            <a:r>
              <a:rPr lang="en-GB" sz="2000" smtClean="0"/>
              <a:t>Data manipulation language (DML)</a:t>
            </a:r>
          </a:p>
          <a:p>
            <a:pPr lvl="1"/>
            <a:r>
              <a:rPr lang="en-GB" sz="2000" smtClean="0"/>
              <a:t>Data control language (DCL)</a:t>
            </a:r>
          </a:p>
          <a:p>
            <a:r>
              <a:rPr lang="en-GB" sz="2400" smtClean="0"/>
              <a:t>Often these are all the same language</a:t>
            </a:r>
          </a:p>
          <a:p>
            <a:pPr>
              <a:buFontTx/>
              <a:buNone/>
            </a:pPr>
            <a:endParaRPr lang="en-GB" sz="240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DBMS provides</a:t>
            </a:r>
          </a:p>
          <a:p>
            <a:pPr lvl="1"/>
            <a:r>
              <a:rPr lang="en-GB" sz="2000" smtClean="0"/>
              <a:t>Persistence</a:t>
            </a:r>
          </a:p>
          <a:p>
            <a:pPr lvl="1"/>
            <a:r>
              <a:rPr lang="en-GB" sz="2000" smtClean="0"/>
              <a:t>Concurrency</a:t>
            </a:r>
          </a:p>
          <a:p>
            <a:pPr lvl="1"/>
            <a:r>
              <a:rPr lang="en-GB" sz="2000" smtClean="0"/>
              <a:t>Integrity</a:t>
            </a:r>
          </a:p>
          <a:p>
            <a:pPr lvl="1"/>
            <a:r>
              <a:rPr lang="en-GB" sz="2000" smtClean="0"/>
              <a:t>Security</a:t>
            </a:r>
          </a:p>
          <a:p>
            <a:pPr lvl="1"/>
            <a:r>
              <a:rPr lang="en-GB" sz="2000" smtClean="0"/>
              <a:t>Data independence</a:t>
            </a:r>
          </a:p>
          <a:p>
            <a:r>
              <a:rPr lang="en-GB" sz="2400" smtClean="0"/>
              <a:t>Data Dictionary</a:t>
            </a:r>
          </a:p>
          <a:p>
            <a:pPr lvl="1"/>
            <a:r>
              <a:rPr lang="en-GB" sz="2000" smtClean="0"/>
              <a:t>Describes the database itself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s-template">
  <a:themeElements>
    <a:clrScheme name="">
      <a:dk1>
        <a:srgbClr val="000099"/>
      </a:dk1>
      <a:lt1>
        <a:srgbClr val="FFFFFF"/>
      </a:lt1>
      <a:dk2>
        <a:srgbClr val="000099"/>
      </a:dk2>
      <a:lt2>
        <a:srgbClr val="993300"/>
      </a:lt2>
      <a:accent1>
        <a:srgbClr val="993300"/>
      </a:accent1>
      <a:accent2>
        <a:srgbClr val="993300"/>
      </a:accent2>
      <a:accent3>
        <a:srgbClr val="FFFFFF"/>
      </a:accent3>
      <a:accent4>
        <a:srgbClr val="000082"/>
      </a:accent4>
      <a:accent5>
        <a:srgbClr val="CAADAA"/>
      </a:accent5>
      <a:accent6>
        <a:srgbClr val="8A2D00"/>
      </a:accent6>
      <a:hlink>
        <a:srgbClr val="993300"/>
      </a:hlink>
      <a:folHlink>
        <a:srgbClr val="993300"/>
      </a:folHlink>
    </a:clrScheme>
    <a:fontScheme name="dbs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Settings\nza\Application Data\Microsoft\Templates\dbs-template.pot</Template>
  <TotalTime>177</TotalTime>
  <Words>678</Words>
  <Application>Microsoft Office PowerPoint</Application>
  <PresentationFormat>On-screen Show (4:3)</PresentationFormat>
  <Paragraphs>166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Times New Roman</vt:lpstr>
      <vt:lpstr>Arial</vt:lpstr>
      <vt:lpstr>Verdana</vt:lpstr>
      <vt:lpstr>Wingdings</vt:lpstr>
      <vt:lpstr>dbs-template</vt:lpstr>
      <vt:lpstr>Computer Fundamental</vt:lpstr>
      <vt:lpstr>Introduction to Database Systems</vt:lpstr>
      <vt:lpstr>Course Overview</vt:lpstr>
      <vt:lpstr>Why Study Databases?</vt:lpstr>
      <vt:lpstr>What is a Database?</vt:lpstr>
      <vt:lpstr>Databases</vt:lpstr>
      <vt:lpstr>Database Users</vt:lpstr>
      <vt:lpstr>Database Management Systems</vt:lpstr>
      <vt:lpstr>What the DBMS does</vt:lpstr>
      <vt:lpstr>File Based Systems</vt:lpstr>
      <vt:lpstr>Relational Systems</vt:lpstr>
      <vt:lpstr>Table</vt:lpstr>
      <vt:lpstr>Table</vt:lpstr>
      <vt:lpstr>A Database with Multiple Tables</vt:lpstr>
      <vt:lpstr>Table</vt:lpstr>
      <vt:lpstr>Field (Column)</vt:lpstr>
      <vt:lpstr>Record (Row)</vt:lpstr>
      <vt:lpstr>Primary Key</vt:lpstr>
      <vt:lpstr>Foreign Key</vt:lpstr>
      <vt:lpstr>Relationship Types</vt:lpstr>
      <vt:lpstr>Data Types</vt:lpstr>
      <vt:lpstr>Entity</vt:lpstr>
      <vt:lpstr>Attribute</vt:lpstr>
      <vt:lpstr>Relationship</vt:lpstr>
      <vt:lpstr>Database Types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School of Computer Science &amp; IT</dc:creator>
  <cp:lastModifiedBy>Corporate Edition</cp:lastModifiedBy>
  <cp:revision>34</cp:revision>
  <dcterms:created xsi:type="dcterms:W3CDTF">2004-08-20T14:17:23Z</dcterms:created>
  <dcterms:modified xsi:type="dcterms:W3CDTF">2019-07-22T04:43:34Z</dcterms:modified>
</cp:coreProperties>
</file>