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4" r:id="rId8"/>
    <p:sldId id="265"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4"/>
    <p:restoredTop sz="94715"/>
  </p:normalViewPr>
  <p:slideViewPr>
    <p:cSldViewPr snapToGrid="0" snapToObjects="1">
      <p:cViewPr varScale="1">
        <p:scale>
          <a:sx n="122" d="100"/>
          <a:sy n="122"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FF1AB8-6778-AE41-BC94-218A84498E2C}"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0185B-B72A-684E-894C-5F177060159D}" type="slidenum">
              <a:rPr lang="en-US" smtClean="0"/>
              <a:t>‹#›</a:t>
            </a:fld>
            <a:endParaRPr lang="en-US"/>
          </a:p>
        </p:txBody>
      </p:sp>
    </p:spTree>
    <p:extLst>
      <p:ext uri="{BB962C8B-B14F-4D97-AF65-F5344CB8AC3E}">
        <p14:creationId xmlns:p14="http://schemas.microsoft.com/office/powerpoint/2010/main" val="1511257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FF1AB8-6778-AE41-BC94-218A84498E2C}"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0185B-B72A-684E-894C-5F177060159D}" type="slidenum">
              <a:rPr lang="en-US" smtClean="0"/>
              <a:t>‹#›</a:t>
            </a:fld>
            <a:endParaRPr lang="en-US"/>
          </a:p>
        </p:txBody>
      </p:sp>
    </p:spTree>
    <p:extLst>
      <p:ext uri="{BB962C8B-B14F-4D97-AF65-F5344CB8AC3E}">
        <p14:creationId xmlns:p14="http://schemas.microsoft.com/office/powerpoint/2010/main" val="494449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FF1AB8-6778-AE41-BC94-218A84498E2C}"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0185B-B72A-684E-894C-5F177060159D}" type="slidenum">
              <a:rPr lang="en-US" smtClean="0"/>
              <a:t>‹#›</a:t>
            </a:fld>
            <a:endParaRPr lang="en-US"/>
          </a:p>
        </p:txBody>
      </p:sp>
    </p:spTree>
    <p:extLst>
      <p:ext uri="{BB962C8B-B14F-4D97-AF65-F5344CB8AC3E}">
        <p14:creationId xmlns:p14="http://schemas.microsoft.com/office/powerpoint/2010/main" val="159765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FF1AB8-6778-AE41-BC94-218A84498E2C}"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0185B-B72A-684E-894C-5F177060159D}" type="slidenum">
              <a:rPr lang="en-US" smtClean="0"/>
              <a:t>‹#›</a:t>
            </a:fld>
            <a:endParaRPr lang="en-US"/>
          </a:p>
        </p:txBody>
      </p:sp>
    </p:spTree>
    <p:extLst>
      <p:ext uri="{BB962C8B-B14F-4D97-AF65-F5344CB8AC3E}">
        <p14:creationId xmlns:p14="http://schemas.microsoft.com/office/powerpoint/2010/main" val="3162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FF1AB8-6778-AE41-BC94-218A84498E2C}" type="datetimeFigureOut">
              <a:rPr lang="en-US" smtClean="0"/>
              <a:t>5/15/19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0185B-B72A-684E-894C-5F177060159D}" type="slidenum">
              <a:rPr lang="en-US" smtClean="0"/>
              <a:t>‹#›</a:t>
            </a:fld>
            <a:endParaRPr lang="en-US"/>
          </a:p>
        </p:txBody>
      </p:sp>
    </p:spTree>
    <p:extLst>
      <p:ext uri="{BB962C8B-B14F-4D97-AF65-F5344CB8AC3E}">
        <p14:creationId xmlns:p14="http://schemas.microsoft.com/office/powerpoint/2010/main" val="110654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FF1AB8-6778-AE41-BC94-218A84498E2C}"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0185B-B72A-684E-894C-5F177060159D}" type="slidenum">
              <a:rPr lang="en-US" smtClean="0"/>
              <a:t>‹#›</a:t>
            </a:fld>
            <a:endParaRPr lang="en-US"/>
          </a:p>
        </p:txBody>
      </p:sp>
    </p:spTree>
    <p:extLst>
      <p:ext uri="{BB962C8B-B14F-4D97-AF65-F5344CB8AC3E}">
        <p14:creationId xmlns:p14="http://schemas.microsoft.com/office/powerpoint/2010/main" val="48785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FF1AB8-6778-AE41-BC94-218A84498E2C}" type="datetimeFigureOut">
              <a:rPr lang="en-US" smtClean="0"/>
              <a:t>5/15/19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0185B-B72A-684E-894C-5F177060159D}" type="slidenum">
              <a:rPr lang="en-US" smtClean="0"/>
              <a:t>‹#›</a:t>
            </a:fld>
            <a:endParaRPr lang="en-US"/>
          </a:p>
        </p:txBody>
      </p:sp>
    </p:spTree>
    <p:extLst>
      <p:ext uri="{BB962C8B-B14F-4D97-AF65-F5344CB8AC3E}">
        <p14:creationId xmlns:p14="http://schemas.microsoft.com/office/powerpoint/2010/main" val="236940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FF1AB8-6778-AE41-BC94-218A84498E2C}" type="datetimeFigureOut">
              <a:rPr lang="en-US" smtClean="0"/>
              <a:t>5/15/19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10185B-B72A-684E-894C-5F177060159D}" type="slidenum">
              <a:rPr lang="en-US" smtClean="0"/>
              <a:t>‹#›</a:t>
            </a:fld>
            <a:endParaRPr lang="en-US"/>
          </a:p>
        </p:txBody>
      </p:sp>
    </p:spTree>
    <p:extLst>
      <p:ext uri="{BB962C8B-B14F-4D97-AF65-F5344CB8AC3E}">
        <p14:creationId xmlns:p14="http://schemas.microsoft.com/office/powerpoint/2010/main" val="831797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FF1AB8-6778-AE41-BC94-218A84498E2C}" type="datetimeFigureOut">
              <a:rPr lang="en-US" smtClean="0"/>
              <a:t>5/15/19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10185B-B72A-684E-894C-5F177060159D}" type="slidenum">
              <a:rPr lang="en-US" smtClean="0"/>
              <a:t>‹#›</a:t>
            </a:fld>
            <a:endParaRPr lang="en-US"/>
          </a:p>
        </p:txBody>
      </p:sp>
    </p:spTree>
    <p:extLst>
      <p:ext uri="{BB962C8B-B14F-4D97-AF65-F5344CB8AC3E}">
        <p14:creationId xmlns:p14="http://schemas.microsoft.com/office/powerpoint/2010/main" val="205597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FF1AB8-6778-AE41-BC94-218A84498E2C}"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0185B-B72A-684E-894C-5F177060159D}" type="slidenum">
              <a:rPr lang="en-US" smtClean="0"/>
              <a:t>‹#›</a:t>
            </a:fld>
            <a:endParaRPr lang="en-US"/>
          </a:p>
        </p:txBody>
      </p:sp>
    </p:spTree>
    <p:extLst>
      <p:ext uri="{BB962C8B-B14F-4D97-AF65-F5344CB8AC3E}">
        <p14:creationId xmlns:p14="http://schemas.microsoft.com/office/powerpoint/2010/main" val="181145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FF1AB8-6778-AE41-BC94-218A84498E2C}" type="datetimeFigureOut">
              <a:rPr lang="en-US" smtClean="0"/>
              <a:t>5/15/19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0185B-B72A-684E-894C-5F177060159D}" type="slidenum">
              <a:rPr lang="en-US" smtClean="0"/>
              <a:t>‹#›</a:t>
            </a:fld>
            <a:endParaRPr lang="en-US"/>
          </a:p>
        </p:txBody>
      </p:sp>
    </p:spTree>
    <p:extLst>
      <p:ext uri="{BB962C8B-B14F-4D97-AF65-F5344CB8AC3E}">
        <p14:creationId xmlns:p14="http://schemas.microsoft.com/office/powerpoint/2010/main" val="3027240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FF1AB8-6778-AE41-BC94-218A84498E2C}" type="datetimeFigureOut">
              <a:rPr lang="en-US" smtClean="0"/>
              <a:t>5/15/19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0185B-B72A-684E-894C-5F177060159D}" type="slidenum">
              <a:rPr lang="en-US" smtClean="0"/>
              <a:t>‹#›</a:t>
            </a:fld>
            <a:endParaRPr lang="en-US"/>
          </a:p>
        </p:txBody>
      </p:sp>
    </p:spTree>
    <p:extLst>
      <p:ext uri="{BB962C8B-B14F-4D97-AF65-F5344CB8AC3E}">
        <p14:creationId xmlns:p14="http://schemas.microsoft.com/office/powerpoint/2010/main" val="2064776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Fundamental</a:t>
            </a:r>
            <a:endParaRPr lang="en-US" dirty="0"/>
          </a:p>
        </p:txBody>
      </p:sp>
      <p:sp>
        <p:nvSpPr>
          <p:cNvPr id="3" name="Subtitle 2"/>
          <p:cNvSpPr>
            <a:spLocks noGrp="1"/>
          </p:cNvSpPr>
          <p:nvPr>
            <p:ph type="subTitle" idx="1"/>
          </p:nvPr>
        </p:nvSpPr>
        <p:spPr>
          <a:xfrm>
            <a:off x="1524000" y="3602037"/>
            <a:ext cx="9144000" cy="2147121"/>
          </a:xfrm>
        </p:spPr>
        <p:txBody>
          <a:bodyPr>
            <a:normAutofit lnSpcReduction="10000"/>
          </a:bodyPr>
          <a:lstStyle/>
          <a:p>
            <a:r>
              <a:rPr lang="en-US" dirty="0" smtClean="0"/>
              <a:t>Lecture 1</a:t>
            </a:r>
          </a:p>
          <a:p>
            <a:r>
              <a:rPr lang="en-US" dirty="0" smtClean="0"/>
              <a:t>By</a:t>
            </a:r>
          </a:p>
          <a:p>
            <a:r>
              <a:rPr lang="en-US" dirty="0" err="1" smtClean="0"/>
              <a:t>Nakib</a:t>
            </a:r>
            <a:r>
              <a:rPr lang="en-US" dirty="0" smtClean="0"/>
              <a:t> </a:t>
            </a:r>
            <a:r>
              <a:rPr lang="en-US" dirty="0" err="1" smtClean="0"/>
              <a:t>Aman</a:t>
            </a:r>
            <a:r>
              <a:rPr lang="en-US" dirty="0" smtClean="0"/>
              <a:t> </a:t>
            </a:r>
            <a:r>
              <a:rPr lang="en-US" dirty="0" err="1" smtClean="0"/>
              <a:t>Turzo</a:t>
            </a:r>
            <a:endParaRPr lang="en-US" dirty="0" smtClean="0"/>
          </a:p>
          <a:p>
            <a:r>
              <a:rPr lang="en-US" dirty="0" smtClean="0"/>
              <a:t>Lecturer, Department of CSE</a:t>
            </a:r>
          </a:p>
          <a:p>
            <a:r>
              <a:rPr lang="en-US" dirty="0" err="1" smtClean="0"/>
              <a:t>Varendra</a:t>
            </a:r>
            <a:r>
              <a:rPr lang="en-US" dirty="0" smtClean="0"/>
              <a:t> University</a:t>
            </a:r>
            <a:endParaRPr lang="en-US" dirty="0"/>
          </a:p>
        </p:txBody>
      </p:sp>
    </p:spTree>
    <p:extLst>
      <p:ext uri="{BB962C8B-B14F-4D97-AF65-F5344CB8AC3E}">
        <p14:creationId xmlns:p14="http://schemas.microsoft.com/office/powerpoint/2010/main" val="1417238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Processing </a:t>
            </a:r>
            <a:r>
              <a:rPr lang="en-US" dirty="0" smtClean="0"/>
              <a:t>Unit</a:t>
            </a:r>
            <a:endParaRPr lang="en-US" dirty="0"/>
          </a:p>
        </p:txBody>
      </p:sp>
      <p:sp>
        <p:nvSpPr>
          <p:cNvPr id="3" name="Content Placeholder 2"/>
          <p:cNvSpPr>
            <a:spLocks noGrp="1"/>
          </p:cNvSpPr>
          <p:nvPr>
            <p:ph idx="1"/>
          </p:nvPr>
        </p:nvSpPr>
        <p:spPr/>
        <p:txBody>
          <a:bodyPr>
            <a:normAutofit/>
          </a:bodyPr>
          <a:lstStyle/>
          <a:p>
            <a:r>
              <a:rPr lang="en-US" dirty="0" smtClean="0"/>
              <a:t>The main chip in a computer is the microprocessor chip, which is also known as the CPU (central processing unit).</a:t>
            </a:r>
          </a:p>
          <a:p>
            <a:r>
              <a:rPr lang="en-US" b="1" dirty="0"/>
              <a:t>Arithmetic logic unit (ALU)</a:t>
            </a:r>
          </a:p>
          <a:p>
            <a:pPr marL="457200" lvl="1" indent="0">
              <a:buNone/>
            </a:pPr>
            <a:r>
              <a:rPr lang="en-US" sz="2800" dirty="0"/>
              <a:t>Arithmetic Logical Unit is used for processing data after inputting data is stored into primary unit. The major operations of Arithmetic Logical Unit are addition, subtraction, multiplication, division, logic and comparison.</a:t>
            </a:r>
          </a:p>
          <a:p>
            <a:r>
              <a:rPr lang="en-US" b="1" dirty="0"/>
              <a:t>Control unit (CU)</a:t>
            </a:r>
          </a:p>
          <a:p>
            <a:pPr marL="457200" lvl="1" indent="0">
              <a:buNone/>
            </a:pPr>
            <a:r>
              <a:rPr lang="en-US" sz="2800" dirty="0"/>
              <a:t>It is like a supervisor, that checks ordaining operations or check sequence in which instructions are executed.</a:t>
            </a:r>
          </a:p>
          <a:p>
            <a:endParaRPr lang="en-US" dirty="0"/>
          </a:p>
        </p:txBody>
      </p:sp>
    </p:spTree>
    <p:extLst>
      <p:ext uri="{BB962C8B-B14F-4D97-AF65-F5344CB8AC3E}">
        <p14:creationId xmlns:p14="http://schemas.microsoft.com/office/powerpoint/2010/main" val="20821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8667"/>
          </a:xfrm>
        </p:spPr>
        <p:txBody>
          <a:bodyPr>
            <a:normAutofit fontScale="90000"/>
          </a:bodyPr>
          <a:lstStyle/>
          <a:p>
            <a:r>
              <a:rPr lang="en-US" smtClean="0"/>
              <a:t>What is Computer?</a:t>
            </a:r>
            <a:br>
              <a:rPr lang="en-US" smtClean="0"/>
            </a:br>
            <a:endParaRPr lang="en-US"/>
          </a:p>
        </p:txBody>
      </p:sp>
      <p:sp>
        <p:nvSpPr>
          <p:cNvPr id="3" name="Content Placeholder 2"/>
          <p:cNvSpPr>
            <a:spLocks noGrp="1"/>
          </p:cNvSpPr>
          <p:nvPr>
            <p:ph idx="1"/>
          </p:nvPr>
        </p:nvSpPr>
        <p:spPr>
          <a:xfrm>
            <a:off x="838200" y="1365662"/>
            <a:ext cx="10515600" cy="4811301"/>
          </a:xfrm>
        </p:spPr>
        <p:txBody>
          <a:bodyPr/>
          <a:lstStyle/>
          <a:p>
            <a:pPr algn="just"/>
            <a:r>
              <a:rPr lang="en-US" dirty="0" smtClean="0"/>
              <a:t>Computer is an electronic device that is designed to work with Information. </a:t>
            </a:r>
          </a:p>
          <a:p>
            <a:pPr algn="just"/>
            <a:r>
              <a:rPr lang="en-US" dirty="0" smtClean="0"/>
              <a:t>The term computer is derived from the Latin term ‘</a:t>
            </a:r>
            <a:r>
              <a:rPr lang="en-US" dirty="0" err="1" smtClean="0"/>
              <a:t>computare</a:t>
            </a:r>
            <a:r>
              <a:rPr lang="en-US" dirty="0" smtClean="0"/>
              <a:t>’, this means to calculate or programmable machine. </a:t>
            </a:r>
          </a:p>
          <a:p>
            <a:pPr algn="just"/>
            <a:r>
              <a:rPr lang="en-US" dirty="0" smtClean="0"/>
              <a:t>Computer can not do anything without a Program.</a:t>
            </a:r>
            <a:endParaRPr lang="en-US" dirty="0"/>
          </a:p>
        </p:txBody>
      </p:sp>
    </p:spTree>
    <p:extLst>
      <p:ext uri="{BB962C8B-B14F-4D97-AF65-F5344CB8AC3E}">
        <p14:creationId xmlns:p14="http://schemas.microsoft.com/office/powerpoint/2010/main" val="186845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 of Digital Computer -1 </a:t>
            </a:r>
            <a:endParaRPr lang="en-US" dirty="0"/>
          </a:p>
        </p:txBody>
      </p:sp>
      <p:sp>
        <p:nvSpPr>
          <p:cNvPr id="8" name="Content Placeholder 7"/>
          <p:cNvSpPr>
            <a:spLocks noGrp="1"/>
          </p:cNvSpPr>
          <p:nvPr>
            <p:ph idx="1"/>
          </p:nvPr>
        </p:nvSpPr>
        <p:spPr/>
        <p:txBody>
          <a:bodyPr/>
          <a:lstStyle/>
          <a:p>
            <a:pPr algn="just"/>
            <a:r>
              <a:rPr lang="en-US" dirty="0" smtClean="0"/>
              <a:t>The basic components of a modern digital computer are: Input Device, Output Device, Central Processor Unit (CPU), mass storage device and memory.</a:t>
            </a:r>
          </a:p>
          <a:p>
            <a:r>
              <a:rPr lang="en-US" dirty="0" smtClean="0"/>
              <a:t>Four Functions of Computer are :</a:t>
            </a:r>
          </a:p>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274466290"/>
              </p:ext>
            </p:extLst>
          </p:nvPr>
        </p:nvGraphicFramePr>
        <p:xfrm>
          <a:off x="2255025" y="3819705"/>
          <a:ext cx="8128000" cy="2157348"/>
        </p:xfrm>
        <a:graphic>
          <a:graphicData uri="http://schemas.openxmlformats.org/drawingml/2006/table">
            <a:tbl>
              <a:tblPr firstRow="1" bandRow="1">
                <a:tableStyleId>{9D7B26C5-4107-4FEC-AEDC-1716B250A1EF}</a:tableStyleId>
              </a:tblPr>
              <a:tblGrid>
                <a:gridCol w="4064000"/>
                <a:gridCol w="4064000"/>
              </a:tblGrid>
              <a:tr h="539337">
                <a:tc>
                  <a:txBody>
                    <a:bodyPr/>
                    <a:lstStyle/>
                    <a:p>
                      <a:pPr algn="ctr"/>
                      <a:r>
                        <a:rPr lang="en-US" dirty="0" smtClean="0"/>
                        <a:t>Accepts data</a:t>
                      </a:r>
                      <a:endParaRPr lang="en-US" dirty="0"/>
                    </a:p>
                  </a:txBody>
                  <a:tcPr/>
                </a:tc>
                <a:tc>
                  <a:txBody>
                    <a:bodyPr/>
                    <a:lstStyle/>
                    <a:p>
                      <a:pPr algn="ctr"/>
                      <a:r>
                        <a:rPr lang="en-US" dirty="0" smtClean="0"/>
                        <a:t>Input</a:t>
                      </a:r>
                      <a:endParaRPr lang="en-US" dirty="0"/>
                    </a:p>
                  </a:txBody>
                  <a:tcPr/>
                </a:tc>
              </a:tr>
              <a:tr h="539337">
                <a:tc>
                  <a:txBody>
                    <a:bodyPr/>
                    <a:lstStyle/>
                    <a:p>
                      <a:pPr algn="ctr"/>
                      <a:r>
                        <a:rPr lang="en-US" dirty="0" smtClean="0"/>
                        <a:t>Processes Data</a:t>
                      </a:r>
                      <a:endParaRPr lang="en-US" dirty="0"/>
                    </a:p>
                  </a:txBody>
                  <a:tcPr/>
                </a:tc>
                <a:tc>
                  <a:txBody>
                    <a:bodyPr/>
                    <a:lstStyle/>
                    <a:p>
                      <a:pPr algn="ctr"/>
                      <a:r>
                        <a:rPr lang="en-US" dirty="0" smtClean="0"/>
                        <a:t>Processing</a:t>
                      </a:r>
                      <a:endParaRPr lang="en-US" dirty="0"/>
                    </a:p>
                  </a:txBody>
                  <a:tcPr/>
                </a:tc>
              </a:tr>
              <a:tr h="539337">
                <a:tc>
                  <a:txBody>
                    <a:bodyPr/>
                    <a:lstStyle/>
                    <a:p>
                      <a:pPr algn="ctr"/>
                      <a:r>
                        <a:rPr lang="en-US" dirty="0" smtClean="0"/>
                        <a:t>Produces Output</a:t>
                      </a:r>
                      <a:endParaRPr lang="en-US" dirty="0"/>
                    </a:p>
                  </a:txBody>
                  <a:tcPr/>
                </a:tc>
                <a:tc>
                  <a:txBody>
                    <a:bodyPr/>
                    <a:lstStyle/>
                    <a:p>
                      <a:pPr algn="ctr"/>
                      <a:r>
                        <a:rPr lang="en-US" dirty="0" smtClean="0"/>
                        <a:t>Output</a:t>
                      </a:r>
                      <a:endParaRPr lang="en-US" dirty="0"/>
                    </a:p>
                  </a:txBody>
                  <a:tcPr/>
                </a:tc>
              </a:tr>
              <a:tr h="539337">
                <a:tc>
                  <a:txBody>
                    <a:bodyPr/>
                    <a:lstStyle/>
                    <a:p>
                      <a:pPr algn="ctr"/>
                      <a:r>
                        <a:rPr lang="en-US" dirty="0" smtClean="0"/>
                        <a:t>Stores Results</a:t>
                      </a:r>
                      <a:endParaRPr lang="en-US" dirty="0"/>
                    </a:p>
                  </a:txBody>
                  <a:tcPr/>
                </a:tc>
                <a:tc>
                  <a:txBody>
                    <a:bodyPr/>
                    <a:lstStyle/>
                    <a:p>
                      <a:pPr algn="ctr"/>
                      <a:r>
                        <a:rPr lang="en-US" dirty="0" smtClean="0"/>
                        <a:t>Storage</a:t>
                      </a:r>
                      <a:endParaRPr lang="en-US" dirty="0"/>
                    </a:p>
                  </a:txBody>
                  <a:tcPr/>
                </a:tc>
              </a:tr>
            </a:tbl>
          </a:graphicData>
        </a:graphic>
      </p:graphicFrame>
    </p:spTree>
    <p:extLst>
      <p:ext uri="{BB962C8B-B14F-4D97-AF65-F5344CB8AC3E}">
        <p14:creationId xmlns:p14="http://schemas.microsoft.com/office/powerpoint/2010/main" val="31710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 of Digital Computer -2</a:t>
            </a:r>
            <a:endParaRPr lang="en-US" dirty="0"/>
          </a:p>
        </p:txBody>
      </p:sp>
      <p:sp>
        <p:nvSpPr>
          <p:cNvPr id="3" name="Content Placeholder 2"/>
          <p:cNvSpPr>
            <a:spLocks noGrp="1"/>
          </p:cNvSpPr>
          <p:nvPr>
            <p:ph idx="1"/>
          </p:nvPr>
        </p:nvSpPr>
        <p:spPr/>
        <p:txBody>
          <a:bodyPr>
            <a:normAutofit/>
          </a:bodyPr>
          <a:lstStyle/>
          <a:p>
            <a:pPr algn="just"/>
            <a:r>
              <a:rPr lang="en-US" b="1" dirty="0" smtClean="0"/>
              <a:t>Input </a:t>
            </a:r>
            <a:r>
              <a:rPr lang="en-US" b="1" dirty="0"/>
              <a:t>(Data</a:t>
            </a:r>
            <a:r>
              <a:rPr lang="en-US" b="1" dirty="0" smtClean="0"/>
              <a:t>): </a:t>
            </a:r>
            <a:r>
              <a:rPr lang="en-US" dirty="0" smtClean="0"/>
              <a:t>Input </a:t>
            </a:r>
            <a:r>
              <a:rPr lang="en-US" dirty="0"/>
              <a:t>is the raw </a:t>
            </a:r>
            <a:r>
              <a:rPr lang="en-US" dirty="0" smtClean="0"/>
              <a:t>information</a:t>
            </a:r>
            <a:r>
              <a:rPr lang="en-US" dirty="0"/>
              <a:t> entered into a computer from the input devices. It is the collection of letters, numbers, images etc</a:t>
            </a:r>
            <a:r>
              <a:rPr lang="en-US" dirty="0" smtClean="0"/>
              <a:t>.</a:t>
            </a:r>
            <a:endParaRPr lang="en-US" dirty="0"/>
          </a:p>
          <a:p>
            <a:pPr algn="just"/>
            <a:r>
              <a:rPr lang="en-US" b="1" dirty="0"/>
              <a:t>Process:  </a:t>
            </a:r>
            <a:r>
              <a:rPr lang="en-US" dirty="0" smtClean="0"/>
              <a:t>Process </a:t>
            </a:r>
            <a:r>
              <a:rPr lang="en-US" dirty="0"/>
              <a:t>is the operation of data as per given instruction. It is totally internal process of the computer system.</a:t>
            </a:r>
          </a:p>
          <a:p>
            <a:pPr algn="just"/>
            <a:r>
              <a:rPr lang="en-US" b="1" dirty="0" smtClean="0"/>
              <a:t>Output: </a:t>
            </a:r>
            <a:r>
              <a:rPr lang="en-US" dirty="0" smtClean="0"/>
              <a:t>Output </a:t>
            </a:r>
            <a:r>
              <a:rPr lang="en-US" dirty="0"/>
              <a:t>is the processed data given by computer after data processing. Output is also called as Result.</a:t>
            </a:r>
          </a:p>
          <a:p>
            <a:endParaRPr lang="en-US" dirty="0"/>
          </a:p>
        </p:txBody>
      </p:sp>
    </p:spTree>
    <p:extLst>
      <p:ext uri="{BB962C8B-B14F-4D97-AF65-F5344CB8AC3E}">
        <p14:creationId xmlns:p14="http://schemas.microsoft.com/office/powerpoint/2010/main" val="25569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SG" dirty="0" smtClean="0"/>
              <a:t>Units of a Basic Computer </a:t>
            </a:r>
            <a:r>
              <a:rPr lang="en-SG" dirty="0" smtClean="0"/>
              <a:t>System - 1</a:t>
            </a:r>
            <a:endParaRPr lang="en-SG" dirty="0"/>
          </a:p>
        </p:txBody>
      </p:sp>
      <p:grpSp>
        <p:nvGrpSpPr>
          <p:cNvPr id="27" name="Group 26"/>
          <p:cNvGrpSpPr/>
          <p:nvPr/>
        </p:nvGrpSpPr>
        <p:grpSpPr>
          <a:xfrm>
            <a:off x="1659171" y="1595433"/>
            <a:ext cx="7530935" cy="4856172"/>
            <a:chOff x="1661652" y="1335495"/>
            <a:chExt cx="7530935" cy="4856172"/>
          </a:xfrm>
        </p:grpSpPr>
        <p:sp>
          <p:nvSpPr>
            <p:cNvPr id="4" name="Rectangle 3"/>
            <p:cNvSpPr/>
            <p:nvPr/>
          </p:nvSpPr>
          <p:spPr>
            <a:xfrm>
              <a:off x="4583741" y="1690688"/>
              <a:ext cx="1686757" cy="45009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p:cNvSpPr/>
            <p:nvPr/>
          </p:nvSpPr>
          <p:spPr>
            <a:xfrm>
              <a:off x="1661652" y="3264308"/>
              <a:ext cx="1671483" cy="1356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7521104" y="3264308"/>
              <a:ext cx="1671483" cy="1356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Arrow Connector 7"/>
            <p:cNvCxnSpPr>
              <a:stCxn id="5" idx="3"/>
              <a:endCxn id="4" idx="1"/>
            </p:cNvCxnSpPr>
            <p:nvPr/>
          </p:nvCxnSpPr>
          <p:spPr>
            <a:xfrm flipV="1">
              <a:off x="3333135" y="3941178"/>
              <a:ext cx="1250606" cy="15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6" idx="1"/>
            </p:cNvCxnSpPr>
            <p:nvPr/>
          </p:nvCxnSpPr>
          <p:spPr>
            <a:xfrm>
              <a:off x="6270498" y="3941178"/>
              <a:ext cx="1250606" cy="15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83741" y="3154597"/>
              <a:ext cx="16867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83741" y="4621160"/>
              <a:ext cx="16867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58053" y="2027992"/>
              <a:ext cx="1338129" cy="646331"/>
            </a:xfrm>
            <a:prstGeom prst="rect">
              <a:avLst/>
            </a:prstGeom>
            <a:noFill/>
            <a:ln w="34925">
              <a:solidFill>
                <a:schemeClr val="tx1"/>
              </a:solidFill>
            </a:ln>
          </p:spPr>
          <p:txBody>
            <a:bodyPr wrap="square" rtlCol="0">
              <a:spAutoFit/>
            </a:bodyPr>
            <a:lstStyle/>
            <a:p>
              <a:pPr algn="ctr"/>
              <a:r>
                <a:rPr lang="en-SG" dirty="0" smtClean="0"/>
                <a:t>Memory Unit</a:t>
              </a:r>
              <a:endParaRPr lang="en-SG" dirty="0"/>
            </a:p>
          </p:txBody>
        </p:sp>
        <p:sp>
          <p:nvSpPr>
            <p:cNvPr id="17" name="TextBox 16"/>
            <p:cNvSpPr txBox="1"/>
            <p:nvPr/>
          </p:nvSpPr>
          <p:spPr>
            <a:xfrm>
              <a:off x="4809679" y="3556831"/>
              <a:ext cx="1234880" cy="646331"/>
            </a:xfrm>
            <a:prstGeom prst="rect">
              <a:avLst/>
            </a:prstGeom>
            <a:noFill/>
            <a:ln w="34925">
              <a:solidFill>
                <a:schemeClr val="tx1"/>
              </a:solidFill>
            </a:ln>
          </p:spPr>
          <p:txBody>
            <a:bodyPr wrap="square" rtlCol="0">
              <a:spAutoFit/>
            </a:bodyPr>
            <a:lstStyle/>
            <a:p>
              <a:pPr algn="ctr"/>
              <a:r>
                <a:rPr lang="en-SG" dirty="0" smtClean="0"/>
                <a:t>Control Unit</a:t>
              </a:r>
              <a:endParaRPr lang="en-SG" dirty="0"/>
            </a:p>
          </p:txBody>
        </p:sp>
        <p:sp>
          <p:nvSpPr>
            <p:cNvPr id="18" name="TextBox 17"/>
            <p:cNvSpPr txBox="1"/>
            <p:nvPr/>
          </p:nvSpPr>
          <p:spPr>
            <a:xfrm>
              <a:off x="4698022" y="5052890"/>
              <a:ext cx="1458193" cy="923330"/>
            </a:xfrm>
            <a:prstGeom prst="rect">
              <a:avLst/>
            </a:prstGeom>
            <a:noFill/>
            <a:ln w="34925">
              <a:solidFill>
                <a:schemeClr val="tx1"/>
              </a:solidFill>
            </a:ln>
          </p:spPr>
          <p:txBody>
            <a:bodyPr wrap="square" rtlCol="0">
              <a:spAutoFit/>
            </a:bodyPr>
            <a:lstStyle/>
            <a:p>
              <a:pPr algn="ctr"/>
              <a:r>
                <a:rPr lang="en-SG" dirty="0" smtClean="0"/>
                <a:t>Arithmetic Logic</a:t>
              </a:r>
            </a:p>
            <a:p>
              <a:pPr algn="ctr"/>
              <a:r>
                <a:rPr lang="en-SG" dirty="0" smtClean="0"/>
                <a:t>Unit</a:t>
              </a:r>
              <a:endParaRPr lang="en-SG" dirty="0"/>
            </a:p>
          </p:txBody>
        </p:sp>
        <p:sp>
          <p:nvSpPr>
            <p:cNvPr id="19" name="TextBox 18"/>
            <p:cNvSpPr txBox="1"/>
            <p:nvPr/>
          </p:nvSpPr>
          <p:spPr>
            <a:xfrm>
              <a:off x="1769271" y="3756511"/>
              <a:ext cx="1136850" cy="369332"/>
            </a:xfrm>
            <a:prstGeom prst="rect">
              <a:avLst/>
            </a:prstGeom>
            <a:noFill/>
            <a:ln>
              <a:noFill/>
            </a:ln>
          </p:spPr>
          <p:txBody>
            <a:bodyPr wrap="none" rtlCol="0">
              <a:spAutoFit/>
            </a:bodyPr>
            <a:lstStyle/>
            <a:p>
              <a:r>
                <a:rPr lang="en-SG" dirty="0" smtClean="0"/>
                <a:t>Input Unit</a:t>
              </a:r>
              <a:endParaRPr lang="en-SG" dirty="0"/>
            </a:p>
          </p:txBody>
        </p:sp>
        <p:sp>
          <p:nvSpPr>
            <p:cNvPr id="20" name="TextBox 19"/>
            <p:cNvSpPr txBox="1"/>
            <p:nvPr/>
          </p:nvSpPr>
          <p:spPr>
            <a:xfrm>
              <a:off x="7788420" y="3756511"/>
              <a:ext cx="1308371" cy="369332"/>
            </a:xfrm>
            <a:prstGeom prst="rect">
              <a:avLst/>
            </a:prstGeom>
            <a:noFill/>
            <a:ln>
              <a:noFill/>
            </a:ln>
          </p:spPr>
          <p:txBody>
            <a:bodyPr wrap="none" rtlCol="0">
              <a:spAutoFit/>
            </a:bodyPr>
            <a:lstStyle/>
            <a:p>
              <a:r>
                <a:rPr lang="en-SG" dirty="0" smtClean="0"/>
                <a:t>Output Unit</a:t>
              </a:r>
              <a:endParaRPr lang="en-SG" dirty="0"/>
            </a:p>
          </p:txBody>
        </p:sp>
        <p:cxnSp>
          <p:nvCxnSpPr>
            <p:cNvPr id="23" name="Straight Arrow Connector 22"/>
            <p:cNvCxnSpPr/>
            <p:nvPr/>
          </p:nvCxnSpPr>
          <p:spPr>
            <a:xfrm>
              <a:off x="5427117" y="2674323"/>
              <a:ext cx="0" cy="88250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27117" y="4203162"/>
              <a:ext cx="0" cy="88250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91897" y="1335495"/>
              <a:ext cx="3333135" cy="369332"/>
            </a:xfrm>
            <a:prstGeom prst="rect">
              <a:avLst/>
            </a:prstGeom>
            <a:noFill/>
          </p:spPr>
          <p:txBody>
            <a:bodyPr wrap="square" rtlCol="0">
              <a:spAutoFit/>
            </a:bodyPr>
            <a:lstStyle/>
            <a:p>
              <a:r>
                <a:rPr lang="en-SG" dirty="0" smtClean="0"/>
                <a:t>Central Processing Unit (CPU)</a:t>
              </a:r>
              <a:endParaRPr lang="en-SG" dirty="0"/>
            </a:p>
          </p:txBody>
        </p:sp>
      </p:grpSp>
      <p:sp>
        <p:nvSpPr>
          <p:cNvPr id="28" name="Slide Number Placeholder 27"/>
          <p:cNvSpPr>
            <a:spLocks noGrp="1"/>
          </p:cNvSpPr>
          <p:nvPr>
            <p:ph type="sldNum" sz="quarter" idx="12"/>
          </p:nvPr>
        </p:nvSpPr>
        <p:spPr/>
        <p:txBody>
          <a:bodyPr/>
          <a:lstStyle/>
          <a:p>
            <a:fld id="{56B6E06C-FEDD-4567-9517-8E14BD44D788}" type="slidenum">
              <a:rPr lang="en-SG" smtClean="0"/>
              <a:t>5</a:t>
            </a:fld>
            <a:endParaRPr lang="en-SG"/>
          </a:p>
        </p:txBody>
      </p:sp>
    </p:spTree>
    <p:extLst>
      <p:ext uri="{BB962C8B-B14F-4D97-AF65-F5344CB8AC3E}">
        <p14:creationId xmlns:p14="http://schemas.microsoft.com/office/powerpoint/2010/main" val="194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Units of a Basic Computer System - 2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992" y="1825625"/>
            <a:ext cx="9004015" cy="4351338"/>
          </a:xfrm>
        </p:spPr>
      </p:pic>
    </p:spTree>
    <p:extLst>
      <p:ext uri="{BB962C8B-B14F-4D97-AF65-F5344CB8AC3E}">
        <p14:creationId xmlns:p14="http://schemas.microsoft.com/office/powerpoint/2010/main" val="136842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Unit</a:t>
            </a:r>
            <a:endParaRPr lang="en-US" dirty="0"/>
          </a:p>
        </p:txBody>
      </p:sp>
      <p:sp>
        <p:nvSpPr>
          <p:cNvPr id="3" name="Content Placeholder 2"/>
          <p:cNvSpPr>
            <a:spLocks noGrp="1"/>
          </p:cNvSpPr>
          <p:nvPr>
            <p:ph idx="1"/>
          </p:nvPr>
        </p:nvSpPr>
        <p:spPr/>
        <p:txBody>
          <a:bodyPr/>
          <a:lstStyle/>
          <a:p>
            <a:pPr algn="just"/>
            <a:r>
              <a:rPr lang="en-US" dirty="0" smtClean="0"/>
              <a:t>Input unit is used for transfers’ raw Data and control signals into the information processing system by the user before processing and computation.</a:t>
            </a:r>
          </a:p>
          <a:p>
            <a:pPr algn="just"/>
            <a:r>
              <a:rPr lang="en-US" dirty="0"/>
              <a:t>Example of Input unit devices: keyboard, mouse, scanner, joystick, MICR, Punched cards, Punched paper tape, Magnetic tape etc.</a:t>
            </a:r>
          </a:p>
        </p:txBody>
      </p:sp>
    </p:spTree>
    <p:extLst>
      <p:ext uri="{BB962C8B-B14F-4D97-AF65-F5344CB8AC3E}">
        <p14:creationId xmlns:p14="http://schemas.microsoft.com/office/powerpoint/2010/main" val="128061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Unit</a:t>
            </a:r>
            <a:endParaRPr lang="en-US" dirty="0"/>
          </a:p>
        </p:txBody>
      </p:sp>
      <p:sp>
        <p:nvSpPr>
          <p:cNvPr id="3" name="Content Placeholder 2"/>
          <p:cNvSpPr>
            <a:spLocks noGrp="1"/>
          </p:cNvSpPr>
          <p:nvPr>
            <p:ph idx="1"/>
          </p:nvPr>
        </p:nvSpPr>
        <p:spPr/>
        <p:txBody>
          <a:bodyPr/>
          <a:lstStyle/>
          <a:p>
            <a:pPr algn="just"/>
            <a:r>
              <a:rPr lang="en-US" dirty="0" smtClean="0"/>
              <a:t>Output Unit receives information from the CPU and then delivers it the external storage or device in the soft or hard processed form. </a:t>
            </a:r>
          </a:p>
          <a:p>
            <a:pPr algn="just"/>
            <a:r>
              <a:rPr lang="en-US" dirty="0" smtClean="0"/>
              <a:t>The devices which are used to display output to the user are called output devices. </a:t>
            </a:r>
          </a:p>
          <a:p>
            <a:pPr algn="just"/>
            <a:r>
              <a:rPr lang="en-US" dirty="0" smtClean="0"/>
              <a:t>The Monitor or printer is common output device.</a:t>
            </a:r>
            <a:endParaRPr lang="en-US" dirty="0"/>
          </a:p>
        </p:txBody>
      </p:sp>
    </p:spTree>
    <p:extLst>
      <p:ext uri="{BB962C8B-B14F-4D97-AF65-F5344CB8AC3E}">
        <p14:creationId xmlns:p14="http://schemas.microsoft.com/office/powerpoint/2010/main" val="137438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Memory Unit</a:t>
            </a:r>
            <a:endParaRPr lang="en-SG" dirty="0"/>
          </a:p>
        </p:txBody>
      </p:sp>
      <p:sp>
        <p:nvSpPr>
          <p:cNvPr id="3" name="Content Placeholder 2"/>
          <p:cNvSpPr>
            <a:spLocks noGrp="1"/>
          </p:cNvSpPr>
          <p:nvPr>
            <p:ph idx="1"/>
          </p:nvPr>
        </p:nvSpPr>
        <p:spPr/>
        <p:txBody>
          <a:bodyPr/>
          <a:lstStyle/>
          <a:p>
            <a:r>
              <a:rPr lang="en-SG" dirty="0" smtClean="0"/>
              <a:t>Stores data, instructions, and intermediate results</a:t>
            </a:r>
          </a:p>
          <a:p>
            <a:r>
              <a:rPr lang="en-SG" dirty="0" smtClean="0"/>
              <a:t>Supplies information to other units when needed</a:t>
            </a:r>
          </a:p>
          <a:p>
            <a:pPr marL="0" indent="0">
              <a:buNone/>
            </a:pPr>
            <a:endParaRPr lang="en-SG" dirty="0" smtClean="0"/>
          </a:p>
          <a:p>
            <a:pPr marL="0" indent="0">
              <a:buNone/>
            </a:pPr>
            <a:r>
              <a:rPr lang="en-SG" dirty="0" smtClean="0"/>
              <a:t>Two types of memory:</a:t>
            </a:r>
          </a:p>
          <a:p>
            <a:r>
              <a:rPr lang="en-SG" dirty="0" smtClean="0"/>
              <a:t>Primary – directly accessible by CPU</a:t>
            </a:r>
          </a:p>
          <a:p>
            <a:r>
              <a:rPr lang="en-SG" dirty="0" smtClean="0"/>
              <a:t>Secondary – not directly accessible by CPU</a:t>
            </a:r>
            <a:endParaRPr lang="en-SG" dirty="0"/>
          </a:p>
        </p:txBody>
      </p:sp>
      <p:sp>
        <p:nvSpPr>
          <p:cNvPr id="4" name="Slide Number Placeholder 3"/>
          <p:cNvSpPr>
            <a:spLocks noGrp="1"/>
          </p:cNvSpPr>
          <p:nvPr>
            <p:ph type="sldNum" sz="quarter" idx="12"/>
          </p:nvPr>
        </p:nvSpPr>
        <p:spPr/>
        <p:txBody>
          <a:bodyPr/>
          <a:lstStyle/>
          <a:p>
            <a:fld id="{56B6E06C-FEDD-4567-9517-8E14BD44D788}" type="slidenum">
              <a:rPr lang="en-SG" smtClean="0"/>
              <a:t>9</a:t>
            </a:fld>
            <a:endParaRPr lang="en-SG"/>
          </a:p>
        </p:txBody>
      </p:sp>
    </p:spTree>
    <p:extLst>
      <p:ext uri="{BB962C8B-B14F-4D97-AF65-F5344CB8AC3E}">
        <p14:creationId xmlns:p14="http://schemas.microsoft.com/office/powerpoint/2010/main" val="1832055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208</Words>
  <Application>Microsoft Macintosh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Computer Fundamental</vt:lpstr>
      <vt:lpstr>What is Computer? </vt:lpstr>
      <vt:lpstr>Basic Components of Digital Computer -1 </vt:lpstr>
      <vt:lpstr>Basic Components of Digital Computer -2</vt:lpstr>
      <vt:lpstr>Units of a Basic Computer System - 1</vt:lpstr>
      <vt:lpstr>Units of a Basic Computer System - 2</vt:lpstr>
      <vt:lpstr>Input Unit</vt:lpstr>
      <vt:lpstr>Output Unit</vt:lpstr>
      <vt:lpstr>Memory Unit</vt:lpstr>
      <vt:lpstr>Central Processing Unit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Fundamental</dc:title>
  <dc:creator>Microsoft Office User</dc:creator>
  <cp:lastModifiedBy>Microsoft Office User</cp:lastModifiedBy>
  <cp:revision>4</cp:revision>
  <dcterms:created xsi:type="dcterms:W3CDTF">2019-05-15T03:42:50Z</dcterms:created>
  <dcterms:modified xsi:type="dcterms:W3CDTF">2019-05-15T04:20:29Z</dcterms:modified>
</cp:coreProperties>
</file>