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346" r:id="rId2"/>
    <p:sldId id="257" r:id="rId3"/>
    <p:sldId id="347" r:id="rId4"/>
    <p:sldId id="348" r:id="rId5"/>
    <p:sldId id="349" r:id="rId6"/>
    <p:sldId id="350" r:id="rId7"/>
    <p:sldId id="351" r:id="rId8"/>
    <p:sldId id="352" r:id="rId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Arial" charset="0"/>
        <a:cs typeface="Arial" charset="0"/>
      </a:defRPr>
    </a:lvl1pPr>
    <a:lvl2pPr marL="457200" algn="l" rtl="0" fontAlgn="base">
      <a:spcBef>
        <a:spcPct val="0"/>
      </a:spcBef>
      <a:spcAft>
        <a:spcPct val="0"/>
      </a:spcAft>
      <a:defRPr kern="1200">
        <a:solidFill>
          <a:schemeClr val="tx1"/>
        </a:solidFill>
        <a:latin typeface="Arial" charset="0"/>
        <a:ea typeface="Arial" charset="0"/>
        <a:cs typeface="Arial" charset="0"/>
      </a:defRPr>
    </a:lvl2pPr>
    <a:lvl3pPr marL="914400" algn="l" rtl="0" fontAlgn="base">
      <a:spcBef>
        <a:spcPct val="0"/>
      </a:spcBef>
      <a:spcAft>
        <a:spcPct val="0"/>
      </a:spcAft>
      <a:defRPr kern="1200">
        <a:solidFill>
          <a:schemeClr val="tx1"/>
        </a:solidFill>
        <a:latin typeface="Arial" charset="0"/>
        <a:ea typeface="Arial" charset="0"/>
        <a:cs typeface="Arial" charset="0"/>
      </a:defRPr>
    </a:lvl3pPr>
    <a:lvl4pPr marL="1371600" algn="l" rtl="0" fontAlgn="base">
      <a:spcBef>
        <a:spcPct val="0"/>
      </a:spcBef>
      <a:spcAft>
        <a:spcPct val="0"/>
      </a:spcAft>
      <a:defRPr kern="1200">
        <a:solidFill>
          <a:schemeClr val="tx1"/>
        </a:solidFill>
        <a:latin typeface="Arial" charset="0"/>
        <a:ea typeface="Arial" charset="0"/>
        <a:cs typeface="Arial" charset="0"/>
      </a:defRPr>
    </a:lvl4pPr>
    <a:lvl5pPr marL="1828800" algn="l" rtl="0" fontAlgn="base">
      <a:spcBef>
        <a:spcPct val="0"/>
      </a:spcBef>
      <a:spcAft>
        <a:spcPct val="0"/>
      </a:spcAft>
      <a:defRPr kern="1200">
        <a:solidFill>
          <a:schemeClr val="tx1"/>
        </a:solidFill>
        <a:latin typeface="Arial" charset="0"/>
        <a:ea typeface="Arial" charset="0"/>
        <a:cs typeface="Arial" charset="0"/>
      </a:defRPr>
    </a:lvl5pPr>
    <a:lvl6pPr marL="2286000" algn="l" defTabSz="914400" rtl="0" eaLnBrk="1" latinLnBrk="0" hangingPunct="1">
      <a:defRPr kern="1200">
        <a:solidFill>
          <a:schemeClr val="tx1"/>
        </a:solidFill>
        <a:latin typeface="Arial" charset="0"/>
        <a:ea typeface="Arial" charset="0"/>
        <a:cs typeface="Arial" charset="0"/>
      </a:defRPr>
    </a:lvl6pPr>
    <a:lvl7pPr marL="2743200" algn="l" defTabSz="914400" rtl="0" eaLnBrk="1" latinLnBrk="0" hangingPunct="1">
      <a:defRPr kern="1200">
        <a:solidFill>
          <a:schemeClr val="tx1"/>
        </a:solidFill>
        <a:latin typeface="Arial" charset="0"/>
        <a:ea typeface="Arial" charset="0"/>
        <a:cs typeface="Arial" charset="0"/>
      </a:defRPr>
    </a:lvl7pPr>
    <a:lvl8pPr marL="3200400" algn="l" defTabSz="914400" rtl="0" eaLnBrk="1" latinLnBrk="0" hangingPunct="1">
      <a:defRPr kern="1200">
        <a:solidFill>
          <a:schemeClr val="tx1"/>
        </a:solidFill>
        <a:latin typeface="Arial" charset="0"/>
        <a:ea typeface="Arial" charset="0"/>
        <a:cs typeface="Arial" charset="0"/>
      </a:defRPr>
    </a:lvl8pPr>
    <a:lvl9pPr marL="3657600" algn="l" defTabSz="914400" rtl="0" eaLnBrk="1" latinLnBrk="0" hangingPunct="1">
      <a:defRPr kern="1200">
        <a:solidFill>
          <a:schemeClr val="tx1"/>
        </a:solidFill>
        <a:latin typeface="Arial" charset="0"/>
        <a:ea typeface="Arial"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4"/>
    <p:restoredTop sz="85584" autoAdjust="0"/>
  </p:normalViewPr>
  <p:slideViewPr>
    <p:cSldViewPr>
      <p:cViewPr varScale="1">
        <p:scale>
          <a:sx n="78" d="100"/>
          <a:sy n="78" d="100"/>
        </p:scale>
        <p:origin x="168" y="57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ea typeface="+mn-ea"/>
              </a:defRPr>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ea typeface="+mn-ea"/>
              </a:defRPr>
            </a:lvl1pPr>
          </a:lstStyle>
          <a:p>
            <a:pPr>
              <a:defRPr/>
            </a:pPr>
            <a:endParaRPr lang="en-US"/>
          </a:p>
        </p:txBody>
      </p:sp>
      <p:sp>
        <p:nvSpPr>
          <p:cNvPr id="245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val="1"/>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ea typeface="+mn-ea"/>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B45F9819-6058-964D-8689-15666E7B37AA}" type="slidenum">
              <a:rPr lang="en-US" altLang="en-US"/>
              <a:pPr/>
              <a:t>‹#›</a:t>
            </a:fld>
            <a:endParaRPr lang="en-US" altLang="en-US"/>
          </a:p>
        </p:txBody>
      </p:sp>
    </p:spTree>
    <p:extLst>
      <p:ext uri="{BB962C8B-B14F-4D97-AF65-F5344CB8AC3E}">
        <p14:creationId xmlns:p14="http://schemas.microsoft.com/office/powerpoint/2010/main" val="6910546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Arial"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9DE35D03-0582-0B42-A19A-AD414F2371EA}" type="slidenum">
              <a:rPr lang="en-US" altLang="en-US"/>
              <a:pPr eaLnBrk="1" hangingPunct="1"/>
              <a:t>2</a:t>
            </a:fld>
            <a:endParaRPr lang="en-US" alt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963099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C20A5B3-3444-8C46-9FC8-7E8BAF8592E1}" type="slidenum">
              <a:rPr lang="en-US" altLang="en-US"/>
              <a:pPr/>
              <a:t>‹#›</a:t>
            </a:fld>
            <a:endParaRPr lang="en-US" altLang="en-US"/>
          </a:p>
        </p:txBody>
      </p:sp>
    </p:spTree>
    <p:extLst>
      <p:ext uri="{BB962C8B-B14F-4D97-AF65-F5344CB8AC3E}">
        <p14:creationId xmlns:p14="http://schemas.microsoft.com/office/powerpoint/2010/main" val="727500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76C6134-3D89-DA49-9EBC-0E3EC744BB8F}" type="slidenum">
              <a:rPr lang="en-US" altLang="en-US"/>
              <a:pPr/>
              <a:t>‹#›</a:t>
            </a:fld>
            <a:endParaRPr lang="en-US" altLang="en-US"/>
          </a:p>
        </p:txBody>
      </p:sp>
    </p:spTree>
    <p:extLst>
      <p:ext uri="{BB962C8B-B14F-4D97-AF65-F5344CB8AC3E}">
        <p14:creationId xmlns:p14="http://schemas.microsoft.com/office/powerpoint/2010/main" val="935498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ED6542E-FA55-484F-B105-E7477E84EDEB}" type="slidenum">
              <a:rPr lang="en-US" altLang="en-US"/>
              <a:pPr/>
              <a:t>‹#›</a:t>
            </a:fld>
            <a:endParaRPr lang="en-US" altLang="en-US"/>
          </a:p>
        </p:txBody>
      </p:sp>
    </p:spTree>
    <p:extLst>
      <p:ext uri="{BB962C8B-B14F-4D97-AF65-F5344CB8AC3E}">
        <p14:creationId xmlns:p14="http://schemas.microsoft.com/office/powerpoint/2010/main" val="1192703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7B3B05A-34F4-C04E-AF3B-9D36705AF7AD}" type="slidenum">
              <a:rPr lang="en-US" altLang="en-US"/>
              <a:pPr/>
              <a:t>‹#›</a:t>
            </a:fld>
            <a:endParaRPr lang="en-US" altLang="en-US"/>
          </a:p>
        </p:txBody>
      </p:sp>
    </p:spTree>
    <p:extLst>
      <p:ext uri="{BB962C8B-B14F-4D97-AF65-F5344CB8AC3E}">
        <p14:creationId xmlns:p14="http://schemas.microsoft.com/office/powerpoint/2010/main" val="1480770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95A3F15-9B38-D849-A5CB-5E23837317BB}" type="slidenum">
              <a:rPr lang="en-US" altLang="en-US"/>
              <a:pPr/>
              <a:t>‹#›</a:t>
            </a:fld>
            <a:endParaRPr lang="en-US" altLang="en-US"/>
          </a:p>
        </p:txBody>
      </p:sp>
    </p:spTree>
    <p:extLst>
      <p:ext uri="{BB962C8B-B14F-4D97-AF65-F5344CB8AC3E}">
        <p14:creationId xmlns:p14="http://schemas.microsoft.com/office/powerpoint/2010/main" val="115203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8B159C1F-7D23-B643-9CE7-372D646F25E9}" type="slidenum">
              <a:rPr lang="en-US" altLang="en-US"/>
              <a:pPr/>
              <a:t>‹#›</a:t>
            </a:fld>
            <a:endParaRPr lang="en-US" altLang="en-US"/>
          </a:p>
        </p:txBody>
      </p:sp>
    </p:spTree>
    <p:extLst>
      <p:ext uri="{BB962C8B-B14F-4D97-AF65-F5344CB8AC3E}">
        <p14:creationId xmlns:p14="http://schemas.microsoft.com/office/powerpoint/2010/main" val="1338525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4DD1AF1D-B475-1F4D-A3A3-2D763246AEB2}" type="slidenum">
              <a:rPr lang="en-US" altLang="en-US"/>
              <a:pPr/>
              <a:t>‹#›</a:t>
            </a:fld>
            <a:endParaRPr lang="en-US" altLang="en-US"/>
          </a:p>
        </p:txBody>
      </p:sp>
    </p:spTree>
    <p:extLst>
      <p:ext uri="{BB962C8B-B14F-4D97-AF65-F5344CB8AC3E}">
        <p14:creationId xmlns:p14="http://schemas.microsoft.com/office/powerpoint/2010/main" val="1710489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49D7AAB4-E30A-8842-8D95-E3191C90F3DA}" type="slidenum">
              <a:rPr lang="en-US" altLang="en-US"/>
              <a:pPr/>
              <a:t>‹#›</a:t>
            </a:fld>
            <a:endParaRPr lang="en-US" altLang="en-US"/>
          </a:p>
        </p:txBody>
      </p:sp>
    </p:spTree>
    <p:extLst>
      <p:ext uri="{BB962C8B-B14F-4D97-AF65-F5344CB8AC3E}">
        <p14:creationId xmlns:p14="http://schemas.microsoft.com/office/powerpoint/2010/main" val="1983953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B2077CD7-FCF3-5748-9933-6F3AFDA5684B}" type="slidenum">
              <a:rPr lang="en-US" altLang="en-US"/>
              <a:pPr/>
              <a:t>‹#›</a:t>
            </a:fld>
            <a:endParaRPr lang="en-US" altLang="en-US"/>
          </a:p>
        </p:txBody>
      </p:sp>
    </p:spTree>
    <p:extLst>
      <p:ext uri="{BB962C8B-B14F-4D97-AF65-F5344CB8AC3E}">
        <p14:creationId xmlns:p14="http://schemas.microsoft.com/office/powerpoint/2010/main" val="319786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E0C16F3-41F0-6048-BFB2-894A776D1DED}" type="slidenum">
              <a:rPr lang="en-US" altLang="en-US"/>
              <a:pPr/>
              <a:t>‹#›</a:t>
            </a:fld>
            <a:endParaRPr lang="en-US" altLang="en-US"/>
          </a:p>
        </p:txBody>
      </p:sp>
    </p:spTree>
    <p:extLst>
      <p:ext uri="{BB962C8B-B14F-4D97-AF65-F5344CB8AC3E}">
        <p14:creationId xmlns:p14="http://schemas.microsoft.com/office/powerpoint/2010/main" val="1648578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9FA6BAEC-2E06-384D-A57F-54C0270F8D0A}" type="slidenum">
              <a:rPr lang="en-US" altLang="en-US"/>
              <a:pPr/>
              <a:t>‹#›</a:t>
            </a:fld>
            <a:endParaRPr lang="en-US" altLang="en-US"/>
          </a:p>
        </p:txBody>
      </p:sp>
    </p:spTree>
    <p:extLst>
      <p:ext uri="{BB962C8B-B14F-4D97-AF65-F5344CB8AC3E}">
        <p14:creationId xmlns:p14="http://schemas.microsoft.com/office/powerpoint/2010/main" val="82828134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ea typeface="+mn-ea"/>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ea typeface="+mn-ea"/>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CCEDA4F7-9112-FD4C-8F96-79C8DEE40D6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Arial" charset="0"/>
          <a:cs typeface="+mj-cs"/>
        </a:defRPr>
      </a:lvl1pPr>
      <a:lvl2pPr algn="ctr" rtl="0" eaLnBrk="0" fontAlgn="base" hangingPunct="0">
        <a:spcBef>
          <a:spcPct val="0"/>
        </a:spcBef>
        <a:spcAft>
          <a:spcPct val="0"/>
        </a:spcAft>
        <a:defRPr sz="4400">
          <a:solidFill>
            <a:schemeClr val="tx2"/>
          </a:solidFill>
          <a:latin typeface="Arial" charset="0"/>
          <a:ea typeface="Arial" charset="0"/>
          <a:cs typeface="Arial" charset="0"/>
        </a:defRPr>
      </a:lvl2pPr>
      <a:lvl3pPr algn="ctr" rtl="0" eaLnBrk="0" fontAlgn="base" hangingPunct="0">
        <a:spcBef>
          <a:spcPct val="0"/>
        </a:spcBef>
        <a:spcAft>
          <a:spcPct val="0"/>
        </a:spcAft>
        <a:defRPr sz="4400">
          <a:solidFill>
            <a:schemeClr val="tx2"/>
          </a:solidFill>
          <a:latin typeface="Arial" charset="0"/>
          <a:ea typeface="Arial" charset="0"/>
          <a:cs typeface="Arial" charset="0"/>
        </a:defRPr>
      </a:lvl3pPr>
      <a:lvl4pPr algn="ctr" rtl="0" eaLnBrk="0" fontAlgn="base" hangingPunct="0">
        <a:spcBef>
          <a:spcPct val="0"/>
        </a:spcBef>
        <a:spcAft>
          <a:spcPct val="0"/>
        </a:spcAft>
        <a:defRPr sz="4400">
          <a:solidFill>
            <a:schemeClr val="tx2"/>
          </a:solidFill>
          <a:latin typeface="Arial" charset="0"/>
          <a:ea typeface="Arial" charset="0"/>
          <a:cs typeface="Arial" charset="0"/>
        </a:defRPr>
      </a:lvl4pPr>
      <a:lvl5pPr algn="ctr" rtl="0" eaLnBrk="0" fontAlgn="base" hangingPunct="0">
        <a:spcBef>
          <a:spcPct val="0"/>
        </a:spcBef>
        <a:spcAft>
          <a:spcPct val="0"/>
        </a:spcAft>
        <a:defRPr sz="4400">
          <a:solidFill>
            <a:schemeClr val="tx2"/>
          </a:solidFill>
          <a:latin typeface="Arial" charset="0"/>
          <a:ea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Arial" charset="0"/>
          <a:cs typeface="+mn-cs"/>
        </a:defRPr>
      </a:lvl1pPr>
      <a:lvl2pPr marL="742950" indent="-285750" algn="l" rtl="0" eaLnBrk="0" fontAlgn="base" hangingPunct="0">
        <a:spcBef>
          <a:spcPct val="20000"/>
        </a:spcBef>
        <a:spcAft>
          <a:spcPct val="0"/>
        </a:spcAft>
        <a:buChar char="–"/>
        <a:defRPr sz="2800">
          <a:solidFill>
            <a:schemeClr val="tx1"/>
          </a:solidFill>
          <a:latin typeface="+mn-lt"/>
          <a:ea typeface="Arial" charset="0"/>
          <a:cs typeface="+mn-cs"/>
        </a:defRPr>
      </a:lvl2pPr>
      <a:lvl3pPr marL="1143000" indent="-228600" algn="l" rtl="0" eaLnBrk="0" fontAlgn="base" hangingPunct="0">
        <a:spcBef>
          <a:spcPct val="20000"/>
        </a:spcBef>
        <a:spcAft>
          <a:spcPct val="0"/>
        </a:spcAft>
        <a:buChar char="•"/>
        <a:defRPr sz="2400">
          <a:solidFill>
            <a:schemeClr val="tx1"/>
          </a:solidFill>
          <a:latin typeface="+mn-lt"/>
          <a:ea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mn-lt"/>
          <a:ea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mn-lt"/>
          <a:ea typeface="Arial"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Computer Fundamental</a:t>
            </a:r>
            <a:endParaRPr lang="en-US" dirty="0"/>
          </a:p>
        </p:txBody>
      </p:sp>
      <p:sp>
        <p:nvSpPr>
          <p:cNvPr id="3" name="Subtitle 2"/>
          <p:cNvSpPr>
            <a:spLocks noGrp="1"/>
          </p:cNvSpPr>
          <p:nvPr>
            <p:ph type="subTitle" idx="1"/>
          </p:nvPr>
        </p:nvSpPr>
        <p:spPr>
          <a:xfrm>
            <a:off x="1143000" y="3558778"/>
            <a:ext cx="6858000" cy="1610341"/>
          </a:xfrm>
        </p:spPr>
        <p:txBody>
          <a:bodyPr>
            <a:normAutofit fontScale="62500" lnSpcReduction="20000"/>
          </a:bodyPr>
          <a:lstStyle/>
          <a:p>
            <a:r>
              <a:rPr lang="en-US" dirty="0" smtClean="0"/>
              <a:t>Lecture </a:t>
            </a:r>
            <a:r>
              <a:rPr lang="en-US" dirty="0" smtClean="0"/>
              <a:t>6</a:t>
            </a:r>
            <a:endParaRPr lang="en-US" dirty="0" smtClean="0"/>
          </a:p>
          <a:p>
            <a:r>
              <a:rPr lang="en-US" dirty="0" smtClean="0"/>
              <a:t>By</a:t>
            </a:r>
          </a:p>
          <a:p>
            <a:r>
              <a:rPr lang="en-US" dirty="0" err="1" smtClean="0"/>
              <a:t>Nakib</a:t>
            </a:r>
            <a:r>
              <a:rPr lang="en-US" dirty="0" smtClean="0"/>
              <a:t> </a:t>
            </a:r>
            <a:r>
              <a:rPr lang="en-US" dirty="0" err="1" smtClean="0"/>
              <a:t>Aman</a:t>
            </a:r>
            <a:r>
              <a:rPr lang="en-US" dirty="0" smtClean="0"/>
              <a:t> </a:t>
            </a:r>
            <a:r>
              <a:rPr lang="en-US" dirty="0" err="1" smtClean="0"/>
              <a:t>Turzo</a:t>
            </a:r>
            <a:endParaRPr lang="en-US" dirty="0" smtClean="0"/>
          </a:p>
          <a:p>
            <a:r>
              <a:rPr lang="en-US" dirty="0" smtClean="0"/>
              <a:t>Lecturer, Department of CSE</a:t>
            </a:r>
          </a:p>
          <a:p>
            <a:r>
              <a:rPr lang="en-US" dirty="0" err="1" smtClean="0"/>
              <a:t>Varendra</a:t>
            </a:r>
            <a:r>
              <a:rPr lang="en-US" dirty="0" smtClean="0"/>
              <a:t> University</a:t>
            </a:r>
            <a:endParaRPr lang="en-US" dirty="0"/>
          </a:p>
        </p:txBody>
      </p:sp>
    </p:spTree>
    <p:extLst>
      <p:ext uri="{BB962C8B-B14F-4D97-AF65-F5344CB8AC3E}">
        <p14:creationId xmlns:p14="http://schemas.microsoft.com/office/powerpoint/2010/main" val="954039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130425"/>
            <a:ext cx="7772400" cy="2289175"/>
          </a:xfrm>
        </p:spPr>
        <p:txBody>
          <a:bodyPr/>
          <a:lstStyle/>
          <a:p>
            <a:pPr eaLnBrk="1" hangingPunct="1"/>
            <a:r>
              <a:rPr lang="en-US" altLang="en-US" sz="4000" dirty="0"/>
              <a:t/>
            </a:r>
            <a:br>
              <a:rPr lang="en-US" altLang="en-US" sz="4000" dirty="0"/>
            </a:br>
            <a:r>
              <a:rPr lang="en-US" altLang="en-US" sz="4000" dirty="0"/>
              <a:t>Introduction to Computer </a:t>
            </a:r>
            <a:r>
              <a:rPr lang="en-US" altLang="en-US" sz="4000" dirty="0" smtClean="0"/>
              <a:t>Networking (Part - </a:t>
            </a:r>
            <a:r>
              <a:rPr lang="en-US" altLang="en-US" sz="4000" dirty="0" smtClean="0"/>
              <a:t>2)</a:t>
            </a:r>
            <a:endParaRPr lang="en-US" altLang="en-US" sz="4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Topology</a:t>
            </a:r>
            <a:endParaRPr lang="en-US" dirty="0"/>
          </a:p>
        </p:txBody>
      </p:sp>
      <p:sp>
        <p:nvSpPr>
          <p:cNvPr id="3" name="Content Placeholder 2"/>
          <p:cNvSpPr>
            <a:spLocks noGrp="1"/>
          </p:cNvSpPr>
          <p:nvPr>
            <p:ph idx="1"/>
          </p:nvPr>
        </p:nvSpPr>
        <p:spPr/>
        <p:txBody>
          <a:bodyPr/>
          <a:lstStyle/>
          <a:p>
            <a:pPr marL="0" indent="0">
              <a:buNone/>
            </a:pPr>
            <a:r>
              <a:rPr lang="en-US" dirty="0"/>
              <a:t>A Network Topology is the arrangement with which computer systems or network devices are connected to each other.</a:t>
            </a:r>
            <a:endParaRPr lang="en-US" dirty="0"/>
          </a:p>
        </p:txBody>
      </p:sp>
    </p:spTree>
    <p:extLst>
      <p:ext uri="{BB962C8B-B14F-4D97-AF65-F5344CB8AC3E}">
        <p14:creationId xmlns:p14="http://schemas.microsoft.com/office/powerpoint/2010/main" val="678263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Network Topologies</a:t>
            </a:r>
            <a:endParaRPr lang="en-US" dirty="0"/>
          </a:p>
        </p:txBody>
      </p:sp>
      <p:sp>
        <p:nvSpPr>
          <p:cNvPr id="3" name="Content Placeholder 2"/>
          <p:cNvSpPr>
            <a:spLocks noGrp="1"/>
          </p:cNvSpPr>
          <p:nvPr>
            <p:ph idx="1"/>
          </p:nvPr>
        </p:nvSpPr>
        <p:spPr/>
        <p:txBody>
          <a:bodyPr/>
          <a:lstStyle/>
          <a:p>
            <a:r>
              <a:rPr lang="en-US" dirty="0" smtClean="0"/>
              <a:t>Point-to-Point</a:t>
            </a:r>
          </a:p>
          <a:p>
            <a:r>
              <a:rPr lang="en-US" dirty="0" smtClean="0"/>
              <a:t>Bus Topology</a:t>
            </a:r>
          </a:p>
          <a:p>
            <a:r>
              <a:rPr lang="en-US" dirty="0" smtClean="0"/>
              <a:t>Star Topology</a:t>
            </a:r>
          </a:p>
          <a:p>
            <a:r>
              <a:rPr lang="en-US" dirty="0" smtClean="0"/>
              <a:t>Ring Topology</a:t>
            </a:r>
          </a:p>
          <a:p>
            <a:r>
              <a:rPr lang="en-US" dirty="0" smtClean="0"/>
              <a:t>Mesh Topology</a:t>
            </a:r>
          </a:p>
          <a:p>
            <a:r>
              <a:rPr lang="en-US" dirty="0" smtClean="0"/>
              <a:t>Tree Topology</a:t>
            </a:r>
          </a:p>
          <a:p>
            <a:r>
              <a:rPr lang="en-US" dirty="0" smtClean="0"/>
              <a:t>Daisy Chain</a:t>
            </a:r>
          </a:p>
          <a:p>
            <a:r>
              <a:rPr lang="en-US" dirty="0" smtClean="0"/>
              <a:t>Hybrid Topology</a:t>
            </a:r>
            <a:endParaRPr lang="en-US" dirty="0"/>
          </a:p>
        </p:txBody>
      </p:sp>
    </p:spTree>
    <p:extLst>
      <p:ext uri="{BB962C8B-B14F-4D97-AF65-F5344CB8AC3E}">
        <p14:creationId xmlns:p14="http://schemas.microsoft.com/office/powerpoint/2010/main" val="847153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a:t>
            </a:r>
            <a:endParaRPr lang="en-US" dirty="0"/>
          </a:p>
        </p:txBody>
      </p:sp>
      <p:sp>
        <p:nvSpPr>
          <p:cNvPr id="3" name="Content Placeholder 2"/>
          <p:cNvSpPr>
            <a:spLocks noGrp="1"/>
          </p:cNvSpPr>
          <p:nvPr>
            <p:ph idx="1"/>
          </p:nvPr>
        </p:nvSpPr>
        <p:spPr/>
        <p:txBody>
          <a:bodyPr/>
          <a:lstStyle/>
          <a:p>
            <a:pPr marL="0" indent="0" algn="just">
              <a:buNone/>
            </a:pPr>
            <a:r>
              <a:rPr lang="en-US" dirty="0"/>
              <a:t>It is a worldwide/global system of interconnected computer networks. It uses the standard Internet Protocol (TCP/IP). Every computer in Internet is identified by a unique IP address</a:t>
            </a:r>
            <a:r>
              <a:rPr lang="en-US" dirty="0" smtClean="0"/>
              <a:t>.</a:t>
            </a:r>
          </a:p>
          <a:p>
            <a:pPr marL="0" indent="0" algn="just">
              <a:buNone/>
            </a:pPr>
            <a:r>
              <a:rPr lang="en-US" dirty="0"/>
              <a:t>A special computer DNS (Domain Name Server) is used to provide a name to the IP Address so that the user can locate a computer by a name.</a:t>
            </a:r>
            <a:endParaRPr lang="en-US" dirty="0"/>
          </a:p>
        </p:txBody>
      </p:sp>
    </p:spTree>
    <p:extLst>
      <p:ext uri="{BB962C8B-B14F-4D97-AF65-F5344CB8AC3E}">
        <p14:creationId xmlns:p14="http://schemas.microsoft.com/office/powerpoint/2010/main" val="409590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Intranet</a:t>
            </a:r>
            <a:endParaRPr lang="en-US" dirty="0"/>
          </a:p>
        </p:txBody>
      </p:sp>
      <p:sp>
        <p:nvSpPr>
          <p:cNvPr id="3" name="Content Placeholder 2"/>
          <p:cNvSpPr>
            <a:spLocks noGrp="1"/>
          </p:cNvSpPr>
          <p:nvPr>
            <p:ph idx="1"/>
          </p:nvPr>
        </p:nvSpPr>
        <p:spPr/>
        <p:txBody>
          <a:bodyPr/>
          <a:lstStyle/>
          <a:p>
            <a:pPr algn="just"/>
            <a:r>
              <a:rPr lang="en-US" dirty="0"/>
              <a:t>Intranet is the system in which multiple PCs are connected to each other. PCs in intranet are not available to the world outside the intranet. Usually each organization has its own Intranet network and members/employees of that organization can access the computers in their intranet.</a:t>
            </a:r>
          </a:p>
          <a:p>
            <a:r>
              <a:rPr lang="en-US" dirty="0"/>
              <a:t/>
            </a:r>
            <a:br>
              <a:rPr lang="en-US" dirty="0"/>
            </a:br>
            <a:endParaRPr lang="en-US" dirty="0"/>
          </a:p>
        </p:txBody>
      </p:sp>
    </p:spTree>
    <p:extLst>
      <p:ext uri="{BB962C8B-B14F-4D97-AF65-F5344CB8AC3E}">
        <p14:creationId xmlns:p14="http://schemas.microsoft.com/office/powerpoint/2010/main" val="1058779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11362"/>
          </a:xfrm>
        </p:spPr>
        <p:txBody>
          <a:bodyPr/>
          <a:lstStyle/>
          <a:p>
            <a:r>
              <a:rPr lang="en-US"/>
              <a:t>Similarities between Internet and Intranet</a:t>
            </a:r>
            <a:br>
              <a:rPr lang="en-US"/>
            </a:br>
            <a:endParaRPr lang="en-US"/>
          </a:p>
        </p:txBody>
      </p:sp>
      <p:sp>
        <p:nvSpPr>
          <p:cNvPr id="3" name="Content Placeholder 2"/>
          <p:cNvSpPr>
            <a:spLocks noGrp="1"/>
          </p:cNvSpPr>
          <p:nvPr>
            <p:ph idx="1"/>
          </p:nvPr>
        </p:nvSpPr>
        <p:spPr/>
        <p:txBody>
          <a:bodyPr/>
          <a:lstStyle/>
          <a:p>
            <a:r>
              <a:rPr lang="en-US" dirty="0"/>
              <a:t>Intranet sites are accessible via the web browser in a similar way as websites in the internet. However, only members of Intranet network can access intranet hosted sites.</a:t>
            </a:r>
          </a:p>
          <a:p>
            <a:r>
              <a:rPr lang="en-US" dirty="0"/>
              <a:t>In Intranet, own instant messengers can be used as similar to yahoo messenger/</a:t>
            </a:r>
            <a:r>
              <a:rPr lang="en-US" dirty="0" err="1"/>
              <a:t>gtalk</a:t>
            </a:r>
            <a:r>
              <a:rPr lang="en-US" dirty="0"/>
              <a:t> over the internet.</a:t>
            </a:r>
          </a:p>
          <a:p>
            <a:endParaRPr lang="en-US" dirty="0"/>
          </a:p>
        </p:txBody>
      </p:sp>
    </p:spTree>
    <p:extLst>
      <p:ext uri="{BB962C8B-B14F-4D97-AF65-F5344CB8AC3E}">
        <p14:creationId xmlns:p14="http://schemas.microsoft.com/office/powerpoint/2010/main" val="1108477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58962"/>
          </a:xfrm>
        </p:spPr>
        <p:txBody>
          <a:bodyPr/>
          <a:lstStyle/>
          <a:p>
            <a:r>
              <a:rPr lang="en-US"/>
              <a:t>Differences between Internet and Intranet</a:t>
            </a:r>
            <a:br>
              <a:rPr lang="en-US"/>
            </a:br>
            <a:endParaRPr lang="en-US"/>
          </a:p>
        </p:txBody>
      </p:sp>
      <p:sp>
        <p:nvSpPr>
          <p:cNvPr id="3" name="Content Placeholder 2"/>
          <p:cNvSpPr>
            <a:spLocks noGrp="1"/>
          </p:cNvSpPr>
          <p:nvPr>
            <p:ph idx="1"/>
          </p:nvPr>
        </p:nvSpPr>
        <p:spPr/>
        <p:txBody>
          <a:bodyPr/>
          <a:lstStyle/>
          <a:p>
            <a:r>
              <a:rPr lang="en-US" dirty="0"/>
              <a:t>Internet is general to PCs all over the world whereas Intranet is specific to few PCs.</a:t>
            </a:r>
          </a:p>
          <a:p>
            <a:r>
              <a:rPr lang="en-US" dirty="0"/>
              <a:t>Internet provides a wider and better access to websites to a large population, whereas Intranet is restricted.</a:t>
            </a:r>
          </a:p>
          <a:p>
            <a:r>
              <a:rPr lang="en-US" dirty="0"/>
              <a:t>Internet is not as safe as Intranet. </a:t>
            </a:r>
            <a:r>
              <a:rPr lang="en-US"/>
              <a:t>Intranet can be safely privatized as per the need.</a:t>
            </a:r>
          </a:p>
          <a:p>
            <a:endParaRPr lang="en-US"/>
          </a:p>
        </p:txBody>
      </p:sp>
    </p:spTree>
    <p:extLst>
      <p:ext uri="{BB962C8B-B14F-4D97-AF65-F5344CB8AC3E}">
        <p14:creationId xmlns:p14="http://schemas.microsoft.com/office/powerpoint/2010/main" val="705292665"/>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TotalTime>
  <Words>280</Words>
  <Application>Microsoft Macintosh PowerPoint</Application>
  <PresentationFormat>On-screen Show (4:3)</PresentationFormat>
  <Paragraphs>32</Paragraphs>
  <Slides>8</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Arial</vt:lpstr>
      <vt:lpstr>Default Design</vt:lpstr>
      <vt:lpstr>Computer Fundamental</vt:lpstr>
      <vt:lpstr> Introduction to Computer Networking (Part - 2)</vt:lpstr>
      <vt:lpstr>Network Topology</vt:lpstr>
      <vt:lpstr>Common Network Topologies</vt:lpstr>
      <vt:lpstr>Internet</vt:lpstr>
      <vt:lpstr>Intranet</vt:lpstr>
      <vt:lpstr>Similarities between Internet and Intranet </vt:lpstr>
      <vt:lpstr>Differences between Internet and Intranet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Fundamental</dc:title>
  <dc:creator>Microsoft Office User</dc:creator>
  <cp:lastModifiedBy>Microsoft Office User</cp:lastModifiedBy>
  <cp:revision>15</cp:revision>
  <dcterms:created xsi:type="dcterms:W3CDTF">2019-06-10T01:11:28Z</dcterms:created>
  <dcterms:modified xsi:type="dcterms:W3CDTF">2019-07-16T01:39:46Z</dcterms:modified>
</cp:coreProperties>
</file>