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2" r:id="rId11"/>
    <p:sldId id="273" r:id="rId12"/>
    <p:sldId id="265" r:id="rId13"/>
    <p:sldId id="274" r:id="rId14"/>
    <p:sldId id="266" r:id="rId15"/>
    <p:sldId id="267" r:id="rId16"/>
    <p:sldId id="275" r:id="rId17"/>
    <p:sldId id="268" r:id="rId18"/>
    <p:sldId id="269" r:id="rId19"/>
    <p:sldId id="270" r:id="rId20"/>
    <p:sldId id="271" r:id="rId21"/>
    <p:sldId id="276" r:id="rId22"/>
    <p:sldId id="277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206" y="2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7/13/2018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7/13/2018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7/13/2018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7/13/2018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7/13/2018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4800" dirty="0" smtClean="0"/>
              <a:t>Operating System Basics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610600" cy="1295400"/>
          </a:xfrm>
        </p:spPr>
        <p:txBody>
          <a:bodyPr>
            <a:noAutofit/>
          </a:bodyPr>
          <a:lstStyle/>
          <a:p>
            <a:pPr algn="ctr"/>
            <a:r>
              <a:rPr lang="en-US" sz="4400" b="1" dirty="0" smtClean="0"/>
              <a:t>Single-U ser/Multitasking </a:t>
            </a:r>
            <a:br>
              <a:rPr lang="en-US" sz="4400" b="1" dirty="0" smtClean="0"/>
            </a:br>
            <a:r>
              <a:rPr lang="en-US" sz="4400" b="1" dirty="0" smtClean="0"/>
              <a:t>Operating Systems</a:t>
            </a:r>
            <a:endParaRPr lang="en-US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676400"/>
            <a:ext cx="8610600" cy="495300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n-US" sz="3600" dirty="0" smtClean="0"/>
              <a:t>Advantage:</a:t>
            </a:r>
          </a:p>
          <a:p>
            <a:pPr marL="400050" lvl="1" indent="-273050">
              <a:lnSpc>
                <a:spcPct val="120000"/>
              </a:lnSpc>
            </a:pPr>
            <a:r>
              <a:rPr lang="en-US" sz="3300" dirty="0" smtClean="0"/>
              <a:t>The multitasking features of these OSs have greatly </a:t>
            </a:r>
            <a:r>
              <a:rPr lang="en-US" sz="3300" b="1" dirty="0" smtClean="0"/>
              <a:t>increased the productivity of people</a:t>
            </a:r>
            <a:r>
              <a:rPr lang="en-US" sz="3300" dirty="0" smtClean="0"/>
              <a:t> in a large variety of jobs because they can accomplish more in a shorter period of time.</a:t>
            </a:r>
          </a:p>
          <a:p>
            <a:pPr marL="400050" lvl="1" indent="-273050">
              <a:lnSpc>
                <a:spcPct val="120000"/>
              </a:lnSpc>
            </a:pPr>
            <a:r>
              <a:rPr lang="en-US" sz="3300" dirty="0" smtClean="0"/>
              <a:t>It is also helpful for many types of workers to be able to </a:t>
            </a:r>
            <a:r>
              <a:rPr lang="en-US" sz="3300" b="1" dirty="0" smtClean="0"/>
              <a:t>have two or more programs open</a:t>
            </a:r>
            <a:r>
              <a:rPr lang="en-US" sz="3300" dirty="0" smtClean="0"/>
              <a:t>, to share the data between the two programs, and to be able to instantly switch between the two programs.</a:t>
            </a:r>
          </a:p>
          <a:p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610600" cy="1295400"/>
          </a:xfrm>
        </p:spPr>
        <p:txBody>
          <a:bodyPr>
            <a:noAutofit/>
          </a:bodyPr>
          <a:lstStyle/>
          <a:p>
            <a:pPr algn="ctr"/>
            <a:r>
              <a:rPr lang="en-US" sz="4400" b="1" dirty="0" smtClean="0"/>
              <a:t>Single-U ser/Multitasking </a:t>
            </a:r>
            <a:br>
              <a:rPr lang="en-US" sz="4400" b="1" dirty="0" smtClean="0"/>
            </a:br>
            <a:r>
              <a:rPr lang="en-US" sz="4400" b="1" dirty="0" smtClean="0"/>
              <a:t>Operating Systems</a:t>
            </a:r>
            <a:endParaRPr lang="en-US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676400"/>
            <a:ext cx="8610600" cy="495300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3600" dirty="0" smtClean="0"/>
              <a:t>Disadvantage:</a:t>
            </a:r>
          </a:p>
          <a:p>
            <a:pPr lvl="1"/>
            <a:r>
              <a:rPr lang="en-US" sz="3300" dirty="0" smtClean="0"/>
              <a:t>is the </a:t>
            </a:r>
            <a:r>
              <a:rPr lang="en-US" sz="3300" b="1" dirty="0" smtClean="0"/>
              <a:t>increased size and complexity </a:t>
            </a:r>
            <a:r>
              <a:rPr lang="en-US" sz="3300" dirty="0" smtClean="0"/>
              <a:t>it needs to support multitasking, </a:t>
            </a:r>
          </a:p>
          <a:p>
            <a:pPr lvl="1"/>
            <a:r>
              <a:rPr lang="en-US" sz="3300" dirty="0" smtClean="0"/>
              <a:t>while keeping the related features users have come to expect, such as a graphical user interface, and the ability to share data between two or more open programs.</a:t>
            </a:r>
            <a:endParaRPr lang="en-US" sz="33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62600" y="2971800"/>
            <a:ext cx="3228975" cy="351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610600" cy="1219200"/>
          </a:xfrm>
        </p:spPr>
        <p:txBody>
          <a:bodyPr>
            <a:noAutofit/>
          </a:bodyPr>
          <a:lstStyle/>
          <a:p>
            <a:pPr algn="ctr"/>
            <a:r>
              <a:rPr lang="en-US" sz="4000" b="1" dirty="0" smtClean="0"/>
              <a:t>Multi-User/Multitasking Operating Systems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600200"/>
            <a:ext cx="8610600" cy="2209800"/>
          </a:xfrm>
        </p:spPr>
        <p:txBody>
          <a:bodyPr>
            <a:normAutofit lnSpcReduction="10000"/>
          </a:bodyPr>
          <a:lstStyle/>
          <a:p>
            <a:r>
              <a:rPr lang="en-US" sz="2800" dirty="0" smtClean="0"/>
              <a:t>A multi-user/multitasking operating system is an operating system that allows multiple users to use programs that are simultaneously running on a single network server; called a terminal server.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1000" y="3962400"/>
            <a:ext cx="525780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Examples of multi-user OSs include UN IX, VMS, and mainframe operating sys­tems such as MVS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610600" cy="1219200"/>
          </a:xfrm>
        </p:spPr>
        <p:txBody>
          <a:bodyPr>
            <a:noAutofit/>
          </a:bodyPr>
          <a:lstStyle/>
          <a:p>
            <a:pPr algn="ctr"/>
            <a:r>
              <a:rPr lang="en-US" sz="4000" b="1" dirty="0" smtClean="0"/>
              <a:t>Multi-User/Multitasking Operating Systems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600200"/>
            <a:ext cx="8610600" cy="48768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Advantage:</a:t>
            </a:r>
          </a:p>
          <a:p>
            <a:pPr lvl="1"/>
            <a:r>
              <a:rPr lang="en-US" sz="2500" dirty="0" smtClean="0"/>
              <a:t>can be managed by simply making changes to one server, rather than to many desktop computers.</a:t>
            </a:r>
          </a:p>
          <a:p>
            <a:pPr lvl="1"/>
            <a:r>
              <a:rPr lang="en-US" sz="2500" dirty="0" smtClean="0"/>
              <a:t>allow the user to work with applications that require a more powerful computer than the user needs on the desktop to run the client.</a:t>
            </a:r>
          </a:p>
          <a:p>
            <a:r>
              <a:rPr lang="en-US" sz="2800" dirty="0" smtClean="0"/>
              <a:t>Disadvantage:</a:t>
            </a:r>
          </a:p>
          <a:p>
            <a:pPr lvl="1"/>
            <a:r>
              <a:rPr lang="en-US" sz="2500" dirty="0" smtClean="0"/>
              <a:t>if the network connection to the server is broken, the user cannot do any work in the applications on the server.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610600" cy="990600"/>
          </a:xfrm>
        </p:spPr>
        <p:txBody>
          <a:bodyPr>
            <a:noAutofit/>
          </a:bodyPr>
          <a:lstStyle/>
          <a:p>
            <a:pPr algn="ctr"/>
            <a:r>
              <a:rPr lang="en-US" sz="4400" b="1" dirty="0" smtClean="0"/>
              <a:t>Providing a User Interface</a:t>
            </a:r>
            <a:endParaRPr lang="en-US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295400"/>
            <a:ext cx="8610600" cy="53340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When we work on a computer; we see and use </a:t>
            </a:r>
            <a:r>
              <a:rPr lang="en-US" sz="3200" b="1" dirty="0" smtClean="0"/>
              <a:t>a set of items on the screen</a:t>
            </a:r>
            <a:r>
              <a:rPr lang="en-US" sz="3200" dirty="0" smtClean="0"/>
              <a:t>. Taken together; these items are called the user interface. </a:t>
            </a:r>
          </a:p>
          <a:p>
            <a:r>
              <a:rPr lang="en-US" sz="3200" dirty="0" smtClean="0"/>
              <a:t>The two most common types of user interfaces are </a:t>
            </a:r>
          </a:p>
          <a:p>
            <a:pPr lvl="1"/>
            <a:r>
              <a:rPr lang="en-US" sz="3300" dirty="0" smtClean="0"/>
              <a:t>graphical and </a:t>
            </a:r>
          </a:p>
          <a:p>
            <a:pPr lvl="1"/>
            <a:r>
              <a:rPr lang="en-US" sz="3300" dirty="0" smtClean="0"/>
              <a:t>command line</a:t>
            </a:r>
            <a:endParaRPr lang="en-US" sz="33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610600" cy="990600"/>
          </a:xfrm>
        </p:spPr>
        <p:txBody>
          <a:bodyPr>
            <a:noAutofit/>
          </a:bodyPr>
          <a:lstStyle/>
          <a:p>
            <a:pPr algn="ctr"/>
            <a:r>
              <a:rPr lang="en-US" sz="4400" b="1" dirty="0" smtClean="0"/>
              <a:t>Graphical User Interfaces</a:t>
            </a:r>
            <a:endParaRPr lang="en-US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295400"/>
            <a:ext cx="8610600" cy="5334000"/>
          </a:xfrm>
        </p:spPr>
        <p:txBody>
          <a:bodyPr>
            <a:noAutofit/>
          </a:bodyPr>
          <a:lstStyle/>
          <a:p>
            <a:r>
              <a:rPr lang="en-US" sz="2800" dirty="0" smtClean="0"/>
              <a:t>Most current operating systems, including all versions of Windows, the Macintosh operating system, OS/2, and some versions of UNIX and Linux, provide a </a:t>
            </a:r>
            <a:r>
              <a:rPr lang="en-US" sz="2800" b="1" dirty="0" smtClean="0"/>
              <a:t>G</a:t>
            </a:r>
            <a:r>
              <a:rPr lang="en-US" sz="2800" dirty="0" smtClean="0"/>
              <a:t>raphical </a:t>
            </a:r>
            <a:r>
              <a:rPr lang="en-US" sz="2800" b="1" dirty="0" smtClean="0"/>
              <a:t>U</a:t>
            </a:r>
            <a:r>
              <a:rPr lang="en-US" sz="2800" dirty="0" smtClean="0"/>
              <a:t>ser </a:t>
            </a:r>
            <a:r>
              <a:rPr lang="en-US" sz="2800" b="1" dirty="0" smtClean="0"/>
              <a:t>I</a:t>
            </a:r>
            <a:r>
              <a:rPr lang="en-US" sz="2800" dirty="0" smtClean="0"/>
              <a:t>nterface (GUI).</a:t>
            </a:r>
          </a:p>
          <a:p>
            <a:r>
              <a:rPr lang="en-US" sz="2800" dirty="0" smtClean="0"/>
              <a:t>so called because you use a mouse (or some other pointing device) </a:t>
            </a:r>
            <a:r>
              <a:rPr lang="en-US" sz="2800" b="1" dirty="0" smtClean="0">
                <a:solidFill>
                  <a:srgbClr val="FF0000"/>
                </a:solidFill>
              </a:rPr>
              <a:t>to work with graphical objects</a:t>
            </a:r>
            <a:r>
              <a:rPr lang="en-US" sz="2800" dirty="0" smtClean="0"/>
              <a:t> such as windows, menus, icons, buttons, and other tools.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610600" cy="990600"/>
          </a:xfrm>
        </p:spPr>
        <p:txBody>
          <a:bodyPr>
            <a:noAutofit/>
          </a:bodyPr>
          <a:lstStyle/>
          <a:p>
            <a:pPr algn="ctr"/>
            <a:r>
              <a:rPr lang="en-US" sz="4400" b="1" dirty="0" smtClean="0"/>
              <a:t>Graphical User Interfaces</a:t>
            </a:r>
            <a:endParaRPr lang="en-US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295400"/>
            <a:ext cx="8610600" cy="5334000"/>
          </a:xfrm>
        </p:spPr>
        <p:txBody>
          <a:bodyPr>
            <a:noAutofit/>
          </a:bodyPr>
          <a:lstStyle/>
          <a:p>
            <a:r>
              <a:rPr lang="en-US" sz="2800" dirty="0" smtClean="0"/>
              <a:t>These graphical tools all </a:t>
            </a:r>
            <a:r>
              <a:rPr lang="en-US" sz="2800" dirty="0" smtClean="0">
                <a:solidFill>
                  <a:srgbClr val="FF0000"/>
                </a:solidFill>
              </a:rPr>
              <a:t>represent different types of commands</a:t>
            </a:r>
            <a:r>
              <a:rPr lang="en-US" sz="2800" dirty="0" smtClean="0"/>
              <a:t>; the GUI enables you</a:t>
            </a:r>
            <a:r>
              <a:rPr lang="en-US" sz="2800" b="1" dirty="0" smtClean="0"/>
              <a:t> to issue commands to the computer</a:t>
            </a:r>
            <a:r>
              <a:rPr lang="en-US" sz="2800" dirty="0" smtClean="0"/>
              <a:t> by </a:t>
            </a:r>
            <a:r>
              <a:rPr lang="en-US" sz="2800" dirty="0" smtClean="0">
                <a:solidFill>
                  <a:srgbClr val="FF0000"/>
                </a:solidFill>
              </a:rPr>
              <a:t>using visual objects instead of typing commands</a:t>
            </a:r>
            <a:r>
              <a:rPr lang="en-US" sz="2800" dirty="0" smtClean="0"/>
              <a:t>.</a:t>
            </a:r>
          </a:p>
          <a:p>
            <a:endParaRPr lang="en-US" sz="2800" dirty="0" smtClean="0"/>
          </a:p>
          <a:p>
            <a:r>
              <a:rPr lang="en-US" sz="2800" dirty="0" smtClean="0"/>
              <a:t>This is one of the key </a:t>
            </a:r>
            <a:r>
              <a:rPr lang="en-US" sz="2800" b="1" dirty="0" smtClean="0"/>
              <a:t>advantages</a:t>
            </a:r>
            <a:r>
              <a:rPr lang="en-US" sz="2800" dirty="0" smtClean="0"/>
              <a:t> of a graphical user interface; it </a:t>
            </a:r>
            <a:r>
              <a:rPr lang="en-US" sz="2800" b="1" dirty="0" smtClean="0">
                <a:solidFill>
                  <a:srgbClr val="FF0000"/>
                </a:solidFill>
              </a:rPr>
              <a:t>frees you </a:t>
            </a:r>
            <a:r>
              <a:rPr lang="en-US" sz="2800" dirty="0" smtClean="0"/>
              <a:t>from </a:t>
            </a:r>
            <a:r>
              <a:rPr lang="en-US" sz="2800" b="1" dirty="0" smtClean="0"/>
              <a:t>memorizing and typing text commands.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610600" cy="990600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 smtClean="0"/>
              <a:t>Command-Line Interfaces</a:t>
            </a:r>
            <a:endParaRPr lang="en-US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295400"/>
            <a:ext cx="8610600" cy="53340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uses </a:t>
            </a:r>
            <a:r>
              <a:rPr lang="en-US" sz="3200" b="1" dirty="0" smtClean="0"/>
              <a:t>typewritten commands</a:t>
            </a:r>
            <a:r>
              <a:rPr lang="en-US" sz="3200" dirty="0" smtClean="0"/>
              <a:t> rather than graphical objects to execute tasks.</a:t>
            </a:r>
          </a:p>
          <a:p>
            <a:r>
              <a:rPr lang="en-US" sz="3200" dirty="0" smtClean="0"/>
              <a:t>Some older operating systems (such as MS-DOS) and some current versions of UNIX and Linux feature a command-line interface</a:t>
            </a:r>
          </a:p>
          <a:p>
            <a:r>
              <a:rPr lang="en-US" sz="3200" dirty="0" smtClean="0"/>
              <a:t>A command-line interface displays in character mode using only equal sized alphanumeric and other simple symbols.</a:t>
            </a:r>
          </a:p>
          <a:p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610600" cy="990600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 smtClean="0"/>
              <a:t>Command-Line Interfaces</a:t>
            </a:r>
            <a:endParaRPr lang="en-US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295400"/>
            <a:ext cx="8610600" cy="53340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As much as people prefer to work in a GUI, a command-line interface gives you a quick way to enter commands,</a:t>
            </a:r>
          </a:p>
          <a:p>
            <a:r>
              <a:rPr lang="en-US" sz="3200" dirty="0" smtClean="0"/>
              <a:t>even now Windows has an optional command-line interface, called the Command Prompt</a:t>
            </a:r>
          </a:p>
          <a:p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610600" cy="990600"/>
          </a:xfrm>
        </p:spPr>
        <p:txBody>
          <a:bodyPr>
            <a:normAutofit/>
          </a:bodyPr>
          <a:lstStyle/>
          <a:p>
            <a:pPr algn="ctr"/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295400"/>
            <a:ext cx="8610600" cy="5334000"/>
          </a:xfrm>
        </p:spPr>
        <p:txBody>
          <a:bodyPr>
            <a:normAutofit/>
          </a:bodyPr>
          <a:lstStyle/>
          <a:p>
            <a:endParaRPr lang="en-US" sz="3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r="3963"/>
          <a:stretch>
            <a:fillRect/>
          </a:stretch>
        </p:blipFill>
        <p:spPr bwMode="auto">
          <a:xfrm>
            <a:off x="185738" y="1866900"/>
            <a:ext cx="8424862" cy="422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Tomal\Downloads\OPER-SYS (1)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24400" y="2862147"/>
            <a:ext cx="4343400" cy="3919653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610600" cy="990600"/>
          </a:xfrm>
        </p:spPr>
        <p:txBody>
          <a:bodyPr>
            <a:noAutofit/>
          </a:bodyPr>
          <a:lstStyle/>
          <a:p>
            <a:pPr algn="ctr"/>
            <a:r>
              <a:rPr lang="en-US" sz="4400" b="1" dirty="0" smtClean="0"/>
              <a:t>What is Operating System</a:t>
            </a:r>
            <a:endParaRPr lang="en-US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295400"/>
            <a:ext cx="8610600" cy="53340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The OS is one kind of </a:t>
            </a:r>
            <a:r>
              <a:rPr lang="en-US" sz="3200" b="1" dirty="0" smtClean="0"/>
              <a:t>system software </a:t>
            </a:r>
            <a:r>
              <a:rPr lang="en-US" sz="3200" dirty="0" smtClean="0"/>
              <a:t>that </a:t>
            </a:r>
            <a:r>
              <a:rPr lang="en-US" sz="3200" b="1" dirty="0" smtClean="0">
                <a:solidFill>
                  <a:srgbClr val="FF0000"/>
                </a:solidFill>
              </a:rPr>
              <a:t>controls</a:t>
            </a:r>
            <a:r>
              <a:rPr lang="en-US" sz="3200" dirty="0" smtClean="0"/>
              <a:t> the </a:t>
            </a:r>
            <a:r>
              <a:rPr lang="en-US" sz="3200" b="1" dirty="0" smtClean="0"/>
              <a:t>system' s hardware </a:t>
            </a:r>
            <a:r>
              <a:rPr lang="en-US" sz="3200" dirty="0" smtClean="0"/>
              <a:t>and </a:t>
            </a:r>
            <a:r>
              <a:rPr lang="en-US" sz="3200" b="1" dirty="0" smtClean="0">
                <a:solidFill>
                  <a:srgbClr val="FF0000"/>
                </a:solidFill>
              </a:rPr>
              <a:t>interacts</a:t>
            </a:r>
            <a:r>
              <a:rPr lang="en-US" sz="3200" dirty="0" smtClean="0"/>
              <a:t> with the </a:t>
            </a:r>
            <a:r>
              <a:rPr lang="en-US" sz="3200" b="1" dirty="0" smtClean="0"/>
              <a:t>user and application software.</a:t>
            </a:r>
            <a:r>
              <a:rPr lang="en-US" sz="3200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610600" cy="1371600"/>
          </a:xfrm>
        </p:spPr>
        <p:txBody>
          <a:bodyPr>
            <a:noAutofit/>
          </a:bodyPr>
          <a:lstStyle/>
          <a:p>
            <a:pPr algn="ctr"/>
            <a:r>
              <a:rPr lang="en-US" sz="4400" b="1" dirty="0" smtClean="0"/>
              <a:t>Enhancing an OS with Utility Software</a:t>
            </a:r>
            <a:endParaRPr lang="en-US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752600"/>
            <a:ext cx="8610600" cy="48768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Backup Utilities</a:t>
            </a:r>
          </a:p>
          <a:p>
            <a:r>
              <a:rPr lang="en-US" sz="3600" dirty="0" smtClean="0"/>
              <a:t>Antivirus</a:t>
            </a:r>
          </a:p>
          <a:p>
            <a:r>
              <a:rPr lang="en-US" sz="3600" dirty="0" smtClean="0"/>
              <a:t>Firewall</a:t>
            </a:r>
          </a:p>
          <a:p>
            <a:r>
              <a:rPr lang="en-US" sz="3600" dirty="0" smtClean="0"/>
              <a:t>Intrusion Detection</a:t>
            </a:r>
          </a:p>
          <a:p>
            <a:r>
              <a:rPr lang="en-US" sz="3600" dirty="0" smtClean="0"/>
              <a:t>Screen Savers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610600" cy="990600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 smtClean="0"/>
              <a:t>Virus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295400"/>
            <a:ext cx="8610600" cy="5334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A virus is a parasitic program that can delete or scramble files or replicate itself until the host disk is full.</a:t>
            </a:r>
          </a:p>
          <a:p>
            <a:r>
              <a:rPr lang="en-US" sz="3600" dirty="0" smtClean="0"/>
              <a:t>computer </a:t>
            </a:r>
            <a:r>
              <a:rPr lang="en-US" sz="3200" b="1" dirty="0" smtClean="0">
                <a:solidFill>
                  <a:srgbClr val="FF0000"/>
                </a:solidFill>
              </a:rPr>
              <a:t>viruses can be transmitted </a:t>
            </a:r>
            <a:r>
              <a:rPr lang="en-US" sz="3600" dirty="0" smtClean="0"/>
              <a:t>in numerous ways</a:t>
            </a:r>
          </a:p>
          <a:p>
            <a:pPr lvl="1"/>
            <a:r>
              <a:rPr lang="en-US" sz="3300" dirty="0" smtClean="0">
                <a:solidFill>
                  <a:srgbClr val="FF0000"/>
                </a:solidFill>
              </a:rPr>
              <a:t>downloading files over the Internet </a:t>
            </a:r>
            <a:r>
              <a:rPr lang="en-US" sz="3300" dirty="0" smtClean="0"/>
              <a:t>or</a:t>
            </a:r>
          </a:p>
          <a:p>
            <a:pPr lvl="1"/>
            <a:r>
              <a:rPr lang="en-US" sz="3300" dirty="0" smtClean="0">
                <a:solidFill>
                  <a:srgbClr val="FF0000"/>
                </a:solidFill>
              </a:rPr>
              <a:t>reusing old diskettes that may be infected.</a:t>
            </a:r>
            <a:endParaRPr lang="en-US" sz="33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610600" cy="990600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 smtClean="0"/>
              <a:t>Antivirus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295400"/>
            <a:ext cx="8610600" cy="5334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An antivirus utility can examine the contents of a disk or RAM for hidden viruses and files that may act as hosts for virus code. </a:t>
            </a:r>
          </a:p>
          <a:p>
            <a:r>
              <a:rPr lang="en-US" sz="3600" dirty="0" smtClean="0"/>
              <a:t>Effective antivirus products not only detect and remove viruses; they also help you recover data that has been lost because of a virus.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610600" cy="990600"/>
          </a:xfrm>
        </p:spPr>
        <p:txBody>
          <a:bodyPr>
            <a:normAutofit/>
          </a:bodyPr>
          <a:lstStyle/>
          <a:p>
            <a:pPr algn="ctr"/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295400"/>
            <a:ext cx="8610600" cy="5334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In short, the operating system is the computer' s master control program. </a:t>
            </a:r>
          </a:p>
          <a:p>
            <a:r>
              <a:rPr lang="en-US" sz="3600" dirty="0" smtClean="0"/>
              <a:t>It provides us with the </a:t>
            </a:r>
            <a:r>
              <a:rPr lang="en-US" sz="3600" b="1" dirty="0" smtClean="0">
                <a:solidFill>
                  <a:srgbClr val="FF0000"/>
                </a:solidFill>
              </a:rPr>
              <a:t>tools</a:t>
            </a:r>
            <a:r>
              <a:rPr lang="en-US" sz="3600" dirty="0" smtClean="0"/>
              <a:t> </a:t>
            </a:r>
            <a:r>
              <a:rPr lang="en-US" sz="3200" dirty="0" smtClean="0"/>
              <a:t>(commands)</a:t>
            </a:r>
            <a:r>
              <a:rPr lang="en-US" sz="3600" dirty="0" smtClean="0"/>
              <a:t> that </a:t>
            </a:r>
            <a:r>
              <a:rPr lang="en-US" sz="3600" dirty="0" smtClean="0">
                <a:solidFill>
                  <a:srgbClr val="FF0000"/>
                </a:solidFill>
              </a:rPr>
              <a:t>enable us </a:t>
            </a:r>
            <a:r>
              <a:rPr lang="en-US" sz="3600" dirty="0" smtClean="0"/>
              <a:t>to interact with the PC.</a:t>
            </a:r>
          </a:p>
          <a:p>
            <a:r>
              <a:rPr lang="en-US" sz="3600" dirty="0" smtClean="0"/>
              <a:t>When we issue a command, the OS translates it into code that the machine can use.</a:t>
            </a:r>
          </a:p>
          <a:p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610600" cy="990600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 smtClean="0"/>
              <a:t>What does it do?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295400"/>
            <a:ext cx="8610600" cy="5334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The operating system performs the following functions:</a:t>
            </a:r>
          </a:p>
          <a:p>
            <a:pPr marL="504825" lvl="1" indent="-273050">
              <a:spcAft>
                <a:spcPts val="600"/>
              </a:spcAft>
            </a:pPr>
            <a:r>
              <a:rPr lang="en-US" sz="2400" dirty="0" smtClean="0"/>
              <a:t>Displays the on-screen elements with which user interact—</a:t>
            </a:r>
            <a:r>
              <a:rPr lang="en-US" sz="2400" b="1" dirty="0" smtClean="0"/>
              <a:t>the user interface.</a:t>
            </a:r>
          </a:p>
          <a:p>
            <a:pPr marL="504825" lvl="1" indent="-273050">
              <a:spcAft>
                <a:spcPts val="600"/>
              </a:spcAft>
            </a:pPr>
            <a:r>
              <a:rPr lang="en-US" sz="2400" b="1" dirty="0" smtClean="0"/>
              <a:t>Loads programs </a:t>
            </a:r>
            <a:r>
              <a:rPr lang="en-US" sz="2400" dirty="0" smtClean="0"/>
              <a:t>(such as word processing and spreadsheet programs) into the computer’s memory so that we can use them.</a:t>
            </a:r>
          </a:p>
          <a:p>
            <a:pPr marL="504825" lvl="1" indent="-273050">
              <a:spcAft>
                <a:spcPts val="600"/>
              </a:spcAft>
            </a:pPr>
            <a:r>
              <a:rPr lang="en-US" sz="2400" b="1" dirty="0" smtClean="0"/>
              <a:t>Coordinates</a:t>
            </a:r>
            <a:r>
              <a:rPr lang="en-US" sz="2400" dirty="0" smtClean="0"/>
              <a:t> how programs work with the computer' s hardware and other software.</a:t>
            </a:r>
          </a:p>
          <a:p>
            <a:pPr marL="504825" lvl="1" indent="-273050">
              <a:spcAft>
                <a:spcPts val="600"/>
              </a:spcAft>
            </a:pPr>
            <a:r>
              <a:rPr lang="en-US" sz="2400" b="1" dirty="0" smtClean="0"/>
              <a:t>Manages</a:t>
            </a:r>
            <a:r>
              <a:rPr lang="en-US" sz="2400" dirty="0" smtClean="0"/>
              <a:t> the way information is stored on and retrieved from disks.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610600" cy="9906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900" b="1" dirty="0" smtClean="0"/>
              <a:t>Types of Operating Systems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295400"/>
            <a:ext cx="8610600" cy="5334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600" dirty="0" smtClean="0"/>
              <a:t>	Operating  system s  can be organized into four major types: </a:t>
            </a:r>
          </a:p>
          <a:p>
            <a:pPr lvl="1"/>
            <a:r>
              <a:rPr lang="en-US" sz="3300" dirty="0" smtClean="0"/>
              <a:t>real-time, </a:t>
            </a:r>
          </a:p>
          <a:p>
            <a:pPr lvl="1"/>
            <a:r>
              <a:rPr lang="en-US" sz="3300" dirty="0" smtClean="0"/>
              <a:t>single-user/single-tasking, </a:t>
            </a:r>
          </a:p>
          <a:p>
            <a:pPr lvl="1"/>
            <a:r>
              <a:rPr lang="en-US" sz="3300" dirty="0" smtClean="0"/>
              <a:t>single-user/multi-tasking, and </a:t>
            </a:r>
          </a:p>
          <a:p>
            <a:pPr lvl="1"/>
            <a:r>
              <a:rPr lang="en-US" sz="3300" dirty="0" smtClean="0"/>
              <a:t>multi-user/multi-tasking.</a:t>
            </a:r>
            <a:endParaRPr lang="en-US" sz="33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610600" cy="990600"/>
          </a:xfrm>
        </p:spPr>
        <p:txBody>
          <a:bodyPr>
            <a:noAutofit/>
          </a:bodyPr>
          <a:lstStyle/>
          <a:p>
            <a:pPr algn="ctr"/>
            <a:r>
              <a:rPr lang="en-US" sz="4000" b="1" dirty="0" smtClean="0"/>
              <a:t>Real-Time Operating Systems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295400"/>
            <a:ext cx="8610600" cy="53340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A real -time operating system is a very fast, relatively small OS. </a:t>
            </a:r>
          </a:p>
          <a:p>
            <a:r>
              <a:rPr lang="en-US" sz="3200" dirty="0" smtClean="0"/>
              <a:t>Real-time OSs are often also embedded OSs, when they are built into the circuitry of a device and are not loaded from a disk drive. </a:t>
            </a:r>
          </a:p>
          <a:p>
            <a:r>
              <a:rPr lang="en-US" sz="3200" dirty="0" smtClean="0"/>
              <a:t>Example: </a:t>
            </a:r>
            <a:r>
              <a:rPr lang="en-US" sz="3200" dirty="0" err="1" smtClean="0"/>
              <a:t>eCos</a:t>
            </a:r>
            <a:r>
              <a:rPr lang="en-US" sz="3200" dirty="0" smtClean="0"/>
              <a:t>, </a:t>
            </a:r>
            <a:r>
              <a:rPr lang="en-US" sz="3200" dirty="0" err="1" smtClean="0"/>
              <a:t>VxWorks</a:t>
            </a:r>
            <a:r>
              <a:rPr lang="en-US" sz="3200" dirty="0" smtClean="0"/>
              <a:t>, </a:t>
            </a:r>
            <a:r>
              <a:rPr lang="en-US" sz="3200" dirty="0" err="1" smtClean="0"/>
              <a:t>RTLinux</a:t>
            </a:r>
            <a:endParaRPr lang="en-US" sz="3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610600" cy="9906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b="1" dirty="0" smtClean="0"/>
              <a:t>Real-Time Operating Systems</a:t>
            </a:r>
            <a:endParaRPr lang="en-US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295400"/>
            <a:ext cx="8610600" cy="5334000"/>
          </a:xfrm>
        </p:spPr>
        <p:txBody>
          <a:bodyPr>
            <a:normAutofit/>
          </a:bodyPr>
          <a:lstStyle/>
          <a:p>
            <a:r>
              <a:rPr lang="en-US" sz="3000" dirty="0" smtClean="0"/>
              <a:t>A real-time operating system is needed to run </a:t>
            </a:r>
            <a:r>
              <a:rPr lang="en-US" sz="3000" b="1" dirty="0" smtClean="0"/>
              <a:t>real-time applications</a:t>
            </a:r>
            <a:r>
              <a:rPr lang="en-US" sz="3000" dirty="0" smtClean="0"/>
              <a:t>; </a:t>
            </a:r>
          </a:p>
          <a:p>
            <a:r>
              <a:rPr lang="en-US" sz="3000" dirty="0" smtClean="0"/>
              <a:t>it may support multiple simultaneous tasks, or it may only support single-tasking. </a:t>
            </a:r>
          </a:p>
          <a:p>
            <a:r>
              <a:rPr lang="en-US" sz="3000" b="1" dirty="0" smtClean="0"/>
              <a:t>A real -time application </a:t>
            </a:r>
            <a:r>
              <a:rPr lang="en-US" sz="3000" dirty="0" smtClean="0"/>
              <a:t>is an application that responds to certain inputs extremely quickly—thousandths or millionths of a second (milliseconds or microseconds, respectively).</a:t>
            </a:r>
          </a:p>
          <a:p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610600" cy="1295400"/>
          </a:xfrm>
        </p:spPr>
        <p:txBody>
          <a:bodyPr>
            <a:noAutofit/>
          </a:bodyPr>
          <a:lstStyle/>
          <a:p>
            <a:pPr algn="ctr"/>
            <a:r>
              <a:rPr lang="en-US" sz="4400" b="1" dirty="0" smtClean="0"/>
              <a:t>Single-User/Single-Tasking </a:t>
            </a:r>
            <a:br>
              <a:rPr lang="en-US" sz="4400" b="1" dirty="0" smtClean="0"/>
            </a:br>
            <a:r>
              <a:rPr lang="en-US" sz="4400" b="1" dirty="0" smtClean="0"/>
              <a:t>Operating Systems</a:t>
            </a:r>
            <a:endParaRPr lang="en-US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524000"/>
            <a:ext cx="8610600" cy="51054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An operating system that allows a single user to perform just one task at a time is a single-user/single-tasking operating system. </a:t>
            </a:r>
          </a:p>
          <a:p>
            <a:endParaRPr lang="en-US" sz="3600" dirty="0" smtClean="0"/>
          </a:p>
          <a:p>
            <a:r>
              <a:rPr lang="en-US" sz="3600" dirty="0" smtClean="0"/>
              <a:t>Example: MS-DOS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610600" cy="1295400"/>
          </a:xfrm>
        </p:spPr>
        <p:txBody>
          <a:bodyPr>
            <a:noAutofit/>
          </a:bodyPr>
          <a:lstStyle/>
          <a:p>
            <a:pPr algn="ctr"/>
            <a:r>
              <a:rPr lang="en-US" sz="4400" b="1" dirty="0" smtClean="0"/>
              <a:t>Single-U ser/Multitasking </a:t>
            </a:r>
            <a:br>
              <a:rPr lang="en-US" sz="4400" b="1" dirty="0" smtClean="0"/>
            </a:br>
            <a:r>
              <a:rPr lang="en-US" sz="4400" b="1" dirty="0" smtClean="0"/>
              <a:t>Operating Systems</a:t>
            </a:r>
            <a:endParaRPr lang="en-US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676400"/>
            <a:ext cx="8610600" cy="4953000"/>
          </a:xfrm>
        </p:spPr>
        <p:txBody>
          <a:bodyPr>
            <a:normAutofit lnSpcReduction="10000"/>
          </a:bodyPr>
          <a:lstStyle/>
          <a:p>
            <a:pPr>
              <a:spcBef>
                <a:spcPts val="0"/>
              </a:spcBef>
            </a:pPr>
            <a:r>
              <a:rPr lang="en-US" sz="3600" dirty="0" smtClean="0"/>
              <a:t>A single-user/multi tasking operating system is one that allows a single user to perform two or more functions at once. </a:t>
            </a:r>
          </a:p>
          <a:p>
            <a:pPr>
              <a:spcBef>
                <a:spcPts val="0"/>
              </a:spcBef>
            </a:pPr>
            <a:r>
              <a:rPr lang="en-US" sz="3600" dirty="0" smtClean="0"/>
              <a:t>It takes a special operating system to keep two or ore tasks running at once.</a:t>
            </a:r>
          </a:p>
          <a:p>
            <a:pPr>
              <a:spcBef>
                <a:spcPts val="0"/>
              </a:spcBef>
            </a:pPr>
            <a:endParaRPr lang="en-US" sz="3600" dirty="0" smtClean="0"/>
          </a:p>
          <a:p>
            <a:pPr>
              <a:spcBef>
                <a:spcPts val="0"/>
              </a:spcBef>
            </a:pPr>
            <a:r>
              <a:rPr lang="en-US" sz="3600" dirty="0" smtClean="0"/>
              <a:t>Example: Windows - </a:t>
            </a:r>
            <a:r>
              <a:rPr lang="en-US" sz="3600" dirty="0" smtClean="0"/>
              <a:t>98</a:t>
            </a:r>
            <a:r>
              <a:rPr lang="en-US" sz="3600" dirty="0" smtClean="0"/>
              <a:t>, Android, Symbian, IOS. 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275</TotalTime>
  <Words>961</Words>
  <Application>Microsoft Office PowerPoint</Application>
  <PresentationFormat>On-screen Show (4:3)</PresentationFormat>
  <Paragraphs>85</Paragraphs>
  <Slides>22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Oriel</vt:lpstr>
      <vt:lpstr>Operating System Basics</vt:lpstr>
      <vt:lpstr>What is Operating System</vt:lpstr>
      <vt:lpstr>PowerPoint Presentation</vt:lpstr>
      <vt:lpstr>What does it do?</vt:lpstr>
      <vt:lpstr>Types of Operating Systems</vt:lpstr>
      <vt:lpstr>Real-Time Operating Systems</vt:lpstr>
      <vt:lpstr>Real-Time Operating Systems</vt:lpstr>
      <vt:lpstr>Single-User/Single-Tasking  Operating Systems</vt:lpstr>
      <vt:lpstr>Single-U ser/Multitasking  Operating Systems</vt:lpstr>
      <vt:lpstr>Single-U ser/Multitasking  Operating Systems</vt:lpstr>
      <vt:lpstr>Single-U ser/Multitasking  Operating Systems</vt:lpstr>
      <vt:lpstr>Multi-User/Multitasking Operating Systems</vt:lpstr>
      <vt:lpstr>Multi-User/Multitasking Operating Systems</vt:lpstr>
      <vt:lpstr>Providing a User Interface</vt:lpstr>
      <vt:lpstr>Graphical User Interfaces</vt:lpstr>
      <vt:lpstr>Graphical User Interfaces</vt:lpstr>
      <vt:lpstr>Command-Line Interfaces</vt:lpstr>
      <vt:lpstr>Command-Line Interfaces</vt:lpstr>
      <vt:lpstr>PowerPoint Presentation</vt:lpstr>
      <vt:lpstr>Enhancing an OS with Utility Software</vt:lpstr>
      <vt:lpstr>Virus</vt:lpstr>
      <vt:lpstr>Antivirus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Tomal</dc:creator>
  <cp:lastModifiedBy>Windows User</cp:lastModifiedBy>
  <cp:revision>31</cp:revision>
  <dcterms:created xsi:type="dcterms:W3CDTF">2006-08-16T00:00:00Z</dcterms:created>
  <dcterms:modified xsi:type="dcterms:W3CDTF">2018-07-13T02:10:14Z</dcterms:modified>
</cp:coreProperties>
</file>