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1" r:id="rId23"/>
    <p:sldId id="271" r:id="rId24"/>
    <p:sldId id="283" r:id="rId25"/>
    <p:sldId id="282" r:id="rId26"/>
    <p:sldId id="284" r:id="rId27"/>
    <p:sldId id="285" r:id="rId28"/>
    <p:sldId id="286"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71357" autoAdjust="0"/>
  </p:normalViewPr>
  <p:slideViewPr>
    <p:cSldViewPr snapToGrid="0">
      <p:cViewPr varScale="1">
        <p:scale>
          <a:sx n="86" d="100"/>
          <a:sy n="86" d="100"/>
        </p:scale>
        <p:origin x="42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34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B8EB1E6-5618-4FC9-A278-640B070CE6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DFC6C0CA-F6A4-4066-9450-8CB7D1AC87D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5BFFB-1DEF-4C5E-B7BA-25919E31DFA2}" type="datetimeFigureOut">
              <a:rPr lang="de-DE" smtClean="0"/>
              <a:t>19.05.2020</a:t>
            </a:fld>
            <a:endParaRPr lang="de-DE"/>
          </a:p>
        </p:txBody>
      </p:sp>
      <p:sp>
        <p:nvSpPr>
          <p:cNvPr id="4" name="Folienbildplatzhalter 3">
            <a:extLst>
              <a:ext uri="{FF2B5EF4-FFF2-40B4-BE49-F238E27FC236}">
                <a16:creationId xmlns:a16="http://schemas.microsoft.com/office/drawing/2014/main" id="{B7A0A0EA-E174-43E6-8A76-FC4A6D9E612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a:extLst>
              <a:ext uri="{FF2B5EF4-FFF2-40B4-BE49-F238E27FC236}">
                <a16:creationId xmlns:a16="http://schemas.microsoft.com/office/drawing/2014/main" id="{7179FD43-AED9-4959-A12E-A70B9238D8E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965A8BAE-95F8-4601-8F5F-672300B18BB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a:extLst>
              <a:ext uri="{FF2B5EF4-FFF2-40B4-BE49-F238E27FC236}">
                <a16:creationId xmlns:a16="http://schemas.microsoft.com/office/drawing/2014/main" id="{27AFC42D-446B-46AA-B831-40A0E438DEC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1956E-CF87-4EED-8EED-B514D730F18E}" type="slidenum">
              <a:rPr lang="de-DE" smtClean="0"/>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1</a:t>
            </a:fld>
            <a:endParaRPr lang="de-DE"/>
          </a:p>
        </p:txBody>
      </p:sp>
    </p:spTree>
    <p:extLst>
      <p:ext uri="{BB962C8B-B14F-4D97-AF65-F5344CB8AC3E}">
        <p14:creationId xmlns:p14="http://schemas.microsoft.com/office/powerpoint/2010/main" val="1915956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gehen davon aus die </a:t>
            </a:r>
            <a:r>
              <a:rPr lang="de-DE" dirty="0" err="1"/>
              <a:t>transaktionen</a:t>
            </a:r>
            <a:r>
              <a:rPr lang="de-DE" dirty="0"/>
              <a:t> sind signiert. </a:t>
            </a:r>
          </a:p>
        </p:txBody>
      </p:sp>
      <p:sp>
        <p:nvSpPr>
          <p:cNvPr id="4" name="Foliennummernplatzhalter 3"/>
          <p:cNvSpPr>
            <a:spLocks noGrp="1"/>
          </p:cNvSpPr>
          <p:nvPr>
            <p:ph type="sldNum" sz="quarter" idx="5"/>
          </p:nvPr>
        </p:nvSpPr>
        <p:spPr/>
        <p:txBody>
          <a:bodyPr/>
          <a:lstStyle/>
          <a:p>
            <a:fld id="{377BCA21-784C-48FE-AA23-851FD0F360BA}" type="slidenum">
              <a:rPr lang="de-DE" smtClean="0"/>
              <a:t>10</a:t>
            </a:fld>
            <a:endParaRPr lang="de-DE"/>
          </a:p>
        </p:txBody>
      </p:sp>
    </p:spTree>
    <p:extLst>
      <p:ext uri="{BB962C8B-B14F-4D97-AF65-F5344CB8AC3E}">
        <p14:creationId xmlns:p14="http://schemas.microsoft.com/office/powerpoint/2010/main" val="92201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11</a:t>
            </a:fld>
            <a:endParaRPr lang="de-DE"/>
          </a:p>
        </p:txBody>
      </p:sp>
    </p:spTree>
    <p:extLst>
      <p:ext uri="{BB962C8B-B14F-4D97-AF65-F5344CB8AC3E}">
        <p14:creationId xmlns:p14="http://schemas.microsoft.com/office/powerpoint/2010/main" val="2346501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12</a:t>
            </a:fld>
            <a:endParaRPr lang="de-DE"/>
          </a:p>
        </p:txBody>
      </p:sp>
    </p:spTree>
    <p:extLst>
      <p:ext uri="{BB962C8B-B14F-4D97-AF65-F5344CB8AC3E}">
        <p14:creationId xmlns:p14="http://schemas.microsoft.com/office/powerpoint/2010/main" val="103114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13</a:t>
            </a:fld>
            <a:endParaRPr lang="de-DE"/>
          </a:p>
        </p:txBody>
      </p:sp>
    </p:spTree>
    <p:extLst>
      <p:ext uri="{BB962C8B-B14F-4D97-AF65-F5344CB8AC3E}">
        <p14:creationId xmlns:p14="http://schemas.microsoft.com/office/powerpoint/2010/main" val="3047686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14</a:t>
            </a:fld>
            <a:endParaRPr lang="de-DE"/>
          </a:p>
        </p:txBody>
      </p:sp>
    </p:spTree>
    <p:extLst>
      <p:ext uri="{BB962C8B-B14F-4D97-AF65-F5344CB8AC3E}">
        <p14:creationId xmlns:p14="http://schemas.microsoft.com/office/powerpoint/2010/main" val="2460990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15</a:t>
            </a:fld>
            <a:endParaRPr lang="de-DE"/>
          </a:p>
        </p:txBody>
      </p:sp>
    </p:spTree>
    <p:extLst>
      <p:ext uri="{BB962C8B-B14F-4D97-AF65-F5344CB8AC3E}">
        <p14:creationId xmlns:p14="http://schemas.microsoft.com/office/powerpoint/2010/main" val="3130375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16</a:t>
            </a:fld>
            <a:endParaRPr lang="de-DE"/>
          </a:p>
        </p:txBody>
      </p:sp>
    </p:spTree>
    <p:extLst>
      <p:ext uri="{BB962C8B-B14F-4D97-AF65-F5344CB8AC3E}">
        <p14:creationId xmlns:p14="http://schemas.microsoft.com/office/powerpoint/2010/main" val="3771822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17</a:t>
            </a:fld>
            <a:endParaRPr lang="de-DE"/>
          </a:p>
        </p:txBody>
      </p:sp>
    </p:spTree>
    <p:extLst>
      <p:ext uri="{BB962C8B-B14F-4D97-AF65-F5344CB8AC3E}">
        <p14:creationId xmlns:p14="http://schemas.microsoft.com/office/powerpoint/2010/main" val="4253245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18</a:t>
            </a:fld>
            <a:endParaRPr lang="de-DE"/>
          </a:p>
        </p:txBody>
      </p:sp>
    </p:spTree>
    <p:extLst>
      <p:ext uri="{BB962C8B-B14F-4D97-AF65-F5344CB8AC3E}">
        <p14:creationId xmlns:p14="http://schemas.microsoft.com/office/powerpoint/2010/main" val="560067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19</a:t>
            </a:fld>
            <a:endParaRPr lang="de-DE"/>
          </a:p>
        </p:txBody>
      </p:sp>
    </p:spTree>
    <p:extLst>
      <p:ext uri="{BB962C8B-B14F-4D97-AF65-F5344CB8AC3E}">
        <p14:creationId xmlns:p14="http://schemas.microsoft.com/office/powerpoint/2010/main" val="1541464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2</a:t>
            </a:fld>
            <a:endParaRPr lang="de-DE"/>
          </a:p>
        </p:txBody>
      </p:sp>
    </p:spTree>
    <p:extLst>
      <p:ext uri="{BB962C8B-B14F-4D97-AF65-F5344CB8AC3E}">
        <p14:creationId xmlns:p14="http://schemas.microsoft.com/office/powerpoint/2010/main" val="869865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20</a:t>
            </a:fld>
            <a:endParaRPr lang="de-DE"/>
          </a:p>
        </p:txBody>
      </p:sp>
    </p:spTree>
    <p:extLst>
      <p:ext uri="{BB962C8B-B14F-4D97-AF65-F5344CB8AC3E}">
        <p14:creationId xmlns:p14="http://schemas.microsoft.com/office/powerpoint/2010/main" val="1650432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21</a:t>
            </a:fld>
            <a:endParaRPr lang="de-DE"/>
          </a:p>
        </p:txBody>
      </p:sp>
    </p:spTree>
    <p:extLst>
      <p:ext uri="{BB962C8B-B14F-4D97-AF65-F5344CB8AC3E}">
        <p14:creationId xmlns:p14="http://schemas.microsoft.com/office/powerpoint/2010/main" val="4189512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22</a:t>
            </a:fld>
            <a:endParaRPr lang="de-DE"/>
          </a:p>
        </p:txBody>
      </p:sp>
    </p:spTree>
    <p:extLst>
      <p:ext uri="{BB962C8B-B14F-4D97-AF65-F5344CB8AC3E}">
        <p14:creationId xmlns:p14="http://schemas.microsoft.com/office/powerpoint/2010/main" val="1995779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23</a:t>
            </a:fld>
            <a:endParaRPr lang="de-DE"/>
          </a:p>
        </p:txBody>
      </p:sp>
    </p:spTree>
    <p:extLst>
      <p:ext uri="{BB962C8B-B14F-4D97-AF65-F5344CB8AC3E}">
        <p14:creationId xmlns:p14="http://schemas.microsoft.com/office/powerpoint/2010/main" val="3729460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24</a:t>
            </a:fld>
            <a:endParaRPr lang="de-DE"/>
          </a:p>
        </p:txBody>
      </p:sp>
    </p:spTree>
    <p:extLst>
      <p:ext uri="{BB962C8B-B14F-4D97-AF65-F5344CB8AC3E}">
        <p14:creationId xmlns:p14="http://schemas.microsoft.com/office/powerpoint/2010/main" val="58216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25</a:t>
            </a:fld>
            <a:endParaRPr lang="de-DE"/>
          </a:p>
        </p:txBody>
      </p:sp>
    </p:spTree>
    <p:extLst>
      <p:ext uri="{BB962C8B-B14F-4D97-AF65-F5344CB8AC3E}">
        <p14:creationId xmlns:p14="http://schemas.microsoft.com/office/powerpoint/2010/main" val="2156929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26</a:t>
            </a:fld>
            <a:endParaRPr lang="de-DE"/>
          </a:p>
        </p:txBody>
      </p:sp>
    </p:spTree>
    <p:extLst>
      <p:ext uri="{BB962C8B-B14F-4D97-AF65-F5344CB8AC3E}">
        <p14:creationId xmlns:p14="http://schemas.microsoft.com/office/powerpoint/2010/main" val="2603230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27</a:t>
            </a:fld>
            <a:endParaRPr lang="de-DE"/>
          </a:p>
        </p:txBody>
      </p:sp>
    </p:spTree>
    <p:extLst>
      <p:ext uri="{BB962C8B-B14F-4D97-AF65-F5344CB8AC3E}">
        <p14:creationId xmlns:p14="http://schemas.microsoft.com/office/powerpoint/2010/main" val="3499463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28</a:t>
            </a:fld>
            <a:endParaRPr lang="de-DE"/>
          </a:p>
        </p:txBody>
      </p:sp>
    </p:spTree>
    <p:extLst>
      <p:ext uri="{BB962C8B-B14F-4D97-AF65-F5344CB8AC3E}">
        <p14:creationId xmlns:p14="http://schemas.microsoft.com/office/powerpoint/2010/main" val="105963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3</a:t>
            </a:fld>
            <a:endParaRPr lang="de-DE"/>
          </a:p>
        </p:txBody>
      </p:sp>
    </p:spTree>
    <p:extLst>
      <p:ext uri="{BB962C8B-B14F-4D97-AF65-F5344CB8AC3E}">
        <p14:creationId xmlns:p14="http://schemas.microsoft.com/office/powerpoint/2010/main" val="1671908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4</a:t>
            </a:fld>
            <a:endParaRPr lang="de-DE"/>
          </a:p>
        </p:txBody>
      </p:sp>
    </p:spTree>
    <p:extLst>
      <p:ext uri="{BB962C8B-B14F-4D97-AF65-F5344CB8AC3E}">
        <p14:creationId xmlns:p14="http://schemas.microsoft.com/office/powerpoint/2010/main" val="1715169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5</a:t>
            </a:fld>
            <a:endParaRPr lang="de-DE"/>
          </a:p>
        </p:txBody>
      </p:sp>
    </p:spTree>
    <p:extLst>
      <p:ext uri="{BB962C8B-B14F-4D97-AF65-F5344CB8AC3E}">
        <p14:creationId xmlns:p14="http://schemas.microsoft.com/office/powerpoint/2010/main" val="337573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6</a:t>
            </a:fld>
            <a:endParaRPr lang="de-DE"/>
          </a:p>
        </p:txBody>
      </p:sp>
    </p:spTree>
    <p:extLst>
      <p:ext uri="{BB962C8B-B14F-4D97-AF65-F5344CB8AC3E}">
        <p14:creationId xmlns:p14="http://schemas.microsoft.com/office/powerpoint/2010/main" val="116597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7</a:t>
            </a:fld>
            <a:endParaRPr lang="de-DE"/>
          </a:p>
        </p:txBody>
      </p:sp>
    </p:spTree>
    <p:extLst>
      <p:ext uri="{BB962C8B-B14F-4D97-AF65-F5344CB8AC3E}">
        <p14:creationId xmlns:p14="http://schemas.microsoft.com/office/powerpoint/2010/main" val="1122302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8</a:t>
            </a:fld>
            <a:endParaRPr lang="de-DE"/>
          </a:p>
        </p:txBody>
      </p:sp>
    </p:spTree>
    <p:extLst>
      <p:ext uri="{BB962C8B-B14F-4D97-AF65-F5344CB8AC3E}">
        <p14:creationId xmlns:p14="http://schemas.microsoft.com/office/powerpoint/2010/main" val="336167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77BCA21-784C-48FE-AA23-851FD0F360BA}" type="slidenum">
              <a:rPr lang="de-DE" smtClean="0"/>
              <a:t>9</a:t>
            </a:fld>
            <a:endParaRPr lang="de-DE"/>
          </a:p>
        </p:txBody>
      </p:sp>
    </p:spTree>
    <p:extLst>
      <p:ext uri="{BB962C8B-B14F-4D97-AF65-F5344CB8AC3E}">
        <p14:creationId xmlns:p14="http://schemas.microsoft.com/office/powerpoint/2010/main" val="74853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F07C5-1964-4A10-994C-E364E0811E7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D2F0FA2A-22CE-4045-B978-95BCA5F3BD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670AECF-EF33-41FA-B4BA-89214ADCF996}"/>
              </a:ext>
            </a:extLst>
          </p:cNvPr>
          <p:cNvSpPr>
            <a:spLocks noGrp="1"/>
          </p:cNvSpPr>
          <p:nvPr>
            <p:ph type="dt" sz="half" idx="10"/>
          </p:nvPr>
        </p:nvSpPr>
        <p:spPr/>
        <p:txBody>
          <a:bodyPr/>
          <a:lstStyle/>
          <a:p>
            <a:fld id="{B5B426CC-2909-4D7C-ACD2-77B33F03569E}" type="datetimeFigureOut">
              <a:rPr lang="de-DE" smtClean="0"/>
              <a:t>19.05.2020</a:t>
            </a:fld>
            <a:endParaRPr lang="de-DE"/>
          </a:p>
        </p:txBody>
      </p:sp>
      <p:sp>
        <p:nvSpPr>
          <p:cNvPr id="5" name="Fußzeilenplatzhalter 4">
            <a:extLst>
              <a:ext uri="{FF2B5EF4-FFF2-40B4-BE49-F238E27FC236}">
                <a16:creationId xmlns:a16="http://schemas.microsoft.com/office/drawing/2014/main" id="{E0FC0B7D-555A-4D96-8534-E20F2D01B4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D6365F-DE12-42DC-9DD8-64728B463B7B}"/>
              </a:ext>
            </a:extLst>
          </p:cNvPr>
          <p:cNvSpPr>
            <a:spLocks noGrp="1"/>
          </p:cNvSpPr>
          <p:nvPr>
            <p:ph type="sldNum" sz="quarter" idx="12"/>
          </p:nvPr>
        </p:nvSpPr>
        <p:spPr/>
        <p:txBody>
          <a:bodyPr/>
          <a:lstStyle/>
          <a:p>
            <a:fld id="{AC773AA8-1C2E-44ED-A1BC-E1316EBF6B77}" type="slidenum">
              <a:rPr lang="de-DE" smtClean="0"/>
              <a:t>‹Nr.›</a:t>
            </a:fld>
            <a:endParaRPr lang="de-DE"/>
          </a:p>
        </p:txBody>
      </p:sp>
    </p:spTree>
    <p:extLst>
      <p:ext uri="{BB962C8B-B14F-4D97-AF65-F5344CB8AC3E}">
        <p14:creationId xmlns:p14="http://schemas.microsoft.com/office/powerpoint/2010/main" val="2939869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73EEC3-4336-40E4-93AD-737688820CE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2F4B5CB-3107-4328-B2D0-8AF7111971B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BB09599-0D0C-48B1-84CF-5744DCD922CE}"/>
              </a:ext>
            </a:extLst>
          </p:cNvPr>
          <p:cNvSpPr>
            <a:spLocks noGrp="1"/>
          </p:cNvSpPr>
          <p:nvPr>
            <p:ph type="dt" sz="half" idx="10"/>
          </p:nvPr>
        </p:nvSpPr>
        <p:spPr/>
        <p:txBody>
          <a:bodyPr/>
          <a:lstStyle/>
          <a:p>
            <a:fld id="{B5B426CC-2909-4D7C-ACD2-77B33F03569E}" type="datetimeFigureOut">
              <a:rPr lang="de-DE" smtClean="0"/>
              <a:t>19.05.2020</a:t>
            </a:fld>
            <a:endParaRPr lang="de-DE"/>
          </a:p>
        </p:txBody>
      </p:sp>
      <p:sp>
        <p:nvSpPr>
          <p:cNvPr id="5" name="Fußzeilenplatzhalter 4">
            <a:extLst>
              <a:ext uri="{FF2B5EF4-FFF2-40B4-BE49-F238E27FC236}">
                <a16:creationId xmlns:a16="http://schemas.microsoft.com/office/drawing/2014/main" id="{1A541D55-7C9D-46B2-B14D-91EA2778B0A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4707810-6931-495E-B353-FE0400FF3986}"/>
              </a:ext>
            </a:extLst>
          </p:cNvPr>
          <p:cNvSpPr>
            <a:spLocks noGrp="1"/>
          </p:cNvSpPr>
          <p:nvPr>
            <p:ph type="sldNum" sz="quarter" idx="12"/>
          </p:nvPr>
        </p:nvSpPr>
        <p:spPr/>
        <p:txBody>
          <a:bodyPr/>
          <a:lstStyle/>
          <a:p>
            <a:fld id="{AC773AA8-1C2E-44ED-A1BC-E1316EBF6B77}" type="slidenum">
              <a:rPr lang="de-DE" smtClean="0"/>
              <a:t>‹Nr.›</a:t>
            </a:fld>
            <a:endParaRPr lang="de-DE"/>
          </a:p>
        </p:txBody>
      </p:sp>
    </p:spTree>
    <p:extLst>
      <p:ext uri="{BB962C8B-B14F-4D97-AF65-F5344CB8AC3E}">
        <p14:creationId xmlns:p14="http://schemas.microsoft.com/office/powerpoint/2010/main" val="30137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524A4F1-56BC-414C-9B09-5AEEABBEB76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B940ED-FC09-448E-B8FA-D415F7061FD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4F2E59C-4F1C-4AA1-BF54-E792339CC8D9}"/>
              </a:ext>
            </a:extLst>
          </p:cNvPr>
          <p:cNvSpPr>
            <a:spLocks noGrp="1"/>
          </p:cNvSpPr>
          <p:nvPr>
            <p:ph type="dt" sz="half" idx="10"/>
          </p:nvPr>
        </p:nvSpPr>
        <p:spPr/>
        <p:txBody>
          <a:bodyPr/>
          <a:lstStyle/>
          <a:p>
            <a:fld id="{B5B426CC-2909-4D7C-ACD2-77B33F03569E}" type="datetimeFigureOut">
              <a:rPr lang="de-DE" smtClean="0"/>
              <a:t>19.05.2020</a:t>
            </a:fld>
            <a:endParaRPr lang="de-DE"/>
          </a:p>
        </p:txBody>
      </p:sp>
      <p:sp>
        <p:nvSpPr>
          <p:cNvPr id="5" name="Fußzeilenplatzhalter 4">
            <a:extLst>
              <a:ext uri="{FF2B5EF4-FFF2-40B4-BE49-F238E27FC236}">
                <a16:creationId xmlns:a16="http://schemas.microsoft.com/office/drawing/2014/main" id="{354AF792-B16F-478F-94E6-1CE1B86CA9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87A085-12BF-4D01-A280-60822B118C22}"/>
              </a:ext>
            </a:extLst>
          </p:cNvPr>
          <p:cNvSpPr>
            <a:spLocks noGrp="1"/>
          </p:cNvSpPr>
          <p:nvPr>
            <p:ph type="sldNum" sz="quarter" idx="12"/>
          </p:nvPr>
        </p:nvSpPr>
        <p:spPr/>
        <p:txBody>
          <a:bodyPr/>
          <a:lstStyle/>
          <a:p>
            <a:fld id="{AC773AA8-1C2E-44ED-A1BC-E1316EBF6B77}" type="slidenum">
              <a:rPr lang="de-DE" smtClean="0"/>
              <a:t>‹Nr.›</a:t>
            </a:fld>
            <a:endParaRPr lang="de-DE"/>
          </a:p>
        </p:txBody>
      </p:sp>
    </p:spTree>
    <p:extLst>
      <p:ext uri="{BB962C8B-B14F-4D97-AF65-F5344CB8AC3E}">
        <p14:creationId xmlns:p14="http://schemas.microsoft.com/office/powerpoint/2010/main" val="228569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E32AB3-F06C-427A-9530-F0D1B9E9727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CDBBFF8-C601-4BDB-A7EA-A0F405D3CB1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B8BC8C2-12AC-4049-899C-E971FDE768E3}"/>
              </a:ext>
            </a:extLst>
          </p:cNvPr>
          <p:cNvSpPr>
            <a:spLocks noGrp="1"/>
          </p:cNvSpPr>
          <p:nvPr>
            <p:ph type="dt" sz="half" idx="10"/>
          </p:nvPr>
        </p:nvSpPr>
        <p:spPr/>
        <p:txBody>
          <a:bodyPr/>
          <a:lstStyle/>
          <a:p>
            <a:fld id="{B5B426CC-2909-4D7C-ACD2-77B33F03569E}" type="datetimeFigureOut">
              <a:rPr lang="de-DE" smtClean="0"/>
              <a:t>19.05.2020</a:t>
            </a:fld>
            <a:endParaRPr lang="de-DE"/>
          </a:p>
        </p:txBody>
      </p:sp>
      <p:sp>
        <p:nvSpPr>
          <p:cNvPr id="5" name="Fußzeilenplatzhalter 4">
            <a:extLst>
              <a:ext uri="{FF2B5EF4-FFF2-40B4-BE49-F238E27FC236}">
                <a16:creationId xmlns:a16="http://schemas.microsoft.com/office/drawing/2014/main" id="{90FA03C2-1248-430F-9938-D09F7887165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AD0B4F-B8EC-4770-9653-26D58B0F40E5}"/>
              </a:ext>
            </a:extLst>
          </p:cNvPr>
          <p:cNvSpPr>
            <a:spLocks noGrp="1"/>
          </p:cNvSpPr>
          <p:nvPr>
            <p:ph type="sldNum" sz="quarter" idx="12"/>
          </p:nvPr>
        </p:nvSpPr>
        <p:spPr/>
        <p:txBody>
          <a:bodyPr/>
          <a:lstStyle/>
          <a:p>
            <a:fld id="{AC773AA8-1C2E-44ED-A1BC-E1316EBF6B77}" type="slidenum">
              <a:rPr lang="de-DE" smtClean="0"/>
              <a:t>‹Nr.›</a:t>
            </a:fld>
            <a:endParaRPr lang="de-DE"/>
          </a:p>
        </p:txBody>
      </p:sp>
      <p:sp>
        <p:nvSpPr>
          <p:cNvPr id="7" name="Textfeld 6">
            <a:extLst>
              <a:ext uri="{FF2B5EF4-FFF2-40B4-BE49-F238E27FC236}">
                <a16:creationId xmlns:a16="http://schemas.microsoft.com/office/drawing/2014/main" id="{66A04B48-853B-43CF-8507-49AC36363DB3}"/>
              </a:ext>
            </a:extLst>
          </p:cNvPr>
          <p:cNvSpPr txBox="1"/>
          <p:nvPr userDrawn="1"/>
        </p:nvSpPr>
        <p:spPr>
          <a:xfrm>
            <a:off x="10218656" y="6356350"/>
            <a:ext cx="1135144" cy="369332"/>
          </a:xfrm>
          <a:prstGeom prst="rect">
            <a:avLst/>
          </a:prstGeom>
          <a:noFill/>
        </p:spPr>
        <p:txBody>
          <a:bodyPr wrap="square" rtlCol="0">
            <a:spAutoFit/>
          </a:bodyPr>
          <a:lstStyle/>
          <a:p>
            <a:fld id="{1213ACDA-B608-4D94-8792-8C3E8ED32109}" type="slidenum">
              <a:rPr lang="de-DE" smtClean="0"/>
              <a:t>‹Nr.›</a:t>
            </a:fld>
            <a:r>
              <a:rPr lang="de-DE" dirty="0"/>
              <a:t> / 28</a:t>
            </a:r>
          </a:p>
        </p:txBody>
      </p:sp>
    </p:spTree>
    <p:extLst>
      <p:ext uri="{BB962C8B-B14F-4D97-AF65-F5344CB8AC3E}">
        <p14:creationId xmlns:p14="http://schemas.microsoft.com/office/powerpoint/2010/main" val="156743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98AF13-5F50-4F3F-B734-BB91104E4F5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9E21AEB-8EE1-469A-9266-4613220F00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0C71376-121B-43DF-84E8-33E2FEF1A32C}"/>
              </a:ext>
            </a:extLst>
          </p:cNvPr>
          <p:cNvSpPr>
            <a:spLocks noGrp="1"/>
          </p:cNvSpPr>
          <p:nvPr>
            <p:ph type="dt" sz="half" idx="10"/>
          </p:nvPr>
        </p:nvSpPr>
        <p:spPr/>
        <p:txBody>
          <a:bodyPr/>
          <a:lstStyle/>
          <a:p>
            <a:fld id="{B5B426CC-2909-4D7C-ACD2-77B33F03569E}" type="datetimeFigureOut">
              <a:rPr lang="de-DE" smtClean="0"/>
              <a:t>19.05.2020</a:t>
            </a:fld>
            <a:endParaRPr lang="de-DE"/>
          </a:p>
        </p:txBody>
      </p:sp>
      <p:sp>
        <p:nvSpPr>
          <p:cNvPr id="5" name="Fußzeilenplatzhalter 4">
            <a:extLst>
              <a:ext uri="{FF2B5EF4-FFF2-40B4-BE49-F238E27FC236}">
                <a16:creationId xmlns:a16="http://schemas.microsoft.com/office/drawing/2014/main" id="{41E4D725-B811-4158-B86D-FA1FB6BD023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F47446-808F-472D-9E85-739F32B8E1CD}"/>
              </a:ext>
            </a:extLst>
          </p:cNvPr>
          <p:cNvSpPr>
            <a:spLocks noGrp="1"/>
          </p:cNvSpPr>
          <p:nvPr>
            <p:ph type="sldNum" sz="quarter" idx="12"/>
          </p:nvPr>
        </p:nvSpPr>
        <p:spPr/>
        <p:txBody>
          <a:bodyPr/>
          <a:lstStyle/>
          <a:p>
            <a:fld id="{AC773AA8-1C2E-44ED-A1BC-E1316EBF6B77}" type="slidenum">
              <a:rPr lang="de-DE" smtClean="0"/>
              <a:t>‹Nr.›</a:t>
            </a:fld>
            <a:endParaRPr lang="de-DE"/>
          </a:p>
        </p:txBody>
      </p:sp>
    </p:spTree>
    <p:extLst>
      <p:ext uri="{BB962C8B-B14F-4D97-AF65-F5344CB8AC3E}">
        <p14:creationId xmlns:p14="http://schemas.microsoft.com/office/powerpoint/2010/main" val="323915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A2ED0-B21F-45AD-9966-EC681B3ABF5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8F2DBE3-31BF-4A93-9F5E-7B4731B8269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34335AC-6D07-4B79-AFB9-3D056C8ABF5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8B9F149-F26C-4121-B0FB-ECBC837D0FCA}"/>
              </a:ext>
            </a:extLst>
          </p:cNvPr>
          <p:cNvSpPr>
            <a:spLocks noGrp="1"/>
          </p:cNvSpPr>
          <p:nvPr>
            <p:ph type="dt" sz="half" idx="10"/>
          </p:nvPr>
        </p:nvSpPr>
        <p:spPr/>
        <p:txBody>
          <a:bodyPr/>
          <a:lstStyle/>
          <a:p>
            <a:fld id="{B5B426CC-2909-4D7C-ACD2-77B33F03569E}" type="datetimeFigureOut">
              <a:rPr lang="de-DE" smtClean="0"/>
              <a:t>19.05.2020</a:t>
            </a:fld>
            <a:endParaRPr lang="de-DE"/>
          </a:p>
        </p:txBody>
      </p:sp>
      <p:sp>
        <p:nvSpPr>
          <p:cNvPr id="6" name="Fußzeilenplatzhalter 5">
            <a:extLst>
              <a:ext uri="{FF2B5EF4-FFF2-40B4-BE49-F238E27FC236}">
                <a16:creationId xmlns:a16="http://schemas.microsoft.com/office/drawing/2014/main" id="{6F40B8B0-503F-4098-856F-38BB7F0E728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F4761A3-5FBF-4BAE-9DFF-EEB66A663166}"/>
              </a:ext>
            </a:extLst>
          </p:cNvPr>
          <p:cNvSpPr>
            <a:spLocks noGrp="1"/>
          </p:cNvSpPr>
          <p:nvPr>
            <p:ph type="sldNum" sz="quarter" idx="12"/>
          </p:nvPr>
        </p:nvSpPr>
        <p:spPr/>
        <p:txBody>
          <a:bodyPr/>
          <a:lstStyle/>
          <a:p>
            <a:fld id="{AC773AA8-1C2E-44ED-A1BC-E1316EBF6B77}" type="slidenum">
              <a:rPr lang="de-DE" smtClean="0"/>
              <a:t>‹Nr.›</a:t>
            </a:fld>
            <a:endParaRPr lang="de-DE"/>
          </a:p>
        </p:txBody>
      </p:sp>
    </p:spTree>
    <p:extLst>
      <p:ext uri="{BB962C8B-B14F-4D97-AF65-F5344CB8AC3E}">
        <p14:creationId xmlns:p14="http://schemas.microsoft.com/office/powerpoint/2010/main" val="76242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054A94-A492-4E95-80E7-927D812122D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BDC1DC4-0123-4A6F-8042-F8DC199470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35733E2-9179-49BA-939B-BB155EF0F56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991C04B-BDD7-4C9D-BB3C-5738EAD76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CB34D37-4EFD-453E-8441-861E3010227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0AF1D7E-9252-492F-8CCA-0D64D2B1D661}"/>
              </a:ext>
            </a:extLst>
          </p:cNvPr>
          <p:cNvSpPr>
            <a:spLocks noGrp="1"/>
          </p:cNvSpPr>
          <p:nvPr>
            <p:ph type="dt" sz="half" idx="10"/>
          </p:nvPr>
        </p:nvSpPr>
        <p:spPr/>
        <p:txBody>
          <a:bodyPr/>
          <a:lstStyle/>
          <a:p>
            <a:fld id="{B5B426CC-2909-4D7C-ACD2-77B33F03569E}" type="datetimeFigureOut">
              <a:rPr lang="de-DE" smtClean="0"/>
              <a:t>19.05.2020</a:t>
            </a:fld>
            <a:endParaRPr lang="de-DE"/>
          </a:p>
        </p:txBody>
      </p:sp>
      <p:sp>
        <p:nvSpPr>
          <p:cNvPr id="8" name="Fußzeilenplatzhalter 7">
            <a:extLst>
              <a:ext uri="{FF2B5EF4-FFF2-40B4-BE49-F238E27FC236}">
                <a16:creationId xmlns:a16="http://schemas.microsoft.com/office/drawing/2014/main" id="{0DAC769A-BB86-437D-81D0-C6B76438E95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A78CD3B-C734-436E-9AF4-A878A6B9B6AA}"/>
              </a:ext>
            </a:extLst>
          </p:cNvPr>
          <p:cNvSpPr>
            <a:spLocks noGrp="1"/>
          </p:cNvSpPr>
          <p:nvPr>
            <p:ph type="sldNum" sz="quarter" idx="12"/>
          </p:nvPr>
        </p:nvSpPr>
        <p:spPr/>
        <p:txBody>
          <a:bodyPr/>
          <a:lstStyle/>
          <a:p>
            <a:fld id="{AC773AA8-1C2E-44ED-A1BC-E1316EBF6B77}" type="slidenum">
              <a:rPr lang="de-DE" smtClean="0"/>
              <a:t>‹Nr.›</a:t>
            </a:fld>
            <a:endParaRPr lang="de-DE"/>
          </a:p>
        </p:txBody>
      </p:sp>
    </p:spTree>
    <p:extLst>
      <p:ext uri="{BB962C8B-B14F-4D97-AF65-F5344CB8AC3E}">
        <p14:creationId xmlns:p14="http://schemas.microsoft.com/office/powerpoint/2010/main" val="20385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735AF8-4A52-410D-A68F-7636DBC37DD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E6BFB42-CC8B-4819-912B-60825E1BB2D9}"/>
              </a:ext>
            </a:extLst>
          </p:cNvPr>
          <p:cNvSpPr>
            <a:spLocks noGrp="1"/>
          </p:cNvSpPr>
          <p:nvPr>
            <p:ph type="dt" sz="half" idx="10"/>
          </p:nvPr>
        </p:nvSpPr>
        <p:spPr/>
        <p:txBody>
          <a:bodyPr/>
          <a:lstStyle/>
          <a:p>
            <a:fld id="{B5B426CC-2909-4D7C-ACD2-77B33F03569E}" type="datetimeFigureOut">
              <a:rPr lang="de-DE" smtClean="0"/>
              <a:t>19.05.2020</a:t>
            </a:fld>
            <a:endParaRPr lang="de-DE"/>
          </a:p>
        </p:txBody>
      </p:sp>
      <p:sp>
        <p:nvSpPr>
          <p:cNvPr id="4" name="Fußzeilenplatzhalter 3">
            <a:extLst>
              <a:ext uri="{FF2B5EF4-FFF2-40B4-BE49-F238E27FC236}">
                <a16:creationId xmlns:a16="http://schemas.microsoft.com/office/drawing/2014/main" id="{21152110-00E9-44A1-80B1-10D2822B4F8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93EFCD7-F1CD-48AF-A3A2-A00D7EE194C2}"/>
              </a:ext>
            </a:extLst>
          </p:cNvPr>
          <p:cNvSpPr>
            <a:spLocks noGrp="1"/>
          </p:cNvSpPr>
          <p:nvPr>
            <p:ph type="sldNum" sz="quarter" idx="12"/>
          </p:nvPr>
        </p:nvSpPr>
        <p:spPr/>
        <p:txBody>
          <a:bodyPr/>
          <a:lstStyle/>
          <a:p>
            <a:fld id="{AC773AA8-1C2E-44ED-A1BC-E1316EBF6B77}" type="slidenum">
              <a:rPr lang="de-DE" smtClean="0"/>
              <a:t>‹Nr.›</a:t>
            </a:fld>
            <a:endParaRPr lang="de-DE"/>
          </a:p>
        </p:txBody>
      </p:sp>
    </p:spTree>
    <p:extLst>
      <p:ext uri="{BB962C8B-B14F-4D97-AF65-F5344CB8AC3E}">
        <p14:creationId xmlns:p14="http://schemas.microsoft.com/office/powerpoint/2010/main" val="45990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259A4C9-797B-4D99-8D02-6BB536C15073}"/>
              </a:ext>
            </a:extLst>
          </p:cNvPr>
          <p:cNvSpPr>
            <a:spLocks noGrp="1"/>
          </p:cNvSpPr>
          <p:nvPr>
            <p:ph type="dt" sz="half" idx="10"/>
          </p:nvPr>
        </p:nvSpPr>
        <p:spPr/>
        <p:txBody>
          <a:bodyPr/>
          <a:lstStyle/>
          <a:p>
            <a:fld id="{B5B426CC-2909-4D7C-ACD2-77B33F03569E}" type="datetimeFigureOut">
              <a:rPr lang="de-DE" smtClean="0"/>
              <a:t>19.05.2020</a:t>
            </a:fld>
            <a:endParaRPr lang="de-DE"/>
          </a:p>
        </p:txBody>
      </p:sp>
      <p:sp>
        <p:nvSpPr>
          <p:cNvPr id="3" name="Fußzeilenplatzhalter 2">
            <a:extLst>
              <a:ext uri="{FF2B5EF4-FFF2-40B4-BE49-F238E27FC236}">
                <a16:creationId xmlns:a16="http://schemas.microsoft.com/office/drawing/2014/main" id="{9AB38A41-788A-4AD5-BA51-AEED9D1D249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44087BA-A25A-49FA-8CF5-B1FD42EB115B}"/>
              </a:ext>
            </a:extLst>
          </p:cNvPr>
          <p:cNvSpPr>
            <a:spLocks noGrp="1"/>
          </p:cNvSpPr>
          <p:nvPr>
            <p:ph type="sldNum" sz="quarter" idx="12"/>
          </p:nvPr>
        </p:nvSpPr>
        <p:spPr/>
        <p:txBody>
          <a:bodyPr/>
          <a:lstStyle/>
          <a:p>
            <a:fld id="{AC773AA8-1C2E-44ED-A1BC-E1316EBF6B77}" type="slidenum">
              <a:rPr lang="de-DE" smtClean="0"/>
              <a:t>‹Nr.›</a:t>
            </a:fld>
            <a:endParaRPr lang="de-DE"/>
          </a:p>
        </p:txBody>
      </p:sp>
    </p:spTree>
    <p:extLst>
      <p:ext uri="{BB962C8B-B14F-4D97-AF65-F5344CB8AC3E}">
        <p14:creationId xmlns:p14="http://schemas.microsoft.com/office/powerpoint/2010/main" val="2644131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FD536C-DEF7-4806-8AB7-3316418FA9E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010EBA9-06DC-4B74-A5ED-CEE0D1F22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FC281BC-64D7-4CF1-8211-780C55BCD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6DE5B4B-499A-48F2-82F3-2D9CA252C4F2}"/>
              </a:ext>
            </a:extLst>
          </p:cNvPr>
          <p:cNvSpPr>
            <a:spLocks noGrp="1"/>
          </p:cNvSpPr>
          <p:nvPr>
            <p:ph type="dt" sz="half" idx="10"/>
          </p:nvPr>
        </p:nvSpPr>
        <p:spPr/>
        <p:txBody>
          <a:bodyPr/>
          <a:lstStyle/>
          <a:p>
            <a:fld id="{B5B426CC-2909-4D7C-ACD2-77B33F03569E}" type="datetimeFigureOut">
              <a:rPr lang="de-DE" smtClean="0"/>
              <a:t>19.05.2020</a:t>
            </a:fld>
            <a:endParaRPr lang="de-DE"/>
          </a:p>
        </p:txBody>
      </p:sp>
      <p:sp>
        <p:nvSpPr>
          <p:cNvPr id="6" name="Fußzeilenplatzhalter 5">
            <a:extLst>
              <a:ext uri="{FF2B5EF4-FFF2-40B4-BE49-F238E27FC236}">
                <a16:creationId xmlns:a16="http://schemas.microsoft.com/office/drawing/2014/main" id="{DEC48BBE-5B26-4577-96B2-96C3A3F6CDE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36018EE-5734-4A03-A4CC-A3DA93B7545F}"/>
              </a:ext>
            </a:extLst>
          </p:cNvPr>
          <p:cNvSpPr>
            <a:spLocks noGrp="1"/>
          </p:cNvSpPr>
          <p:nvPr>
            <p:ph type="sldNum" sz="quarter" idx="12"/>
          </p:nvPr>
        </p:nvSpPr>
        <p:spPr/>
        <p:txBody>
          <a:bodyPr/>
          <a:lstStyle/>
          <a:p>
            <a:fld id="{AC773AA8-1C2E-44ED-A1BC-E1316EBF6B77}" type="slidenum">
              <a:rPr lang="de-DE" smtClean="0"/>
              <a:t>‹Nr.›</a:t>
            </a:fld>
            <a:endParaRPr lang="de-DE"/>
          </a:p>
        </p:txBody>
      </p:sp>
    </p:spTree>
    <p:extLst>
      <p:ext uri="{BB962C8B-B14F-4D97-AF65-F5344CB8AC3E}">
        <p14:creationId xmlns:p14="http://schemas.microsoft.com/office/powerpoint/2010/main" val="129780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AD9DD-C342-4D78-AF6E-D570BD9451D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13B07CD-0027-4FCA-B846-64DD72A9B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D63A7CE-88FA-4F38-B35C-B6CF354BD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3299812-0518-49C5-92F6-A039404ACD8F}"/>
              </a:ext>
            </a:extLst>
          </p:cNvPr>
          <p:cNvSpPr>
            <a:spLocks noGrp="1"/>
          </p:cNvSpPr>
          <p:nvPr>
            <p:ph type="dt" sz="half" idx="10"/>
          </p:nvPr>
        </p:nvSpPr>
        <p:spPr/>
        <p:txBody>
          <a:bodyPr/>
          <a:lstStyle/>
          <a:p>
            <a:fld id="{B5B426CC-2909-4D7C-ACD2-77B33F03569E}" type="datetimeFigureOut">
              <a:rPr lang="de-DE" smtClean="0"/>
              <a:t>19.05.2020</a:t>
            </a:fld>
            <a:endParaRPr lang="de-DE"/>
          </a:p>
        </p:txBody>
      </p:sp>
      <p:sp>
        <p:nvSpPr>
          <p:cNvPr id="6" name="Fußzeilenplatzhalter 5">
            <a:extLst>
              <a:ext uri="{FF2B5EF4-FFF2-40B4-BE49-F238E27FC236}">
                <a16:creationId xmlns:a16="http://schemas.microsoft.com/office/drawing/2014/main" id="{45D87E5D-E369-41DD-B2CA-77DF1F71DF6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FC16C23-9CCE-42A9-9F50-7B1643C99C81}"/>
              </a:ext>
            </a:extLst>
          </p:cNvPr>
          <p:cNvSpPr>
            <a:spLocks noGrp="1"/>
          </p:cNvSpPr>
          <p:nvPr>
            <p:ph type="sldNum" sz="quarter" idx="12"/>
          </p:nvPr>
        </p:nvSpPr>
        <p:spPr/>
        <p:txBody>
          <a:bodyPr/>
          <a:lstStyle/>
          <a:p>
            <a:fld id="{AC773AA8-1C2E-44ED-A1BC-E1316EBF6B77}" type="slidenum">
              <a:rPr lang="de-DE" smtClean="0"/>
              <a:t>‹Nr.›</a:t>
            </a:fld>
            <a:endParaRPr lang="de-DE"/>
          </a:p>
        </p:txBody>
      </p:sp>
    </p:spTree>
    <p:extLst>
      <p:ext uri="{BB962C8B-B14F-4D97-AF65-F5344CB8AC3E}">
        <p14:creationId xmlns:p14="http://schemas.microsoft.com/office/powerpoint/2010/main" val="92847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5B48079-B4A5-48BC-AA07-24A91DECE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7343B34-6467-471D-A0E7-F9374A28E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BCE443B-B6FA-4318-AF23-68F06E0248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426CC-2909-4D7C-ACD2-77B33F03569E}" type="datetimeFigureOut">
              <a:rPr lang="de-DE" smtClean="0"/>
              <a:t>19.05.2020</a:t>
            </a:fld>
            <a:endParaRPr lang="de-DE"/>
          </a:p>
        </p:txBody>
      </p:sp>
      <p:sp>
        <p:nvSpPr>
          <p:cNvPr id="5" name="Fußzeilenplatzhalter 4">
            <a:extLst>
              <a:ext uri="{FF2B5EF4-FFF2-40B4-BE49-F238E27FC236}">
                <a16:creationId xmlns:a16="http://schemas.microsoft.com/office/drawing/2014/main" id="{2B410A86-03BE-43F6-991D-12FF473767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9026515-45C9-4270-86D2-03CFD3632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3AA8-1C2E-44ED-A1BC-E1316EBF6B77}" type="slidenum">
              <a:rPr lang="de-DE" smtClean="0"/>
              <a:t>‹Nr.›</a:t>
            </a:fld>
            <a:endParaRPr lang="de-DE"/>
          </a:p>
        </p:txBody>
      </p:sp>
    </p:spTree>
    <p:extLst>
      <p:ext uri="{BB962C8B-B14F-4D97-AF65-F5344CB8AC3E}">
        <p14:creationId xmlns:p14="http://schemas.microsoft.com/office/powerpoint/2010/main" val="214458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8FE916-0509-4F5C-AA7E-061BA7DBB77D}"/>
              </a:ext>
            </a:extLst>
          </p:cNvPr>
          <p:cNvSpPr>
            <a:spLocks noGrp="1"/>
          </p:cNvSpPr>
          <p:nvPr>
            <p:ph type="ctrTitle"/>
          </p:nvPr>
        </p:nvSpPr>
        <p:spPr>
          <a:xfrm>
            <a:off x="1524000" y="1131241"/>
            <a:ext cx="9144000" cy="2387600"/>
          </a:xfrm>
        </p:spPr>
        <p:txBody>
          <a:bodyPr/>
          <a:lstStyle/>
          <a:p>
            <a:r>
              <a:rPr lang="de-DE" dirty="0"/>
              <a:t>Vom </a:t>
            </a:r>
            <a:r>
              <a:rPr lang="de-DE" dirty="0" err="1"/>
              <a:t>Bankcoin</a:t>
            </a:r>
            <a:r>
              <a:rPr lang="de-DE" dirty="0"/>
              <a:t> zum Bitcoin</a:t>
            </a:r>
          </a:p>
        </p:txBody>
      </p:sp>
      <p:sp>
        <p:nvSpPr>
          <p:cNvPr id="3" name="Untertitel 2">
            <a:extLst>
              <a:ext uri="{FF2B5EF4-FFF2-40B4-BE49-F238E27FC236}">
                <a16:creationId xmlns:a16="http://schemas.microsoft.com/office/drawing/2014/main" id="{4D76C776-6CE9-486F-A427-307F43DD4DE2}"/>
              </a:ext>
            </a:extLst>
          </p:cNvPr>
          <p:cNvSpPr>
            <a:spLocks noGrp="1"/>
          </p:cNvSpPr>
          <p:nvPr>
            <p:ph type="subTitle" idx="1"/>
          </p:nvPr>
        </p:nvSpPr>
        <p:spPr/>
        <p:txBody>
          <a:bodyPr/>
          <a:lstStyle/>
          <a:p>
            <a:r>
              <a:rPr lang="de-DE" dirty="0"/>
              <a:t>Von </a:t>
            </a:r>
          </a:p>
          <a:p>
            <a:r>
              <a:rPr lang="de-DE" dirty="0"/>
              <a:t>Bernhard Schmitt</a:t>
            </a:r>
          </a:p>
        </p:txBody>
      </p:sp>
    </p:spTree>
    <p:extLst>
      <p:ext uri="{BB962C8B-B14F-4D97-AF65-F5344CB8AC3E}">
        <p14:creationId xmlns:p14="http://schemas.microsoft.com/office/powerpoint/2010/main" val="93497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err="1"/>
              <a:t>Naivcoin</a:t>
            </a:r>
            <a:endParaRPr lang="de-DE" dirty="0"/>
          </a:p>
        </p:txBody>
      </p:sp>
      <p:sp>
        <p:nvSpPr>
          <p:cNvPr id="4" name="Ellipse 3">
            <a:extLst>
              <a:ext uri="{FF2B5EF4-FFF2-40B4-BE49-F238E27FC236}">
                <a16:creationId xmlns:a16="http://schemas.microsoft.com/office/drawing/2014/main" id="{A1223B0C-03E2-4D2F-956C-433BDECC5AAC}"/>
              </a:ext>
            </a:extLst>
          </p:cNvPr>
          <p:cNvSpPr/>
          <p:nvPr/>
        </p:nvSpPr>
        <p:spPr>
          <a:xfrm>
            <a:off x="964731" y="1937856"/>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Lehmann</a:t>
            </a:r>
          </a:p>
        </p:txBody>
      </p:sp>
      <p:sp>
        <p:nvSpPr>
          <p:cNvPr id="5" name="Ellipse 4">
            <a:extLst>
              <a:ext uri="{FF2B5EF4-FFF2-40B4-BE49-F238E27FC236}">
                <a16:creationId xmlns:a16="http://schemas.microsoft.com/office/drawing/2014/main" id="{373F3142-1375-4871-80FF-97EF6A4E3C03}"/>
              </a:ext>
            </a:extLst>
          </p:cNvPr>
          <p:cNvSpPr/>
          <p:nvPr/>
        </p:nvSpPr>
        <p:spPr>
          <a:xfrm>
            <a:off x="3405932" y="1937856"/>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Trutz</a:t>
            </a:r>
          </a:p>
        </p:txBody>
      </p:sp>
      <p:sp>
        <p:nvSpPr>
          <p:cNvPr id="6" name="Ellipse 5">
            <a:extLst>
              <a:ext uri="{FF2B5EF4-FFF2-40B4-BE49-F238E27FC236}">
                <a16:creationId xmlns:a16="http://schemas.microsoft.com/office/drawing/2014/main" id="{D895A154-0B04-40A5-BCC6-7AD762C3A6DC}"/>
              </a:ext>
            </a:extLst>
          </p:cNvPr>
          <p:cNvSpPr/>
          <p:nvPr/>
        </p:nvSpPr>
        <p:spPr>
          <a:xfrm>
            <a:off x="3405931" y="5196980"/>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Becker</a:t>
            </a:r>
          </a:p>
        </p:txBody>
      </p:sp>
      <p:sp>
        <p:nvSpPr>
          <p:cNvPr id="15" name="Textfeld 14">
            <a:extLst>
              <a:ext uri="{FF2B5EF4-FFF2-40B4-BE49-F238E27FC236}">
                <a16:creationId xmlns:a16="http://schemas.microsoft.com/office/drawing/2014/main" id="{48E0D641-5616-462A-A37D-E00124E3BE29}"/>
              </a:ext>
            </a:extLst>
          </p:cNvPr>
          <p:cNvSpPr txBox="1"/>
          <p:nvPr/>
        </p:nvSpPr>
        <p:spPr>
          <a:xfrm>
            <a:off x="7164198" y="1098959"/>
            <a:ext cx="4731387" cy="2031325"/>
          </a:xfrm>
          <a:prstGeom prst="rect">
            <a:avLst/>
          </a:prstGeom>
          <a:noFill/>
        </p:spPr>
        <p:txBody>
          <a:bodyPr wrap="square" rtlCol="0">
            <a:spAutoFit/>
          </a:bodyPr>
          <a:lstStyle/>
          <a:p>
            <a:r>
              <a:rPr lang="de-DE" dirty="0"/>
              <a:t>Regeln: </a:t>
            </a:r>
          </a:p>
          <a:p>
            <a:pPr marL="285750" indent="-285750">
              <a:buFont typeface="Arial" panose="020B0604020202020204" pitchFamily="34" charset="0"/>
              <a:buChar char="•"/>
            </a:pPr>
            <a:r>
              <a:rPr lang="de-DE" dirty="0"/>
              <a:t>Jeder Verwaltet alle Kontostände</a:t>
            </a:r>
          </a:p>
          <a:p>
            <a:pPr marL="285750" indent="-285750">
              <a:buFont typeface="Arial" panose="020B0604020202020204" pitchFamily="34" charset="0"/>
              <a:buChar char="•"/>
            </a:pPr>
            <a:r>
              <a:rPr lang="de-DE" dirty="0"/>
              <a:t>Jeder schickt seine Transaktionen an alle Teilnehmer</a:t>
            </a:r>
          </a:p>
          <a:p>
            <a:pPr marL="285750" indent="-285750">
              <a:buFont typeface="Arial" panose="020B0604020202020204" pitchFamily="34" charset="0"/>
              <a:buChar char="•"/>
            </a:pPr>
            <a:r>
              <a:rPr lang="de-DE" dirty="0"/>
              <a:t>Jeder Teilnehmer akzeptiert alle gültigen Transaktionen und aktualisiert entsprechend die Kontostände</a:t>
            </a:r>
          </a:p>
        </p:txBody>
      </p:sp>
      <p:sp>
        <p:nvSpPr>
          <p:cNvPr id="16" name="Textfeld 15">
            <a:extLst>
              <a:ext uri="{FF2B5EF4-FFF2-40B4-BE49-F238E27FC236}">
                <a16:creationId xmlns:a16="http://schemas.microsoft.com/office/drawing/2014/main" id="{1FA81F8D-FC32-4261-9A65-54F0B831EB6D}"/>
              </a:ext>
            </a:extLst>
          </p:cNvPr>
          <p:cNvSpPr txBox="1"/>
          <p:nvPr/>
        </p:nvSpPr>
        <p:spPr>
          <a:xfrm>
            <a:off x="7164197" y="3146472"/>
            <a:ext cx="4731387" cy="646331"/>
          </a:xfrm>
          <a:prstGeom prst="rect">
            <a:avLst/>
          </a:prstGeom>
          <a:noFill/>
        </p:spPr>
        <p:txBody>
          <a:bodyPr wrap="square" rtlCol="0">
            <a:spAutoFit/>
          </a:bodyPr>
          <a:lstStyle/>
          <a:p>
            <a:r>
              <a:rPr lang="de-DE" dirty="0"/>
              <a:t>Probleme:</a:t>
            </a:r>
          </a:p>
          <a:p>
            <a:pPr marL="285750" indent="-285750">
              <a:buFont typeface="Arial" panose="020B0604020202020204" pitchFamily="34" charset="0"/>
              <a:buChar char="•"/>
            </a:pPr>
            <a:r>
              <a:rPr lang="de-DE" dirty="0"/>
              <a:t>Replay-Attacken</a:t>
            </a:r>
          </a:p>
        </p:txBody>
      </p:sp>
      <p:sp>
        <p:nvSpPr>
          <p:cNvPr id="19" name="Textfeld 18">
            <a:extLst>
              <a:ext uri="{FF2B5EF4-FFF2-40B4-BE49-F238E27FC236}">
                <a16:creationId xmlns:a16="http://schemas.microsoft.com/office/drawing/2014/main" id="{A6DA9BA4-BC6D-45F7-8A87-D9109669AF19}"/>
              </a:ext>
            </a:extLst>
          </p:cNvPr>
          <p:cNvSpPr txBox="1"/>
          <p:nvPr/>
        </p:nvSpPr>
        <p:spPr>
          <a:xfrm>
            <a:off x="5027804" y="1753298"/>
            <a:ext cx="1379993"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2.0</a:t>
            </a:r>
          </a:p>
          <a:p>
            <a:r>
              <a:rPr lang="de-DE" sz="1400" dirty="0"/>
              <a:t>Trutz	0.0</a:t>
            </a:r>
          </a:p>
          <a:p>
            <a:r>
              <a:rPr lang="de-DE" sz="1400" dirty="0"/>
              <a:t>Becker	0.0</a:t>
            </a:r>
          </a:p>
        </p:txBody>
      </p:sp>
      <p:cxnSp>
        <p:nvCxnSpPr>
          <p:cNvPr id="20" name="Gerade Verbindung mit Pfeil 19">
            <a:extLst>
              <a:ext uri="{FF2B5EF4-FFF2-40B4-BE49-F238E27FC236}">
                <a16:creationId xmlns:a16="http://schemas.microsoft.com/office/drawing/2014/main" id="{69800766-300B-4282-9620-0F71F0D6A573}"/>
              </a:ext>
            </a:extLst>
          </p:cNvPr>
          <p:cNvCxnSpPr>
            <a:stCxn id="4" idx="6"/>
            <a:endCxn id="5" idx="2"/>
          </p:cNvCxnSpPr>
          <p:nvPr/>
        </p:nvCxnSpPr>
        <p:spPr>
          <a:xfrm>
            <a:off x="2449582" y="2395056"/>
            <a:ext cx="956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AA05C686-63B8-4905-ACC5-86595B32918E}"/>
              </a:ext>
            </a:extLst>
          </p:cNvPr>
          <p:cNvCxnSpPr>
            <a:stCxn id="4" idx="5"/>
            <a:endCxn id="6" idx="1"/>
          </p:cNvCxnSpPr>
          <p:nvPr/>
        </p:nvCxnSpPr>
        <p:spPr>
          <a:xfrm>
            <a:off x="2232131" y="2718345"/>
            <a:ext cx="1391251" cy="2612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89B77DD2-B876-4C54-B918-A14AE93E149F}"/>
              </a:ext>
            </a:extLst>
          </p:cNvPr>
          <p:cNvSpPr txBox="1"/>
          <p:nvPr/>
        </p:nvSpPr>
        <p:spPr>
          <a:xfrm>
            <a:off x="2227278" y="1690688"/>
            <a:ext cx="1484850" cy="461665"/>
          </a:xfrm>
          <a:prstGeom prst="rect">
            <a:avLst/>
          </a:prstGeom>
          <a:noFill/>
        </p:spPr>
        <p:txBody>
          <a:bodyPr wrap="square" rtlCol="0">
            <a:spAutoFit/>
          </a:bodyPr>
          <a:lstStyle/>
          <a:p>
            <a:r>
              <a:rPr lang="de-DE" sz="1200" dirty="0"/>
              <a:t>Ich überweise 1.0 an Becker - Lehmann</a:t>
            </a:r>
          </a:p>
        </p:txBody>
      </p:sp>
      <p:sp>
        <p:nvSpPr>
          <p:cNvPr id="24" name="Textfeld 23">
            <a:extLst>
              <a:ext uri="{FF2B5EF4-FFF2-40B4-BE49-F238E27FC236}">
                <a16:creationId xmlns:a16="http://schemas.microsoft.com/office/drawing/2014/main" id="{2BE7D12F-CB99-4B1B-B44B-17E52C45B5DA}"/>
              </a:ext>
            </a:extLst>
          </p:cNvPr>
          <p:cNvSpPr txBox="1"/>
          <p:nvPr/>
        </p:nvSpPr>
        <p:spPr>
          <a:xfrm>
            <a:off x="2277613" y="3676040"/>
            <a:ext cx="1484850" cy="461665"/>
          </a:xfrm>
          <a:prstGeom prst="rect">
            <a:avLst/>
          </a:prstGeom>
          <a:solidFill>
            <a:schemeClr val="bg1"/>
          </a:solidFill>
        </p:spPr>
        <p:txBody>
          <a:bodyPr wrap="square" rtlCol="0">
            <a:spAutoFit/>
          </a:bodyPr>
          <a:lstStyle/>
          <a:p>
            <a:r>
              <a:rPr lang="de-DE" sz="1200" dirty="0"/>
              <a:t>Ich überweise 1.0 an Becker - Lehmann</a:t>
            </a:r>
          </a:p>
        </p:txBody>
      </p:sp>
      <p:sp>
        <p:nvSpPr>
          <p:cNvPr id="25" name="Pfeil: nach unten 24">
            <a:extLst>
              <a:ext uri="{FF2B5EF4-FFF2-40B4-BE49-F238E27FC236}">
                <a16:creationId xmlns:a16="http://schemas.microsoft.com/office/drawing/2014/main" id="{8D957ACA-FC0A-4C30-9AFC-C68F3D769970}"/>
              </a:ext>
            </a:extLst>
          </p:cNvPr>
          <p:cNvSpPr/>
          <p:nvPr/>
        </p:nvSpPr>
        <p:spPr>
          <a:xfrm>
            <a:off x="5545123" y="2491962"/>
            <a:ext cx="302010" cy="22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1292C900-6B77-43B8-AA31-E0D85BF8A7F4}"/>
              </a:ext>
            </a:extLst>
          </p:cNvPr>
          <p:cNvSpPr txBox="1"/>
          <p:nvPr/>
        </p:nvSpPr>
        <p:spPr>
          <a:xfrm>
            <a:off x="5027803" y="2732171"/>
            <a:ext cx="1379993"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1.0</a:t>
            </a:r>
          </a:p>
          <a:p>
            <a:r>
              <a:rPr lang="de-DE" sz="1400" dirty="0"/>
              <a:t>Trutz	0.0</a:t>
            </a:r>
          </a:p>
          <a:p>
            <a:r>
              <a:rPr lang="de-DE" sz="1400" dirty="0"/>
              <a:t>Becker	1.0</a:t>
            </a:r>
          </a:p>
        </p:txBody>
      </p:sp>
      <p:sp>
        <p:nvSpPr>
          <p:cNvPr id="27" name="Textfeld 26">
            <a:extLst>
              <a:ext uri="{FF2B5EF4-FFF2-40B4-BE49-F238E27FC236}">
                <a16:creationId xmlns:a16="http://schemas.microsoft.com/office/drawing/2014/main" id="{EDDCFFEA-CBEC-4856-8B9A-DE1E13EF0BD5}"/>
              </a:ext>
            </a:extLst>
          </p:cNvPr>
          <p:cNvSpPr txBox="1"/>
          <p:nvPr/>
        </p:nvSpPr>
        <p:spPr>
          <a:xfrm>
            <a:off x="463798" y="2937376"/>
            <a:ext cx="1379993"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2.0</a:t>
            </a:r>
          </a:p>
          <a:p>
            <a:r>
              <a:rPr lang="de-DE" sz="1400" dirty="0"/>
              <a:t>Trutz	0.0</a:t>
            </a:r>
          </a:p>
          <a:p>
            <a:r>
              <a:rPr lang="de-DE" sz="1400" dirty="0"/>
              <a:t>Becker	0.0</a:t>
            </a:r>
          </a:p>
        </p:txBody>
      </p:sp>
      <p:sp>
        <p:nvSpPr>
          <p:cNvPr id="28" name="Pfeil: nach unten 27">
            <a:extLst>
              <a:ext uri="{FF2B5EF4-FFF2-40B4-BE49-F238E27FC236}">
                <a16:creationId xmlns:a16="http://schemas.microsoft.com/office/drawing/2014/main" id="{A47FC5D2-4BBB-4896-846D-2047997B478A}"/>
              </a:ext>
            </a:extLst>
          </p:cNvPr>
          <p:cNvSpPr/>
          <p:nvPr/>
        </p:nvSpPr>
        <p:spPr>
          <a:xfrm>
            <a:off x="981117" y="3676040"/>
            <a:ext cx="302010" cy="22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a:extLst>
              <a:ext uri="{FF2B5EF4-FFF2-40B4-BE49-F238E27FC236}">
                <a16:creationId xmlns:a16="http://schemas.microsoft.com/office/drawing/2014/main" id="{E4B77900-D080-4ACF-8499-97A0B6C4C300}"/>
              </a:ext>
            </a:extLst>
          </p:cNvPr>
          <p:cNvSpPr txBox="1"/>
          <p:nvPr/>
        </p:nvSpPr>
        <p:spPr>
          <a:xfrm>
            <a:off x="463797" y="3916249"/>
            <a:ext cx="1379993"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1.0</a:t>
            </a:r>
          </a:p>
          <a:p>
            <a:r>
              <a:rPr lang="de-DE" sz="1400" dirty="0"/>
              <a:t>Trutz	0.0</a:t>
            </a:r>
          </a:p>
          <a:p>
            <a:r>
              <a:rPr lang="de-DE" sz="1400" dirty="0"/>
              <a:t>Becker	1.0</a:t>
            </a:r>
          </a:p>
        </p:txBody>
      </p:sp>
      <p:sp>
        <p:nvSpPr>
          <p:cNvPr id="30" name="Textfeld 29">
            <a:extLst>
              <a:ext uri="{FF2B5EF4-FFF2-40B4-BE49-F238E27FC236}">
                <a16:creationId xmlns:a16="http://schemas.microsoft.com/office/drawing/2014/main" id="{5343FC17-7627-46F5-A5B6-EE2FDBE22581}"/>
              </a:ext>
            </a:extLst>
          </p:cNvPr>
          <p:cNvSpPr txBox="1"/>
          <p:nvPr/>
        </p:nvSpPr>
        <p:spPr>
          <a:xfrm>
            <a:off x="5007526" y="4827648"/>
            <a:ext cx="1379993"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2.0</a:t>
            </a:r>
          </a:p>
          <a:p>
            <a:r>
              <a:rPr lang="de-DE" sz="1400" dirty="0"/>
              <a:t>Trutz	0.0</a:t>
            </a:r>
          </a:p>
          <a:p>
            <a:r>
              <a:rPr lang="de-DE" sz="1400" dirty="0"/>
              <a:t>Becker	0.0</a:t>
            </a:r>
          </a:p>
        </p:txBody>
      </p:sp>
      <p:sp>
        <p:nvSpPr>
          <p:cNvPr id="31" name="Pfeil: nach unten 30">
            <a:extLst>
              <a:ext uri="{FF2B5EF4-FFF2-40B4-BE49-F238E27FC236}">
                <a16:creationId xmlns:a16="http://schemas.microsoft.com/office/drawing/2014/main" id="{8FB3FA6F-EDFB-455A-8AA8-52187D682119}"/>
              </a:ext>
            </a:extLst>
          </p:cNvPr>
          <p:cNvSpPr/>
          <p:nvPr/>
        </p:nvSpPr>
        <p:spPr>
          <a:xfrm>
            <a:off x="5524845" y="5566312"/>
            <a:ext cx="302010" cy="22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a:extLst>
              <a:ext uri="{FF2B5EF4-FFF2-40B4-BE49-F238E27FC236}">
                <a16:creationId xmlns:a16="http://schemas.microsoft.com/office/drawing/2014/main" id="{F44E6028-24E4-4EA2-B792-CC5D8B38E341}"/>
              </a:ext>
            </a:extLst>
          </p:cNvPr>
          <p:cNvSpPr txBox="1"/>
          <p:nvPr/>
        </p:nvSpPr>
        <p:spPr>
          <a:xfrm>
            <a:off x="5007525" y="5806521"/>
            <a:ext cx="1379993"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1.0</a:t>
            </a:r>
          </a:p>
          <a:p>
            <a:r>
              <a:rPr lang="de-DE" sz="1400" dirty="0"/>
              <a:t>Trutz	0.0</a:t>
            </a:r>
          </a:p>
          <a:p>
            <a:r>
              <a:rPr lang="de-DE" sz="1400" dirty="0"/>
              <a:t>Becker	1.0</a:t>
            </a:r>
          </a:p>
        </p:txBody>
      </p:sp>
      <p:cxnSp>
        <p:nvCxnSpPr>
          <p:cNvPr id="39" name="Gerade Verbindung mit Pfeil 38">
            <a:extLst>
              <a:ext uri="{FF2B5EF4-FFF2-40B4-BE49-F238E27FC236}">
                <a16:creationId xmlns:a16="http://schemas.microsoft.com/office/drawing/2014/main" id="{60664E11-D92F-4934-83E0-249EB34A0D90}"/>
              </a:ext>
            </a:extLst>
          </p:cNvPr>
          <p:cNvCxnSpPr>
            <a:cxnSpLocks/>
            <a:stCxn id="6" idx="0"/>
            <a:endCxn id="5" idx="4"/>
          </p:cNvCxnSpPr>
          <p:nvPr/>
        </p:nvCxnSpPr>
        <p:spPr>
          <a:xfrm flipV="1">
            <a:off x="4148357" y="2852256"/>
            <a:ext cx="1" cy="2344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Pfeil: nach unten 32">
            <a:extLst>
              <a:ext uri="{FF2B5EF4-FFF2-40B4-BE49-F238E27FC236}">
                <a16:creationId xmlns:a16="http://schemas.microsoft.com/office/drawing/2014/main" id="{A039256E-5ED2-401E-9C3F-3756625F5F29}"/>
              </a:ext>
            </a:extLst>
          </p:cNvPr>
          <p:cNvSpPr/>
          <p:nvPr/>
        </p:nvSpPr>
        <p:spPr>
          <a:xfrm>
            <a:off x="5545123" y="3469637"/>
            <a:ext cx="302010" cy="22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Textfeld 33">
            <a:extLst>
              <a:ext uri="{FF2B5EF4-FFF2-40B4-BE49-F238E27FC236}">
                <a16:creationId xmlns:a16="http://schemas.microsoft.com/office/drawing/2014/main" id="{30B315E4-E016-4F36-8AEC-C70C342130CC}"/>
              </a:ext>
            </a:extLst>
          </p:cNvPr>
          <p:cNvSpPr txBox="1"/>
          <p:nvPr/>
        </p:nvSpPr>
        <p:spPr>
          <a:xfrm>
            <a:off x="5018707" y="3719652"/>
            <a:ext cx="1379993"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0.0</a:t>
            </a:r>
          </a:p>
          <a:p>
            <a:r>
              <a:rPr lang="de-DE" sz="1400" dirty="0"/>
              <a:t>Trutz	0.0</a:t>
            </a:r>
          </a:p>
          <a:p>
            <a:r>
              <a:rPr lang="de-DE" sz="1400" dirty="0"/>
              <a:t>Becker	2.0</a:t>
            </a:r>
          </a:p>
        </p:txBody>
      </p:sp>
      <p:sp>
        <p:nvSpPr>
          <p:cNvPr id="38" name="Textfeld 37">
            <a:extLst>
              <a:ext uri="{FF2B5EF4-FFF2-40B4-BE49-F238E27FC236}">
                <a16:creationId xmlns:a16="http://schemas.microsoft.com/office/drawing/2014/main" id="{87C1BA2C-5F0E-414E-B5BE-2B0C8429397E}"/>
              </a:ext>
            </a:extLst>
          </p:cNvPr>
          <p:cNvSpPr txBox="1"/>
          <p:nvPr/>
        </p:nvSpPr>
        <p:spPr>
          <a:xfrm>
            <a:off x="6664464" y="5806521"/>
            <a:ext cx="1379993"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0.0</a:t>
            </a:r>
          </a:p>
          <a:p>
            <a:r>
              <a:rPr lang="de-DE" sz="1400" dirty="0"/>
              <a:t>Trutz	0.0</a:t>
            </a:r>
          </a:p>
          <a:p>
            <a:r>
              <a:rPr lang="de-DE" sz="1400" dirty="0"/>
              <a:t>Becker	2.0</a:t>
            </a:r>
          </a:p>
        </p:txBody>
      </p:sp>
      <p:sp>
        <p:nvSpPr>
          <p:cNvPr id="3" name="Pfeil: nach rechts 2">
            <a:extLst>
              <a:ext uri="{FF2B5EF4-FFF2-40B4-BE49-F238E27FC236}">
                <a16:creationId xmlns:a16="http://schemas.microsoft.com/office/drawing/2014/main" id="{EC7CF99C-B1DE-461C-BD6C-142815EE5444}"/>
              </a:ext>
            </a:extLst>
          </p:cNvPr>
          <p:cNvSpPr/>
          <p:nvPr/>
        </p:nvSpPr>
        <p:spPr>
          <a:xfrm>
            <a:off x="6398612" y="6035856"/>
            <a:ext cx="254758" cy="279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Textfeld 34">
            <a:extLst>
              <a:ext uri="{FF2B5EF4-FFF2-40B4-BE49-F238E27FC236}">
                <a16:creationId xmlns:a16="http://schemas.microsoft.com/office/drawing/2014/main" id="{EC40473F-088F-4CC7-B4A3-CFA8BEB091BC}"/>
              </a:ext>
            </a:extLst>
          </p:cNvPr>
          <p:cNvSpPr txBox="1"/>
          <p:nvPr/>
        </p:nvSpPr>
        <p:spPr>
          <a:xfrm>
            <a:off x="3405931" y="4205677"/>
            <a:ext cx="1484850" cy="461665"/>
          </a:xfrm>
          <a:prstGeom prst="rect">
            <a:avLst/>
          </a:prstGeom>
          <a:solidFill>
            <a:schemeClr val="bg1"/>
          </a:solidFill>
        </p:spPr>
        <p:txBody>
          <a:bodyPr wrap="square" rtlCol="0">
            <a:spAutoFit/>
          </a:bodyPr>
          <a:lstStyle/>
          <a:p>
            <a:r>
              <a:rPr lang="de-DE" sz="1200" dirty="0"/>
              <a:t>Ich überweise 1.0 an Becker - Lehmann</a:t>
            </a:r>
          </a:p>
        </p:txBody>
      </p:sp>
      <p:sp>
        <p:nvSpPr>
          <p:cNvPr id="36" name="Textfeld 35">
            <a:extLst>
              <a:ext uri="{FF2B5EF4-FFF2-40B4-BE49-F238E27FC236}">
                <a16:creationId xmlns:a16="http://schemas.microsoft.com/office/drawing/2014/main" id="{4E0915DA-EE55-4A24-A232-ADD132E1EA46}"/>
              </a:ext>
            </a:extLst>
          </p:cNvPr>
          <p:cNvSpPr txBox="1"/>
          <p:nvPr/>
        </p:nvSpPr>
        <p:spPr>
          <a:xfrm>
            <a:off x="7164197" y="3882511"/>
            <a:ext cx="4731387" cy="646331"/>
          </a:xfrm>
          <a:prstGeom prst="rect">
            <a:avLst/>
          </a:prstGeom>
          <a:noFill/>
        </p:spPr>
        <p:txBody>
          <a:bodyPr wrap="square" rtlCol="0">
            <a:spAutoFit/>
          </a:bodyPr>
          <a:lstStyle/>
          <a:p>
            <a:r>
              <a:rPr lang="de-DE" dirty="0"/>
              <a:t>Lösung:</a:t>
            </a:r>
          </a:p>
          <a:p>
            <a:pPr marL="285750" indent="-285750">
              <a:buFont typeface="Arial" panose="020B0604020202020204" pitchFamily="34" charset="0"/>
              <a:buChar char="•"/>
            </a:pPr>
            <a:r>
              <a:rPr lang="de-DE" dirty="0"/>
              <a:t>Jeder </a:t>
            </a:r>
            <a:r>
              <a:rPr lang="de-DE" dirty="0" err="1"/>
              <a:t>Coin</a:t>
            </a:r>
            <a:r>
              <a:rPr lang="de-DE" dirty="0"/>
              <a:t> bekommt eine Seriennummer. </a:t>
            </a:r>
          </a:p>
        </p:txBody>
      </p:sp>
      <p:sp>
        <p:nvSpPr>
          <p:cNvPr id="7" name="Textfeld 6">
            <a:extLst>
              <a:ext uri="{FF2B5EF4-FFF2-40B4-BE49-F238E27FC236}">
                <a16:creationId xmlns:a16="http://schemas.microsoft.com/office/drawing/2014/main" id="{23DAC9AE-404E-4EBF-802F-2095B4CE76E1}"/>
              </a:ext>
            </a:extLst>
          </p:cNvPr>
          <p:cNvSpPr txBox="1"/>
          <p:nvPr/>
        </p:nvSpPr>
        <p:spPr>
          <a:xfrm>
            <a:off x="8043644" y="4583523"/>
            <a:ext cx="699230" cy="369332"/>
          </a:xfrm>
          <a:prstGeom prst="rect">
            <a:avLst/>
          </a:prstGeom>
          <a:noFill/>
        </p:spPr>
        <p:txBody>
          <a:bodyPr wrap="none" rtlCol="0">
            <a:spAutoFit/>
          </a:bodyPr>
          <a:lstStyle/>
          <a:p>
            <a:r>
              <a:rPr lang="de-DE" dirty="0"/>
              <a:t>Nein!</a:t>
            </a:r>
          </a:p>
        </p:txBody>
      </p:sp>
    </p:spTree>
    <p:extLst>
      <p:ext uri="{BB962C8B-B14F-4D97-AF65-F5344CB8AC3E}">
        <p14:creationId xmlns:p14="http://schemas.microsoft.com/office/powerpoint/2010/main" val="303230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28" grpId="0" animBg="1"/>
      <p:bldP spid="29" grpId="0" animBg="1"/>
      <p:bldP spid="31" grpId="0" animBg="1"/>
      <p:bldP spid="32" grpId="0" animBg="1"/>
      <p:bldP spid="33" grpId="0" animBg="1"/>
      <p:bldP spid="34" grpId="0" animBg="1"/>
      <p:bldP spid="38" grpId="0" animBg="1"/>
      <p:bldP spid="3"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err="1"/>
              <a:t>Naivcoin</a:t>
            </a:r>
            <a:endParaRPr lang="de-DE" dirty="0"/>
          </a:p>
        </p:txBody>
      </p:sp>
      <p:sp>
        <p:nvSpPr>
          <p:cNvPr id="15" name="Textfeld 14">
            <a:extLst>
              <a:ext uri="{FF2B5EF4-FFF2-40B4-BE49-F238E27FC236}">
                <a16:creationId xmlns:a16="http://schemas.microsoft.com/office/drawing/2014/main" id="{48E0D641-5616-462A-A37D-E00124E3BE29}"/>
              </a:ext>
            </a:extLst>
          </p:cNvPr>
          <p:cNvSpPr txBox="1"/>
          <p:nvPr/>
        </p:nvSpPr>
        <p:spPr>
          <a:xfrm>
            <a:off x="5643046" y="1690688"/>
            <a:ext cx="5936505" cy="1754326"/>
          </a:xfrm>
          <a:prstGeom prst="rect">
            <a:avLst/>
          </a:prstGeom>
          <a:noFill/>
        </p:spPr>
        <p:txBody>
          <a:bodyPr wrap="square" rtlCol="0">
            <a:spAutoFit/>
          </a:bodyPr>
          <a:lstStyle/>
          <a:p>
            <a:r>
              <a:rPr lang="de-DE" dirty="0"/>
              <a:t>Doch was ist wenn Hr. Lehmann irgendwann den </a:t>
            </a:r>
            <a:r>
              <a:rPr lang="de-DE" dirty="0" err="1"/>
              <a:t>Coin</a:t>
            </a:r>
            <a:r>
              <a:rPr lang="de-DE" dirty="0"/>
              <a:t> 123 über Umwege oder gezielt wieder erlangt. Wenn </a:t>
            </a:r>
            <a:r>
              <a:rPr lang="de-DE" dirty="0" err="1"/>
              <a:t>zB</a:t>
            </a:r>
            <a:r>
              <a:rPr lang="de-DE" dirty="0"/>
              <a:t>. Fr. Becker mit </a:t>
            </a:r>
            <a:r>
              <a:rPr lang="de-DE" dirty="0" err="1"/>
              <a:t>absicht</a:t>
            </a:r>
            <a:r>
              <a:rPr lang="de-DE" dirty="0"/>
              <a:t> mit diesem </a:t>
            </a:r>
            <a:r>
              <a:rPr lang="de-DE" dirty="0" err="1"/>
              <a:t>Coin</a:t>
            </a:r>
            <a:r>
              <a:rPr lang="de-DE" dirty="0"/>
              <a:t> was bei Hr. Lehmann einkauft. </a:t>
            </a:r>
          </a:p>
          <a:p>
            <a:r>
              <a:rPr lang="de-DE" dirty="0"/>
              <a:t>Dann ist eine Replay </a:t>
            </a:r>
            <a:r>
              <a:rPr lang="de-DE" dirty="0" err="1"/>
              <a:t>Attack</a:t>
            </a:r>
            <a:r>
              <a:rPr lang="de-DE" dirty="0"/>
              <a:t> mit der Signatur immer noch möglich! </a:t>
            </a:r>
          </a:p>
        </p:txBody>
      </p:sp>
      <p:sp>
        <p:nvSpPr>
          <p:cNvPr id="16" name="Textfeld 15">
            <a:extLst>
              <a:ext uri="{FF2B5EF4-FFF2-40B4-BE49-F238E27FC236}">
                <a16:creationId xmlns:a16="http://schemas.microsoft.com/office/drawing/2014/main" id="{1FA81F8D-FC32-4261-9A65-54F0B831EB6D}"/>
              </a:ext>
            </a:extLst>
          </p:cNvPr>
          <p:cNvSpPr txBox="1"/>
          <p:nvPr/>
        </p:nvSpPr>
        <p:spPr>
          <a:xfrm>
            <a:off x="5643046" y="3573762"/>
            <a:ext cx="4731387" cy="646331"/>
          </a:xfrm>
          <a:prstGeom prst="rect">
            <a:avLst/>
          </a:prstGeom>
          <a:noFill/>
        </p:spPr>
        <p:txBody>
          <a:bodyPr wrap="square" rtlCol="0">
            <a:spAutoFit/>
          </a:bodyPr>
          <a:lstStyle/>
          <a:p>
            <a:r>
              <a:rPr lang="de-DE" dirty="0"/>
              <a:t>Probleme:</a:t>
            </a:r>
          </a:p>
          <a:p>
            <a:pPr marL="285750" indent="-285750">
              <a:buFont typeface="Arial" panose="020B0604020202020204" pitchFamily="34" charset="0"/>
              <a:buChar char="•"/>
            </a:pPr>
            <a:r>
              <a:rPr lang="de-DE" dirty="0"/>
              <a:t>Replay-Attacken</a:t>
            </a:r>
          </a:p>
        </p:txBody>
      </p:sp>
      <p:sp>
        <p:nvSpPr>
          <p:cNvPr id="24" name="Textfeld 23">
            <a:extLst>
              <a:ext uri="{FF2B5EF4-FFF2-40B4-BE49-F238E27FC236}">
                <a16:creationId xmlns:a16="http://schemas.microsoft.com/office/drawing/2014/main" id="{2BE7D12F-CB99-4B1B-B44B-17E52C45B5DA}"/>
              </a:ext>
            </a:extLst>
          </p:cNvPr>
          <p:cNvSpPr txBox="1"/>
          <p:nvPr/>
        </p:nvSpPr>
        <p:spPr>
          <a:xfrm>
            <a:off x="3722912" y="2572636"/>
            <a:ext cx="1484850" cy="646331"/>
          </a:xfrm>
          <a:prstGeom prst="rect">
            <a:avLst/>
          </a:prstGeom>
          <a:solidFill>
            <a:schemeClr val="bg1"/>
          </a:solidFill>
        </p:spPr>
        <p:txBody>
          <a:bodyPr wrap="square" rtlCol="0">
            <a:spAutoFit/>
          </a:bodyPr>
          <a:lstStyle/>
          <a:p>
            <a:r>
              <a:rPr lang="de-DE" sz="1200" dirty="0"/>
              <a:t>Ich überweise </a:t>
            </a:r>
            <a:r>
              <a:rPr lang="de-DE" sz="1200" dirty="0" err="1"/>
              <a:t>Coin</a:t>
            </a:r>
            <a:r>
              <a:rPr lang="de-DE" sz="1200" dirty="0"/>
              <a:t> 123 an Becker - Lehmann</a:t>
            </a:r>
          </a:p>
        </p:txBody>
      </p:sp>
      <p:sp>
        <p:nvSpPr>
          <p:cNvPr id="27" name="Textfeld 26">
            <a:extLst>
              <a:ext uri="{FF2B5EF4-FFF2-40B4-BE49-F238E27FC236}">
                <a16:creationId xmlns:a16="http://schemas.microsoft.com/office/drawing/2014/main" id="{EDDCFFEA-CBEC-4856-8B9A-DE1E13EF0BD5}"/>
              </a:ext>
            </a:extLst>
          </p:cNvPr>
          <p:cNvSpPr txBox="1"/>
          <p:nvPr/>
        </p:nvSpPr>
        <p:spPr>
          <a:xfrm>
            <a:off x="2651522" y="1706016"/>
            <a:ext cx="1813815"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123,456</a:t>
            </a:r>
          </a:p>
          <a:p>
            <a:r>
              <a:rPr lang="de-DE" sz="1400" dirty="0"/>
              <a:t>Trutz	</a:t>
            </a:r>
          </a:p>
          <a:p>
            <a:r>
              <a:rPr lang="de-DE" sz="1400" dirty="0"/>
              <a:t>Becker	</a:t>
            </a:r>
          </a:p>
        </p:txBody>
      </p:sp>
      <p:sp>
        <p:nvSpPr>
          <p:cNvPr id="28" name="Pfeil: nach unten 27">
            <a:extLst>
              <a:ext uri="{FF2B5EF4-FFF2-40B4-BE49-F238E27FC236}">
                <a16:creationId xmlns:a16="http://schemas.microsoft.com/office/drawing/2014/main" id="{A47FC5D2-4BBB-4896-846D-2047997B478A}"/>
              </a:ext>
            </a:extLst>
          </p:cNvPr>
          <p:cNvSpPr/>
          <p:nvPr/>
        </p:nvSpPr>
        <p:spPr>
          <a:xfrm>
            <a:off x="3420902" y="2444680"/>
            <a:ext cx="302010" cy="867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a:extLst>
              <a:ext uri="{FF2B5EF4-FFF2-40B4-BE49-F238E27FC236}">
                <a16:creationId xmlns:a16="http://schemas.microsoft.com/office/drawing/2014/main" id="{E4B77900-D080-4ACF-8499-97A0B6C4C300}"/>
              </a:ext>
            </a:extLst>
          </p:cNvPr>
          <p:cNvSpPr txBox="1"/>
          <p:nvPr/>
        </p:nvSpPr>
        <p:spPr>
          <a:xfrm>
            <a:off x="2651522" y="3326628"/>
            <a:ext cx="1813815"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456</a:t>
            </a:r>
          </a:p>
          <a:p>
            <a:r>
              <a:rPr lang="de-DE" sz="1400" dirty="0"/>
              <a:t>Trutz	</a:t>
            </a:r>
          </a:p>
          <a:p>
            <a:r>
              <a:rPr lang="de-DE" sz="1400" dirty="0"/>
              <a:t>Becker	123</a:t>
            </a:r>
          </a:p>
        </p:txBody>
      </p:sp>
      <p:sp>
        <p:nvSpPr>
          <p:cNvPr id="36" name="Textfeld 35">
            <a:extLst>
              <a:ext uri="{FF2B5EF4-FFF2-40B4-BE49-F238E27FC236}">
                <a16:creationId xmlns:a16="http://schemas.microsoft.com/office/drawing/2014/main" id="{4C0FBC74-D136-4D41-9E70-2AD870D3FC57}"/>
              </a:ext>
            </a:extLst>
          </p:cNvPr>
          <p:cNvSpPr txBox="1"/>
          <p:nvPr/>
        </p:nvSpPr>
        <p:spPr>
          <a:xfrm>
            <a:off x="5643046" y="4348841"/>
            <a:ext cx="4731387" cy="923330"/>
          </a:xfrm>
          <a:prstGeom prst="rect">
            <a:avLst/>
          </a:prstGeom>
          <a:noFill/>
        </p:spPr>
        <p:txBody>
          <a:bodyPr wrap="square" rtlCol="0">
            <a:spAutoFit/>
          </a:bodyPr>
          <a:lstStyle/>
          <a:p>
            <a:r>
              <a:rPr lang="de-DE" dirty="0"/>
              <a:t>Lösung:</a:t>
            </a:r>
          </a:p>
          <a:p>
            <a:pPr marL="285750" indent="-285750">
              <a:buFont typeface="Arial" panose="020B0604020202020204" pitchFamily="34" charset="0"/>
              <a:buChar char="•"/>
            </a:pPr>
            <a:r>
              <a:rPr lang="de-DE" dirty="0"/>
              <a:t>Jeder </a:t>
            </a:r>
            <a:r>
              <a:rPr lang="de-DE" dirty="0" err="1"/>
              <a:t>Coin</a:t>
            </a:r>
            <a:r>
              <a:rPr lang="de-DE" dirty="0"/>
              <a:t> braucht die gesamte Transaktionshistorie</a:t>
            </a:r>
          </a:p>
        </p:txBody>
      </p:sp>
    </p:spTree>
    <p:extLst>
      <p:ext uri="{BB962C8B-B14F-4D97-AF65-F5344CB8AC3E}">
        <p14:creationId xmlns:p14="http://schemas.microsoft.com/office/powerpoint/2010/main" val="15708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err="1"/>
              <a:t>TransactionCoin</a:t>
            </a:r>
            <a:endParaRPr lang="de-DE" dirty="0"/>
          </a:p>
        </p:txBody>
      </p:sp>
      <p:sp>
        <p:nvSpPr>
          <p:cNvPr id="4" name="Ellipse 3">
            <a:extLst>
              <a:ext uri="{FF2B5EF4-FFF2-40B4-BE49-F238E27FC236}">
                <a16:creationId xmlns:a16="http://schemas.microsoft.com/office/drawing/2014/main" id="{A1223B0C-03E2-4D2F-956C-433BDECC5AAC}"/>
              </a:ext>
            </a:extLst>
          </p:cNvPr>
          <p:cNvSpPr/>
          <p:nvPr/>
        </p:nvSpPr>
        <p:spPr>
          <a:xfrm>
            <a:off x="4956149" y="1690688"/>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Lehmann</a:t>
            </a:r>
          </a:p>
        </p:txBody>
      </p:sp>
      <p:sp>
        <p:nvSpPr>
          <p:cNvPr id="5" name="Ellipse 4">
            <a:extLst>
              <a:ext uri="{FF2B5EF4-FFF2-40B4-BE49-F238E27FC236}">
                <a16:creationId xmlns:a16="http://schemas.microsoft.com/office/drawing/2014/main" id="{373F3142-1375-4871-80FF-97EF6A4E3C03}"/>
              </a:ext>
            </a:extLst>
          </p:cNvPr>
          <p:cNvSpPr/>
          <p:nvPr/>
        </p:nvSpPr>
        <p:spPr>
          <a:xfrm>
            <a:off x="4962933" y="4663756"/>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Trutz</a:t>
            </a:r>
          </a:p>
        </p:txBody>
      </p:sp>
      <p:sp>
        <p:nvSpPr>
          <p:cNvPr id="6" name="Ellipse 5">
            <a:extLst>
              <a:ext uri="{FF2B5EF4-FFF2-40B4-BE49-F238E27FC236}">
                <a16:creationId xmlns:a16="http://schemas.microsoft.com/office/drawing/2014/main" id="{D895A154-0B04-40A5-BCC6-7AD762C3A6DC}"/>
              </a:ext>
            </a:extLst>
          </p:cNvPr>
          <p:cNvSpPr/>
          <p:nvPr/>
        </p:nvSpPr>
        <p:spPr>
          <a:xfrm>
            <a:off x="4956148" y="3177222"/>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Becker</a:t>
            </a:r>
          </a:p>
        </p:txBody>
      </p:sp>
      <p:sp>
        <p:nvSpPr>
          <p:cNvPr id="23" name="Textfeld 22">
            <a:extLst>
              <a:ext uri="{FF2B5EF4-FFF2-40B4-BE49-F238E27FC236}">
                <a16:creationId xmlns:a16="http://schemas.microsoft.com/office/drawing/2014/main" id="{89B77DD2-B876-4C54-B918-A14AE93E149F}"/>
              </a:ext>
            </a:extLst>
          </p:cNvPr>
          <p:cNvSpPr txBox="1"/>
          <p:nvPr/>
        </p:nvSpPr>
        <p:spPr>
          <a:xfrm>
            <a:off x="1276537" y="3356829"/>
            <a:ext cx="9973100"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err="1"/>
              <a:t>Coin</a:t>
            </a:r>
            <a:r>
              <a:rPr lang="de-DE" dirty="0"/>
              <a:t> x2: „Ich überweise </a:t>
            </a:r>
            <a:r>
              <a:rPr lang="de-DE" dirty="0" err="1"/>
              <a:t>Coin</a:t>
            </a:r>
            <a:r>
              <a:rPr lang="de-DE" dirty="0"/>
              <a:t> (x1 = Ich überweise </a:t>
            </a:r>
            <a:r>
              <a:rPr lang="de-DE" dirty="0" err="1"/>
              <a:t>Coin</a:t>
            </a:r>
            <a:r>
              <a:rPr lang="de-DE" dirty="0"/>
              <a:t> x0 an Becker – Lehmann) an Trutz – Becker“</a:t>
            </a:r>
          </a:p>
          <a:p>
            <a:endParaRPr lang="de-DE" sz="1200" dirty="0"/>
          </a:p>
        </p:txBody>
      </p:sp>
      <p:sp>
        <p:nvSpPr>
          <p:cNvPr id="24" name="Textfeld 23">
            <a:extLst>
              <a:ext uri="{FF2B5EF4-FFF2-40B4-BE49-F238E27FC236}">
                <a16:creationId xmlns:a16="http://schemas.microsoft.com/office/drawing/2014/main" id="{2BE7D12F-CB99-4B1B-B44B-17E52C45B5DA}"/>
              </a:ext>
            </a:extLst>
          </p:cNvPr>
          <p:cNvSpPr txBox="1"/>
          <p:nvPr/>
        </p:nvSpPr>
        <p:spPr>
          <a:xfrm>
            <a:off x="5883153" y="2660322"/>
            <a:ext cx="1759743" cy="461665"/>
          </a:xfrm>
          <a:prstGeom prst="rect">
            <a:avLst/>
          </a:prstGeom>
          <a:solidFill>
            <a:schemeClr val="bg1"/>
          </a:solidFill>
        </p:spPr>
        <p:txBody>
          <a:bodyPr wrap="square" rtlCol="0">
            <a:spAutoFit/>
          </a:bodyPr>
          <a:lstStyle/>
          <a:p>
            <a:r>
              <a:rPr lang="de-DE" sz="1200" dirty="0"/>
              <a:t>x1 = Ich überweise </a:t>
            </a:r>
            <a:r>
              <a:rPr lang="de-DE" sz="1200" dirty="0" err="1"/>
              <a:t>Coin</a:t>
            </a:r>
            <a:r>
              <a:rPr lang="de-DE" sz="1200" dirty="0"/>
              <a:t> x0 an Becker - Lehmann</a:t>
            </a:r>
          </a:p>
        </p:txBody>
      </p:sp>
      <p:sp>
        <p:nvSpPr>
          <p:cNvPr id="35" name="Textfeld 34">
            <a:extLst>
              <a:ext uri="{FF2B5EF4-FFF2-40B4-BE49-F238E27FC236}">
                <a16:creationId xmlns:a16="http://schemas.microsoft.com/office/drawing/2014/main" id="{EC40473F-088F-4CC7-B4A3-CFA8BEB091BC}"/>
              </a:ext>
            </a:extLst>
          </p:cNvPr>
          <p:cNvSpPr txBox="1"/>
          <p:nvPr/>
        </p:nvSpPr>
        <p:spPr>
          <a:xfrm>
            <a:off x="5832272" y="4129822"/>
            <a:ext cx="1759743" cy="461665"/>
          </a:xfrm>
          <a:prstGeom prst="rect">
            <a:avLst/>
          </a:prstGeom>
          <a:solidFill>
            <a:schemeClr val="bg1"/>
          </a:solidFill>
        </p:spPr>
        <p:txBody>
          <a:bodyPr wrap="square" rtlCol="0">
            <a:spAutoFit/>
          </a:bodyPr>
          <a:lstStyle/>
          <a:p>
            <a:r>
              <a:rPr lang="de-DE" sz="1200" dirty="0"/>
              <a:t>x2 = Ich überweise </a:t>
            </a:r>
            <a:r>
              <a:rPr lang="de-DE" sz="1200" dirty="0" err="1"/>
              <a:t>Coin</a:t>
            </a:r>
            <a:r>
              <a:rPr lang="de-DE" sz="1200" dirty="0"/>
              <a:t> x1 an Trutz - Becker</a:t>
            </a:r>
          </a:p>
        </p:txBody>
      </p:sp>
      <p:cxnSp>
        <p:nvCxnSpPr>
          <p:cNvPr id="13" name="Gerade Verbindung mit Pfeil 12">
            <a:extLst>
              <a:ext uri="{FF2B5EF4-FFF2-40B4-BE49-F238E27FC236}">
                <a16:creationId xmlns:a16="http://schemas.microsoft.com/office/drawing/2014/main" id="{FFD9BCAD-2135-4852-8BD2-1DD3E31D195F}"/>
              </a:ext>
            </a:extLst>
          </p:cNvPr>
          <p:cNvCxnSpPr>
            <a:stCxn id="4" idx="4"/>
            <a:endCxn id="6" idx="0"/>
          </p:cNvCxnSpPr>
          <p:nvPr/>
        </p:nvCxnSpPr>
        <p:spPr>
          <a:xfrm flipH="1">
            <a:off x="5698574" y="2605088"/>
            <a:ext cx="1" cy="572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84AC13AA-11AD-4EE7-8337-49CEB8684BF6}"/>
              </a:ext>
            </a:extLst>
          </p:cNvPr>
          <p:cNvCxnSpPr>
            <a:stCxn id="6" idx="4"/>
            <a:endCxn id="5" idx="0"/>
          </p:cNvCxnSpPr>
          <p:nvPr/>
        </p:nvCxnSpPr>
        <p:spPr>
          <a:xfrm>
            <a:off x="5698574" y="4091622"/>
            <a:ext cx="6785" cy="572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3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3" grpId="0" animBg="1"/>
      <p:bldP spid="2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err="1"/>
              <a:t>TransactionCoin</a:t>
            </a:r>
            <a:endParaRPr lang="de-DE" dirty="0"/>
          </a:p>
        </p:txBody>
      </p:sp>
      <p:sp>
        <p:nvSpPr>
          <p:cNvPr id="4" name="Ellipse 3">
            <a:extLst>
              <a:ext uri="{FF2B5EF4-FFF2-40B4-BE49-F238E27FC236}">
                <a16:creationId xmlns:a16="http://schemas.microsoft.com/office/drawing/2014/main" id="{A1223B0C-03E2-4D2F-956C-433BDECC5AAC}"/>
              </a:ext>
            </a:extLst>
          </p:cNvPr>
          <p:cNvSpPr/>
          <p:nvPr/>
        </p:nvSpPr>
        <p:spPr>
          <a:xfrm>
            <a:off x="964731" y="1937856"/>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Lehmann</a:t>
            </a:r>
          </a:p>
        </p:txBody>
      </p:sp>
      <p:sp>
        <p:nvSpPr>
          <p:cNvPr id="5" name="Ellipse 4">
            <a:extLst>
              <a:ext uri="{FF2B5EF4-FFF2-40B4-BE49-F238E27FC236}">
                <a16:creationId xmlns:a16="http://schemas.microsoft.com/office/drawing/2014/main" id="{373F3142-1375-4871-80FF-97EF6A4E3C03}"/>
              </a:ext>
            </a:extLst>
          </p:cNvPr>
          <p:cNvSpPr/>
          <p:nvPr/>
        </p:nvSpPr>
        <p:spPr>
          <a:xfrm>
            <a:off x="3405932" y="1937856"/>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Trutz</a:t>
            </a:r>
          </a:p>
        </p:txBody>
      </p:sp>
      <p:sp>
        <p:nvSpPr>
          <p:cNvPr id="6" name="Ellipse 5">
            <a:extLst>
              <a:ext uri="{FF2B5EF4-FFF2-40B4-BE49-F238E27FC236}">
                <a16:creationId xmlns:a16="http://schemas.microsoft.com/office/drawing/2014/main" id="{D895A154-0B04-40A5-BCC6-7AD762C3A6DC}"/>
              </a:ext>
            </a:extLst>
          </p:cNvPr>
          <p:cNvSpPr/>
          <p:nvPr/>
        </p:nvSpPr>
        <p:spPr>
          <a:xfrm>
            <a:off x="3405931" y="5196980"/>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Becker</a:t>
            </a:r>
          </a:p>
        </p:txBody>
      </p:sp>
      <p:sp>
        <p:nvSpPr>
          <p:cNvPr id="15" name="Textfeld 14">
            <a:extLst>
              <a:ext uri="{FF2B5EF4-FFF2-40B4-BE49-F238E27FC236}">
                <a16:creationId xmlns:a16="http://schemas.microsoft.com/office/drawing/2014/main" id="{48E0D641-5616-462A-A37D-E00124E3BE29}"/>
              </a:ext>
            </a:extLst>
          </p:cNvPr>
          <p:cNvSpPr txBox="1"/>
          <p:nvPr/>
        </p:nvSpPr>
        <p:spPr>
          <a:xfrm>
            <a:off x="7164198" y="1098959"/>
            <a:ext cx="4731387" cy="923330"/>
          </a:xfrm>
          <a:prstGeom prst="rect">
            <a:avLst/>
          </a:prstGeom>
          <a:noFill/>
        </p:spPr>
        <p:txBody>
          <a:bodyPr wrap="square" rtlCol="0">
            <a:spAutoFit/>
          </a:bodyPr>
          <a:lstStyle/>
          <a:p>
            <a:r>
              <a:rPr lang="de-DE" dirty="0"/>
              <a:t>Regeln: </a:t>
            </a:r>
          </a:p>
          <a:p>
            <a:pPr marL="285750" indent="-285750">
              <a:buFont typeface="Arial" panose="020B0604020202020204" pitchFamily="34" charset="0"/>
              <a:buChar char="•"/>
            </a:pPr>
            <a:r>
              <a:rPr lang="de-DE" dirty="0"/>
              <a:t>Jeder </a:t>
            </a:r>
            <a:r>
              <a:rPr lang="de-DE" dirty="0" err="1"/>
              <a:t>Coin</a:t>
            </a:r>
            <a:r>
              <a:rPr lang="de-DE" dirty="0"/>
              <a:t> ist die Transaktion die ihn Übertragen hat</a:t>
            </a:r>
          </a:p>
        </p:txBody>
      </p:sp>
      <p:sp>
        <p:nvSpPr>
          <p:cNvPr id="16" name="Textfeld 15">
            <a:extLst>
              <a:ext uri="{FF2B5EF4-FFF2-40B4-BE49-F238E27FC236}">
                <a16:creationId xmlns:a16="http://schemas.microsoft.com/office/drawing/2014/main" id="{1FA81F8D-FC32-4261-9A65-54F0B831EB6D}"/>
              </a:ext>
            </a:extLst>
          </p:cNvPr>
          <p:cNvSpPr txBox="1"/>
          <p:nvPr/>
        </p:nvSpPr>
        <p:spPr>
          <a:xfrm>
            <a:off x="7164197" y="2152353"/>
            <a:ext cx="4731387" cy="646331"/>
          </a:xfrm>
          <a:prstGeom prst="rect">
            <a:avLst/>
          </a:prstGeom>
          <a:noFill/>
        </p:spPr>
        <p:txBody>
          <a:bodyPr wrap="square" rtlCol="0">
            <a:spAutoFit/>
          </a:bodyPr>
          <a:lstStyle/>
          <a:p>
            <a:r>
              <a:rPr lang="de-DE" dirty="0"/>
              <a:t>Probleme:</a:t>
            </a:r>
          </a:p>
          <a:p>
            <a:pPr marL="285750" indent="-285750">
              <a:buFont typeface="Arial" panose="020B0604020202020204" pitchFamily="34" charset="0"/>
              <a:buChar char="•"/>
            </a:pPr>
            <a:r>
              <a:rPr lang="de-DE" dirty="0"/>
              <a:t>Double Spending Attacke</a:t>
            </a:r>
          </a:p>
        </p:txBody>
      </p:sp>
      <p:cxnSp>
        <p:nvCxnSpPr>
          <p:cNvPr id="20" name="Gerade Verbindung mit Pfeil 19">
            <a:extLst>
              <a:ext uri="{FF2B5EF4-FFF2-40B4-BE49-F238E27FC236}">
                <a16:creationId xmlns:a16="http://schemas.microsoft.com/office/drawing/2014/main" id="{69800766-300B-4282-9620-0F71F0D6A573}"/>
              </a:ext>
            </a:extLst>
          </p:cNvPr>
          <p:cNvCxnSpPr>
            <a:stCxn id="4" idx="6"/>
            <a:endCxn id="5" idx="2"/>
          </p:cNvCxnSpPr>
          <p:nvPr/>
        </p:nvCxnSpPr>
        <p:spPr>
          <a:xfrm>
            <a:off x="2449582" y="2395056"/>
            <a:ext cx="956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AA05C686-63B8-4905-ACC5-86595B32918E}"/>
              </a:ext>
            </a:extLst>
          </p:cNvPr>
          <p:cNvCxnSpPr>
            <a:stCxn id="4" idx="5"/>
            <a:endCxn id="6" idx="1"/>
          </p:cNvCxnSpPr>
          <p:nvPr/>
        </p:nvCxnSpPr>
        <p:spPr>
          <a:xfrm>
            <a:off x="2232131" y="2718345"/>
            <a:ext cx="1391251" cy="2612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89B77DD2-B876-4C54-B918-A14AE93E149F}"/>
              </a:ext>
            </a:extLst>
          </p:cNvPr>
          <p:cNvSpPr txBox="1"/>
          <p:nvPr/>
        </p:nvSpPr>
        <p:spPr>
          <a:xfrm>
            <a:off x="2227278" y="1690688"/>
            <a:ext cx="1484850" cy="461665"/>
          </a:xfrm>
          <a:prstGeom prst="rect">
            <a:avLst/>
          </a:prstGeom>
          <a:noFill/>
        </p:spPr>
        <p:txBody>
          <a:bodyPr wrap="square" rtlCol="0">
            <a:spAutoFit/>
          </a:bodyPr>
          <a:lstStyle/>
          <a:p>
            <a:r>
              <a:rPr lang="de-DE" sz="1200" dirty="0"/>
              <a:t>Ich überweise x0 an Trutz - Lehmann</a:t>
            </a:r>
          </a:p>
        </p:txBody>
      </p:sp>
      <p:sp>
        <p:nvSpPr>
          <p:cNvPr id="27" name="Textfeld 26">
            <a:extLst>
              <a:ext uri="{FF2B5EF4-FFF2-40B4-BE49-F238E27FC236}">
                <a16:creationId xmlns:a16="http://schemas.microsoft.com/office/drawing/2014/main" id="{EDDCFFEA-CBEC-4856-8B9A-DE1E13EF0BD5}"/>
              </a:ext>
            </a:extLst>
          </p:cNvPr>
          <p:cNvSpPr txBox="1"/>
          <p:nvPr/>
        </p:nvSpPr>
        <p:spPr>
          <a:xfrm>
            <a:off x="463798" y="2937376"/>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x0,y0</a:t>
            </a:r>
          </a:p>
          <a:p>
            <a:r>
              <a:rPr lang="de-DE" sz="1400" dirty="0"/>
              <a:t>Trutz	</a:t>
            </a:r>
          </a:p>
          <a:p>
            <a:r>
              <a:rPr lang="de-DE" sz="1400" dirty="0"/>
              <a:t>Becker	</a:t>
            </a:r>
          </a:p>
        </p:txBody>
      </p:sp>
      <p:sp>
        <p:nvSpPr>
          <p:cNvPr id="28" name="Pfeil: nach unten 27">
            <a:extLst>
              <a:ext uri="{FF2B5EF4-FFF2-40B4-BE49-F238E27FC236}">
                <a16:creationId xmlns:a16="http://schemas.microsoft.com/office/drawing/2014/main" id="{A47FC5D2-4BBB-4896-846D-2047997B478A}"/>
              </a:ext>
            </a:extLst>
          </p:cNvPr>
          <p:cNvSpPr/>
          <p:nvPr/>
        </p:nvSpPr>
        <p:spPr>
          <a:xfrm>
            <a:off x="1044433" y="3676040"/>
            <a:ext cx="302010" cy="22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a:extLst>
              <a:ext uri="{FF2B5EF4-FFF2-40B4-BE49-F238E27FC236}">
                <a16:creationId xmlns:a16="http://schemas.microsoft.com/office/drawing/2014/main" id="{E4B77900-D080-4ACF-8499-97A0B6C4C300}"/>
              </a:ext>
            </a:extLst>
          </p:cNvPr>
          <p:cNvSpPr txBox="1"/>
          <p:nvPr/>
        </p:nvSpPr>
        <p:spPr>
          <a:xfrm>
            <a:off x="461726" y="3928678"/>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y0</a:t>
            </a:r>
          </a:p>
          <a:p>
            <a:r>
              <a:rPr lang="de-DE" sz="1400" dirty="0"/>
              <a:t>Trutz	</a:t>
            </a:r>
          </a:p>
          <a:p>
            <a:r>
              <a:rPr lang="de-DE" sz="1400" dirty="0"/>
              <a:t>Becker	x1</a:t>
            </a:r>
          </a:p>
        </p:txBody>
      </p:sp>
      <p:sp>
        <p:nvSpPr>
          <p:cNvPr id="37" name="Textfeld 36">
            <a:extLst>
              <a:ext uri="{FF2B5EF4-FFF2-40B4-BE49-F238E27FC236}">
                <a16:creationId xmlns:a16="http://schemas.microsoft.com/office/drawing/2014/main" id="{56B1FF92-8348-4033-B1EB-2B3758BCA1B8}"/>
              </a:ext>
            </a:extLst>
          </p:cNvPr>
          <p:cNvSpPr txBox="1"/>
          <p:nvPr/>
        </p:nvSpPr>
        <p:spPr>
          <a:xfrm>
            <a:off x="2088868" y="3613446"/>
            <a:ext cx="1484850" cy="461665"/>
          </a:xfrm>
          <a:prstGeom prst="rect">
            <a:avLst/>
          </a:prstGeom>
          <a:solidFill>
            <a:schemeClr val="bg1"/>
          </a:solidFill>
        </p:spPr>
        <p:txBody>
          <a:bodyPr wrap="square" rtlCol="0">
            <a:spAutoFit/>
          </a:bodyPr>
          <a:lstStyle/>
          <a:p>
            <a:r>
              <a:rPr lang="de-DE" sz="1200" dirty="0"/>
              <a:t>Ich überweise x0 an Becker - Lehmann</a:t>
            </a:r>
          </a:p>
        </p:txBody>
      </p:sp>
      <p:sp>
        <p:nvSpPr>
          <p:cNvPr id="40" name="Textfeld 39">
            <a:extLst>
              <a:ext uri="{FF2B5EF4-FFF2-40B4-BE49-F238E27FC236}">
                <a16:creationId xmlns:a16="http://schemas.microsoft.com/office/drawing/2014/main" id="{95AF2D57-52AF-45B5-90F1-73F2EC4E08C9}"/>
              </a:ext>
            </a:extLst>
          </p:cNvPr>
          <p:cNvSpPr txBox="1"/>
          <p:nvPr/>
        </p:nvSpPr>
        <p:spPr>
          <a:xfrm>
            <a:off x="5008917" y="2025724"/>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x0,y0</a:t>
            </a:r>
          </a:p>
          <a:p>
            <a:r>
              <a:rPr lang="de-DE" sz="1400" dirty="0"/>
              <a:t>Trutz	</a:t>
            </a:r>
          </a:p>
          <a:p>
            <a:r>
              <a:rPr lang="de-DE" sz="1400" dirty="0"/>
              <a:t>Becker	</a:t>
            </a:r>
          </a:p>
        </p:txBody>
      </p:sp>
      <p:sp>
        <p:nvSpPr>
          <p:cNvPr id="41" name="Pfeil: nach unten 40">
            <a:extLst>
              <a:ext uri="{FF2B5EF4-FFF2-40B4-BE49-F238E27FC236}">
                <a16:creationId xmlns:a16="http://schemas.microsoft.com/office/drawing/2014/main" id="{82BCBDC6-9833-491F-A311-540CAC5F2996}"/>
              </a:ext>
            </a:extLst>
          </p:cNvPr>
          <p:cNvSpPr/>
          <p:nvPr/>
        </p:nvSpPr>
        <p:spPr>
          <a:xfrm>
            <a:off x="5601726" y="2764388"/>
            <a:ext cx="302010" cy="22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Textfeld 41">
            <a:extLst>
              <a:ext uri="{FF2B5EF4-FFF2-40B4-BE49-F238E27FC236}">
                <a16:creationId xmlns:a16="http://schemas.microsoft.com/office/drawing/2014/main" id="{771BACF4-A68F-42EC-A6F3-F87EB7C1D556}"/>
              </a:ext>
            </a:extLst>
          </p:cNvPr>
          <p:cNvSpPr txBox="1"/>
          <p:nvPr/>
        </p:nvSpPr>
        <p:spPr>
          <a:xfrm>
            <a:off x="5006845" y="3017026"/>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y0</a:t>
            </a:r>
          </a:p>
          <a:p>
            <a:r>
              <a:rPr lang="de-DE" sz="1400" dirty="0"/>
              <a:t>Trutz	</a:t>
            </a:r>
          </a:p>
          <a:p>
            <a:r>
              <a:rPr lang="de-DE" sz="1400" dirty="0"/>
              <a:t>Becker	x1</a:t>
            </a:r>
          </a:p>
        </p:txBody>
      </p:sp>
      <p:sp>
        <p:nvSpPr>
          <p:cNvPr id="43" name="Textfeld 42">
            <a:extLst>
              <a:ext uri="{FF2B5EF4-FFF2-40B4-BE49-F238E27FC236}">
                <a16:creationId xmlns:a16="http://schemas.microsoft.com/office/drawing/2014/main" id="{E02EAD39-8E46-43CB-92BD-31D4364DA44B}"/>
              </a:ext>
            </a:extLst>
          </p:cNvPr>
          <p:cNvSpPr txBox="1"/>
          <p:nvPr/>
        </p:nvSpPr>
        <p:spPr>
          <a:xfrm>
            <a:off x="5000844" y="4991132"/>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x0,y0</a:t>
            </a:r>
          </a:p>
          <a:p>
            <a:r>
              <a:rPr lang="de-DE" sz="1400" dirty="0"/>
              <a:t>Trutz	</a:t>
            </a:r>
          </a:p>
          <a:p>
            <a:r>
              <a:rPr lang="de-DE" sz="1400" dirty="0"/>
              <a:t>Becker	</a:t>
            </a:r>
          </a:p>
        </p:txBody>
      </p:sp>
      <p:sp>
        <p:nvSpPr>
          <p:cNvPr id="44" name="Pfeil: nach unten 43">
            <a:extLst>
              <a:ext uri="{FF2B5EF4-FFF2-40B4-BE49-F238E27FC236}">
                <a16:creationId xmlns:a16="http://schemas.microsoft.com/office/drawing/2014/main" id="{44BD55D6-00C0-4BA0-ACBD-1CADAEFE0314}"/>
              </a:ext>
            </a:extLst>
          </p:cNvPr>
          <p:cNvSpPr/>
          <p:nvPr/>
        </p:nvSpPr>
        <p:spPr>
          <a:xfrm>
            <a:off x="5601726" y="5729796"/>
            <a:ext cx="302010" cy="22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Textfeld 44">
            <a:extLst>
              <a:ext uri="{FF2B5EF4-FFF2-40B4-BE49-F238E27FC236}">
                <a16:creationId xmlns:a16="http://schemas.microsoft.com/office/drawing/2014/main" id="{DD147FEB-2294-4AB4-AD20-1321BB9799DF}"/>
              </a:ext>
            </a:extLst>
          </p:cNvPr>
          <p:cNvSpPr txBox="1"/>
          <p:nvPr/>
        </p:nvSpPr>
        <p:spPr>
          <a:xfrm>
            <a:off x="4998772" y="5982434"/>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y0</a:t>
            </a:r>
          </a:p>
          <a:p>
            <a:r>
              <a:rPr lang="de-DE" sz="1400" dirty="0"/>
              <a:t>Trutz	</a:t>
            </a:r>
          </a:p>
          <a:p>
            <a:r>
              <a:rPr lang="de-DE" sz="1400" dirty="0"/>
              <a:t>Becker	x1</a:t>
            </a:r>
          </a:p>
        </p:txBody>
      </p:sp>
    </p:spTree>
    <p:extLst>
      <p:ext uri="{BB962C8B-B14F-4D97-AF65-F5344CB8AC3E}">
        <p14:creationId xmlns:p14="http://schemas.microsoft.com/office/powerpoint/2010/main" val="28914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animBg="1"/>
      <p:bldP spid="29" grpId="0" animBg="1"/>
      <p:bldP spid="37" grpId="0" animBg="1"/>
      <p:bldP spid="41" grpId="0" animBg="1"/>
      <p:bldP spid="42" grpId="0" animBg="1"/>
      <p:bldP spid="44" grpId="0" animBg="1"/>
      <p:bldP spid="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err="1"/>
              <a:t>TransactionCoin</a:t>
            </a:r>
            <a:r>
              <a:rPr lang="de-DE" dirty="0"/>
              <a:t> – Double Spending Attacke </a:t>
            </a:r>
          </a:p>
        </p:txBody>
      </p:sp>
      <p:sp>
        <p:nvSpPr>
          <p:cNvPr id="4" name="Ellipse 3">
            <a:extLst>
              <a:ext uri="{FF2B5EF4-FFF2-40B4-BE49-F238E27FC236}">
                <a16:creationId xmlns:a16="http://schemas.microsoft.com/office/drawing/2014/main" id="{A1223B0C-03E2-4D2F-956C-433BDECC5AAC}"/>
              </a:ext>
            </a:extLst>
          </p:cNvPr>
          <p:cNvSpPr/>
          <p:nvPr/>
        </p:nvSpPr>
        <p:spPr>
          <a:xfrm>
            <a:off x="964731" y="1937856"/>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Lehmann</a:t>
            </a:r>
          </a:p>
        </p:txBody>
      </p:sp>
      <p:sp>
        <p:nvSpPr>
          <p:cNvPr id="5" name="Ellipse 4">
            <a:extLst>
              <a:ext uri="{FF2B5EF4-FFF2-40B4-BE49-F238E27FC236}">
                <a16:creationId xmlns:a16="http://schemas.microsoft.com/office/drawing/2014/main" id="{373F3142-1375-4871-80FF-97EF6A4E3C03}"/>
              </a:ext>
            </a:extLst>
          </p:cNvPr>
          <p:cNvSpPr/>
          <p:nvPr/>
        </p:nvSpPr>
        <p:spPr>
          <a:xfrm>
            <a:off x="3405932" y="1937856"/>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Trutz</a:t>
            </a:r>
          </a:p>
        </p:txBody>
      </p:sp>
      <p:sp>
        <p:nvSpPr>
          <p:cNvPr id="6" name="Ellipse 5">
            <a:extLst>
              <a:ext uri="{FF2B5EF4-FFF2-40B4-BE49-F238E27FC236}">
                <a16:creationId xmlns:a16="http://schemas.microsoft.com/office/drawing/2014/main" id="{D895A154-0B04-40A5-BCC6-7AD762C3A6DC}"/>
              </a:ext>
            </a:extLst>
          </p:cNvPr>
          <p:cNvSpPr/>
          <p:nvPr/>
        </p:nvSpPr>
        <p:spPr>
          <a:xfrm>
            <a:off x="3405931" y="5196980"/>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Becker</a:t>
            </a:r>
          </a:p>
        </p:txBody>
      </p:sp>
      <p:sp>
        <p:nvSpPr>
          <p:cNvPr id="15" name="Textfeld 14">
            <a:extLst>
              <a:ext uri="{FF2B5EF4-FFF2-40B4-BE49-F238E27FC236}">
                <a16:creationId xmlns:a16="http://schemas.microsoft.com/office/drawing/2014/main" id="{48E0D641-5616-462A-A37D-E00124E3BE29}"/>
              </a:ext>
            </a:extLst>
          </p:cNvPr>
          <p:cNvSpPr txBox="1"/>
          <p:nvPr/>
        </p:nvSpPr>
        <p:spPr>
          <a:xfrm>
            <a:off x="7017747" y="1690688"/>
            <a:ext cx="4731387" cy="923330"/>
          </a:xfrm>
          <a:prstGeom prst="rect">
            <a:avLst/>
          </a:prstGeom>
          <a:noFill/>
        </p:spPr>
        <p:txBody>
          <a:bodyPr wrap="square" rtlCol="0">
            <a:spAutoFit/>
          </a:bodyPr>
          <a:lstStyle/>
          <a:p>
            <a:r>
              <a:rPr lang="de-DE" dirty="0"/>
              <a:t>Regeln: </a:t>
            </a:r>
          </a:p>
          <a:p>
            <a:pPr marL="285750" indent="-285750">
              <a:buFont typeface="Arial" panose="020B0604020202020204" pitchFamily="34" charset="0"/>
              <a:buChar char="•"/>
            </a:pPr>
            <a:r>
              <a:rPr lang="de-DE" dirty="0"/>
              <a:t>Jeder </a:t>
            </a:r>
            <a:r>
              <a:rPr lang="de-DE" dirty="0" err="1"/>
              <a:t>Coin</a:t>
            </a:r>
            <a:r>
              <a:rPr lang="de-DE" dirty="0"/>
              <a:t> ist die Transaktion die ihn Übertragen hat</a:t>
            </a:r>
          </a:p>
        </p:txBody>
      </p:sp>
      <p:sp>
        <p:nvSpPr>
          <p:cNvPr id="16" name="Textfeld 15">
            <a:extLst>
              <a:ext uri="{FF2B5EF4-FFF2-40B4-BE49-F238E27FC236}">
                <a16:creationId xmlns:a16="http://schemas.microsoft.com/office/drawing/2014/main" id="{1FA81F8D-FC32-4261-9A65-54F0B831EB6D}"/>
              </a:ext>
            </a:extLst>
          </p:cNvPr>
          <p:cNvSpPr txBox="1"/>
          <p:nvPr/>
        </p:nvSpPr>
        <p:spPr>
          <a:xfrm>
            <a:off x="7017747" y="2846112"/>
            <a:ext cx="4731387" cy="646331"/>
          </a:xfrm>
          <a:prstGeom prst="rect">
            <a:avLst/>
          </a:prstGeom>
          <a:noFill/>
        </p:spPr>
        <p:txBody>
          <a:bodyPr wrap="square" rtlCol="0">
            <a:spAutoFit/>
          </a:bodyPr>
          <a:lstStyle/>
          <a:p>
            <a:r>
              <a:rPr lang="de-DE" dirty="0"/>
              <a:t>Probleme:</a:t>
            </a:r>
          </a:p>
          <a:p>
            <a:pPr marL="285750" indent="-285750">
              <a:buFont typeface="Arial" panose="020B0604020202020204" pitchFamily="34" charset="0"/>
              <a:buChar char="•"/>
            </a:pPr>
            <a:r>
              <a:rPr lang="de-DE" dirty="0"/>
              <a:t>Double Spending Attacke</a:t>
            </a:r>
          </a:p>
        </p:txBody>
      </p:sp>
      <p:cxnSp>
        <p:nvCxnSpPr>
          <p:cNvPr id="20" name="Gerade Verbindung mit Pfeil 19">
            <a:extLst>
              <a:ext uri="{FF2B5EF4-FFF2-40B4-BE49-F238E27FC236}">
                <a16:creationId xmlns:a16="http://schemas.microsoft.com/office/drawing/2014/main" id="{69800766-300B-4282-9620-0F71F0D6A573}"/>
              </a:ext>
            </a:extLst>
          </p:cNvPr>
          <p:cNvCxnSpPr>
            <a:stCxn id="4" idx="6"/>
            <a:endCxn id="5" idx="2"/>
          </p:cNvCxnSpPr>
          <p:nvPr/>
        </p:nvCxnSpPr>
        <p:spPr>
          <a:xfrm>
            <a:off x="2449582" y="2395056"/>
            <a:ext cx="956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AA05C686-63B8-4905-ACC5-86595B32918E}"/>
              </a:ext>
            </a:extLst>
          </p:cNvPr>
          <p:cNvCxnSpPr>
            <a:stCxn id="4" idx="5"/>
            <a:endCxn id="6" idx="1"/>
          </p:cNvCxnSpPr>
          <p:nvPr/>
        </p:nvCxnSpPr>
        <p:spPr>
          <a:xfrm>
            <a:off x="2232131" y="2718345"/>
            <a:ext cx="1391251" cy="2612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89B77DD2-B876-4C54-B918-A14AE93E149F}"/>
              </a:ext>
            </a:extLst>
          </p:cNvPr>
          <p:cNvSpPr txBox="1"/>
          <p:nvPr/>
        </p:nvSpPr>
        <p:spPr>
          <a:xfrm>
            <a:off x="2311167" y="1716673"/>
            <a:ext cx="1484850" cy="461665"/>
          </a:xfrm>
          <a:prstGeom prst="rect">
            <a:avLst/>
          </a:prstGeom>
          <a:noFill/>
        </p:spPr>
        <p:txBody>
          <a:bodyPr wrap="square" rtlCol="0">
            <a:spAutoFit/>
          </a:bodyPr>
          <a:lstStyle/>
          <a:p>
            <a:r>
              <a:rPr lang="de-DE" sz="1200" dirty="0"/>
              <a:t>Ich überweise x0 an Trutz - Lehmann</a:t>
            </a:r>
          </a:p>
        </p:txBody>
      </p:sp>
      <p:sp>
        <p:nvSpPr>
          <p:cNvPr id="27" name="Textfeld 26">
            <a:extLst>
              <a:ext uri="{FF2B5EF4-FFF2-40B4-BE49-F238E27FC236}">
                <a16:creationId xmlns:a16="http://schemas.microsoft.com/office/drawing/2014/main" id="{EDDCFFEA-CBEC-4856-8B9A-DE1E13EF0BD5}"/>
              </a:ext>
            </a:extLst>
          </p:cNvPr>
          <p:cNvSpPr txBox="1"/>
          <p:nvPr/>
        </p:nvSpPr>
        <p:spPr>
          <a:xfrm>
            <a:off x="463798" y="2937376"/>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x0,y0</a:t>
            </a:r>
          </a:p>
          <a:p>
            <a:r>
              <a:rPr lang="de-DE" sz="1400" dirty="0"/>
              <a:t>Trutz	0.0</a:t>
            </a:r>
          </a:p>
          <a:p>
            <a:r>
              <a:rPr lang="de-DE" sz="1400" dirty="0"/>
              <a:t>Becker	0.0</a:t>
            </a:r>
          </a:p>
        </p:txBody>
      </p:sp>
      <p:sp>
        <p:nvSpPr>
          <p:cNvPr id="28" name="Pfeil: nach unten 27">
            <a:extLst>
              <a:ext uri="{FF2B5EF4-FFF2-40B4-BE49-F238E27FC236}">
                <a16:creationId xmlns:a16="http://schemas.microsoft.com/office/drawing/2014/main" id="{A47FC5D2-4BBB-4896-846D-2047997B478A}"/>
              </a:ext>
            </a:extLst>
          </p:cNvPr>
          <p:cNvSpPr/>
          <p:nvPr/>
        </p:nvSpPr>
        <p:spPr>
          <a:xfrm>
            <a:off x="1044433" y="3676040"/>
            <a:ext cx="302010" cy="22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a:extLst>
              <a:ext uri="{FF2B5EF4-FFF2-40B4-BE49-F238E27FC236}">
                <a16:creationId xmlns:a16="http://schemas.microsoft.com/office/drawing/2014/main" id="{E4B77900-D080-4ACF-8499-97A0B6C4C300}"/>
              </a:ext>
            </a:extLst>
          </p:cNvPr>
          <p:cNvSpPr txBox="1"/>
          <p:nvPr/>
        </p:nvSpPr>
        <p:spPr>
          <a:xfrm>
            <a:off x="461726" y="3928678"/>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y0</a:t>
            </a:r>
          </a:p>
          <a:p>
            <a:r>
              <a:rPr lang="de-DE" sz="1400" dirty="0"/>
              <a:t>Trutz	x1</a:t>
            </a:r>
          </a:p>
          <a:p>
            <a:r>
              <a:rPr lang="de-DE" sz="1400" dirty="0"/>
              <a:t>Becker	x1</a:t>
            </a:r>
          </a:p>
        </p:txBody>
      </p:sp>
      <p:sp>
        <p:nvSpPr>
          <p:cNvPr id="37" name="Textfeld 36">
            <a:extLst>
              <a:ext uri="{FF2B5EF4-FFF2-40B4-BE49-F238E27FC236}">
                <a16:creationId xmlns:a16="http://schemas.microsoft.com/office/drawing/2014/main" id="{56B1FF92-8348-4033-B1EB-2B3758BCA1B8}"/>
              </a:ext>
            </a:extLst>
          </p:cNvPr>
          <p:cNvSpPr txBox="1"/>
          <p:nvPr/>
        </p:nvSpPr>
        <p:spPr>
          <a:xfrm>
            <a:off x="2088868" y="3613446"/>
            <a:ext cx="1484850" cy="461665"/>
          </a:xfrm>
          <a:prstGeom prst="rect">
            <a:avLst/>
          </a:prstGeom>
          <a:solidFill>
            <a:schemeClr val="bg1"/>
          </a:solidFill>
        </p:spPr>
        <p:txBody>
          <a:bodyPr wrap="square" rtlCol="0">
            <a:spAutoFit/>
          </a:bodyPr>
          <a:lstStyle/>
          <a:p>
            <a:r>
              <a:rPr lang="de-DE" sz="1200" dirty="0"/>
              <a:t>Ich überweise x0 an Becker - Lehmann</a:t>
            </a:r>
          </a:p>
        </p:txBody>
      </p:sp>
      <p:sp>
        <p:nvSpPr>
          <p:cNvPr id="40" name="Textfeld 39">
            <a:extLst>
              <a:ext uri="{FF2B5EF4-FFF2-40B4-BE49-F238E27FC236}">
                <a16:creationId xmlns:a16="http://schemas.microsoft.com/office/drawing/2014/main" id="{95AF2D57-52AF-45B5-90F1-73F2EC4E08C9}"/>
              </a:ext>
            </a:extLst>
          </p:cNvPr>
          <p:cNvSpPr txBox="1"/>
          <p:nvPr/>
        </p:nvSpPr>
        <p:spPr>
          <a:xfrm>
            <a:off x="5008917" y="2025724"/>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x0,y0</a:t>
            </a:r>
          </a:p>
          <a:p>
            <a:r>
              <a:rPr lang="de-DE" sz="1400" dirty="0"/>
              <a:t>Trutz	0.0</a:t>
            </a:r>
          </a:p>
          <a:p>
            <a:r>
              <a:rPr lang="de-DE" sz="1400" dirty="0"/>
              <a:t>Becker	0.0</a:t>
            </a:r>
          </a:p>
        </p:txBody>
      </p:sp>
      <p:sp>
        <p:nvSpPr>
          <p:cNvPr id="41" name="Pfeil: nach unten 40">
            <a:extLst>
              <a:ext uri="{FF2B5EF4-FFF2-40B4-BE49-F238E27FC236}">
                <a16:creationId xmlns:a16="http://schemas.microsoft.com/office/drawing/2014/main" id="{82BCBDC6-9833-491F-A311-540CAC5F2996}"/>
              </a:ext>
            </a:extLst>
          </p:cNvPr>
          <p:cNvSpPr/>
          <p:nvPr/>
        </p:nvSpPr>
        <p:spPr>
          <a:xfrm>
            <a:off x="5601726" y="2764388"/>
            <a:ext cx="302010" cy="22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Textfeld 41">
            <a:extLst>
              <a:ext uri="{FF2B5EF4-FFF2-40B4-BE49-F238E27FC236}">
                <a16:creationId xmlns:a16="http://schemas.microsoft.com/office/drawing/2014/main" id="{771BACF4-A68F-42EC-A6F3-F87EB7C1D556}"/>
              </a:ext>
            </a:extLst>
          </p:cNvPr>
          <p:cNvSpPr txBox="1"/>
          <p:nvPr/>
        </p:nvSpPr>
        <p:spPr>
          <a:xfrm>
            <a:off x="5006845" y="3017026"/>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y0</a:t>
            </a:r>
          </a:p>
          <a:p>
            <a:r>
              <a:rPr lang="de-DE" sz="1400" dirty="0"/>
              <a:t>Trutz	x1</a:t>
            </a:r>
          </a:p>
          <a:p>
            <a:r>
              <a:rPr lang="de-DE" sz="1400" dirty="0"/>
              <a:t>Becker	0</a:t>
            </a:r>
          </a:p>
        </p:txBody>
      </p:sp>
      <p:sp>
        <p:nvSpPr>
          <p:cNvPr id="43" name="Textfeld 42">
            <a:extLst>
              <a:ext uri="{FF2B5EF4-FFF2-40B4-BE49-F238E27FC236}">
                <a16:creationId xmlns:a16="http://schemas.microsoft.com/office/drawing/2014/main" id="{E02EAD39-8E46-43CB-92BD-31D4364DA44B}"/>
              </a:ext>
            </a:extLst>
          </p:cNvPr>
          <p:cNvSpPr txBox="1"/>
          <p:nvPr/>
        </p:nvSpPr>
        <p:spPr>
          <a:xfrm>
            <a:off x="5000844" y="4991132"/>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x0,y0</a:t>
            </a:r>
          </a:p>
          <a:p>
            <a:r>
              <a:rPr lang="de-DE" sz="1400" dirty="0"/>
              <a:t>Trutz	0.0</a:t>
            </a:r>
          </a:p>
          <a:p>
            <a:r>
              <a:rPr lang="de-DE" sz="1400" dirty="0"/>
              <a:t>Becker	0.0</a:t>
            </a:r>
          </a:p>
        </p:txBody>
      </p:sp>
      <p:sp>
        <p:nvSpPr>
          <p:cNvPr id="44" name="Pfeil: nach unten 43">
            <a:extLst>
              <a:ext uri="{FF2B5EF4-FFF2-40B4-BE49-F238E27FC236}">
                <a16:creationId xmlns:a16="http://schemas.microsoft.com/office/drawing/2014/main" id="{44BD55D6-00C0-4BA0-ACBD-1CADAEFE0314}"/>
              </a:ext>
            </a:extLst>
          </p:cNvPr>
          <p:cNvSpPr/>
          <p:nvPr/>
        </p:nvSpPr>
        <p:spPr>
          <a:xfrm>
            <a:off x="5601726" y="5729796"/>
            <a:ext cx="302010" cy="22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Textfeld 44">
            <a:extLst>
              <a:ext uri="{FF2B5EF4-FFF2-40B4-BE49-F238E27FC236}">
                <a16:creationId xmlns:a16="http://schemas.microsoft.com/office/drawing/2014/main" id="{DD147FEB-2294-4AB4-AD20-1321BB9799DF}"/>
              </a:ext>
            </a:extLst>
          </p:cNvPr>
          <p:cNvSpPr txBox="1"/>
          <p:nvPr/>
        </p:nvSpPr>
        <p:spPr>
          <a:xfrm>
            <a:off x="4998772" y="5982434"/>
            <a:ext cx="150791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400" dirty="0"/>
              <a:t>Lehmann	y0</a:t>
            </a:r>
          </a:p>
          <a:p>
            <a:r>
              <a:rPr lang="de-DE" sz="1400" dirty="0"/>
              <a:t>Trutz	0.0</a:t>
            </a:r>
          </a:p>
          <a:p>
            <a:r>
              <a:rPr lang="de-DE" sz="1400" dirty="0"/>
              <a:t>Becker	x1</a:t>
            </a:r>
          </a:p>
        </p:txBody>
      </p:sp>
      <p:sp>
        <p:nvSpPr>
          <p:cNvPr id="24" name="Textfeld 23">
            <a:extLst>
              <a:ext uri="{FF2B5EF4-FFF2-40B4-BE49-F238E27FC236}">
                <a16:creationId xmlns:a16="http://schemas.microsoft.com/office/drawing/2014/main" id="{C088182F-17B6-466F-989B-E1CD205567C8}"/>
              </a:ext>
            </a:extLst>
          </p:cNvPr>
          <p:cNvSpPr txBox="1"/>
          <p:nvPr/>
        </p:nvSpPr>
        <p:spPr>
          <a:xfrm>
            <a:off x="7017747" y="3769442"/>
            <a:ext cx="4731387" cy="646331"/>
          </a:xfrm>
          <a:prstGeom prst="rect">
            <a:avLst/>
          </a:prstGeom>
          <a:noFill/>
        </p:spPr>
        <p:txBody>
          <a:bodyPr wrap="square" rtlCol="0">
            <a:spAutoFit/>
          </a:bodyPr>
          <a:lstStyle/>
          <a:p>
            <a:r>
              <a:rPr lang="de-DE" dirty="0"/>
              <a:t>Lösung:</a:t>
            </a:r>
          </a:p>
          <a:p>
            <a:pPr marL="285750" indent="-285750">
              <a:buFont typeface="Arial" panose="020B0604020202020204" pitchFamily="34" charset="0"/>
              <a:buChar char="•"/>
            </a:pPr>
            <a:r>
              <a:rPr lang="de-DE" dirty="0"/>
              <a:t>Öffentliche Verkündung</a:t>
            </a:r>
          </a:p>
        </p:txBody>
      </p:sp>
    </p:spTree>
    <p:extLst>
      <p:ext uri="{BB962C8B-B14F-4D97-AF65-F5344CB8AC3E}">
        <p14:creationId xmlns:p14="http://schemas.microsoft.com/office/powerpoint/2010/main" val="106383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animBg="1"/>
      <p:bldP spid="29" grpId="0" animBg="1"/>
      <p:bldP spid="37" grpId="0" animBg="1"/>
      <p:bldP spid="41" grpId="0" animBg="1"/>
      <p:bldP spid="42" grpId="0" animBg="1"/>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err="1"/>
              <a:t>PublicAnnouncementCoin</a:t>
            </a:r>
            <a:endParaRPr lang="de-DE" dirty="0"/>
          </a:p>
        </p:txBody>
      </p:sp>
      <p:sp>
        <p:nvSpPr>
          <p:cNvPr id="3" name="Textfeld 2">
            <a:extLst>
              <a:ext uri="{FF2B5EF4-FFF2-40B4-BE49-F238E27FC236}">
                <a16:creationId xmlns:a16="http://schemas.microsoft.com/office/drawing/2014/main" id="{1538CBCF-B14F-41F3-9FEC-948FF412FD52}"/>
              </a:ext>
            </a:extLst>
          </p:cNvPr>
          <p:cNvSpPr txBox="1"/>
          <p:nvPr/>
        </p:nvSpPr>
        <p:spPr>
          <a:xfrm>
            <a:off x="838200" y="1885997"/>
            <a:ext cx="4731387" cy="1200329"/>
          </a:xfrm>
          <a:prstGeom prst="rect">
            <a:avLst/>
          </a:prstGeom>
          <a:noFill/>
        </p:spPr>
        <p:txBody>
          <a:bodyPr wrap="square" rtlCol="0">
            <a:spAutoFit/>
          </a:bodyPr>
          <a:lstStyle/>
          <a:p>
            <a:r>
              <a:rPr lang="de-DE" dirty="0"/>
              <a:t>Regeln: </a:t>
            </a:r>
          </a:p>
          <a:p>
            <a:pPr marL="285750" indent="-285750">
              <a:buFont typeface="Arial" panose="020B0604020202020204" pitchFamily="34" charset="0"/>
              <a:buChar char="•"/>
            </a:pPr>
            <a:r>
              <a:rPr lang="de-DE" dirty="0"/>
              <a:t>Es werden nur Überweisungen Akzeptiert die öffentlich verkündet wurden. </a:t>
            </a:r>
            <a:r>
              <a:rPr lang="de-DE" dirty="0" err="1"/>
              <a:t>zB</a:t>
            </a:r>
            <a:r>
              <a:rPr lang="de-DE" dirty="0"/>
              <a:t>. Alle befinden sich in einem Raum</a:t>
            </a:r>
          </a:p>
        </p:txBody>
      </p:sp>
      <p:sp>
        <p:nvSpPr>
          <p:cNvPr id="4" name="Textfeld 3">
            <a:extLst>
              <a:ext uri="{FF2B5EF4-FFF2-40B4-BE49-F238E27FC236}">
                <a16:creationId xmlns:a16="http://schemas.microsoft.com/office/drawing/2014/main" id="{67FB1C99-BF3D-4CA2-B8D6-2E2C2D8A1AF7}"/>
              </a:ext>
            </a:extLst>
          </p:cNvPr>
          <p:cNvSpPr txBox="1"/>
          <p:nvPr/>
        </p:nvSpPr>
        <p:spPr>
          <a:xfrm>
            <a:off x="838200" y="3223474"/>
            <a:ext cx="4731387" cy="2031325"/>
          </a:xfrm>
          <a:prstGeom prst="rect">
            <a:avLst/>
          </a:prstGeom>
          <a:noFill/>
        </p:spPr>
        <p:txBody>
          <a:bodyPr wrap="square" rtlCol="0">
            <a:spAutoFit/>
          </a:bodyPr>
          <a:lstStyle/>
          <a:p>
            <a:r>
              <a:rPr lang="de-DE" dirty="0"/>
              <a:t>Problem:</a:t>
            </a:r>
          </a:p>
          <a:p>
            <a:pPr marL="285750" indent="-285750">
              <a:buFont typeface="Arial" panose="020B0604020202020204" pitchFamily="34" charset="0"/>
              <a:buChar char="•"/>
            </a:pPr>
            <a:r>
              <a:rPr lang="de-DE" dirty="0"/>
              <a:t>Wie lösen wir das für das Internet</a:t>
            </a:r>
          </a:p>
          <a:p>
            <a:pPr marL="285750" indent="-285750">
              <a:buFont typeface="Arial" panose="020B0604020202020204" pitchFamily="34" charset="0"/>
              <a:buChar char="•"/>
            </a:pPr>
            <a:r>
              <a:rPr lang="de-DE" dirty="0"/>
              <a:t>Alle weiteren Schritte dienen dazu dieses Problem zu lösen!</a:t>
            </a:r>
          </a:p>
          <a:p>
            <a:pPr marL="285750" indent="-285750">
              <a:buFont typeface="Arial" panose="020B0604020202020204" pitchFamily="34" charset="0"/>
              <a:buChar char="•"/>
            </a:pPr>
            <a:r>
              <a:rPr lang="de-DE" dirty="0"/>
              <a:t>Wenn eine Person immer die Verkündung übernimmt haben wir wieder ein Zentralisiertes System</a:t>
            </a:r>
          </a:p>
        </p:txBody>
      </p:sp>
      <p:sp>
        <p:nvSpPr>
          <p:cNvPr id="5" name="Textfeld 4">
            <a:extLst>
              <a:ext uri="{FF2B5EF4-FFF2-40B4-BE49-F238E27FC236}">
                <a16:creationId xmlns:a16="http://schemas.microsoft.com/office/drawing/2014/main" id="{CC8AD971-5407-4924-A60F-85B54AB3E09D}"/>
              </a:ext>
            </a:extLst>
          </p:cNvPr>
          <p:cNvSpPr txBox="1"/>
          <p:nvPr/>
        </p:nvSpPr>
        <p:spPr>
          <a:xfrm>
            <a:off x="838199" y="5391947"/>
            <a:ext cx="4731387" cy="923330"/>
          </a:xfrm>
          <a:prstGeom prst="rect">
            <a:avLst/>
          </a:prstGeom>
          <a:noFill/>
        </p:spPr>
        <p:txBody>
          <a:bodyPr wrap="square" rtlCol="0">
            <a:spAutoFit/>
          </a:bodyPr>
          <a:lstStyle/>
          <a:p>
            <a:r>
              <a:rPr lang="de-DE" dirty="0"/>
              <a:t>Lösung:</a:t>
            </a:r>
          </a:p>
          <a:p>
            <a:pPr marL="285750" indent="-285750">
              <a:buFont typeface="Arial" panose="020B0604020202020204" pitchFamily="34" charset="0"/>
              <a:buChar char="•"/>
            </a:pPr>
            <a:r>
              <a:rPr lang="de-DE" dirty="0"/>
              <a:t>Es verkündet immer eine zufällige Person das Ergebnis.</a:t>
            </a:r>
          </a:p>
        </p:txBody>
      </p:sp>
    </p:spTree>
    <p:extLst>
      <p:ext uri="{BB962C8B-B14F-4D97-AF65-F5344CB8AC3E}">
        <p14:creationId xmlns:p14="http://schemas.microsoft.com/office/powerpoint/2010/main" val="130638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err="1"/>
              <a:t>ElectionCoin</a:t>
            </a:r>
            <a:endParaRPr lang="de-DE" dirty="0"/>
          </a:p>
        </p:txBody>
      </p:sp>
      <p:sp>
        <p:nvSpPr>
          <p:cNvPr id="3" name="Textfeld 2">
            <a:extLst>
              <a:ext uri="{FF2B5EF4-FFF2-40B4-BE49-F238E27FC236}">
                <a16:creationId xmlns:a16="http://schemas.microsoft.com/office/drawing/2014/main" id="{1538CBCF-B14F-41F3-9FEC-948FF412FD52}"/>
              </a:ext>
            </a:extLst>
          </p:cNvPr>
          <p:cNvSpPr txBox="1"/>
          <p:nvPr/>
        </p:nvSpPr>
        <p:spPr>
          <a:xfrm>
            <a:off x="838200" y="1885997"/>
            <a:ext cx="4731387" cy="3970318"/>
          </a:xfrm>
          <a:prstGeom prst="rect">
            <a:avLst/>
          </a:prstGeom>
          <a:noFill/>
        </p:spPr>
        <p:txBody>
          <a:bodyPr wrap="square" rtlCol="0">
            <a:spAutoFit/>
          </a:bodyPr>
          <a:lstStyle/>
          <a:p>
            <a:r>
              <a:rPr lang="de-DE" dirty="0"/>
              <a:t>Regeln: </a:t>
            </a:r>
          </a:p>
          <a:p>
            <a:pPr marL="285750" indent="-285750">
              <a:buFont typeface="Arial" panose="020B0604020202020204" pitchFamily="34" charset="0"/>
              <a:buChar char="•"/>
            </a:pPr>
            <a:r>
              <a:rPr lang="de-DE" dirty="0"/>
              <a:t>Teilnehmer führen Transaktionen nicht direkt aus sondern schreiben Sie in einen </a:t>
            </a:r>
            <a:r>
              <a:rPr lang="de-DE" dirty="0" err="1"/>
              <a:t>Zwichenspeicher</a:t>
            </a:r>
            <a:endParaRPr lang="de-DE" dirty="0"/>
          </a:p>
          <a:p>
            <a:pPr marL="285750" indent="-285750">
              <a:buFont typeface="Arial" panose="020B0604020202020204" pitchFamily="34" charset="0"/>
              <a:buChar char="•"/>
            </a:pPr>
            <a:r>
              <a:rPr lang="de-DE" dirty="0"/>
              <a:t>Periodisch wählt das System einen Teilnehmer aus. Jeder Weiß wer der Auserwählte (</a:t>
            </a:r>
            <a:r>
              <a:rPr lang="de-DE" dirty="0" err="1"/>
              <a:t>leader</a:t>
            </a:r>
            <a:r>
              <a:rPr lang="de-DE" dirty="0"/>
              <a:t>) ist</a:t>
            </a:r>
          </a:p>
          <a:p>
            <a:pPr marL="285750" indent="-285750">
              <a:buFont typeface="Arial" panose="020B0604020202020204" pitchFamily="34" charset="0"/>
              <a:buChar char="•"/>
            </a:pPr>
            <a:r>
              <a:rPr lang="de-DE" dirty="0"/>
              <a:t>Der Leader signiert (bestätigt) den Transaktionspool und schickt ihn an alle Teilnehmer</a:t>
            </a:r>
          </a:p>
          <a:p>
            <a:pPr marL="285750" indent="-285750">
              <a:buFont typeface="Arial" panose="020B0604020202020204" pitchFamily="34" charset="0"/>
              <a:buChar char="•"/>
            </a:pPr>
            <a:r>
              <a:rPr lang="de-DE" dirty="0"/>
              <a:t>Wenn der Teilnehmer den signierten Pool erhält validiert er diesen und aktualisiert seine Transaktionsdatenbank</a:t>
            </a:r>
          </a:p>
          <a:p>
            <a:pPr marL="285750" indent="-285750">
              <a:buFont typeface="Arial" panose="020B0604020202020204" pitchFamily="34" charset="0"/>
              <a:buChar char="•"/>
            </a:pPr>
            <a:endParaRPr lang="de-DE" dirty="0"/>
          </a:p>
        </p:txBody>
      </p:sp>
      <p:sp>
        <p:nvSpPr>
          <p:cNvPr id="4" name="Textfeld 3">
            <a:extLst>
              <a:ext uri="{FF2B5EF4-FFF2-40B4-BE49-F238E27FC236}">
                <a16:creationId xmlns:a16="http://schemas.microsoft.com/office/drawing/2014/main" id="{66C34939-B557-4AFE-8E04-D9DA0560663E}"/>
              </a:ext>
            </a:extLst>
          </p:cNvPr>
          <p:cNvSpPr txBox="1"/>
          <p:nvPr/>
        </p:nvSpPr>
        <p:spPr>
          <a:xfrm>
            <a:off x="5901965" y="1885997"/>
            <a:ext cx="4731387" cy="2585323"/>
          </a:xfrm>
          <a:prstGeom prst="rect">
            <a:avLst/>
          </a:prstGeom>
          <a:noFill/>
        </p:spPr>
        <p:txBody>
          <a:bodyPr wrap="square" rtlCol="0">
            <a:spAutoFit/>
          </a:bodyPr>
          <a:lstStyle/>
          <a:p>
            <a:r>
              <a:rPr lang="de-DE" dirty="0"/>
              <a:t>Annahmen: </a:t>
            </a:r>
          </a:p>
          <a:p>
            <a:pPr marL="285750" indent="-285750">
              <a:buFont typeface="Arial" panose="020B0604020202020204" pitchFamily="34" charset="0"/>
              <a:buChar char="•"/>
            </a:pPr>
            <a:r>
              <a:rPr lang="de-DE" dirty="0"/>
              <a:t>Der Leader ist ehrlich und schickt an alle den Gleichen signierten pool</a:t>
            </a:r>
          </a:p>
          <a:p>
            <a:pPr marL="285750" indent="-285750">
              <a:buFont typeface="Arial" panose="020B0604020202020204" pitchFamily="34" charset="0"/>
              <a:buChar char="•"/>
            </a:pPr>
            <a:r>
              <a:rPr lang="de-DE" dirty="0"/>
              <a:t>Eine Transaktion im pool wird nicht garantiert in der Transaktionsdatenbank aufgenommen und heißt daher unbestätigt (</a:t>
            </a:r>
            <a:r>
              <a:rPr lang="de-DE" dirty="0" err="1"/>
              <a:t>unconfirmed</a:t>
            </a:r>
            <a:r>
              <a:rPr lang="de-DE" dirty="0"/>
              <a:t>)</a:t>
            </a:r>
          </a:p>
          <a:p>
            <a:pPr marL="285750" indent="-285750">
              <a:buFont typeface="Arial" panose="020B0604020202020204" pitchFamily="34" charset="0"/>
              <a:buChar char="•"/>
            </a:pPr>
            <a:r>
              <a:rPr lang="de-DE" dirty="0"/>
              <a:t>Wenn eine Transaktion in der Datenbank aufgenommen ist heißt das sie ist bestätigt (</a:t>
            </a:r>
            <a:r>
              <a:rPr lang="de-DE" dirty="0" err="1"/>
              <a:t>confirmed</a:t>
            </a:r>
            <a:r>
              <a:rPr lang="de-DE" dirty="0"/>
              <a:t>)</a:t>
            </a:r>
          </a:p>
        </p:txBody>
      </p:sp>
      <p:sp>
        <p:nvSpPr>
          <p:cNvPr id="5" name="Textfeld 4">
            <a:extLst>
              <a:ext uri="{FF2B5EF4-FFF2-40B4-BE49-F238E27FC236}">
                <a16:creationId xmlns:a16="http://schemas.microsoft.com/office/drawing/2014/main" id="{FB177385-0CE7-48D0-96C0-7BAB8CC53BA8}"/>
              </a:ext>
            </a:extLst>
          </p:cNvPr>
          <p:cNvSpPr txBox="1"/>
          <p:nvPr/>
        </p:nvSpPr>
        <p:spPr>
          <a:xfrm>
            <a:off x="5901964" y="4471320"/>
            <a:ext cx="4731387" cy="646331"/>
          </a:xfrm>
          <a:prstGeom prst="rect">
            <a:avLst/>
          </a:prstGeom>
          <a:noFill/>
        </p:spPr>
        <p:txBody>
          <a:bodyPr wrap="square" rtlCol="0">
            <a:spAutoFit/>
          </a:bodyPr>
          <a:lstStyle/>
          <a:p>
            <a:r>
              <a:rPr lang="de-DE" dirty="0"/>
              <a:t>Problem:</a:t>
            </a:r>
          </a:p>
          <a:p>
            <a:r>
              <a:rPr lang="de-DE" dirty="0"/>
              <a:t>Wie wählen wir den Leader</a:t>
            </a:r>
          </a:p>
        </p:txBody>
      </p:sp>
    </p:spTree>
    <p:extLst>
      <p:ext uri="{BB962C8B-B14F-4D97-AF65-F5344CB8AC3E}">
        <p14:creationId xmlns:p14="http://schemas.microsoft.com/office/powerpoint/2010/main" val="377277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err="1"/>
              <a:t>ElectionCoin</a:t>
            </a:r>
            <a:r>
              <a:rPr lang="de-DE" dirty="0"/>
              <a:t> - Leader</a:t>
            </a:r>
          </a:p>
        </p:txBody>
      </p:sp>
      <p:sp>
        <p:nvSpPr>
          <p:cNvPr id="3" name="Textfeld 2">
            <a:extLst>
              <a:ext uri="{FF2B5EF4-FFF2-40B4-BE49-F238E27FC236}">
                <a16:creationId xmlns:a16="http://schemas.microsoft.com/office/drawing/2014/main" id="{1538CBCF-B14F-41F3-9FEC-948FF412FD52}"/>
              </a:ext>
            </a:extLst>
          </p:cNvPr>
          <p:cNvSpPr txBox="1"/>
          <p:nvPr/>
        </p:nvSpPr>
        <p:spPr>
          <a:xfrm>
            <a:off x="838200" y="1885997"/>
            <a:ext cx="4731387" cy="3139321"/>
          </a:xfrm>
          <a:prstGeom prst="rect">
            <a:avLst/>
          </a:prstGeom>
          <a:noFill/>
        </p:spPr>
        <p:txBody>
          <a:bodyPr wrap="square" rtlCol="0">
            <a:spAutoFit/>
          </a:bodyPr>
          <a:lstStyle/>
          <a:p>
            <a:r>
              <a:rPr lang="de-DE" dirty="0"/>
              <a:t>Zufällig Wählen…</a:t>
            </a:r>
          </a:p>
          <a:p>
            <a:endParaRPr lang="de-DE" dirty="0"/>
          </a:p>
          <a:p>
            <a:r>
              <a:rPr lang="de-DE" dirty="0"/>
              <a:t>Problem: Fr. Becker könnte einfach 100 Accounts anmelden und so das Netzwerk stärker beeinflussen. Das Beeinflussen durch falsche Identitäten nenn man Sybil-</a:t>
            </a:r>
            <a:r>
              <a:rPr lang="de-DE" dirty="0" err="1"/>
              <a:t>Attake</a:t>
            </a:r>
            <a:endParaRPr lang="de-DE" dirty="0"/>
          </a:p>
          <a:p>
            <a:endParaRPr lang="de-DE" dirty="0"/>
          </a:p>
          <a:p>
            <a:r>
              <a:rPr lang="de-DE" dirty="0"/>
              <a:t>Lösung: Wir brauchen Merkmale die nicht einfach in großer Anzahl zu generieren sind.</a:t>
            </a:r>
          </a:p>
          <a:p>
            <a:endParaRPr lang="de-DE" dirty="0"/>
          </a:p>
          <a:p>
            <a:r>
              <a:rPr lang="de-DE" dirty="0"/>
              <a:t>IP Adressen sind also ungeeignet…</a:t>
            </a:r>
          </a:p>
        </p:txBody>
      </p:sp>
      <p:sp>
        <p:nvSpPr>
          <p:cNvPr id="5" name="Textfeld 4">
            <a:extLst>
              <a:ext uri="{FF2B5EF4-FFF2-40B4-BE49-F238E27FC236}">
                <a16:creationId xmlns:a16="http://schemas.microsoft.com/office/drawing/2014/main" id="{FB177385-0CE7-48D0-96C0-7BAB8CC53BA8}"/>
              </a:ext>
            </a:extLst>
          </p:cNvPr>
          <p:cNvSpPr txBox="1"/>
          <p:nvPr/>
        </p:nvSpPr>
        <p:spPr>
          <a:xfrm>
            <a:off x="838200" y="5310306"/>
            <a:ext cx="4731387" cy="923330"/>
          </a:xfrm>
          <a:prstGeom prst="rect">
            <a:avLst/>
          </a:prstGeom>
          <a:noFill/>
        </p:spPr>
        <p:txBody>
          <a:bodyPr wrap="square" rtlCol="0">
            <a:spAutoFit/>
          </a:bodyPr>
          <a:lstStyle/>
          <a:p>
            <a:r>
              <a:rPr lang="de-DE" dirty="0"/>
              <a:t>Lösung:</a:t>
            </a:r>
          </a:p>
          <a:p>
            <a:r>
              <a:rPr lang="de-DE" dirty="0"/>
              <a:t>Rechnerkapazität ist nicht leicht und billig zu generieren</a:t>
            </a:r>
          </a:p>
        </p:txBody>
      </p:sp>
    </p:spTree>
    <p:extLst>
      <p:ext uri="{BB962C8B-B14F-4D97-AF65-F5344CB8AC3E}">
        <p14:creationId xmlns:p14="http://schemas.microsoft.com/office/powerpoint/2010/main" val="11247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a:t>Proof-</a:t>
            </a:r>
            <a:r>
              <a:rPr lang="de-DE" dirty="0" err="1"/>
              <a:t>of</a:t>
            </a:r>
            <a:r>
              <a:rPr lang="de-DE" dirty="0"/>
              <a:t>-Work-</a:t>
            </a:r>
            <a:r>
              <a:rPr lang="de-DE" dirty="0" err="1"/>
              <a:t>Coin</a:t>
            </a:r>
            <a:endParaRPr lang="de-DE" dirty="0"/>
          </a:p>
        </p:txBody>
      </p:sp>
      <p:sp>
        <p:nvSpPr>
          <p:cNvPr id="4" name="Textfeld 3">
            <a:extLst>
              <a:ext uri="{FF2B5EF4-FFF2-40B4-BE49-F238E27FC236}">
                <a16:creationId xmlns:a16="http://schemas.microsoft.com/office/drawing/2014/main" id="{66C34939-B557-4AFE-8E04-D9DA0560663E}"/>
              </a:ext>
            </a:extLst>
          </p:cNvPr>
          <p:cNvSpPr txBox="1"/>
          <p:nvPr/>
        </p:nvSpPr>
        <p:spPr>
          <a:xfrm>
            <a:off x="838200" y="1690688"/>
            <a:ext cx="4731387" cy="2585323"/>
          </a:xfrm>
          <a:prstGeom prst="rect">
            <a:avLst/>
          </a:prstGeom>
          <a:noFill/>
        </p:spPr>
        <p:txBody>
          <a:bodyPr wrap="square" rtlCol="0">
            <a:spAutoFit/>
          </a:bodyPr>
          <a:lstStyle/>
          <a:p>
            <a:r>
              <a:rPr lang="de-DE" dirty="0"/>
              <a:t>Regeln</a:t>
            </a:r>
          </a:p>
          <a:p>
            <a:pPr marL="285750" indent="-285750">
              <a:buFont typeface="Arial" panose="020B0604020202020204" pitchFamily="34" charset="0"/>
              <a:buChar char="•"/>
            </a:pPr>
            <a:r>
              <a:rPr lang="de-DE" dirty="0"/>
              <a:t>Alle Arbeite kontinuierlich am Hashtag Puzzle</a:t>
            </a:r>
          </a:p>
          <a:p>
            <a:pPr marL="285750" indent="-285750">
              <a:buFont typeface="Arial" panose="020B0604020202020204" pitchFamily="34" charset="0"/>
              <a:buChar char="•"/>
            </a:pPr>
            <a:r>
              <a:rPr lang="de-DE" dirty="0"/>
              <a:t>Sobald ein Teilnehmer das Puzzle löst ist er Leader und Schickt den Transaktionspool zusammen mit der Puzzlelösung</a:t>
            </a:r>
          </a:p>
          <a:p>
            <a:pPr marL="285750" indent="-285750">
              <a:buFont typeface="Arial" panose="020B0604020202020204" pitchFamily="34" charset="0"/>
              <a:buChar char="•"/>
            </a:pPr>
            <a:r>
              <a:rPr lang="de-DE" dirty="0"/>
              <a:t>Sobald ein Teilnehmer den Pool des Leaders erhält validiert er anhand der Puzzlelösung und verwirft seinen Transaktionspool</a:t>
            </a:r>
          </a:p>
          <a:p>
            <a:pPr marL="285750" indent="-285750">
              <a:buFont typeface="Arial" panose="020B0604020202020204" pitchFamily="34" charset="0"/>
              <a:buChar char="•"/>
            </a:pPr>
            <a:r>
              <a:rPr lang="de-DE" dirty="0"/>
              <a:t>Es geht von vorne los… </a:t>
            </a:r>
          </a:p>
        </p:txBody>
      </p:sp>
      <p:sp>
        <p:nvSpPr>
          <p:cNvPr id="5" name="Textfeld 4">
            <a:extLst>
              <a:ext uri="{FF2B5EF4-FFF2-40B4-BE49-F238E27FC236}">
                <a16:creationId xmlns:a16="http://schemas.microsoft.com/office/drawing/2014/main" id="{FB177385-0CE7-48D0-96C0-7BAB8CC53BA8}"/>
              </a:ext>
            </a:extLst>
          </p:cNvPr>
          <p:cNvSpPr txBox="1"/>
          <p:nvPr/>
        </p:nvSpPr>
        <p:spPr>
          <a:xfrm>
            <a:off x="5721987" y="1690688"/>
            <a:ext cx="4731387" cy="2031325"/>
          </a:xfrm>
          <a:prstGeom prst="rect">
            <a:avLst/>
          </a:prstGeom>
          <a:noFill/>
        </p:spPr>
        <p:txBody>
          <a:bodyPr wrap="square" rtlCol="0">
            <a:spAutoFit/>
          </a:bodyPr>
          <a:lstStyle/>
          <a:p>
            <a:r>
              <a:rPr lang="de-DE" dirty="0"/>
              <a:t>Lösung:</a:t>
            </a:r>
          </a:p>
          <a:p>
            <a:r>
              <a:rPr lang="de-DE" dirty="0"/>
              <a:t>Wie bei </a:t>
            </a:r>
            <a:r>
              <a:rPr lang="de-DE" dirty="0" err="1"/>
              <a:t>Timestamps</a:t>
            </a:r>
            <a:r>
              <a:rPr lang="de-DE" dirty="0"/>
              <a:t> erstellen wir </a:t>
            </a:r>
            <a:r>
              <a:rPr lang="de-DE" dirty="0" err="1"/>
              <a:t>Linked</a:t>
            </a:r>
            <a:r>
              <a:rPr lang="de-DE" dirty="0"/>
              <a:t>-Transaktionsaktionspools. </a:t>
            </a:r>
          </a:p>
          <a:p>
            <a:r>
              <a:rPr lang="de-DE" dirty="0"/>
              <a:t>Das ist die Blockchain!</a:t>
            </a:r>
          </a:p>
          <a:p>
            <a:r>
              <a:rPr lang="de-DE" dirty="0"/>
              <a:t>Hier gilt nun immer die längste als gültig und das System schafft es immer wieder einen Konsens zu erzeugen.</a:t>
            </a:r>
          </a:p>
        </p:txBody>
      </p:sp>
      <p:sp>
        <p:nvSpPr>
          <p:cNvPr id="8" name="Textfeld 7">
            <a:extLst>
              <a:ext uri="{FF2B5EF4-FFF2-40B4-BE49-F238E27FC236}">
                <a16:creationId xmlns:a16="http://schemas.microsoft.com/office/drawing/2014/main" id="{7727F751-A1E0-465E-8354-E5E16A85E70F}"/>
              </a:ext>
            </a:extLst>
          </p:cNvPr>
          <p:cNvSpPr txBox="1"/>
          <p:nvPr/>
        </p:nvSpPr>
        <p:spPr>
          <a:xfrm>
            <a:off x="838199" y="4461550"/>
            <a:ext cx="4731387" cy="2031325"/>
          </a:xfrm>
          <a:prstGeom prst="rect">
            <a:avLst/>
          </a:prstGeom>
          <a:noFill/>
        </p:spPr>
        <p:txBody>
          <a:bodyPr wrap="square" rtlCol="0">
            <a:spAutoFit/>
          </a:bodyPr>
          <a:lstStyle/>
          <a:p>
            <a:r>
              <a:rPr lang="de-DE" dirty="0"/>
              <a:t>Problem:</a:t>
            </a:r>
          </a:p>
          <a:p>
            <a:r>
              <a:rPr lang="de-DE" dirty="0"/>
              <a:t>Zwei Teilnehmer werden Zeitgleich fertig</a:t>
            </a:r>
          </a:p>
          <a:p>
            <a:endParaRPr lang="de-DE" dirty="0"/>
          </a:p>
          <a:p>
            <a:r>
              <a:rPr lang="de-DE" dirty="0"/>
              <a:t>Dann haben wir zwei Transaktionsdatenbänke da die Transaktionspools durch </a:t>
            </a:r>
            <a:r>
              <a:rPr lang="de-DE" dirty="0" err="1"/>
              <a:t>zB</a:t>
            </a:r>
            <a:r>
              <a:rPr lang="de-DE" dirty="0"/>
              <a:t>. </a:t>
            </a:r>
            <a:r>
              <a:rPr lang="de-DE" dirty="0" err="1"/>
              <a:t>DoubleSpending</a:t>
            </a:r>
            <a:r>
              <a:rPr lang="de-DE" dirty="0"/>
              <a:t> unterschiedlich aussehen können. Das System ist nicht mehr im Konsens.</a:t>
            </a:r>
          </a:p>
        </p:txBody>
      </p:sp>
    </p:spTree>
    <p:extLst>
      <p:ext uri="{BB962C8B-B14F-4D97-AF65-F5344CB8AC3E}">
        <p14:creationId xmlns:p14="http://schemas.microsoft.com/office/powerpoint/2010/main" val="13977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a:t>Blockchain-</a:t>
            </a:r>
            <a:r>
              <a:rPr lang="de-DE" dirty="0" err="1"/>
              <a:t>Coin</a:t>
            </a:r>
            <a:r>
              <a:rPr lang="de-DE" dirty="0"/>
              <a:t> Regeln</a:t>
            </a:r>
          </a:p>
        </p:txBody>
      </p:sp>
      <p:sp>
        <p:nvSpPr>
          <p:cNvPr id="4" name="Textfeld 3">
            <a:extLst>
              <a:ext uri="{FF2B5EF4-FFF2-40B4-BE49-F238E27FC236}">
                <a16:creationId xmlns:a16="http://schemas.microsoft.com/office/drawing/2014/main" id="{66C34939-B557-4AFE-8E04-D9DA0560663E}"/>
              </a:ext>
            </a:extLst>
          </p:cNvPr>
          <p:cNvSpPr txBox="1"/>
          <p:nvPr/>
        </p:nvSpPr>
        <p:spPr>
          <a:xfrm>
            <a:off x="838200" y="1690688"/>
            <a:ext cx="4731387" cy="1477328"/>
          </a:xfrm>
          <a:prstGeom prst="rect">
            <a:avLst/>
          </a:prstGeom>
          <a:noFill/>
        </p:spPr>
        <p:txBody>
          <a:bodyPr wrap="square" rtlCol="0">
            <a:spAutoFit/>
          </a:bodyPr>
          <a:lstStyle/>
          <a:p>
            <a:r>
              <a:rPr lang="de-DE" dirty="0"/>
              <a:t>1. Der Leader verkündet einen Block. Dieser </a:t>
            </a:r>
            <a:r>
              <a:rPr lang="de-DE" dirty="0" err="1"/>
              <a:t>enthällt</a:t>
            </a:r>
            <a:endParaRPr lang="de-DE" dirty="0"/>
          </a:p>
          <a:p>
            <a:pPr marL="285750" indent="-285750">
              <a:buFont typeface="Arial" panose="020B0604020202020204" pitchFamily="34" charset="0"/>
              <a:buChar char="•"/>
            </a:pPr>
            <a:r>
              <a:rPr lang="de-DE" dirty="0"/>
              <a:t>Den Transaktionspool</a:t>
            </a:r>
          </a:p>
          <a:p>
            <a:pPr marL="285750" indent="-285750">
              <a:buFont typeface="Arial" panose="020B0604020202020204" pitchFamily="34" charset="0"/>
              <a:buChar char="•"/>
            </a:pPr>
            <a:r>
              <a:rPr lang="de-DE" dirty="0"/>
              <a:t>Die Puzzlelösung (</a:t>
            </a:r>
            <a:r>
              <a:rPr lang="de-DE" dirty="0" err="1"/>
              <a:t>nonce</a:t>
            </a:r>
            <a:r>
              <a:rPr lang="de-DE" dirty="0"/>
              <a:t>)</a:t>
            </a:r>
          </a:p>
          <a:p>
            <a:pPr marL="285750" indent="-285750">
              <a:buFont typeface="Arial" panose="020B0604020202020204" pitchFamily="34" charset="0"/>
              <a:buChar char="•"/>
            </a:pPr>
            <a:r>
              <a:rPr lang="de-DE" dirty="0"/>
              <a:t>Hash des vorigen Blockes</a:t>
            </a:r>
          </a:p>
        </p:txBody>
      </p:sp>
      <p:sp>
        <p:nvSpPr>
          <p:cNvPr id="3" name="Rechteck 2">
            <a:extLst>
              <a:ext uri="{FF2B5EF4-FFF2-40B4-BE49-F238E27FC236}">
                <a16:creationId xmlns:a16="http://schemas.microsoft.com/office/drawing/2014/main" id="{EBC1F8E4-75ED-4E8B-B5DD-0A0F31981922}"/>
              </a:ext>
            </a:extLst>
          </p:cNvPr>
          <p:cNvSpPr/>
          <p:nvPr/>
        </p:nvSpPr>
        <p:spPr>
          <a:xfrm>
            <a:off x="2119376" y="3168016"/>
            <a:ext cx="3440784" cy="241561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dirty="0"/>
          </a:p>
        </p:txBody>
      </p:sp>
      <p:sp>
        <p:nvSpPr>
          <p:cNvPr id="9" name="Textfeld 8">
            <a:extLst>
              <a:ext uri="{FF2B5EF4-FFF2-40B4-BE49-F238E27FC236}">
                <a16:creationId xmlns:a16="http://schemas.microsoft.com/office/drawing/2014/main" id="{85C9FC52-8983-4C28-9932-AF209E23E719}"/>
              </a:ext>
            </a:extLst>
          </p:cNvPr>
          <p:cNvSpPr txBox="1"/>
          <p:nvPr/>
        </p:nvSpPr>
        <p:spPr>
          <a:xfrm>
            <a:off x="3354287" y="3245789"/>
            <a:ext cx="1791093" cy="369332"/>
          </a:xfrm>
          <a:prstGeom prst="rect">
            <a:avLst/>
          </a:prstGeom>
          <a:noFill/>
        </p:spPr>
        <p:txBody>
          <a:bodyPr wrap="square" rtlCol="0">
            <a:spAutoFit/>
          </a:bodyPr>
          <a:lstStyle/>
          <a:p>
            <a:r>
              <a:rPr lang="de-DE" dirty="0">
                <a:solidFill>
                  <a:schemeClr val="bg1"/>
                </a:solidFill>
              </a:rPr>
              <a:t>Block</a:t>
            </a:r>
          </a:p>
        </p:txBody>
      </p:sp>
      <p:sp>
        <p:nvSpPr>
          <p:cNvPr id="10" name="Rechteck 9">
            <a:extLst>
              <a:ext uri="{FF2B5EF4-FFF2-40B4-BE49-F238E27FC236}">
                <a16:creationId xmlns:a16="http://schemas.microsoft.com/office/drawing/2014/main" id="{18E01EF1-F7C9-4D48-84B1-B0B1952617DD}"/>
              </a:ext>
            </a:extLst>
          </p:cNvPr>
          <p:cNvSpPr/>
          <p:nvPr/>
        </p:nvSpPr>
        <p:spPr>
          <a:xfrm>
            <a:off x="2444601" y="3783116"/>
            <a:ext cx="1395167" cy="44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err="1"/>
              <a:t>Prev</a:t>
            </a:r>
            <a:r>
              <a:rPr lang="de-DE" dirty="0"/>
              <a:t> Hash</a:t>
            </a:r>
          </a:p>
        </p:txBody>
      </p:sp>
      <p:sp>
        <p:nvSpPr>
          <p:cNvPr id="11" name="Rechteck 10">
            <a:extLst>
              <a:ext uri="{FF2B5EF4-FFF2-40B4-BE49-F238E27FC236}">
                <a16:creationId xmlns:a16="http://schemas.microsoft.com/office/drawing/2014/main" id="{BED5ADC8-17C3-4B32-B8A7-B15DD977585B}"/>
              </a:ext>
            </a:extLst>
          </p:cNvPr>
          <p:cNvSpPr/>
          <p:nvPr/>
        </p:nvSpPr>
        <p:spPr>
          <a:xfrm>
            <a:off x="3909682" y="3783116"/>
            <a:ext cx="1325253" cy="44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err="1"/>
              <a:t>Nonce</a:t>
            </a:r>
            <a:endParaRPr lang="de-DE" dirty="0"/>
          </a:p>
        </p:txBody>
      </p:sp>
      <p:sp>
        <p:nvSpPr>
          <p:cNvPr id="12" name="Rechteck 11">
            <a:extLst>
              <a:ext uri="{FF2B5EF4-FFF2-40B4-BE49-F238E27FC236}">
                <a16:creationId xmlns:a16="http://schemas.microsoft.com/office/drawing/2014/main" id="{8F49C31B-D221-4994-BB11-AE92A97238AC}"/>
              </a:ext>
            </a:extLst>
          </p:cNvPr>
          <p:cNvSpPr/>
          <p:nvPr/>
        </p:nvSpPr>
        <p:spPr>
          <a:xfrm>
            <a:off x="2444600" y="4453274"/>
            <a:ext cx="909687" cy="44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err="1"/>
              <a:t>Tx</a:t>
            </a:r>
            <a:endParaRPr lang="de-DE" dirty="0"/>
          </a:p>
        </p:txBody>
      </p:sp>
      <p:sp>
        <p:nvSpPr>
          <p:cNvPr id="13" name="Rechteck 12">
            <a:extLst>
              <a:ext uri="{FF2B5EF4-FFF2-40B4-BE49-F238E27FC236}">
                <a16:creationId xmlns:a16="http://schemas.microsoft.com/office/drawing/2014/main" id="{04231469-E09F-48B4-8008-3DF942480D93}"/>
              </a:ext>
            </a:extLst>
          </p:cNvPr>
          <p:cNvSpPr/>
          <p:nvPr/>
        </p:nvSpPr>
        <p:spPr>
          <a:xfrm>
            <a:off x="3384924" y="4453274"/>
            <a:ext cx="909687" cy="44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err="1"/>
              <a:t>Tx</a:t>
            </a:r>
            <a:endParaRPr lang="de-DE" dirty="0"/>
          </a:p>
        </p:txBody>
      </p:sp>
      <p:sp>
        <p:nvSpPr>
          <p:cNvPr id="14" name="Rechteck 13">
            <a:extLst>
              <a:ext uri="{FF2B5EF4-FFF2-40B4-BE49-F238E27FC236}">
                <a16:creationId xmlns:a16="http://schemas.microsoft.com/office/drawing/2014/main" id="{4E7E07B5-8232-4A09-8E4B-3EDBD08FD9B1}"/>
              </a:ext>
            </a:extLst>
          </p:cNvPr>
          <p:cNvSpPr/>
          <p:nvPr/>
        </p:nvSpPr>
        <p:spPr>
          <a:xfrm>
            <a:off x="4325248" y="4459325"/>
            <a:ext cx="909687" cy="44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a:t>…</a:t>
            </a:r>
          </a:p>
        </p:txBody>
      </p:sp>
      <p:sp>
        <p:nvSpPr>
          <p:cNvPr id="15" name="Pfeil: nach rechts 14">
            <a:extLst>
              <a:ext uri="{FF2B5EF4-FFF2-40B4-BE49-F238E27FC236}">
                <a16:creationId xmlns:a16="http://schemas.microsoft.com/office/drawing/2014/main" id="{57C5B91F-DA21-44C5-9E0B-0C3DBA87C605}"/>
              </a:ext>
            </a:extLst>
          </p:cNvPr>
          <p:cNvSpPr/>
          <p:nvPr/>
        </p:nvSpPr>
        <p:spPr>
          <a:xfrm>
            <a:off x="1346378" y="3856434"/>
            <a:ext cx="1098222" cy="32433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16" name="Rechteck 15">
            <a:extLst>
              <a:ext uri="{FF2B5EF4-FFF2-40B4-BE49-F238E27FC236}">
                <a16:creationId xmlns:a16="http://schemas.microsoft.com/office/drawing/2014/main" id="{BA3D53A3-F4EB-4639-86D7-60EF79742C2B}"/>
              </a:ext>
            </a:extLst>
          </p:cNvPr>
          <p:cNvSpPr/>
          <p:nvPr/>
        </p:nvSpPr>
        <p:spPr>
          <a:xfrm>
            <a:off x="6300162" y="3168016"/>
            <a:ext cx="3440784" cy="241561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58EC5E0B-2042-4676-B361-365673D81E70}"/>
              </a:ext>
            </a:extLst>
          </p:cNvPr>
          <p:cNvSpPr txBox="1"/>
          <p:nvPr/>
        </p:nvSpPr>
        <p:spPr>
          <a:xfrm>
            <a:off x="7535073" y="3245789"/>
            <a:ext cx="1791093" cy="369332"/>
          </a:xfrm>
          <a:prstGeom prst="rect">
            <a:avLst/>
          </a:prstGeom>
          <a:noFill/>
        </p:spPr>
        <p:txBody>
          <a:bodyPr wrap="square" rtlCol="0">
            <a:spAutoFit/>
          </a:bodyPr>
          <a:lstStyle/>
          <a:p>
            <a:r>
              <a:rPr lang="de-DE" dirty="0">
                <a:solidFill>
                  <a:schemeClr val="bg1"/>
                </a:solidFill>
              </a:rPr>
              <a:t>Block</a:t>
            </a:r>
          </a:p>
        </p:txBody>
      </p:sp>
      <p:sp>
        <p:nvSpPr>
          <p:cNvPr id="18" name="Rechteck 17">
            <a:extLst>
              <a:ext uri="{FF2B5EF4-FFF2-40B4-BE49-F238E27FC236}">
                <a16:creationId xmlns:a16="http://schemas.microsoft.com/office/drawing/2014/main" id="{2D4DD46C-D01F-4047-B7FB-A464E66E924A}"/>
              </a:ext>
            </a:extLst>
          </p:cNvPr>
          <p:cNvSpPr/>
          <p:nvPr/>
        </p:nvSpPr>
        <p:spPr>
          <a:xfrm>
            <a:off x="6625387" y="3783116"/>
            <a:ext cx="1395167" cy="44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err="1"/>
              <a:t>Prev</a:t>
            </a:r>
            <a:r>
              <a:rPr lang="de-DE" dirty="0"/>
              <a:t> Hash</a:t>
            </a:r>
          </a:p>
        </p:txBody>
      </p:sp>
      <p:sp>
        <p:nvSpPr>
          <p:cNvPr id="19" name="Rechteck 18">
            <a:extLst>
              <a:ext uri="{FF2B5EF4-FFF2-40B4-BE49-F238E27FC236}">
                <a16:creationId xmlns:a16="http://schemas.microsoft.com/office/drawing/2014/main" id="{39C75573-2571-4490-A10E-963DB00C7CCB}"/>
              </a:ext>
            </a:extLst>
          </p:cNvPr>
          <p:cNvSpPr/>
          <p:nvPr/>
        </p:nvSpPr>
        <p:spPr>
          <a:xfrm>
            <a:off x="8090468" y="3783116"/>
            <a:ext cx="1325253" cy="44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err="1"/>
              <a:t>Nonce</a:t>
            </a:r>
            <a:endParaRPr lang="de-DE" dirty="0"/>
          </a:p>
        </p:txBody>
      </p:sp>
      <p:sp>
        <p:nvSpPr>
          <p:cNvPr id="20" name="Rechteck 19">
            <a:extLst>
              <a:ext uri="{FF2B5EF4-FFF2-40B4-BE49-F238E27FC236}">
                <a16:creationId xmlns:a16="http://schemas.microsoft.com/office/drawing/2014/main" id="{6CB05E80-DAE6-48BB-AC55-16CE7C1A6D97}"/>
              </a:ext>
            </a:extLst>
          </p:cNvPr>
          <p:cNvSpPr/>
          <p:nvPr/>
        </p:nvSpPr>
        <p:spPr>
          <a:xfrm>
            <a:off x="6625386" y="4453274"/>
            <a:ext cx="909687" cy="44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err="1"/>
              <a:t>Tx</a:t>
            </a:r>
            <a:endParaRPr lang="de-DE" dirty="0"/>
          </a:p>
        </p:txBody>
      </p:sp>
      <p:sp>
        <p:nvSpPr>
          <p:cNvPr id="21" name="Rechteck 20">
            <a:extLst>
              <a:ext uri="{FF2B5EF4-FFF2-40B4-BE49-F238E27FC236}">
                <a16:creationId xmlns:a16="http://schemas.microsoft.com/office/drawing/2014/main" id="{7333616E-B698-4A90-BB5F-920AA191630B}"/>
              </a:ext>
            </a:extLst>
          </p:cNvPr>
          <p:cNvSpPr/>
          <p:nvPr/>
        </p:nvSpPr>
        <p:spPr>
          <a:xfrm>
            <a:off x="7565710" y="4453274"/>
            <a:ext cx="909687" cy="44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err="1"/>
              <a:t>Tx</a:t>
            </a:r>
            <a:endParaRPr lang="de-DE" dirty="0"/>
          </a:p>
        </p:txBody>
      </p:sp>
      <p:sp>
        <p:nvSpPr>
          <p:cNvPr id="22" name="Rechteck 21">
            <a:extLst>
              <a:ext uri="{FF2B5EF4-FFF2-40B4-BE49-F238E27FC236}">
                <a16:creationId xmlns:a16="http://schemas.microsoft.com/office/drawing/2014/main" id="{3C0BD1AB-E632-4B35-89FA-92BA368AB4AE}"/>
              </a:ext>
            </a:extLst>
          </p:cNvPr>
          <p:cNvSpPr/>
          <p:nvPr/>
        </p:nvSpPr>
        <p:spPr>
          <a:xfrm>
            <a:off x="8506034" y="4459325"/>
            <a:ext cx="909687" cy="44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a:t>…</a:t>
            </a:r>
          </a:p>
        </p:txBody>
      </p:sp>
      <p:sp>
        <p:nvSpPr>
          <p:cNvPr id="23" name="Pfeil: nach rechts 22">
            <a:extLst>
              <a:ext uri="{FF2B5EF4-FFF2-40B4-BE49-F238E27FC236}">
                <a16:creationId xmlns:a16="http://schemas.microsoft.com/office/drawing/2014/main" id="{9CF37F00-269E-4D18-B144-C38069559343}"/>
              </a:ext>
            </a:extLst>
          </p:cNvPr>
          <p:cNvSpPr/>
          <p:nvPr/>
        </p:nvSpPr>
        <p:spPr>
          <a:xfrm>
            <a:off x="5547760" y="3867957"/>
            <a:ext cx="1077626" cy="32433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24" name="Textfeld 23">
            <a:extLst>
              <a:ext uri="{FF2B5EF4-FFF2-40B4-BE49-F238E27FC236}">
                <a16:creationId xmlns:a16="http://schemas.microsoft.com/office/drawing/2014/main" id="{9C753530-5D53-4875-9460-2C8E95718862}"/>
              </a:ext>
            </a:extLst>
          </p:cNvPr>
          <p:cNvSpPr txBox="1"/>
          <p:nvPr/>
        </p:nvSpPr>
        <p:spPr>
          <a:xfrm>
            <a:off x="838200" y="5910605"/>
            <a:ext cx="8902746" cy="646331"/>
          </a:xfrm>
          <a:prstGeom prst="rect">
            <a:avLst/>
          </a:prstGeom>
          <a:noFill/>
        </p:spPr>
        <p:txBody>
          <a:bodyPr wrap="square" rtlCol="0">
            <a:spAutoFit/>
          </a:bodyPr>
          <a:lstStyle/>
          <a:p>
            <a:r>
              <a:rPr lang="de-DE" dirty="0"/>
              <a:t>Blocke bilden eine Kette, in jedem Block ist der Hash des vorangegangenen Blocks. Einzige Ausnahme ist der erste Block der sogenannte Genesis-Block.</a:t>
            </a:r>
          </a:p>
        </p:txBody>
      </p:sp>
    </p:spTree>
    <p:extLst>
      <p:ext uri="{BB962C8B-B14F-4D97-AF65-F5344CB8AC3E}">
        <p14:creationId xmlns:p14="http://schemas.microsoft.com/office/powerpoint/2010/main" val="131282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animBg="1"/>
      <p:bldP spid="20" grpId="0" animBg="1"/>
      <p:bldP spid="21"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6B5292-0F1D-4773-A52A-187B237F1385}"/>
              </a:ext>
            </a:extLst>
          </p:cNvPr>
          <p:cNvSpPr>
            <a:spLocks noGrp="1"/>
          </p:cNvSpPr>
          <p:nvPr>
            <p:ph type="title"/>
          </p:nvPr>
        </p:nvSpPr>
        <p:spPr/>
        <p:txBody>
          <a:bodyPr/>
          <a:lstStyle/>
          <a:p>
            <a:r>
              <a:rPr lang="de-DE" dirty="0"/>
              <a:t>Grundlagen</a:t>
            </a:r>
          </a:p>
        </p:txBody>
      </p:sp>
      <p:sp>
        <p:nvSpPr>
          <p:cNvPr id="3" name="Inhaltsplatzhalter 2">
            <a:extLst>
              <a:ext uri="{FF2B5EF4-FFF2-40B4-BE49-F238E27FC236}">
                <a16:creationId xmlns:a16="http://schemas.microsoft.com/office/drawing/2014/main" id="{9EBF6B5E-BC91-4844-919A-89B2DA2E1084}"/>
              </a:ext>
            </a:extLst>
          </p:cNvPr>
          <p:cNvSpPr>
            <a:spLocks noGrp="1"/>
          </p:cNvSpPr>
          <p:nvPr>
            <p:ph idx="1"/>
          </p:nvPr>
        </p:nvSpPr>
        <p:spPr/>
        <p:txBody>
          <a:bodyPr/>
          <a:lstStyle/>
          <a:p>
            <a:r>
              <a:rPr lang="de-DE" dirty="0"/>
              <a:t>Digitales Bargeld</a:t>
            </a:r>
          </a:p>
          <a:p>
            <a:r>
              <a:rPr lang="de-DE" dirty="0"/>
              <a:t>Digitale Zeitstempel</a:t>
            </a:r>
          </a:p>
          <a:p>
            <a:r>
              <a:rPr lang="de-DE" dirty="0"/>
              <a:t>Proof </a:t>
            </a:r>
            <a:r>
              <a:rPr lang="de-DE" dirty="0" err="1"/>
              <a:t>of</a:t>
            </a:r>
            <a:r>
              <a:rPr lang="de-DE" dirty="0"/>
              <a:t> Work</a:t>
            </a:r>
          </a:p>
        </p:txBody>
      </p:sp>
    </p:spTree>
    <p:extLst>
      <p:ext uri="{BB962C8B-B14F-4D97-AF65-F5344CB8AC3E}">
        <p14:creationId xmlns:p14="http://schemas.microsoft.com/office/powerpoint/2010/main" val="123057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a:t>Blockchain-</a:t>
            </a:r>
            <a:r>
              <a:rPr lang="de-DE" dirty="0" err="1"/>
              <a:t>Coin</a:t>
            </a:r>
            <a:r>
              <a:rPr lang="de-DE" dirty="0"/>
              <a:t> Regeln</a:t>
            </a:r>
          </a:p>
        </p:txBody>
      </p:sp>
      <p:sp>
        <p:nvSpPr>
          <p:cNvPr id="4" name="Textfeld 3">
            <a:extLst>
              <a:ext uri="{FF2B5EF4-FFF2-40B4-BE49-F238E27FC236}">
                <a16:creationId xmlns:a16="http://schemas.microsoft.com/office/drawing/2014/main" id="{66C34939-B557-4AFE-8E04-D9DA0560663E}"/>
              </a:ext>
            </a:extLst>
          </p:cNvPr>
          <p:cNvSpPr txBox="1"/>
          <p:nvPr/>
        </p:nvSpPr>
        <p:spPr>
          <a:xfrm>
            <a:off x="913614" y="1554435"/>
            <a:ext cx="4731387" cy="2585323"/>
          </a:xfrm>
          <a:prstGeom prst="rect">
            <a:avLst/>
          </a:prstGeom>
          <a:noFill/>
        </p:spPr>
        <p:txBody>
          <a:bodyPr wrap="square" rtlCol="0">
            <a:spAutoFit/>
          </a:bodyPr>
          <a:lstStyle/>
          <a:p>
            <a:r>
              <a:rPr lang="de-DE" dirty="0"/>
              <a:t>2. Das </a:t>
            </a:r>
            <a:r>
              <a:rPr lang="de-DE" dirty="0" err="1"/>
              <a:t>Hashcash</a:t>
            </a:r>
            <a:r>
              <a:rPr lang="de-DE" dirty="0"/>
              <a:t>-Puzzle ist nicht nur der Pool sondern auch der Hash des vorigen Blocks.</a:t>
            </a:r>
          </a:p>
          <a:p>
            <a:r>
              <a:rPr lang="de-DE" dirty="0"/>
              <a:t>3. Jeder Teilnehmer validiert alle Blöcke</a:t>
            </a:r>
          </a:p>
          <a:p>
            <a:r>
              <a:rPr lang="de-DE" dirty="0"/>
              <a:t>4. Jeder Teilnehmer arbeitet an dem Puzzle basierend auf dem Block in der längsten ihm bekannten Blockkette.</a:t>
            </a:r>
          </a:p>
          <a:p>
            <a:endParaRPr lang="de-DE" dirty="0"/>
          </a:p>
          <a:p>
            <a:r>
              <a:rPr lang="de-DE" dirty="0"/>
              <a:t>Nun ist das Problem einer Spaltung gelöst da man immer wieder zusammen finden wird…</a:t>
            </a:r>
          </a:p>
        </p:txBody>
      </p:sp>
    </p:spTree>
    <p:extLst>
      <p:ext uri="{BB962C8B-B14F-4D97-AF65-F5344CB8AC3E}">
        <p14:creationId xmlns:p14="http://schemas.microsoft.com/office/powerpoint/2010/main" val="1123949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Ellipse 116">
            <a:extLst>
              <a:ext uri="{FF2B5EF4-FFF2-40B4-BE49-F238E27FC236}">
                <a16:creationId xmlns:a16="http://schemas.microsoft.com/office/drawing/2014/main" id="{CB6237AC-EFF2-491C-AEE7-44A590CF0CFD}"/>
              </a:ext>
            </a:extLst>
          </p:cNvPr>
          <p:cNvSpPr/>
          <p:nvPr/>
        </p:nvSpPr>
        <p:spPr>
          <a:xfrm>
            <a:off x="5623615" y="3637199"/>
            <a:ext cx="4241668" cy="290040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a:t>Blockchain-</a:t>
            </a:r>
            <a:r>
              <a:rPr lang="de-DE" dirty="0" err="1"/>
              <a:t>Coin</a:t>
            </a:r>
            <a:r>
              <a:rPr lang="de-DE" dirty="0"/>
              <a:t> Regeln</a:t>
            </a:r>
          </a:p>
        </p:txBody>
      </p:sp>
      <p:sp>
        <p:nvSpPr>
          <p:cNvPr id="3" name="Ellipse 2">
            <a:extLst>
              <a:ext uri="{FF2B5EF4-FFF2-40B4-BE49-F238E27FC236}">
                <a16:creationId xmlns:a16="http://schemas.microsoft.com/office/drawing/2014/main" id="{A28DD272-D1EF-4CFF-9746-826EEC9504C2}"/>
              </a:ext>
            </a:extLst>
          </p:cNvPr>
          <p:cNvSpPr/>
          <p:nvPr/>
        </p:nvSpPr>
        <p:spPr>
          <a:xfrm>
            <a:off x="1866507" y="1690688"/>
            <a:ext cx="1602557" cy="6942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Becker</a:t>
            </a:r>
          </a:p>
        </p:txBody>
      </p:sp>
      <p:sp>
        <p:nvSpPr>
          <p:cNvPr id="7" name="Ellipse 6">
            <a:extLst>
              <a:ext uri="{FF2B5EF4-FFF2-40B4-BE49-F238E27FC236}">
                <a16:creationId xmlns:a16="http://schemas.microsoft.com/office/drawing/2014/main" id="{E38E35EC-8DDF-4AFB-A534-A9F10568D1B8}"/>
              </a:ext>
            </a:extLst>
          </p:cNvPr>
          <p:cNvSpPr/>
          <p:nvPr/>
        </p:nvSpPr>
        <p:spPr>
          <a:xfrm>
            <a:off x="3654457" y="1723680"/>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98B03D73-D47D-4EB6-BF1F-B0F298DC0CE5}"/>
              </a:ext>
            </a:extLst>
          </p:cNvPr>
          <p:cNvSpPr/>
          <p:nvPr/>
        </p:nvSpPr>
        <p:spPr>
          <a:xfrm>
            <a:off x="1435821" y="1629412"/>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918E5028-BA25-4FD8-B48A-2452D120EDE7}"/>
              </a:ext>
            </a:extLst>
          </p:cNvPr>
          <p:cNvSpPr/>
          <p:nvPr/>
        </p:nvSpPr>
        <p:spPr>
          <a:xfrm>
            <a:off x="2148919" y="1326110"/>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1A94B877-8CBB-4B35-B3A6-72B70DDF902B}"/>
              </a:ext>
            </a:extLst>
          </p:cNvPr>
          <p:cNvSpPr/>
          <p:nvPr/>
        </p:nvSpPr>
        <p:spPr>
          <a:xfrm>
            <a:off x="2975728" y="1326111"/>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A86476B3-CEE9-47C3-A5DB-6361CC95335F}"/>
              </a:ext>
            </a:extLst>
          </p:cNvPr>
          <p:cNvCxnSpPr>
            <a:cxnSpLocks/>
            <a:stCxn id="9" idx="5"/>
          </p:cNvCxnSpPr>
          <p:nvPr/>
        </p:nvCxnSpPr>
        <p:spPr>
          <a:xfrm>
            <a:off x="1685256" y="1878847"/>
            <a:ext cx="313226" cy="137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3B2EC991-DAE1-4D9D-9CF8-7E9E6B2AB8E8}"/>
              </a:ext>
            </a:extLst>
          </p:cNvPr>
          <p:cNvCxnSpPr>
            <a:stCxn id="10" idx="4"/>
          </p:cNvCxnSpPr>
          <p:nvPr/>
        </p:nvCxnSpPr>
        <p:spPr>
          <a:xfrm>
            <a:off x="2295035" y="1618341"/>
            <a:ext cx="70213" cy="157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CB0F62BF-EA50-45E0-95B3-8EE8AE6B55A0}"/>
              </a:ext>
            </a:extLst>
          </p:cNvPr>
          <p:cNvCxnSpPr>
            <a:stCxn id="11" idx="4"/>
          </p:cNvCxnSpPr>
          <p:nvPr/>
        </p:nvCxnSpPr>
        <p:spPr>
          <a:xfrm flipH="1">
            <a:off x="3038771" y="1618342"/>
            <a:ext cx="83073" cy="157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2A70C780-2C7A-4204-BB28-C55640689AA2}"/>
              </a:ext>
            </a:extLst>
          </p:cNvPr>
          <p:cNvCxnSpPr>
            <a:stCxn id="7" idx="3"/>
          </p:cNvCxnSpPr>
          <p:nvPr/>
        </p:nvCxnSpPr>
        <p:spPr>
          <a:xfrm flipH="1">
            <a:off x="3184887" y="1973115"/>
            <a:ext cx="512366" cy="64719"/>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B07875A2-6038-42EB-8D20-558A1696D987}"/>
              </a:ext>
            </a:extLst>
          </p:cNvPr>
          <p:cNvSpPr/>
          <p:nvPr/>
        </p:nvSpPr>
        <p:spPr>
          <a:xfrm>
            <a:off x="1094299" y="2457327"/>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a:extLst>
              <a:ext uri="{FF2B5EF4-FFF2-40B4-BE49-F238E27FC236}">
                <a16:creationId xmlns:a16="http://schemas.microsoft.com/office/drawing/2014/main" id="{21B1B211-F6A0-4BBA-912A-8D8BD68F9C72}"/>
              </a:ext>
            </a:extLst>
          </p:cNvPr>
          <p:cNvSpPr/>
          <p:nvPr/>
        </p:nvSpPr>
        <p:spPr>
          <a:xfrm>
            <a:off x="1661281" y="2457327"/>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a:extLst>
              <a:ext uri="{FF2B5EF4-FFF2-40B4-BE49-F238E27FC236}">
                <a16:creationId xmlns:a16="http://schemas.microsoft.com/office/drawing/2014/main" id="{794DFC09-E650-4B00-A0E5-EF5042A06A28}"/>
              </a:ext>
            </a:extLst>
          </p:cNvPr>
          <p:cNvSpPr/>
          <p:nvPr/>
        </p:nvSpPr>
        <p:spPr>
          <a:xfrm>
            <a:off x="2228263" y="2457327"/>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8F26C2AB-9FF8-42FE-BAD8-206AF08F5A66}"/>
              </a:ext>
            </a:extLst>
          </p:cNvPr>
          <p:cNvCxnSpPr>
            <a:stCxn id="24" idx="3"/>
            <a:endCxn id="25" idx="1"/>
          </p:cNvCxnSpPr>
          <p:nvPr/>
        </p:nvCxnSpPr>
        <p:spPr>
          <a:xfrm>
            <a:off x="1386530" y="2617418"/>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F13CFA0B-CAFE-4F21-B66C-FF1711FFABE6}"/>
              </a:ext>
            </a:extLst>
          </p:cNvPr>
          <p:cNvCxnSpPr>
            <a:stCxn id="25" idx="3"/>
            <a:endCxn id="26" idx="1"/>
          </p:cNvCxnSpPr>
          <p:nvPr/>
        </p:nvCxnSpPr>
        <p:spPr>
          <a:xfrm>
            <a:off x="1953512" y="2617418"/>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F8023DE6-FA97-4304-B0DF-B6C7FD336323}"/>
              </a:ext>
            </a:extLst>
          </p:cNvPr>
          <p:cNvSpPr/>
          <p:nvPr/>
        </p:nvSpPr>
        <p:spPr>
          <a:xfrm>
            <a:off x="1076819" y="2931669"/>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DE2E20B6-F6D9-4479-8E3C-AD0A35C7AB32}"/>
              </a:ext>
            </a:extLst>
          </p:cNvPr>
          <p:cNvSpPr/>
          <p:nvPr/>
        </p:nvSpPr>
        <p:spPr>
          <a:xfrm>
            <a:off x="1643801" y="2931669"/>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Rechteck 32">
            <a:extLst>
              <a:ext uri="{FF2B5EF4-FFF2-40B4-BE49-F238E27FC236}">
                <a16:creationId xmlns:a16="http://schemas.microsoft.com/office/drawing/2014/main" id="{30AA078F-01BF-4F2E-86C3-6A95333D6A21}"/>
              </a:ext>
            </a:extLst>
          </p:cNvPr>
          <p:cNvSpPr/>
          <p:nvPr/>
        </p:nvSpPr>
        <p:spPr>
          <a:xfrm>
            <a:off x="2210783" y="2931669"/>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a:t>
            </a:r>
          </a:p>
        </p:txBody>
      </p:sp>
      <p:cxnSp>
        <p:nvCxnSpPr>
          <p:cNvPr id="34" name="Gerade Verbindung mit Pfeil 33">
            <a:extLst>
              <a:ext uri="{FF2B5EF4-FFF2-40B4-BE49-F238E27FC236}">
                <a16:creationId xmlns:a16="http://schemas.microsoft.com/office/drawing/2014/main" id="{292B4774-233C-493A-9C23-FB1641D18C8E}"/>
              </a:ext>
            </a:extLst>
          </p:cNvPr>
          <p:cNvCxnSpPr>
            <a:stCxn id="31" idx="3"/>
            <a:endCxn id="32" idx="1"/>
          </p:cNvCxnSpPr>
          <p:nvPr/>
        </p:nvCxnSpPr>
        <p:spPr>
          <a:xfrm>
            <a:off x="1369050" y="3091760"/>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B1B80E3B-F9A7-40F9-AA9C-675D6E668610}"/>
              </a:ext>
            </a:extLst>
          </p:cNvPr>
          <p:cNvCxnSpPr>
            <a:stCxn id="32" idx="3"/>
            <a:endCxn id="33" idx="1"/>
          </p:cNvCxnSpPr>
          <p:nvPr/>
        </p:nvCxnSpPr>
        <p:spPr>
          <a:xfrm>
            <a:off x="1936032" y="3091760"/>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hteck 35">
            <a:extLst>
              <a:ext uri="{FF2B5EF4-FFF2-40B4-BE49-F238E27FC236}">
                <a16:creationId xmlns:a16="http://schemas.microsoft.com/office/drawing/2014/main" id="{C7092097-99F9-40C9-A173-37A15D5A69EF}"/>
              </a:ext>
            </a:extLst>
          </p:cNvPr>
          <p:cNvSpPr/>
          <p:nvPr/>
        </p:nvSpPr>
        <p:spPr>
          <a:xfrm>
            <a:off x="2777765" y="2925738"/>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cxnSp>
        <p:nvCxnSpPr>
          <p:cNvPr id="37" name="Gerade Verbindung mit Pfeil 36">
            <a:extLst>
              <a:ext uri="{FF2B5EF4-FFF2-40B4-BE49-F238E27FC236}">
                <a16:creationId xmlns:a16="http://schemas.microsoft.com/office/drawing/2014/main" id="{AC4BCAD0-89A6-4FBC-B955-EA39F064C5CB}"/>
              </a:ext>
            </a:extLst>
          </p:cNvPr>
          <p:cNvCxnSpPr>
            <a:endCxn id="36" idx="1"/>
          </p:cNvCxnSpPr>
          <p:nvPr/>
        </p:nvCxnSpPr>
        <p:spPr>
          <a:xfrm>
            <a:off x="2503014" y="3085829"/>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EB439E43-9607-4E3A-934C-3025A777DD03}"/>
              </a:ext>
            </a:extLst>
          </p:cNvPr>
          <p:cNvSpPr/>
          <p:nvPr/>
        </p:nvSpPr>
        <p:spPr>
          <a:xfrm>
            <a:off x="1076819" y="3672508"/>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Rechteck 39">
            <a:extLst>
              <a:ext uri="{FF2B5EF4-FFF2-40B4-BE49-F238E27FC236}">
                <a16:creationId xmlns:a16="http://schemas.microsoft.com/office/drawing/2014/main" id="{F5A414B3-A65F-4019-A96B-CE0ABA7D4137}"/>
              </a:ext>
            </a:extLst>
          </p:cNvPr>
          <p:cNvSpPr/>
          <p:nvPr/>
        </p:nvSpPr>
        <p:spPr>
          <a:xfrm>
            <a:off x="1643801" y="3672508"/>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Rechteck 40">
            <a:extLst>
              <a:ext uri="{FF2B5EF4-FFF2-40B4-BE49-F238E27FC236}">
                <a16:creationId xmlns:a16="http://schemas.microsoft.com/office/drawing/2014/main" id="{D675CD70-9856-4F21-A1C0-A09928843A86}"/>
              </a:ext>
            </a:extLst>
          </p:cNvPr>
          <p:cNvSpPr/>
          <p:nvPr/>
        </p:nvSpPr>
        <p:spPr>
          <a:xfrm>
            <a:off x="2228262" y="3340465"/>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a:t>
            </a:r>
          </a:p>
        </p:txBody>
      </p:sp>
      <p:cxnSp>
        <p:nvCxnSpPr>
          <p:cNvPr id="42" name="Gerade Verbindung mit Pfeil 41">
            <a:extLst>
              <a:ext uri="{FF2B5EF4-FFF2-40B4-BE49-F238E27FC236}">
                <a16:creationId xmlns:a16="http://schemas.microsoft.com/office/drawing/2014/main" id="{BD6D677C-8DBA-4807-A1DE-5D639162785F}"/>
              </a:ext>
            </a:extLst>
          </p:cNvPr>
          <p:cNvCxnSpPr>
            <a:stCxn id="39" idx="3"/>
            <a:endCxn id="40" idx="1"/>
          </p:cNvCxnSpPr>
          <p:nvPr/>
        </p:nvCxnSpPr>
        <p:spPr>
          <a:xfrm>
            <a:off x="1369050" y="3832599"/>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D5AD461D-09F6-4505-964F-4230B780D004}"/>
              </a:ext>
            </a:extLst>
          </p:cNvPr>
          <p:cNvCxnSpPr>
            <a:stCxn id="40" idx="3"/>
            <a:endCxn id="41" idx="1"/>
          </p:cNvCxnSpPr>
          <p:nvPr/>
        </p:nvCxnSpPr>
        <p:spPr>
          <a:xfrm flipV="1">
            <a:off x="1936032" y="3500556"/>
            <a:ext cx="292230" cy="33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63DF2ED1-A7B7-4346-BD29-15A8D66A139A}"/>
              </a:ext>
            </a:extLst>
          </p:cNvPr>
          <p:cNvSpPr/>
          <p:nvPr/>
        </p:nvSpPr>
        <p:spPr>
          <a:xfrm>
            <a:off x="2795244" y="3340465"/>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cxnSp>
        <p:nvCxnSpPr>
          <p:cNvPr id="45" name="Gerade Verbindung mit Pfeil 44">
            <a:extLst>
              <a:ext uri="{FF2B5EF4-FFF2-40B4-BE49-F238E27FC236}">
                <a16:creationId xmlns:a16="http://schemas.microsoft.com/office/drawing/2014/main" id="{3585C9EE-1F53-45BD-8A09-F0A12B536280}"/>
              </a:ext>
            </a:extLst>
          </p:cNvPr>
          <p:cNvCxnSpPr>
            <a:endCxn id="44" idx="1"/>
          </p:cNvCxnSpPr>
          <p:nvPr/>
        </p:nvCxnSpPr>
        <p:spPr>
          <a:xfrm>
            <a:off x="2520493" y="3500556"/>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8045AFB7-8FDC-4EAC-9018-8F9E6EE875F2}"/>
              </a:ext>
            </a:extLst>
          </p:cNvPr>
          <p:cNvSpPr/>
          <p:nvPr/>
        </p:nvSpPr>
        <p:spPr>
          <a:xfrm>
            <a:off x="2228262" y="3986759"/>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t>
            </a:r>
          </a:p>
        </p:txBody>
      </p:sp>
      <p:cxnSp>
        <p:nvCxnSpPr>
          <p:cNvPr id="50" name="Gerade Verbindung mit Pfeil 49">
            <a:extLst>
              <a:ext uri="{FF2B5EF4-FFF2-40B4-BE49-F238E27FC236}">
                <a16:creationId xmlns:a16="http://schemas.microsoft.com/office/drawing/2014/main" id="{1E35EC56-BD32-451F-BB51-2E6A5540E6BF}"/>
              </a:ext>
            </a:extLst>
          </p:cNvPr>
          <p:cNvCxnSpPr>
            <a:stCxn id="40" idx="3"/>
            <a:endCxn id="47" idx="1"/>
          </p:cNvCxnSpPr>
          <p:nvPr/>
        </p:nvCxnSpPr>
        <p:spPr>
          <a:xfrm>
            <a:off x="1936032" y="3832599"/>
            <a:ext cx="292230" cy="31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hteck 50">
            <a:extLst>
              <a:ext uri="{FF2B5EF4-FFF2-40B4-BE49-F238E27FC236}">
                <a16:creationId xmlns:a16="http://schemas.microsoft.com/office/drawing/2014/main" id="{EDB86276-F48A-4482-8E0F-D9521B4FDFC0}"/>
              </a:ext>
            </a:extLst>
          </p:cNvPr>
          <p:cNvSpPr/>
          <p:nvPr/>
        </p:nvSpPr>
        <p:spPr>
          <a:xfrm>
            <a:off x="1076819" y="4733528"/>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Rechteck 51">
            <a:extLst>
              <a:ext uri="{FF2B5EF4-FFF2-40B4-BE49-F238E27FC236}">
                <a16:creationId xmlns:a16="http://schemas.microsoft.com/office/drawing/2014/main" id="{13B3006B-9FA5-4C5C-BF15-62F934C114A7}"/>
              </a:ext>
            </a:extLst>
          </p:cNvPr>
          <p:cNvSpPr/>
          <p:nvPr/>
        </p:nvSpPr>
        <p:spPr>
          <a:xfrm>
            <a:off x="1643801" y="4733528"/>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Rechteck 52">
            <a:extLst>
              <a:ext uri="{FF2B5EF4-FFF2-40B4-BE49-F238E27FC236}">
                <a16:creationId xmlns:a16="http://schemas.microsoft.com/office/drawing/2014/main" id="{BE4F28FC-EECD-4D0A-91B4-3C0304A9DE8B}"/>
              </a:ext>
            </a:extLst>
          </p:cNvPr>
          <p:cNvSpPr/>
          <p:nvPr/>
        </p:nvSpPr>
        <p:spPr>
          <a:xfrm>
            <a:off x="2228262" y="4401485"/>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a:t>
            </a:r>
          </a:p>
        </p:txBody>
      </p:sp>
      <p:cxnSp>
        <p:nvCxnSpPr>
          <p:cNvPr id="54" name="Gerade Verbindung mit Pfeil 53">
            <a:extLst>
              <a:ext uri="{FF2B5EF4-FFF2-40B4-BE49-F238E27FC236}">
                <a16:creationId xmlns:a16="http://schemas.microsoft.com/office/drawing/2014/main" id="{A9DD8641-F621-46F7-942A-5B9010B19284}"/>
              </a:ext>
            </a:extLst>
          </p:cNvPr>
          <p:cNvCxnSpPr>
            <a:stCxn id="51" idx="3"/>
            <a:endCxn id="52" idx="1"/>
          </p:cNvCxnSpPr>
          <p:nvPr/>
        </p:nvCxnSpPr>
        <p:spPr>
          <a:xfrm>
            <a:off x="1369050" y="4893619"/>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EC58F7A1-B2B7-48D9-AF3F-E773428F8360}"/>
              </a:ext>
            </a:extLst>
          </p:cNvPr>
          <p:cNvCxnSpPr>
            <a:stCxn id="52" idx="3"/>
            <a:endCxn id="53" idx="1"/>
          </p:cNvCxnSpPr>
          <p:nvPr/>
        </p:nvCxnSpPr>
        <p:spPr>
          <a:xfrm flipV="1">
            <a:off x="1936032" y="4561576"/>
            <a:ext cx="292230" cy="33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hteck 55">
            <a:extLst>
              <a:ext uri="{FF2B5EF4-FFF2-40B4-BE49-F238E27FC236}">
                <a16:creationId xmlns:a16="http://schemas.microsoft.com/office/drawing/2014/main" id="{A8E501B7-D83A-4ABA-86BE-CE7858A18AC4}"/>
              </a:ext>
            </a:extLst>
          </p:cNvPr>
          <p:cNvSpPr/>
          <p:nvPr/>
        </p:nvSpPr>
        <p:spPr>
          <a:xfrm>
            <a:off x="2795244" y="4401485"/>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a:t>
            </a:r>
          </a:p>
        </p:txBody>
      </p:sp>
      <p:cxnSp>
        <p:nvCxnSpPr>
          <p:cNvPr id="57" name="Gerade Verbindung mit Pfeil 56">
            <a:extLst>
              <a:ext uri="{FF2B5EF4-FFF2-40B4-BE49-F238E27FC236}">
                <a16:creationId xmlns:a16="http://schemas.microsoft.com/office/drawing/2014/main" id="{22992941-0DAE-488E-9DFA-5EE6BC14D700}"/>
              </a:ext>
            </a:extLst>
          </p:cNvPr>
          <p:cNvCxnSpPr>
            <a:endCxn id="56" idx="1"/>
          </p:cNvCxnSpPr>
          <p:nvPr/>
        </p:nvCxnSpPr>
        <p:spPr>
          <a:xfrm>
            <a:off x="2520493" y="4561576"/>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hteck 57">
            <a:extLst>
              <a:ext uri="{FF2B5EF4-FFF2-40B4-BE49-F238E27FC236}">
                <a16:creationId xmlns:a16="http://schemas.microsoft.com/office/drawing/2014/main" id="{FBB6E6F3-794F-4EC3-B874-220A9526A0E7}"/>
              </a:ext>
            </a:extLst>
          </p:cNvPr>
          <p:cNvSpPr/>
          <p:nvPr/>
        </p:nvSpPr>
        <p:spPr>
          <a:xfrm>
            <a:off x="2228262" y="5047779"/>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t>
            </a:r>
          </a:p>
        </p:txBody>
      </p:sp>
      <p:cxnSp>
        <p:nvCxnSpPr>
          <p:cNvPr id="59" name="Gerade Verbindung mit Pfeil 58">
            <a:extLst>
              <a:ext uri="{FF2B5EF4-FFF2-40B4-BE49-F238E27FC236}">
                <a16:creationId xmlns:a16="http://schemas.microsoft.com/office/drawing/2014/main" id="{09D77CA8-B25B-4634-A3F2-9679A825BCF4}"/>
              </a:ext>
            </a:extLst>
          </p:cNvPr>
          <p:cNvCxnSpPr>
            <a:stCxn id="52" idx="3"/>
            <a:endCxn id="58" idx="1"/>
          </p:cNvCxnSpPr>
          <p:nvPr/>
        </p:nvCxnSpPr>
        <p:spPr>
          <a:xfrm>
            <a:off x="1936032" y="4893619"/>
            <a:ext cx="292230" cy="31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hteck 59">
            <a:extLst>
              <a:ext uri="{FF2B5EF4-FFF2-40B4-BE49-F238E27FC236}">
                <a16:creationId xmlns:a16="http://schemas.microsoft.com/office/drawing/2014/main" id="{1BD47855-B0D7-4FF8-AF27-AB7E1241774F}"/>
              </a:ext>
            </a:extLst>
          </p:cNvPr>
          <p:cNvSpPr/>
          <p:nvPr/>
        </p:nvSpPr>
        <p:spPr>
          <a:xfrm>
            <a:off x="3362226" y="4401485"/>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cxnSp>
        <p:nvCxnSpPr>
          <p:cNvPr id="61" name="Gerade Verbindung mit Pfeil 60">
            <a:extLst>
              <a:ext uri="{FF2B5EF4-FFF2-40B4-BE49-F238E27FC236}">
                <a16:creationId xmlns:a16="http://schemas.microsoft.com/office/drawing/2014/main" id="{20275D23-0F91-401C-9951-3C37CA988A0E}"/>
              </a:ext>
            </a:extLst>
          </p:cNvPr>
          <p:cNvCxnSpPr>
            <a:endCxn id="60" idx="1"/>
          </p:cNvCxnSpPr>
          <p:nvPr/>
        </p:nvCxnSpPr>
        <p:spPr>
          <a:xfrm>
            <a:off x="3087475" y="4561576"/>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Ellipse 63">
            <a:extLst>
              <a:ext uri="{FF2B5EF4-FFF2-40B4-BE49-F238E27FC236}">
                <a16:creationId xmlns:a16="http://schemas.microsoft.com/office/drawing/2014/main" id="{30F695F9-48C1-4D62-B5A0-7430316465B8}"/>
              </a:ext>
            </a:extLst>
          </p:cNvPr>
          <p:cNvSpPr/>
          <p:nvPr/>
        </p:nvSpPr>
        <p:spPr>
          <a:xfrm>
            <a:off x="7228491" y="844036"/>
            <a:ext cx="1602557" cy="6942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Lehmann</a:t>
            </a:r>
          </a:p>
        </p:txBody>
      </p:sp>
      <p:sp>
        <p:nvSpPr>
          <p:cNvPr id="65" name="Ellipse 64">
            <a:extLst>
              <a:ext uri="{FF2B5EF4-FFF2-40B4-BE49-F238E27FC236}">
                <a16:creationId xmlns:a16="http://schemas.microsoft.com/office/drawing/2014/main" id="{62091050-9B6D-4FEE-958E-952F136DA410}"/>
              </a:ext>
            </a:extLst>
          </p:cNvPr>
          <p:cNvSpPr/>
          <p:nvPr/>
        </p:nvSpPr>
        <p:spPr>
          <a:xfrm>
            <a:off x="9016441" y="877028"/>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2DAA529B-32B4-486B-BD8E-74BCC463F30D}"/>
              </a:ext>
            </a:extLst>
          </p:cNvPr>
          <p:cNvSpPr/>
          <p:nvPr/>
        </p:nvSpPr>
        <p:spPr>
          <a:xfrm>
            <a:off x="6797805" y="782760"/>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E09B6972-A9C1-46FF-ACDC-0CF71D86ECB0}"/>
              </a:ext>
            </a:extLst>
          </p:cNvPr>
          <p:cNvSpPr/>
          <p:nvPr/>
        </p:nvSpPr>
        <p:spPr>
          <a:xfrm>
            <a:off x="7510903" y="479458"/>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AF49D380-B68D-46FF-9E7B-A3C49278F6AF}"/>
              </a:ext>
            </a:extLst>
          </p:cNvPr>
          <p:cNvSpPr/>
          <p:nvPr/>
        </p:nvSpPr>
        <p:spPr>
          <a:xfrm>
            <a:off x="8337712" y="479459"/>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9" name="Gerader Verbinder 68">
            <a:extLst>
              <a:ext uri="{FF2B5EF4-FFF2-40B4-BE49-F238E27FC236}">
                <a16:creationId xmlns:a16="http://schemas.microsoft.com/office/drawing/2014/main" id="{D66821AF-78D0-4AC7-B7A9-FC9F670EACD3}"/>
              </a:ext>
            </a:extLst>
          </p:cNvPr>
          <p:cNvCxnSpPr>
            <a:cxnSpLocks/>
            <a:stCxn id="66" idx="5"/>
          </p:cNvCxnSpPr>
          <p:nvPr/>
        </p:nvCxnSpPr>
        <p:spPr>
          <a:xfrm>
            <a:off x="7047240" y="1032195"/>
            <a:ext cx="313226" cy="137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2B0D12CE-15C5-493A-BEDA-89FEEFEE9531}"/>
              </a:ext>
            </a:extLst>
          </p:cNvPr>
          <p:cNvCxnSpPr>
            <a:stCxn id="67" idx="4"/>
          </p:cNvCxnSpPr>
          <p:nvPr/>
        </p:nvCxnSpPr>
        <p:spPr>
          <a:xfrm>
            <a:off x="7657019" y="771689"/>
            <a:ext cx="70213" cy="157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5769E192-4A60-4305-A995-3FED3C87F5A7}"/>
              </a:ext>
            </a:extLst>
          </p:cNvPr>
          <p:cNvCxnSpPr>
            <a:stCxn id="68" idx="4"/>
          </p:cNvCxnSpPr>
          <p:nvPr/>
        </p:nvCxnSpPr>
        <p:spPr>
          <a:xfrm flipH="1">
            <a:off x="8400755" y="771690"/>
            <a:ext cx="83073" cy="157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E8B572CF-F300-438D-91B5-AED371EC1078}"/>
              </a:ext>
            </a:extLst>
          </p:cNvPr>
          <p:cNvCxnSpPr>
            <a:stCxn id="65" idx="3"/>
          </p:cNvCxnSpPr>
          <p:nvPr/>
        </p:nvCxnSpPr>
        <p:spPr>
          <a:xfrm flipH="1">
            <a:off x="8546871" y="1126463"/>
            <a:ext cx="512366" cy="64719"/>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hteck 72">
            <a:extLst>
              <a:ext uri="{FF2B5EF4-FFF2-40B4-BE49-F238E27FC236}">
                <a16:creationId xmlns:a16="http://schemas.microsoft.com/office/drawing/2014/main" id="{F1951D06-AF70-4618-A842-10B973ADDA45}"/>
              </a:ext>
            </a:extLst>
          </p:cNvPr>
          <p:cNvSpPr/>
          <p:nvPr/>
        </p:nvSpPr>
        <p:spPr>
          <a:xfrm>
            <a:off x="6456283" y="1610675"/>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a:extLst>
              <a:ext uri="{FF2B5EF4-FFF2-40B4-BE49-F238E27FC236}">
                <a16:creationId xmlns:a16="http://schemas.microsoft.com/office/drawing/2014/main" id="{CBA8648A-43DD-46DE-B494-20BC17A4A3C8}"/>
              </a:ext>
            </a:extLst>
          </p:cNvPr>
          <p:cNvSpPr/>
          <p:nvPr/>
        </p:nvSpPr>
        <p:spPr>
          <a:xfrm>
            <a:off x="7023265" y="1610675"/>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a:extLst>
              <a:ext uri="{FF2B5EF4-FFF2-40B4-BE49-F238E27FC236}">
                <a16:creationId xmlns:a16="http://schemas.microsoft.com/office/drawing/2014/main" id="{8127D7C8-4B14-461F-9E0F-E02C489EAE14}"/>
              </a:ext>
            </a:extLst>
          </p:cNvPr>
          <p:cNvSpPr/>
          <p:nvPr/>
        </p:nvSpPr>
        <p:spPr>
          <a:xfrm>
            <a:off x="7590247" y="1610675"/>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cxnSp>
        <p:nvCxnSpPr>
          <p:cNvPr id="76" name="Gerade Verbindung mit Pfeil 75">
            <a:extLst>
              <a:ext uri="{FF2B5EF4-FFF2-40B4-BE49-F238E27FC236}">
                <a16:creationId xmlns:a16="http://schemas.microsoft.com/office/drawing/2014/main" id="{D29A1295-9730-463B-A8DA-67AB1F2954E7}"/>
              </a:ext>
            </a:extLst>
          </p:cNvPr>
          <p:cNvCxnSpPr>
            <a:stCxn id="73" idx="3"/>
            <a:endCxn id="74" idx="1"/>
          </p:cNvCxnSpPr>
          <p:nvPr/>
        </p:nvCxnSpPr>
        <p:spPr>
          <a:xfrm>
            <a:off x="6748514" y="1770766"/>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80932DF9-781D-432C-A125-24E5357EB340}"/>
              </a:ext>
            </a:extLst>
          </p:cNvPr>
          <p:cNvCxnSpPr>
            <a:stCxn id="74" idx="3"/>
            <a:endCxn id="75" idx="1"/>
          </p:cNvCxnSpPr>
          <p:nvPr/>
        </p:nvCxnSpPr>
        <p:spPr>
          <a:xfrm>
            <a:off x="7315496" y="1770766"/>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hteck 77">
            <a:extLst>
              <a:ext uri="{FF2B5EF4-FFF2-40B4-BE49-F238E27FC236}">
                <a16:creationId xmlns:a16="http://schemas.microsoft.com/office/drawing/2014/main" id="{09E0A1B5-3480-4974-A7CF-BA9C3A5966B9}"/>
              </a:ext>
            </a:extLst>
          </p:cNvPr>
          <p:cNvSpPr/>
          <p:nvPr/>
        </p:nvSpPr>
        <p:spPr>
          <a:xfrm>
            <a:off x="6438803" y="2085017"/>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Rechteck 78">
            <a:extLst>
              <a:ext uri="{FF2B5EF4-FFF2-40B4-BE49-F238E27FC236}">
                <a16:creationId xmlns:a16="http://schemas.microsoft.com/office/drawing/2014/main" id="{3FBBC1A8-9DCB-440C-945A-111DD7034D46}"/>
              </a:ext>
            </a:extLst>
          </p:cNvPr>
          <p:cNvSpPr/>
          <p:nvPr/>
        </p:nvSpPr>
        <p:spPr>
          <a:xfrm>
            <a:off x="7005785" y="2085017"/>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Rechteck 79">
            <a:extLst>
              <a:ext uri="{FF2B5EF4-FFF2-40B4-BE49-F238E27FC236}">
                <a16:creationId xmlns:a16="http://schemas.microsoft.com/office/drawing/2014/main" id="{7754CA91-157C-44C8-81AC-8F679725F3D5}"/>
              </a:ext>
            </a:extLst>
          </p:cNvPr>
          <p:cNvSpPr/>
          <p:nvPr/>
        </p:nvSpPr>
        <p:spPr>
          <a:xfrm>
            <a:off x="7572767" y="2085017"/>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t>
            </a:r>
          </a:p>
        </p:txBody>
      </p:sp>
      <p:cxnSp>
        <p:nvCxnSpPr>
          <p:cNvPr id="81" name="Gerade Verbindung mit Pfeil 80">
            <a:extLst>
              <a:ext uri="{FF2B5EF4-FFF2-40B4-BE49-F238E27FC236}">
                <a16:creationId xmlns:a16="http://schemas.microsoft.com/office/drawing/2014/main" id="{A8894A90-5D2E-4EB6-8C1B-1A751078CA9B}"/>
              </a:ext>
            </a:extLst>
          </p:cNvPr>
          <p:cNvCxnSpPr>
            <a:stCxn id="78" idx="3"/>
            <a:endCxn id="79" idx="1"/>
          </p:cNvCxnSpPr>
          <p:nvPr/>
        </p:nvCxnSpPr>
        <p:spPr>
          <a:xfrm>
            <a:off x="6731034" y="2245108"/>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4684B8E6-01B3-49B4-9BEE-BD963E86988E}"/>
              </a:ext>
            </a:extLst>
          </p:cNvPr>
          <p:cNvCxnSpPr>
            <a:stCxn id="79" idx="3"/>
            <a:endCxn id="80" idx="1"/>
          </p:cNvCxnSpPr>
          <p:nvPr/>
        </p:nvCxnSpPr>
        <p:spPr>
          <a:xfrm>
            <a:off x="7298016" y="2245108"/>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hteck 82">
            <a:extLst>
              <a:ext uri="{FF2B5EF4-FFF2-40B4-BE49-F238E27FC236}">
                <a16:creationId xmlns:a16="http://schemas.microsoft.com/office/drawing/2014/main" id="{38254196-B0EE-4DF0-BB69-8DD5A0DD3913}"/>
              </a:ext>
            </a:extLst>
          </p:cNvPr>
          <p:cNvSpPr/>
          <p:nvPr/>
        </p:nvSpPr>
        <p:spPr>
          <a:xfrm>
            <a:off x="8139749" y="2079086"/>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cxnSp>
        <p:nvCxnSpPr>
          <p:cNvPr id="84" name="Gerade Verbindung mit Pfeil 83">
            <a:extLst>
              <a:ext uri="{FF2B5EF4-FFF2-40B4-BE49-F238E27FC236}">
                <a16:creationId xmlns:a16="http://schemas.microsoft.com/office/drawing/2014/main" id="{17107302-D3DE-4C7F-A25E-8920E865E48D}"/>
              </a:ext>
            </a:extLst>
          </p:cNvPr>
          <p:cNvCxnSpPr>
            <a:endCxn id="83" idx="1"/>
          </p:cNvCxnSpPr>
          <p:nvPr/>
        </p:nvCxnSpPr>
        <p:spPr>
          <a:xfrm>
            <a:off x="7864998" y="2239177"/>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hteck 84">
            <a:extLst>
              <a:ext uri="{FF2B5EF4-FFF2-40B4-BE49-F238E27FC236}">
                <a16:creationId xmlns:a16="http://schemas.microsoft.com/office/drawing/2014/main" id="{724C1C64-9FB0-4E83-81EC-E49295844881}"/>
              </a:ext>
            </a:extLst>
          </p:cNvPr>
          <p:cNvSpPr/>
          <p:nvPr/>
        </p:nvSpPr>
        <p:spPr>
          <a:xfrm>
            <a:off x="6438803" y="2825856"/>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Rechteck 85">
            <a:extLst>
              <a:ext uri="{FF2B5EF4-FFF2-40B4-BE49-F238E27FC236}">
                <a16:creationId xmlns:a16="http://schemas.microsoft.com/office/drawing/2014/main" id="{C5DB8FEC-C4AD-4E8C-9C23-311130159741}"/>
              </a:ext>
            </a:extLst>
          </p:cNvPr>
          <p:cNvSpPr/>
          <p:nvPr/>
        </p:nvSpPr>
        <p:spPr>
          <a:xfrm>
            <a:off x="7005785" y="2825856"/>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a:extLst>
              <a:ext uri="{FF2B5EF4-FFF2-40B4-BE49-F238E27FC236}">
                <a16:creationId xmlns:a16="http://schemas.microsoft.com/office/drawing/2014/main" id="{9A75DC2D-E66D-4B26-83A8-EF59B4B1EBAF}"/>
              </a:ext>
            </a:extLst>
          </p:cNvPr>
          <p:cNvSpPr/>
          <p:nvPr/>
        </p:nvSpPr>
        <p:spPr>
          <a:xfrm>
            <a:off x="7590246" y="2493813"/>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a:t>
            </a:r>
          </a:p>
        </p:txBody>
      </p:sp>
      <p:cxnSp>
        <p:nvCxnSpPr>
          <p:cNvPr id="88" name="Gerade Verbindung mit Pfeil 87">
            <a:extLst>
              <a:ext uri="{FF2B5EF4-FFF2-40B4-BE49-F238E27FC236}">
                <a16:creationId xmlns:a16="http://schemas.microsoft.com/office/drawing/2014/main" id="{DE210B91-2F2D-4B56-A25B-10BA3E85B1BB}"/>
              </a:ext>
            </a:extLst>
          </p:cNvPr>
          <p:cNvCxnSpPr>
            <a:stCxn id="85" idx="3"/>
            <a:endCxn id="86" idx="1"/>
          </p:cNvCxnSpPr>
          <p:nvPr/>
        </p:nvCxnSpPr>
        <p:spPr>
          <a:xfrm>
            <a:off x="6731034" y="2985947"/>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40F2E1AC-0606-4C31-8D94-8D9067EB91DC}"/>
              </a:ext>
            </a:extLst>
          </p:cNvPr>
          <p:cNvCxnSpPr>
            <a:stCxn id="86" idx="3"/>
            <a:endCxn id="87" idx="1"/>
          </p:cNvCxnSpPr>
          <p:nvPr/>
        </p:nvCxnSpPr>
        <p:spPr>
          <a:xfrm flipV="1">
            <a:off x="7298016" y="2653904"/>
            <a:ext cx="292230" cy="33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hteck 89">
            <a:extLst>
              <a:ext uri="{FF2B5EF4-FFF2-40B4-BE49-F238E27FC236}">
                <a16:creationId xmlns:a16="http://schemas.microsoft.com/office/drawing/2014/main" id="{A98DF54F-A7AD-4323-A903-F191DF10062A}"/>
              </a:ext>
            </a:extLst>
          </p:cNvPr>
          <p:cNvSpPr/>
          <p:nvPr/>
        </p:nvSpPr>
        <p:spPr>
          <a:xfrm>
            <a:off x="8157228" y="3140107"/>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cxnSp>
        <p:nvCxnSpPr>
          <p:cNvPr id="91" name="Gerade Verbindung mit Pfeil 90">
            <a:extLst>
              <a:ext uri="{FF2B5EF4-FFF2-40B4-BE49-F238E27FC236}">
                <a16:creationId xmlns:a16="http://schemas.microsoft.com/office/drawing/2014/main" id="{023F0D21-D0FB-4EBE-BE50-5005D14234A0}"/>
              </a:ext>
            </a:extLst>
          </p:cNvPr>
          <p:cNvCxnSpPr>
            <a:endCxn id="90" idx="1"/>
          </p:cNvCxnSpPr>
          <p:nvPr/>
        </p:nvCxnSpPr>
        <p:spPr>
          <a:xfrm>
            <a:off x="7882477" y="3300198"/>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A6C5F219-401C-4232-859B-266CEC8A2A62}"/>
              </a:ext>
            </a:extLst>
          </p:cNvPr>
          <p:cNvSpPr/>
          <p:nvPr/>
        </p:nvSpPr>
        <p:spPr>
          <a:xfrm>
            <a:off x="7590246" y="3140107"/>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t>
            </a:r>
          </a:p>
        </p:txBody>
      </p:sp>
      <p:cxnSp>
        <p:nvCxnSpPr>
          <p:cNvPr id="93" name="Gerade Verbindung mit Pfeil 92">
            <a:extLst>
              <a:ext uri="{FF2B5EF4-FFF2-40B4-BE49-F238E27FC236}">
                <a16:creationId xmlns:a16="http://schemas.microsoft.com/office/drawing/2014/main" id="{A6A0EE72-8B05-451C-B06A-E3D1BA7107E6}"/>
              </a:ext>
            </a:extLst>
          </p:cNvPr>
          <p:cNvCxnSpPr>
            <a:stCxn id="86" idx="3"/>
            <a:endCxn id="92" idx="1"/>
          </p:cNvCxnSpPr>
          <p:nvPr/>
        </p:nvCxnSpPr>
        <p:spPr>
          <a:xfrm>
            <a:off x="7298016" y="2985947"/>
            <a:ext cx="292230" cy="31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chteck 93">
            <a:extLst>
              <a:ext uri="{FF2B5EF4-FFF2-40B4-BE49-F238E27FC236}">
                <a16:creationId xmlns:a16="http://schemas.microsoft.com/office/drawing/2014/main" id="{23175C64-8332-403B-8E72-A9C964DB651E}"/>
              </a:ext>
            </a:extLst>
          </p:cNvPr>
          <p:cNvSpPr/>
          <p:nvPr/>
        </p:nvSpPr>
        <p:spPr>
          <a:xfrm>
            <a:off x="6438803" y="4324890"/>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Rechteck 94">
            <a:extLst>
              <a:ext uri="{FF2B5EF4-FFF2-40B4-BE49-F238E27FC236}">
                <a16:creationId xmlns:a16="http://schemas.microsoft.com/office/drawing/2014/main" id="{E8FC499B-323E-4268-A413-626A2A79E607}"/>
              </a:ext>
            </a:extLst>
          </p:cNvPr>
          <p:cNvSpPr/>
          <p:nvPr/>
        </p:nvSpPr>
        <p:spPr>
          <a:xfrm>
            <a:off x="7005785" y="4324890"/>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Rechteck 95">
            <a:extLst>
              <a:ext uri="{FF2B5EF4-FFF2-40B4-BE49-F238E27FC236}">
                <a16:creationId xmlns:a16="http://schemas.microsoft.com/office/drawing/2014/main" id="{C45D6002-0D20-4637-AE8D-F590C9EEB1E7}"/>
              </a:ext>
            </a:extLst>
          </p:cNvPr>
          <p:cNvSpPr/>
          <p:nvPr/>
        </p:nvSpPr>
        <p:spPr>
          <a:xfrm>
            <a:off x="7590246" y="3992847"/>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a:t>
            </a:r>
          </a:p>
        </p:txBody>
      </p:sp>
      <p:cxnSp>
        <p:nvCxnSpPr>
          <p:cNvPr id="97" name="Gerade Verbindung mit Pfeil 96">
            <a:extLst>
              <a:ext uri="{FF2B5EF4-FFF2-40B4-BE49-F238E27FC236}">
                <a16:creationId xmlns:a16="http://schemas.microsoft.com/office/drawing/2014/main" id="{C0711305-A941-4D4A-928B-D631B1DAA543}"/>
              </a:ext>
            </a:extLst>
          </p:cNvPr>
          <p:cNvCxnSpPr>
            <a:stCxn id="94" idx="3"/>
            <a:endCxn id="95" idx="1"/>
          </p:cNvCxnSpPr>
          <p:nvPr/>
        </p:nvCxnSpPr>
        <p:spPr>
          <a:xfrm>
            <a:off x="6731034" y="4484981"/>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A5A113C0-8AB6-435E-B888-41A0B1805857}"/>
              </a:ext>
            </a:extLst>
          </p:cNvPr>
          <p:cNvCxnSpPr>
            <a:stCxn id="95" idx="3"/>
            <a:endCxn id="96" idx="1"/>
          </p:cNvCxnSpPr>
          <p:nvPr/>
        </p:nvCxnSpPr>
        <p:spPr>
          <a:xfrm flipV="1">
            <a:off x="7298016" y="4152938"/>
            <a:ext cx="292230" cy="33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F7B991DF-7089-4EB8-87AE-BB5D35E5FAD6}"/>
              </a:ext>
            </a:extLst>
          </p:cNvPr>
          <p:cNvSpPr/>
          <p:nvPr/>
        </p:nvSpPr>
        <p:spPr>
          <a:xfrm>
            <a:off x="8157228" y="3992847"/>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a:t>
            </a:r>
          </a:p>
        </p:txBody>
      </p:sp>
      <p:cxnSp>
        <p:nvCxnSpPr>
          <p:cNvPr id="100" name="Gerade Verbindung mit Pfeil 99">
            <a:extLst>
              <a:ext uri="{FF2B5EF4-FFF2-40B4-BE49-F238E27FC236}">
                <a16:creationId xmlns:a16="http://schemas.microsoft.com/office/drawing/2014/main" id="{6137BE39-309D-486B-B216-E059FDBFFA40}"/>
              </a:ext>
            </a:extLst>
          </p:cNvPr>
          <p:cNvCxnSpPr>
            <a:endCxn id="99" idx="1"/>
          </p:cNvCxnSpPr>
          <p:nvPr/>
        </p:nvCxnSpPr>
        <p:spPr>
          <a:xfrm>
            <a:off x="7882477" y="4152938"/>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Rechteck 100">
            <a:extLst>
              <a:ext uri="{FF2B5EF4-FFF2-40B4-BE49-F238E27FC236}">
                <a16:creationId xmlns:a16="http://schemas.microsoft.com/office/drawing/2014/main" id="{17B78821-4E4E-4C4E-AEFD-8B2775F95759}"/>
              </a:ext>
            </a:extLst>
          </p:cNvPr>
          <p:cNvSpPr/>
          <p:nvPr/>
        </p:nvSpPr>
        <p:spPr>
          <a:xfrm>
            <a:off x="7590246" y="4639141"/>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t>
            </a:r>
          </a:p>
        </p:txBody>
      </p:sp>
      <p:cxnSp>
        <p:nvCxnSpPr>
          <p:cNvPr id="102" name="Gerade Verbindung mit Pfeil 101">
            <a:extLst>
              <a:ext uri="{FF2B5EF4-FFF2-40B4-BE49-F238E27FC236}">
                <a16:creationId xmlns:a16="http://schemas.microsoft.com/office/drawing/2014/main" id="{41D490CB-2209-4246-80AE-67D724D730B0}"/>
              </a:ext>
            </a:extLst>
          </p:cNvPr>
          <p:cNvCxnSpPr>
            <a:stCxn id="95" idx="3"/>
            <a:endCxn id="101" idx="1"/>
          </p:cNvCxnSpPr>
          <p:nvPr/>
        </p:nvCxnSpPr>
        <p:spPr>
          <a:xfrm>
            <a:off x="7298016" y="4484981"/>
            <a:ext cx="292230" cy="31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hteck 102">
            <a:extLst>
              <a:ext uri="{FF2B5EF4-FFF2-40B4-BE49-F238E27FC236}">
                <a16:creationId xmlns:a16="http://schemas.microsoft.com/office/drawing/2014/main" id="{CFBFDE58-0634-4AAE-931C-AECE8D169B92}"/>
              </a:ext>
            </a:extLst>
          </p:cNvPr>
          <p:cNvSpPr/>
          <p:nvPr/>
        </p:nvSpPr>
        <p:spPr>
          <a:xfrm>
            <a:off x="8174707" y="4639141"/>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cxnSp>
        <p:nvCxnSpPr>
          <p:cNvPr id="104" name="Gerade Verbindung mit Pfeil 103">
            <a:extLst>
              <a:ext uri="{FF2B5EF4-FFF2-40B4-BE49-F238E27FC236}">
                <a16:creationId xmlns:a16="http://schemas.microsoft.com/office/drawing/2014/main" id="{806DD585-D19D-4E38-9FBF-218AF2D0BAEC}"/>
              </a:ext>
            </a:extLst>
          </p:cNvPr>
          <p:cNvCxnSpPr>
            <a:endCxn id="103" idx="1"/>
          </p:cNvCxnSpPr>
          <p:nvPr/>
        </p:nvCxnSpPr>
        <p:spPr>
          <a:xfrm>
            <a:off x="7899956" y="4799232"/>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AB8A2968-87BB-445E-B7D3-89F7E55F0957}"/>
              </a:ext>
            </a:extLst>
          </p:cNvPr>
          <p:cNvSpPr/>
          <p:nvPr/>
        </p:nvSpPr>
        <p:spPr>
          <a:xfrm>
            <a:off x="6438803" y="5474485"/>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Rechteck 106">
            <a:extLst>
              <a:ext uri="{FF2B5EF4-FFF2-40B4-BE49-F238E27FC236}">
                <a16:creationId xmlns:a16="http://schemas.microsoft.com/office/drawing/2014/main" id="{D6075E6D-103A-48D4-85E9-03E3937FE128}"/>
              </a:ext>
            </a:extLst>
          </p:cNvPr>
          <p:cNvSpPr/>
          <p:nvPr/>
        </p:nvSpPr>
        <p:spPr>
          <a:xfrm>
            <a:off x="7005785" y="5474485"/>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Rechteck 107">
            <a:extLst>
              <a:ext uri="{FF2B5EF4-FFF2-40B4-BE49-F238E27FC236}">
                <a16:creationId xmlns:a16="http://schemas.microsoft.com/office/drawing/2014/main" id="{512D7FE1-5E48-4C5D-9383-03F244FE9726}"/>
              </a:ext>
            </a:extLst>
          </p:cNvPr>
          <p:cNvSpPr/>
          <p:nvPr/>
        </p:nvSpPr>
        <p:spPr>
          <a:xfrm>
            <a:off x="7590246" y="5142442"/>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a:t>
            </a:r>
          </a:p>
        </p:txBody>
      </p:sp>
      <p:cxnSp>
        <p:nvCxnSpPr>
          <p:cNvPr id="109" name="Gerade Verbindung mit Pfeil 108">
            <a:extLst>
              <a:ext uri="{FF2B5EF4-FFF2-40B4-BE49-F238E27FC236}">
                <a16:creationId xmlns:a16="http://schemas.microsoft.com/office/drawing/2014/main" id="{75F921DF-B8CC-409B-B76A-4DCDA33E92CE}"/>
              </a:ext>
            </a:extLst>
          </p:cNvPr>
          <p:cNvCxnSpPr>
            <a:stCxn id="106" idx="3"/>
            <a:endCxn id="107" idx="1"/>
          </p:cNvCxnSpPr>
          <p:nvPr/>
        </p:nvCxnSpPr>
        <p:spPr>
          <a:xfrm>
            <a:off x="6731034" y="5634576"/>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741B5087-70EC-4959-B331-935D02D76450}"/>
              </a:ext>
            </a:extLst>
          </p:cNvPr>
          <p:cNvCxnSpPr>
            <a:stCxn id="107" idx="3"/>
            <a:endCxn id="108" idx="1"/>
          </p:cNvCxnSpPr>
          <p:nvPr/>
        </p:nvCxnSpPr>
        <p:spPr>
          <a:xfrm flipV="1">
            <a:off x="7298016" y="5302533"/>
            <a:ext cx="292230" cy="33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hteck 110">
            <a:extLst>
              <a:ext uri="{FF2B5EF4-FFF2-40B4-BE49-F238E27FC236}">
                <a16:creationId xmlns:a16="http://schemas.microsoft.com/office/drawing/2014/main" id="{B770A4C1-8760-4811-821F-160441BF28B0}"/>
              </a:ext>
            </a:extLst>
          </p:cNvPr>
          <p:cNvSpPr/>
          <p:nvPr/>
        </p:nvSpPr>
        <p:spPr>
          <a:xfrm>
            <a:off x="8157228" y="5142442"/>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a:t>
            </a:r>
          </a:p>
        </p:txBody>
      </p:sp>
      <p:cxnSp>
        <p:nvCxnSpPr>
          <p:cNvPr id="112" name="Gerade Verbindung mit Pfeil 111">
            <a:extLst>
              <a:ext uri="{FF2B5EF4-FFF2-40B4-BE49-F238E27FC236}">
                <a16:creationId xmlns:a16="http://schemas.microsoft.com/office/drawing/2014/main" id="{BED33C01-E635-44DD-B166-935B9AEB958F}"/>
              </a:ext>
            </a:extLst>
          </p:cNvPr>
          <p:cNvCxnSpPr>
            <a:endCxn id="111" idx="1"/>
          </p:cNvCxnSpPr>
          <p:nvPr/>
        </p:nvCxnSpPr>
        <p:spPr>
          <a:xfrm>
            <a:off x="7882477" y="5302533"/>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hteck 112">
            <a:extLst>
              <a:ext uri="{FF2B5EF4-FFF2-40B4-BE49-F238E27FC236}">
                <a16:creationId xmlns:a16="http://schemas.microsoft.com/office/drawing/2014/main" id="{67A32443-BE39-4A3D-B36F-8F809EC9A1D3}"/>
              </a:ext>
            </a:extLst>
          </p:cNvPr>
          <p:cNvSpPr/>
          <p:nvPr/>
        </p:nvSpPr>
        <p:spPr>
          <a:xfrm>
            <a:off x="7590246" y="5788736"/>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t>
            </a:r>
          </a:p>
        </p:txBody>
      </p:sp>
      <p:cxnSp>
        <p:nvCxnSpPr>
          <p:cNvPr id="114" name="Gerade Verbindung mit Pfeil 113">
            <a:extLst>
              <a:ext uri="{FF2B5EF4-FFF2-40B4-BE49-F238E27FC236}">
                <a16:creationId xmlns:a16="http://schemas.microsoft.com/office/drawing/2014/main" id="{9CDDED10-C6E8-4BE3-8AB9-0D6C85A1E2D8}"/>
              </a:ext>
            </a:extLst>
          </p:cNvPr>
          <p:cNvCxnSpPr>
            <a:stCxn id="107" idx="3"/>
            <a:endCxn id="113" idx="1"/>
          </p:cNvCxnSpPr>
          <p:nvPr/>
        </p:nvCxnSpPr>
        <p:spPr>
          <a:xfrm>
            <a:off x="7298016" y="5634576"/>
            <a:ext cx="292230" cy="31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hteck 114">
            <a:extLst>
              <a:ext uri="{FF2B5EF4-FFF2-40B4-BE49-F238E27FC236}">
                <a16:creationId xmlns:a16="http://schemas.microsoft.com/office/drawing/2014/main" id="{AE9DCE59-EFD4-4250-A73B-D514E708F3D4}"/>
              </a:ext>
            </a:extLst>
          </p:cNvPr>
          <p:cNvSpPr/>
          <p:nvPr/>
        </p:nvSpPr>
        <p:spPr>
          <a:xfrm>
            <a:off x="8724210" y="5142442"/>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cxnSp>
        <p:nvCxnSpPr>
          <p:cNvPr id="116" name="Gerade Verbindung mit Pfeil 115">
            <a:extLst>
              <a:ext uri="{FF2B5EF4-FFF2-40B4-BE49-F238E27FC236}">
                <a16:creationId xmlns:a16="http://schemas.microsoft.com/office/drawing/2014/main" id="{65D660D4-A0D8-48ED-9D14-4026C9800EDE}"/>
              </a:ext>
            </a:extLst>
          </p:cNvPr>
          <p:cNvCxnSpPr>
            <a:endCxn id="115" idx="1"/>
          </p:cNvCxnSpPr>
          <p:nvPr/>
        </p:nvCxnSpPr>
        <p:spPr>
          <a:xfrm>
            <a:off x="8449459" y="5302533"/>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550B1EA5-E772-442D-91D5-77DCB01AB134}"/>
              </a:ext>
            </a:extLst>
          </p:cNvPr>
          <p:cNvCxnSpPr>
            <a:stCxn id="117" idx="7"/>
          </p:cNvCxnSpPr>
          <p:nvPr/>
        </p:nvCxnSpPr>
        <p:spPr>
          <a:xfrm flipV="1">
            <a:off x="9244105" y="3637199"/>
            <a:ext cx="621178" cy="424755"/>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feld 119">
            <a:extLst>
              <a:ext uri="{FF2B5EF4-FFF2-40B4-BE49-F238E27FC236}">
                <a16:creationId xmlns:a16="http://schemas.microsoft.com/office/drawing/2014/main" id="{3FA311BD-EA83-4185-A42E-B458DDFF2598}"/>
              </a:ext>
            </a:extLst>
          </p:cNvPr>
          <p:cNvSpPr txBox="1"/>
          <p:nvPr/>
        </p:nvSpPr>
        <p:spPr>
          <a:xfrm>
            <a:off x="9849108" y="3367914"/>
            <a:ext cx="1985333" cy="369332"/>
          </a:xfrm>
          <a:prstGeom prst="rect">
            <a:avLst/>
          </a:prstGeom>
          <a:noFill/>
        </p:spPr>
        <p:txBody>
          <a:bodyPr wrap="square" rtlCol="0">
            <a:spAutoFit/>
          </a:bodyPr>
          <a:lstStyle/>
          <a:p>
            <a:r>
              <a:rPr lang="de-DE" dirty="0"/>
              <a:t>Reorganisation</a:t>
            </a:r>
          </a:p>
        </p:txBody>
      </p:sp>
      <p:cxnSp>
        <p:nvCxnSpPr>
          <p:cNvPr id="122" name="Gerader Verbinder 121">
            <a:extLst>
              <a:ext uri="{FF2B5EF4-FFF2-40B4-BE49-F238E27FC236}">
                <a16:creationId xmlns:a16="http://schemas.microsoft.com/office/drawing/2014/main" id="{241FEDB9-CDB8-4341-AD64-5123AA74EF78}"/>
              </a:ext>
            </a:extLst>
          </p:cNvPr>
          <p:cNvCxnSpPr>
            <a:stCxn id="103" idx="3"/>
          </p:cNvCxnSpPr>
          <p:nvPr/>
        </p:nvCxnSpPr>
        <p:spPr>
          <a:xfrm flipV="1">
            <a:off x="8466938" y="4561576"/>
            <a:ext cx="1619742" cy="237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Gerader Verbinder 123">
            <a:extLst>
              <a:ext uri="{FF2B5EF4-FFF2-40B4-BE49-F238E27FC236}">
                <a16:creationId xmlns:a16="http://schemas.microsoft.com/office/drawing/2014/main" id="{C4D1ABBF-A793-45C1-8537-C72C33BAD1C1}"/>
              </a:ext>
            </a:extLst>
          </p:cNvPr>
          <p:cNvCxnSpPr>
            <a:stCxn id="115" idx="3"/>
          </p:cNvCxnSpPr>
          <p:nvPr/>
        </p:nvCxnSpPr>
        <p:spPr>
          <a:xfrm flipV="1">
            <a:off x="9016441" y="5136232"/>
            <a:ext cx="1239527" cy="166301"/>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feld 124">
            <a:extLst>
              <a:ext uri="{FF2B5EF4-FFF2-40B4-BE49-F238E27FC236}">
                <a16:creationId xmlns:a16="http://schemas.microsoft.com/office/drawing/2014/main" id="{7C8E1A25-B67F-44B7-B8D4-DDBBA1B03087}"/>
              </a:ext>
            </a:extLst>
          </p:cNvPr>
          <p:cNvSpPr txBox="1"/>
          <p:nvPr/>
        </p:nvSpPr>
        <p:spPr>
          <a:xfrm>
            <a:off x="9981217" y="4388497"/>
            <a:ext cx="1985333" cy="369332"/>
          </a:xfrm>
          <a:prstGeom prst="rect">
            <a:avLst/>
          </a:prstGeom>
          <a:noFill/>
        </p:spPr>
        <p:txBody>
          <a:bodyPr wrap="square" rtlCol="0">
            <a:spAutoFit/>
          </a:bodyPr>
          <a:lstStyle/>
          <a:p>
            <a:r>
              <a:rPr lang="de-DE" dirty="0" err="1"/>
              <a:t>Secondary</a:t>
            </a:r>
            <a:r>
              <a:rPr lang="de-DE" dirty="0"/>
              <a:t> Chain</a:t>
            </a:r>
          </a:p>
        </p:txBody>
      </p:sp>
      <p:sp>
        <p:nvSpPr>
          <p:cNvPr id="126" name="Textfeld 125">
            <a:extLst>
              <a:ext uri="{FF2B5EF4-FFF2-40B4-BE49-F238E27FC236}">
                <a16:creationId xmlns:a16="http://schemas.microsoft.com/office/drawing/2014/main" id="{DCD50932-6052-4D21-A7D8-F4486783F3BE}"/>
              </a:ext>
            </a:extLst>
          </p:cNvPr>
          <p:cNvSpPr txBox="1"/>
          <p:nvPr/>
        </p:nvSpPr>
        <p:spPr>
          <a:xfrm>
            <a:off x="10158492" y="4934309"/>
            <a:ext cx="1985333" cy="369332"/>
          </a:xfrm>
          <a:prstGeom prst="rect">
            <a:avLst/>
          </a:prstGeom>
          <a:noFill/>
        </p:spPr>
        <p:txBody>
          <a:bodyPr wrap="square" rtlCol="0">
            <a:spAutoFit/>
          </a:bodyPr>
          <a:lstStyle/>
          <a:p>
            <a:r>
              <a:rPr lang="de-DE" dirty="0"/>
              <a:t>Main Chain</a:t>
            </a:r>
          </a:p>
        </p:txBody>
      </p:sp>
    </p:spTree>
    <p:extLst>
      <p:ext uri="{BB962C8B-B14F-4D97-AF65-F5344CB8AC3E}">
        <p14:creationId xmlns:p14="http://schemas.microsoft.com/office/powerpoint/2010/main" val="122702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0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1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1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1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1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1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2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19"/>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2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2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2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31" grpId="0" animBg="1"/>
      <p:bldP spid="32" grpId="0" animBg="1"/>
      <p:bldP spid="33" grpId="0" animBg="1"/>
      <p:bldP spid="36" grpId="0" animBg="1"/>
      <p:bldP spid="39" grpId="0" animBg="1"/>
      <p:bldP spid="40" grpId="0" animBg="1"/>
      <p:bldP spid="41" grpId="0" animBg="1"/>
      <p:bldP spid="44" grpId="0" animBg="1"/>
      <p:bldP spid="47" grpId="0" animBg="1"/>
      <p:bldP spid="51" grpId="0" animBg="1"/>
      <p:bldP spid="52" grpId="0" animBg="1"/>
      <p:bldP spid="53" grpId="0" animBg="1"/>
      <p:bldP spid="56" grpId="0" animBg="1"/>
      <p:bldP spid="58" grpId="0" animBg="1"/>
      <p:bldP spid="60" grpId="0" animBg="1"/>
      <p:bldP spid="78" grpId="0" animBg="1"/>
      <p:bldP spid="79" grpId="0" animBg="1"/>
      <p:bldP spid="80" grpId="0" animBg="1"/>
      <p:bldP spid="83" grpId="0" animBg="1"/>
      <p:bldP spid="85" grpId="0" animBg="1"/>
      <p:bldP spid="86" grpId="0" animBg="1"/>
      <p:bldP spid="87" grpId="0" animBg="1"/>
      <p:bldP spid="90" grpId="0" animBg="1"/>
      <p:bldP spid="92" grpId="0" animBg="1"/>
      <p:bldP spid="94" grpId="0" animBg="1"/>
      <p:bldP spid="95" grpId="0" animBg="1"/>
      <p:bldP spid="96" grpId="0" animBg="1"/>
      <p:bldP spid="99" grpId="0" animBg="1"/>
      <p:bldP spid="101" grpId="0" animBg="1"/>
      <p:bldP spid="103" grpId="0" animBg="1"/>
      <p:bldP spid="106" grpId="0" animBg="1"/>
      <p:bldP spid="107" grpId="0" animBg="1"/>
      <p:bldP spid="108" grpId="0" animBg="1"/>
      <p:bldP spid="111" grpId="0" animBg="1"/>
      <p:bldP spid="113" grpId="0" animBg="1"/>
      <p:bldP spid="115" grpId="0" animBg="1"/>
      <p:bldP spid="120" grpId="0"/>
      <p:bldP spid="125" grpId="0"/>
      <p:bldP spid="1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a:t>Blockchain-</a:t>
            </a:r>
            <a:r>
              <a:rPr lang="de-DE" dirty="0" err="1"/>
              <a:t>Coin</a:t>
            </a:r>
            <a:endParaRPr lang="de-DE" dirty="0"/>
          </a:p>
        </p:txBody>
      </p:sp>
      <p:sp>
        <p:nvSpPr>
          <p:cNvPr id="4" name="Textfeld 3">
            <a:extLst>
              <a:ext uri="{FF2B5EF4-FFF2-40B4-BE49-F238E27FC236}">
                <a16:creationId xmlns:a16="http://schemas.microsoft.com/office/drawing/2014/main" id="{66C34939-B557-4AFE-8E04-D9DA0560663E}"/>
              </a:ext>
            </a:extLst>
          </p:cNvPr>
          <p:cNvSpPr txBox="1"/>
          <p:nvPr/>
        </p:nvSpPr>
        <p:spPr>
          <a:xfrm>
            <a:off x="913614" y="1554435"/>
            <a:ext cx="4731387" cy="2031325"/>
          </a:xfrm>
          <a:prstGeom prst="rect">
            <a:avLst/>
          </a:prstGeom>
          <a:noFill/>
        </p:spPr>
        <p:txBody>
          <a:bodyPr wrap="square" rtlCol="0">
            <a:spAutoFit/>
          </a:bodyPr>
          <a:lstStyle/>
          <a:p>
            <a:r>
              <a:rPr lang="de-DE" dirty="0"/>
              <a:t>Es kann natürlich auch öfter hintereinander das Puzzle </a:t>
            </a:r>
            <a:r>
              <a:rPr lang="de-DE" dirty="0" err="1"/>
              <a:t>glechzeitig</a:t>
            </a:r>
            <a:r>
              <a:rPr lang="de-DE" dirty="0"/>
              <a:t> gelöst werden.</a:t>
            </a:r>
          </a:p>
          <a:p>
            <a:pPr marL="285750" indent="-285750">
              <a:buFont typeface="Arial" panose="020B0604020202020204" pitchFamily="34" charset="0"/>
              <a:buChar char="•"/>
            </a:pPr>
            <a:r>
              <a:rPr lang="de-DE" dirty="0"/>
              <a:t>Aber mit jedem mal wird es unwahrscheinlicher das es nochmal passiert.</a:t>
            </a:r>
          </a:p>
          <a:p>
            <a:pPr marL="285750" indent="-285750">
              <a:buFont typeface="Arial" panose="020B0604020202020204" pitchFamily="34" charset="0"/>
              <a:buChar char="•"/>
            </a:pPr>
            <a:r>
              <a:rPr lang="de-DE" dirty="0"/>
              <a:t>Unwahrscheinlicher je größer die </a:t>
            </a:r>
            <a:r>
              <a:rPr lang="de-DE" b="1" dirty="0" err="1"/>
              <a:t>Zwichenblockzeit</a:t>
            </a:r>
            <a:r>
              <a:rPr lang="de-DE" b="1" dirty="0"/>
              <a:t> </a:t>
            </a:r>
            <a:r>
              <a:rPr lang="de-DE" dirty="0"/>
              <a:t>und je kleiner die </a:t>
            </a:r>
            <a:r>
              <a:rPr lang="de-DE" b="1" dirty="0"/>
              <a:t>Blockpropagierungszeit</a:t>
            </a:r>
          </a:p>
        </p:txBody>
      </p:sp>
      <p:sp>
        <p:nvSpPr>
          <p:cNvPr id="3" name="Textfeld 2">
            <a:extLst>
              <a:ext uri="{FF2B5EF4-FFF2-40B4-BE49-F238E27FC236}">
                <a16:creationId xmlns:a16="http://schemas.microsoft.com/office/drawing/2014/main" id="{888E9AB9-098C-48F9-99C6-3722CD033CB0}"/>
              </a:ext>
            </a:extLst>
          </p:cNvPr>
          <p:cNvSpPr txBox="1"/>
          <p:nvPr/>
        </p:nvSpPr>
        <p:spPr>
          <a:xfrm>
            <a:off x="838201" y="3630553"/>
            <a:ext cx="4731387" cy="2862322"/>
          </a:xfrm>
          <a:prstGeom prst="rect">
            <a:avLst/>
          </a:prstGeom>
          <a:noFill/>
        </p:spPr>
        <p:txBody>
          <a:bodyPr wrap="square" rtlCol="0">
            <a:spAutoFit/>
          </a:bodyPr>
          <a:lstStyle/>
          <a:p>
            <a:r>
              <a:rPr lang="de-DE" dirty="0"/>
              <a:t>Zwischenblockzeit: </a:t>
            </a:r>
          </a:p>
          <a:p>
            <a:r>
              <a:rPr lang="de-DE" dirty="0"/>
              <a:t>Die durchschnittliche Zeit die gebraucht wird um ein Puzzle zu lösen. Diese können wir durch die Schwierigkeit des Puzzles steuern. Bei Bitcoin wird Sie so gesteuert das sie bei 10 min liegt</a:t>
            </a:r>
          </a:p>
          <a:p>
            <a:endParaRPr lang="de-DE" dirty="0"/>
          </a:p>
          <a:p>
            <a:r>
              <a:rPr lang="de-DE" dirty="0"/>
              <a:t>Blockpropagierungszeit:</a:t>
            </a:r>
          </a:p>
          <a:p>
            <a:r>
              <a:rPr lang="de-DE" dirty="0"/>
              <a:t>Dauer bis alle Teilnehmer den gelösten Block erhalten haben. Ist von der Geschwindigkeit des Netzes abhängig.</a:t>
            </a:r>
          </a:p>
        </p:txBody>
      </p:sp>
    </p:spTree>
    <p:extLst>
      <p:ext uri="{BB962C8B-B14F-4D97-AF65-F5344CB8AC3E}">
        <p14:creationId xmlns:p14="http://schemas.microsoft.com/office/powerpoint/2010/main" val="379051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59469-97F8-49A9-92A6-E74A544FE23C}"/>
              </a:ext>
            </a:extLst>
          </p:cNvPr>
          <p:cNvSpPr>
            <a:spLocks noGrp="1"/>
          </p:cNvSpPr>
          <p:nvPr>
            <p:ph type="title"/>
          </p:nvPr>
        </p:nvSpPr>
        <p:spPr/>
        <p:txBody>
          <a:bodyPr/>
          <a:lstStyle/>
          <a:p>
            <a:r>
              <a:rPr lang="de-DE" dirty="0"/>
              <a:t>Transaktionsbestätigungen</a:t>
            </a:r>
          </a:p>
        </p:txBody>
      </p:sp>
      <p:sp>
        <p:nvSpPr>
          <p:cNvPr id="3" name="Inhaltsplatzhalter 2">
            <a:extLst>
              <a:ext uri="{FF2B5EF4-FFF2-40B4-BE49-F238E27FC236}">
                <a16:creationId xmlns:a16="http://schemas.microsoft.com/office/drawing/2014/main" id="{70843217-2413-404C-8E01-74CA57E97FA9}"/>
              </a:ext>
            </a:extLst>
          </p:cNvPr>
          <p:cNvSpPr>
            <a:spLocks noGrp="1"/>
          </p:cNvSpPr>
          <p:nvPr>
            <p:ph idx="1"/>
          </p:nvPr>
        </p:nvSpPr>
        <p:spPr>
          <a:xfrm>
            <a:off x="838200" y="1825625"/>
            <a:ext cx="10515600" cy="1325563"/>
          </a:xfrm>
        </p:spPr>
        <p:txBody>
          <a:bodyPr>
            <a:normAutofit/>
          </a:bodyPr>
          <a:lstStyle/>
          <a:p>
            <a:pPr marL="0" indent="0">
              <a:buNone/>
            </a:pPr>
            <a:r>
              <a:rPr lang="de-DE" sz="1800" dirty="0"/>
              <a:t>Wenn Lehmann eine Zahlung von Becker erhält und diese Transaktion im letzten Block der Kette steht kann er nicht sicher sein das Sie bestehen bleibt…</a:t>
            </a:r>
          </a:p>
          <a:p>
            <a:pPr marL="0" indent="0">
              <a:buNone/>
            </a:pPr>
            <a:r>
              <a:rPr lang="de-DE" sz="1800" dirty="0"/>
              <a:t>Wenn er aber wartet bis 5 Blöcke gefunden sind die auf der Transaktion aufbauen kann er aber sehr sicher sein das die Transaktion bleibt. Man redet von 6 Bestätigungen.</a:t>
            </a:r>
          </a:p>
        </p:txBody>
      </p:sp>
      <p:sp>
        <p:nvSpPr>
          <p:cNvPr id="4" name="Rechteck 3">
            <a:extLst>
              <a:ext uri="{FF2B5EF4-FFF2-40B4-BE49-F238E27FC236}">
                <a16:creationId xmlns:a16="http://schemas.microsoft.com/office/drawing/2014/main" id="{1896E137-F7B4-4975-A9D9-D8273E1494FF}"/>
              </a:ext>
            </a:extLst>
          </p:cNvPr>
          <p:cNvSpPr/>
          <p:nvPr/>
        </p:nvSpPr>
        <p:spPr>
          <a:xfrm>
            <a:off x="1076819" y="3629252"/>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6</a:t>
            </a:r>
          </a:p>
        </p:txBody>
      </p:sp>
      <p:sp>
        <p:nvSpPr>
          <p:cNvPr id="5" name="Rechteck 4">
            <a:extLst>
              <a:ext uri="{FF2B5EF4-FFF2-40B4-BE49-F238E27FC236}">
                <a16:creationId xmlns:a16="http://schemas.microsoft.com/office/drawing/2014/main" id="{F3937740-047B-4768-AADF-EC76E855EAA2}"/>
              </a:ext>
            </a:extLst>
          </p:cNvPr>
          <p:cNvSpPr/>
          <p:nvPr/>
        </p:nvSpPr>
        <p:spPr>
          <a:xfrm>
            <a:off x="1643801" y="3629252"/>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t>
            </a:r>
          </a:p>
        </p:txBody>
      </p:sp>
      <p:sp>
        <p:nvSpPr>
          <p:cNvPr id="6" name="Rechteck 5">
            <a:extLst>
              <a:ext uri="{FF2B5EF4-FFF2-40B4-BE49-F238E27FC236}">
                <a16:creationId xmlns:a16="http://schemas.microsoft.com/office/drawing/2014/main" id="{DD8D1FCE-5DF3-49EB-80D3-011596E967A0}"/>
              </a:ext>
            </a:extLst>
          </p:cNvPr>
          <p:cNvSpPr/>
          <p:nvPr/>
        </p:nvSpPr>
        <p:spPr>
          <a:xfrm>
            <a:off x="2210783" y="3629252"/>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cxnSp>
        <p:nvCxnSpPr>
          <p:cNvPr id="7" name="Gerade Verbindung mit Pfeil 6">
            <a:extLst>
              <a:ext uri="{FF2B5EF4-FFF2-40B4-BE49-F238E27FC236}">
                <a16:creationId xmlns:a16="http://schemas.microsoft.com/office/drawing/2014/main" id="{DD97EC28-4E5A-4856-B48F-BFDAD359EC12}"/>
              </a:ext>
            </a:extLst>
          </p:cNvPr>
          <p:cNvCxnSpPr>
            <a:stCxn id="4" idx="3"/>
            <a:endCxn id="5" idx="1"/>
          </p:cNvCxnSpPr>
          <p:nvPr/>
        </p:nvCxnSpPr>
        <p:spPr>
          <a:xfrm>
            <a:off x="1369050" y="3789343"/>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C5E154AD-4F33-4DDB-BFC1-1AFCDE810F04}"/>
              </a:ext>
            </a:extLst>
          </p:cNvPr>
          <p:cNvCxnSpPr>
            <a:stCxn id="5" idx="3"/>
            <a:endCxn id="6" idx="1"/>
          </p:cNvCxnSpPr>
          <p:nvPr/>
        </p:nvCxnSpPr>
        <p:spPr>
          <a:xfrm>
            <a:off x="1936032" y="3789343"/>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39C8CC49-E9BD-4267-B109-CDBB43B422F2}"/>
              </a:ext>
            </a:extLst>
          </p:cNvPr>
          <p:cNvCxnSpPr>
            <a:cxnSpLocks/>
          </p:cNvCxnSpPr>
          <p:nvPr/>
        </p:nvCxnSpPr>
        <p:spPr>
          <a:xfrm>
            <a:off x="2503014" y="3783412"/>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905B3866-692D-4184-9B48-A2CC28A56295}"/>
              </a:ext>
            </a:extLst>
          </p:cNvPr>
          <p:cNvSpPr/>
          <p:nvPr/>
        </p:nvSpPr>
        <p:spPr>
          <a:xfrm>
            <a:off x="2777765" y="3629252"/>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sp>
        <p:nvSpPr>
          <p:cNvPr id="12" name="Rechteck 11">
            <a:extLst>
              <a:ext uri="{FF2B5EF4-FFF2-40B4-BE49-F238E27FC236}">
                <a16:creationId xmlns:a16="http://schemas.microsoft.com/office/drawing/2014/main" id="{10402935-478B-4CB9-A528-2342414D6DDA}"/>
              </a:ext>
            </a:extLst>
          </p:cNvPr>
          <p:cNvSpPr/>
          <p:nvPr/>
        </p:nvSpPr>
        <p:spPr>
          <a:xfrm>
            <a:off x="3344747" y="3629252"/>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
        <p:nvSpPr>
          <p:cNvPr id="13" name="Rechteck 12">
            <a:extLst>
              <a:ext uri="{FF2B5EF4-FFF2-40B4-BE49-F238E27FC236}">
                <a16:creationId xmlns:a16="http://schemas.microsoft.com/office/drawing/2014/main" id="{3EB4F43D-48C4-44B8-9E3F-C4B2725E1F94}"/>
              </a:ext>
            </a:extLst>
          </p:cNvPr>
          <p:cNvSpPr/>
          <p:nvPr/>
        </p:nvSpPr>
        <p:spPr>
          <a:xfrm>
            <a:off x="3911729" y="3629252"/>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cxnSp>
        <p:nvCxnSpPr>
          <p:cNvPr id="14" name="Gerade Verbindung mit Pfeil 13">
            <a:extLst>
              <a:ext uri="{FF2B5EF4-FFF2-40B4-BE49-F238E27FC236}">
                <a16:creationId xmlns:a16="http://schemas.microsoft.com/office/drawing/2014/main" id="{24F01160-D419-442E-8255-0B0F3FEE0B6C}"/>
              </a:ext>
            </a:extLst>
          </p:cNvPr>
          <p:cNvCxnSpPr>
            <a:stCxn id="11" idx="3"/>
            <a:endCxn id="12" idx="1"/>
          </p:cNvCxnSpPr>
          <p:nvPr/>
        </p:nvCxnSpPr>
        <p:spPr>
          <a:xfrm>
            <a:off x="3069996" y="3789343"/>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A503B3A2-478A-4CC0-AC68-FD800C401BA7}"/>
              </a:ext>
            </a:extLst>
          </p:cNvPr>
          <p:cNvCxnSpPr>
            <a:cxnSpLocks/>
            <a:stCxn id="12" idx="3"/>
            <a:endCxn id="13" idx="1"/>
          </p:cNvCxnSpPr>
          <p:nvPr/>
        </p:nvCxnSpPr>
        <p:spPr>
          <a:xfrm>
            <a:off x="3636978" y="3789343"/>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CFF9D7F5-49C5-42D3-96B8-309CEF5CB630}"/>
              </a:ext>
            </a:extLst>
          </p:cNvPr>
          <p:cNvCxnSpPr>
            <a:cxnSpLocks/>
          </p:cNvCxnSpPr>
          <p:nvPr/>
        </p:nvCxnSpPr>
        <p:spPr>
          <a:xfrm>
            <a:off x="4203960" y="3783412"/>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0389FDC9-7294-4052-A1F7-A0B86ADBC998}"/>
              </a:ext>
            </a:extLst>
          </p:cNvPr>
          <p:cNvSpPr/>
          <p:nvPr/>
        </p:nvSpPr>
        <p:spPr>
          <a:xfrm>
            <a:off x="4478711" y="3629252"/>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a:t>0</a:t>
            </a:r>
          </a:p>
        </p:txBody>
      </p:sp>
      <p:sp>
        <p:nvSpPr>
          <p:cNvPr id="29" name="Inhaltsplatzhalter 2">
            <a:extLst>
              <a:ext uri="{FF2B5EF4-FFF2-40B4-BE49-F238E27FC236}">
                <a16:creationId xmlns:a16="http://schemas.microsoft.com/office/drawing/2014/main" id="{413A3003-FC03-4FFC-BAC4-D59465E1019D}"/>
              </a:ext>
            </a:extLst>
          </p:cNvPr>
          <p:cNvSpPr txBox="1">
            <a:spLocks/>
          </p:cNvSpPr>
          <p:nvPr/>
        </p:nvSpPr>
        <p:spPr>
          <a:xfrm>
            <a:off x="838200" y="4427498"/>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1800" dirty="0"/>
              <a:t>Faustregel: 6 Transaktionen abwarten. Es gab noch keine Reorganisation im Bitcoin Netzwerk über 6 Blöcke hinweg</a:t>
            </a:r>
          </a:p>
          <a:p>
            <a:pPr marL="0" indent="0">
              <a:buFont typeface="Arial" panose="020B0604020202020204" pitchFamily="34" charset="0"/>
              <a:buNone/>
            </a:pPr>
            <a:r>
              <a:rPr lang="de-DE" sz="1800" dirty="0"/>
              <a:t>Ausnahmen: Wenn man sich vertraut oder der Betrag sehr klein ist im Vergleich mit dem Aufwand einer Double-Spending Attacke</a:t>
            </a:r>
          </a:p>
        </p:txBody>
      </p:sp>
    </p:spTree>
    <p:extLst>
      <p:ext uri="{BB962C8B-B14F-4D97-AF65-F5344CB8AC3E}">
        <p14:creationId xmlns:p14="http://schemas.microsoft.com/office/powerpoint/2010/main" val="2422950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a:t>Double-Spending Attacke im Blockchain-</a:t>
            </a:r>
            <a:r>
              <a:rPr lang="de-DE" dirty="0" err="1"/>
              <a:t>Coin</a:t>
            </a:r>
            <a:endParaRPr lang="de-DE" dirty="0"/>
          </a:p>
        </p:txBody>
      </p:sp>
      <p:sp>
        <p:nvSpPr>
          <p:cNvPr id="3" name="Ellipse 2">
            <a:extLst>
              <a:ext uri="{FF2B5EF4-FFF2-40B4-BE49-F238E27FC236}">
                <a16:creationId xmlns:a16="http://schemas.microsoft.com/office/drawing/2014/main" id="{A28DD272-D1EF-4CFF-9746-826EEC9504C2}"/>
              </a:ext>
            </a:extLst>
          </p:cNvPr>
          <p:cNvSpPr/>
          <p:nvPr/>
        </p:nvSpPr>
        <p:spPr>
          <a:xfrm>
            <a:off x="1706586" y="1463075"/>
            <a:ext cx="1602557" cy="6942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Becker</a:t>
            </a:r>
          </a:p>
        </p:txBody>
      </p:sp>
      <p:sp>
        <p:nvSpPr>
          <p:cNvPr id="24" name="Rechteck 23">
            <a:extLst>
              <a:ext uri="{FF2B5EF4-FFF2-40B4-BE49-F238E27FC236}">
                <a16:creationId xmlns:a16="http://schemas.microsoft.com/office/drawing/2014/main" id="{B07875A2-6038-42EB-8D20-558A1696D987}"/>
              </a:ext>
            </a:extLst>
          </p:cNvPr>
          <p:cNvSpPr/>
          <p:nvPr/>
        </p:nvSpPr>
        <p:spPr>
          <a:xfrm>
            <a:off x="1788793" y="2378890"/>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a:extLst>
              <a:ext uri="{FF2B5EF4-FFF2-40B4-BE49-F238E27FC236}">
                <a16:creationId xmlns:a16="http://schemas.microsoft.com/office/drawing/2014/main" id="{21B1B211-F6A0-4BBA-912A-8D8BD68F9C72}"/>
              </a:ext>
            </a:extLst>
          </p:cNvPr>
          <p:cNvSpPr/>
          <p:nvPr/>
        </p:nvSpPr>
        <p:spPr>
          <a:xfrm>
            <a:off x="2355775" y="2378890"/>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a:extLst>
              <a:ext uri="{FF2B5EF4-FFF2-40B4-BE49-F238E27FC236}">
                <a16:creationId xmlns:a16="http://schemas.microsoft.com/office/drawing/2014/main" id="{794DFC09-E650-4B00-A0E5-EF5042A06A28}"/>
              </a:ext>
            </a:extLst>
          </p:cNvPr>
          <p:cNvSpPr/>
          <p:nvPr/>
        </p:nvSpPr>
        <p:spPr>
          <a:xfrm>
            <a:off x="2922757" y="2378890"/>
            <a:ext cx="24131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a:t>Y</a:t>
            </a:r>
          </a:p>
        </p:txBody>
      </p:sp>
      <p:cxnSp>
        <p:nvCxnSpPr>
          <p:cNvPr id="28" name="Gerade Verbindung mit Pfeil 27">
            <a:extLst>
              <a:ext uri="{FF2B5EF4-FFF2-40B4-BE49-F238E27FC236}">
                <a16:creationId xmlns:a16="http://schemas.microsoft.com/office/drawing/2014/main" id="{8F26C2AB-9FF8-42FE-BAD8-206AF08F5A66}"/>
              </a:ext>
            </a:extLst>
          </p:cNvPr>
          <p:cNvCxnSpPr>
            <a:stCxn id="24" idx="3"/>
            <a:endCxn id="25" idx="1"/>
          </p:cNvCxnSpPr>
          <p:nvPr/>
        </p:nvCxnSpPr>
        <p:spPr>
          <a:xfrm>
            <a:off x="2030104" y="2538981"/>
            <a:ext cx="32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F13CFA0B-CAFE-4F21-B66C-FF1711FFABE6}"/>
              </a:ext>
            </a:extLst>
          </p:cNvPr>
          <p:cNvCxnSpPr>
            <a:stCxn id="25" idx="3"/>
            <a:endCxn id="26" idx="1"/>
          </p:cNvCxnSpPr>
          <p:nvPr/>
        </p:nvCxnSpPr>
        <p:spPr>
          <a:xfrm>
            <a:off x="2597086" y="2538981"/>
            <a:ext cx="32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EB439E43-9607-4E3A-934C-3025A777DD03}"/>
              </a:ext>
            </a:extLst>
          </p:cNvPr>
          <p:cNvSpPr/>
          <p:nvPr/>
        </p:nvSpPr>
        <p:spPr>
          <a:xfrm>
            <a:off x="1788793" y="3149537"/>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Rechteck 39">
            <a:extLst>
              <a:ext uri="{FF2B5EF4-FFF2-40B4-BE49-F238E27FC236}">
                <a16:creationId xmlns:a16="http://schemas.microsoft.com/office/drawing/2014/main" id="{F5A414B3-A65F-4019-A96B-CE0ABA7D4137}"/>
              </a:ext>
            </a:extLst>
          </p:cNvPr>
          <p:cNvSpPr/>
          <p:nvPr/>
        </p:nvSpPr>
        <p:spPr>
          <a:xfrm>
            <a:off x="2355775" y="3149537"/>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Rechteck 40">
            <a:extLst>
              <a:ext uri="{FF2B5EF4-FFF2-40B4-BE49-F238E27FC236}">
                <a16:creationId xmlns:a16="http://schemas.microsoft.com/office/drawing/2014/main" id="{D675CD70-9856-4F21-A1C0-A09928843A86}"/>
              </a:ext>
            </a:extLst>
          </p:cNvPr>
          <p:cNvSpPr/>
          <p:nvPr/>
        </p:nvSpPr>
        <p:spPr>
          <a:xfrm>
            <a:off x="2940236" y="2817494"/>
            <a:ext cx="24131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a:t>Y</a:t>
            </a:r>
          </a:p>
        </p:txBody>
      </p:sp>
      <p:cxnSp>
        <p:nvCxnSpPr>
          <p:cNvPr id="42" name="Gerade Verbindung mit Pfeil 41">
            <a:extLst>
              <a:ext uri="{FF2B5EF4-FFF2-40B4-BE49-F238E27FC236}">
                <a16:creationId xmlns:a16="http://schemas.microsoft.com/office/drawing/2014/main" id="{BD6D677C-8DBA-4807-A1DE-5D639162785F}"/>
              </a:ext>
            </a:extLst>
          </p:cNvPr>
          <p:cNvCxnSpPr>
            <a:stCxn id="39" idx="3"/>
            <a:endCxn id="40" idx="1"/>
          </p:cNvCxnSpPr>
          <p:nvPr/>
        </p:nvCxnSpPr>
        <p:spPr>
          <a:xfrm>
            <a:off x="2030104" y="3309628"/>
            <a:ext cx="32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D5AD461D-09F6-4505-964F-4230B780D004}"/>
              </a:ext>
            </a:extLst>
          </p:cNvPr>
          <p:cNvCxnSpPr>
            <a:stCxn id="40" idx="3"/>
            <a:endCxn id="41" idx="1"/>
          </p:cNvCxnSpPr>
          <p:nvPr/>
        </p:nvCxnSpPr>
        <p:spPr>
          <a:xfrm flipV="1">
            <a:off x="2597086" y="2977585"/>
            <a:ext cx="343150" cy="33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8045AFB7-8FDC-4EAC-9018-8F9E6EE875F2}"/>
              </a:ext>
            </a:extLst>
          </p:cNvPr>
          <p:cNvSpPr/>
          <p:nvPr/>
        </p:nvSpPr>
        <p:spPr>
          <a:xfrm>
            <a:off x="2940236" y="3463788"/>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X</a:t>
            </a:r>
          </a:p>
        </p:txBody>
      </p:sp>
      <p:cxnSp>
        <p:nvCxnSpPr>
          <p:cNvPr id="50" name="Gerade Verbindung mit Pfeil 49">
            <a:extLst>
              <a:ext uri="{FF2B5EF4-FFF2-40B4-BE49-F238E27FC236}">
                <a16:creationId xmlns:a16="http://schemas.microsoft.com/office/drawing/2014/main" id="{1E35EC56-BD32-451F-BB51-2E6A5540E6BF}"/>
              </a:ext>
            </a:extLst>
          </p:cNvPr>
          <p:cNvCxnSpPr>
            <a:stCxn id="40" idx="3"/>
            <a:endCxn id="47" idx="1"/>
          </p:cNvCxnSpPr>
          <p:nvPr/>
        </p:nvCxnSpPr>
        <p:spPr>
          <a:xfrm>
            <a:off x="2597086" y="3309628"/>
            <a:ext cx="343150" cy="31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hteck 50">
            <a:extLst>
              <a:ext uri="{FF2B5EF4-FFF2-40B4-BE49-F238E27FC236}">
                <a16:creationId xmlns:a16="http://schemas.microsoft.com/office/drawing/2014/main" id="{EDB86276-F48A-4482-8E0F-D9521B4FDFC0}"/>
              </a:ext>
            </a:extLst>
          </p:cNvPr>
          <p:cNvSpPr/>
          <p:nvPr/>
        </p:nvSpPr>
        <p:spPr>
          <a:xfrm>
            <a:off x="1788793" y="4209771"/>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Rechteck 51">
            <a:extLst>
              <a:ext uri="{FF2B5EF4-FFF2-40B4-BE49-F238E27FC236}">
                <a16:creationId xmlns:a16="http://schemas.microsoft.com/office/drawing/2014/main" id="{13B3006B-9FA5-4C5C-BF15-62F934C114A7}"/>
              </a:ext>
            </a:extLst>
          </p:cNvPr>
          <p:cNvSpPr/>
          <p:nvPr/>
        </p:nvSpPr>
        <p:spPr>
          <a:xfrm>
            <a:off x="2355775" y="4209771"/>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Rechteck 52">
            <a:extLst>
              <a:ext uri="{FF2B5EF4-FFF2-40B4-BE49-F238E27FC236}">
                <a16:creationId xmlns:a16="http://schemas.microsoft.com/office/drawing/2014/main" id="{BE4F28FC-EECD-4D0A-91B4-3C0304A9DE8B}"/>
              </a:ext>
            </a:extLst>
          </p:cNvPr>
          <p:cNvSpPr/>
          <p:nvPr/>
        </p:nvSpPr>
        <p:spPr>
          <a:xfrm>
            <a:off x="2940236" y="3877728"/>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Y</a:t>
            </a:r>
          </a:p>
        </p:txBody>
      </p:sp>
      <p:cxnSp>
        <p:nvCxnSpPr>
          <p:cNvPr id="54" name="Gerade Verbindung mit Pfeil 53">
            <a:extLst>
              <a:ext uri="{FF2B5EF4-FFF2-40B4-BE49-F238E27FC236}">
                <a16:creationId xmlns:a16="http://schemas.microsoft.com/office/drawing/2014/main" id="{A9DD8641-F621-46F7-942A-5B9010B19284}"/>
              </a:ext>
            </a:extLst>
          </p:cNvPr>
          <p:cNvCxnSpPr>
            <a:stCxn id="51" idx="3"/>
            <a:endCxn id="52" idx="1"/>
          </p:cNvCxnSpPr>
          <p:nvPr/>
        </p:nvCxnSpPr>
        <p:spPr>
          <a:xfrm>
            <a:off x="2030104" y="4369862"/>
            <a:ext cx="32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EC58F7A1-B2B7-48D9-AF3F-E773428F8360}"/>
              </a:ext>
            </a:extLst>
          </p:cNvPr>
          <p:cNvCxnSpPr>
            <a:stCxn id="52" idx="3"/>
            <a:endCxn id="53" idx="1"/>
          </p:cNvCxnSpPr>
          <p:nvPr/>
        </p:nvCxnSpPr>
        <p:spPr>
          <a:xfrm flipV="1">
            <a:off x="2597086" y="4037819"/>
            <a:ext cx="343150" cy="33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hteck 55">
            <a:extLst>
              <a:ext uri="{FF2B5EF4-FFF2-40B4-BE49-F238E27FC236}">
                <a16:creationId xmlns:a16="http://schemas.microsoft.com/office/drawing/2014/main" id="{A8E501B7-D83A-4ABA-86BE-CE7858A18AC4}"/>
              </a:ext>
            </a:extLst>
          </p:cNvPr>
          <p:cNvSpPr/>
          <p:nvPr/>
        </p:nvSpPr>
        <p:spPr>
          <a:xfrm>
            <a:off x="3507218" y="3877728"/>
            <a:ext cx="24131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dirty="0"/>
          </a:p>
        </p:txBody>
      </p:sp>
      <p:cxnSp>
        <p:nvCxnSpPr>
          <p:cNvPr id="57" name="Gerade Verbindung mit Pfeil 56">
            <a:extLst>
              <a:ext uri="{FF2B5EF4-FFF2-40B4-BE49-F238E27FC236}">
                <a16:creationId xmlns:a16="http://schemas.microsoft.com/office/drawing/2014/main" id="{22992941-0DAE-488E-9DFA-5EE6BC14D700}"/>
              </a:ext>
            </a:extLst>
          </p:cNvPr>
          <p:cNvCxnSpPr>
            <a:endCxn id="56" idx="1"/>
          </p:cNvCxnSpPr>
          <p:nvPr/>
        </p:nvCxnSpPr>
        <p:spPr>
          <a:xfrm>
            <a:off x="3181547" y="4037819"/>
            <a:ext cx="32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hteck 57">
            <a:extLst>
              <a:ext uri="{FF2B5EF4-FFF2-40B4-BE49-F238E27FC236}">
                <a16:creationId xmlns:a16="http://schemas.microsoft.com/office/drawing/2014/main" id="{FBB6E6F3-794F-4EC3-B874-220A9526A0E7}"/>
              </a:ext>
            </a:extLst>
          </p:cNvPr>
          <p:cNvSpPr/>
          <p:nvPr/>
        </p:nvSpPr>
        <p:spPr>
          <a:xfrm>
            <a:off x="2940236" y="4524022"/>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X</a:t>
            </a:r>
          </a:p>
        </p:txBody>
      </p:sp>
      <p:cxnSp>
        <p:nvCxnSpPr>
          <p:cNvPr id="59" name="Gerade Verbindung mit Pfeil 58">
            <a:extLst>
              <a:ext uri="{FF2B5EF4-FFF2-40B4-BE49-F238E27FC236}">
                <a16:creationId xmlns:a16="http://schemas.microsoft.com/office/drawing/2014/main" id="{09D77CA8-B25B-4634-A3F2-9679A825BCF4}"/>
              </a:ext>
            </a:extLst>
          </p:cNvPr>
          <p:cNvCxnSpPr>
            <a:stCxn id="52" idx="3"/>
            <a:endCxn id="58" idx="1"/>
          </p:cNvCxnSpPr>
          <p:nvPr/>
        </p:nvCxnSpPr>
        <p:spPr>
          <a:xfrm>
            <a:off x="2597086" y="4369862"/>
            <a:ext cx="343150" cy="31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hteck 3">
            <a:extLst>
              <a:ext uri="{FF2B5EF4-FFF2-40B4-BE49-F238E27FC236}">
                <a16:creationId xmlns:a16="http://schemas.microsoft.com/office/drawing/2014/main" id="{E3801B79-1B27-45DD-A9AA-F2831C18B86C}"/>
              </a:ext>
            </a:extLst>
          </p:cNvPr>
          <p:cNvSpPr/>
          <p:nvPr/>
        </p:nvSpPr>
        <p:spPr>
          <a:xfrm>
            <a:off x="3748529" y="6169709"/>
            <a:ext cx="4084451" cy="646331"/>
          </a:xfrm>
          <a:prstGeom prst="rect">
            <a:avLst/>
          </a:prstGeom>
        </p:spPr>
        <p:txBody>
          <a:bodyPr wrap="none">
            <a:spAutoFit/>
          </a:bodyPr>
          <a:lstStyle/>
          <a:p>
            <a:r>
              <a:rPr lang="de-DE" dirty="0"/>
              <a:t>Y: ich überweise </a:t>
            </a:r>
            <a:r>
              <a:rPr lang="de-DE" dirty="0" err="1"/>
              <a:t>coin</a:t>
            </a:r>
            <a:r>
              <a:rPr lang="de-DE" dirty="0"/>
              <a:t> an Lehman – Becker</a:t>
            </a:r>
          </a:p>
          <a:p>
            <a:r>
              <a:rPr lang="de-DE" dirty="0"/>
              <a:t>X: ich überweise </a:t>
            </a:r>
            <a:r>
              <a:rPr lang="de-DE" dirty="0" err="1"/>
              <a:t>coin</a:t>
            </a:r>
            <a:r>
              <a:rPr lang="de-DE" dirty="0"/>
              <a:t> an Becker - Becker</a:t>
            </a:r>
          </a:p>
        </p:txBody>
      </p:sp>
      <p:sp>
        <p:nvSpPr>
          <p:cNvPr id="118" name="Ellipse 117">
            <a:extLst>
              <a:ext uri="{FF2B5EF4-FFF2-40B4-BE49-F238E27FC236}">
                <a16:creationId xmlns:a16="http://schemas.microsoft.com/office/drawing/2014/main" id="{55C1AE11-F132-4FA0-AEE5-777771A192A2}"/>
              </a:ext>
            </a:extLst>
          </p:cNvPr>
          <p:cNvSpPr/>
          <p:nvPr/>
        </p:nvSpPr>
        <p:spPr>
          <a:xfrm>
            <a:off x="7443896" y="1530061"/>
            <a:ext cx="1602557" cy="6942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Lehmann</a:t>
            </a:r>
          </a:p>
        </p:txBody>
      </p:sp>
      <p:sp>
        <p:nvSpPr>
          <p:cNvPr id="121" name="Ellipse 120">
            <a:extLst>
              <a:ext uri="{FF2B5EF4-FFF2-40B4-BE49-F238E27FC236}">
                <a16:creationId xmlns:a16="http://schemas.microsoft.com/office/drawing/2014/main" id="{034A8254-8A87-4D11-94C0-D2DC3BA010A4}"/>
              </a:ext>
            </a:extLst>
          </p:cNvPr>
          <p:cNvSpPr/>
          <p:nvPr/>
        </p:nvSpPr>
        <p:spPr>
          <a:xfrm>
            <a:off x="9231846" y="1563053"/>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3" name="Ellipse 122">
            <a:extLst>
              <a:ext uri="{FF2B5EF4-FFF2-40B4-BE49-F238E27FC236}">
                <a16:creationId xmlns:a16="http://schemas.microsoft.com/office/drawing/2014/main" id="{EA5CAF21-43CE-42D6-8D10-34592FE985F4}"/>
              </a:ext>
            </a:extLst>
          </p:cNvPr>
          <p:cNvSpPr/>
          <p:nvPr/>
        </p:nvSpPr>
        <p:spPr>
          <a:xfrm>
            <a:off x="7013210" y="1468785"/>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Ellipse 126">
            <a:extLst>
              <a:ext uri="{FF2B5EF4-FFF2-40B4-BE49-F238E27FC236}">
                <a16:creationId xmlns:a16="http://schemas.microsoft.com/office/drawing/2014/main" id="{95C820C9-B6F9-4702-AA88-93155D3FF3FD}"/>
              </a:ext>
            </a:extLst>
          </p:cNvPr>
          <p:cNvSpPr/>
          <p:nvPr/>
        </p:nvSpPr>
        <p:spPr>
          <a:xfrm>
            <a:off x="7726308" y="1165483"/>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Ellipse 127">
            <a:extLst>
              <a:ext uri="{FF2B5EF4-FFF2-40B4-BE49-F238E27FC236}">
                <a16:creationId xmlns:a16="http://schemas.microsoft.com/office/drawing/2014/main" id="{04F984E3-F84E-43F4-90D6-5545A9F62B9B}"/>
              </a:ext>
            </a:extLst>
          </p:cNvPr>
          <p:cNvSpPr/>
          <p:nvPr/>
        </p:nvSpPr>
        <p:spPr>
          <a:xfrm>
            <a:off x="8553117" y="1165484"/>
            <a:ext cx="292231" cy="29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9" name="Gerader Verbinder 128">
            <a:extLst>
              <a:ext uri="{FF2B5EF4-FFF2-40B4-BE49-F238E27FC236}">
                <a16:creationId xmlns:a16="http://schemas.microsoft.com/office/drawing/2014/main" id="{231EC0B1-79AD-43E1-A853-5F37E43893A0}"/>
              </a:ext>
            </a:extLst>
          </p:cNvPr>
          <p:cNvCxnSpPr>
            <a:cxnSpLocks/>
            <a:stCxn id="123" idx="5"/>
          </p:cNvCxnSpPr>
          <p:nvPr/>
        </p:nvCxnSpPr>
        <p:spPr>
          <a:xfrm>
            <a:off x="7262645" y="1718220"/>
            <a:ext cx="313226" cy="137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CDC68C44-0D24-4B79-8212-9DAB3DDA37C0}"/>
              </a:ext>
            </a:extLst>
          </p:cNvPr>
          <p:cNvCxnSpPr>
            <a:stCxn id="127" idx="4"/>
          </p:cNvCxnSpPr>
          <p:nvPr/>
        </p:nvCxnSpPr>
        <p:spPr>
          <a:xfrm>
            <a:off x="7872424" y="1457714"/>
            <a:ext cx="70213" cy="157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9A08FC3B-3B4A-44BB-AB6B-C9496FBCD55F}"/>
              </a:ext>
            </a:extLst>
          </p:cNvPr>
          <p:cNvCxnSpPr>
            <a:stCxn id="128" idx="4"/>
          </p:cNvCxnSpPr>
          <p:nvPr/>
        </p:nvCxnSpPr>
        <p:spPr>
          <a:xfrm flipH="1">
            <a:off x="8616160" y="1457715"/>
            <a:ext cx="83073" cy="157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FD0C9C9E-7481-4E1D-A1F5-0D5203C726B4}"/>
              </a:ext>
            </a:extLst>
          </p:cNvPr>
          <p:cNvCxnSpPr>
            <a:stCxn id="121" idx="3"/>
          </p:cNvCxnSpPr>
          <p:nvPr/>
        </p:nvCxnSpPr>
        <p:spPr>
          <a:xfrm flipH="1">
            <a:off x="8762276" y="1812488"/>
            <a:ext cx="512366" cy="64719"/>
          </a:xfrm>
          <a:prstGeom prst="line">
            <a:avLst/>
          </a:prstGeom>
        </p:spPr>
        <p:style>
          <a:lnRef idx="1">
            <a:schemeClr val="accent1"/>
          </a:lnRef>
          <a:fillRef idx="0">
            <a:schemeClr val="accent1"/>
          </a:fillRef>
          <a:effectRef idx="0">
            <a:schemeClr val="accent1"/>
          </a:effectRef>
          <a:fontRef idx="minor">
            <a:schemeClr val="tx1"/>
          </a:fontRef>
        </p:style>
      </p:cxnSp>
      <p:sp>
        <p:nvSpPr>
          <p:cNvPr id="133" name="Rechteck 132">
            <a:extLst>
              <a:ext uri="{FF2B5EF4-FFF2-40B4-BE49-F238E27FC236}">
                <a16:creationId xmlns:a16="http://schemas.microsoft.com/office/drawing/2014/main" id="{99D178A7-CD8A-4259-9AE7-A9DD28BD07B7}"/>
              </a:ext>
            </a:extLst>
          </p:cNvPr>
          <p:cNvSpPr/>
          <p:nvPr/>
        </p:nvSpPr>
        <p:spPr>
          <a:xfrm>
            <a:off x="1788793" y="5279455"/>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Rechteck 133">
            <a:extLst>
              <a:ext uri="{FF2B5EF4-FFF2-40B4-BE49-F238E27FC236}">
                <a16:creationId xmlns:a16="http://schemas.microsoft.com/office/drawing/2014/main" id="{E6BC74A8-37D9-4A62-9E6C-8CBFF4FDFF95}"/>
              </a:ext>
            </a:extLst>
          </p:cNvPr>
          <p:cNvSpPr/>
          <p:nvPr/>
        </p:nvSpPr>
        <p:spPr>
          <a:xfrm>
            <a:off x="2355775" y="5279455"/>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Rechteck 134">
            <a:extLst>
              <a:ext uri="{FF2B5EF4-FFF2-40B4-BE49-F238E27FC236}">
                <a16:creationId xmlns:a16="http://schemas.microsoft.com/office/drawing/2014/main" id="{6B1DA4E3-8118-4337-8A55-46302B8D2FDB}"/>
              </a:ext>
            </a:extLst>
          </p:cNvPr>
          <p:cNvSpPr/>
          <p:nvPr/>
        </p:nvSpPr>
        <p:spPr>
          <a:xfrm>
            <a:off x="2940236" y="4947412"/>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Y</a:t>
            </a:r>
          </a:p>
        </p:txBody>
      </p:sp>
      <p:cxnSp>
        <p:nvCxnSpPr>
          <p:cNvPr id="136" name="Gerade Verbindung mit Pfeil 135">
            <a:extLst>
              <a:ext uri="{FF2B5EF4-FFF2-40B4-BE49-F238E27FC236}">
                <a16:creationId xmlns:a16="http://schemas.microsoft.com/office/drawing/2014/main" id="{29912A71-70C9-4352-9A22-E73B223CEB67}"/>
              </a:ext>
            </a:extLst>
          </p:cNvPr>
          <p:cNvCxnSpPr>
            <a:stCxn id="133" idx="3"/>
            <a:endCxn id="134" idx="1"/>
          </p:cNvCxnSpPr>
          <p:nvPr/>
        </p:nvCxnSpPr>
        <p:spPr>
          <a:xfrm>
            <a:off x="2030104" y="5439546"/>
            <a:ext cx="32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136">
            <a:extLst>
              <a:ext uri="{FF2B5EF4-FFF2-40B4-BE49-F238E27FC236}">
                <a16:creationId xmlns:a16="http://schemas.microsoft.com/office/drawing/2014/main" id="{AA775D33-450B-455D-A00D-FDEE25378874}"/>
              </a:ext>
            </a:extLst>
          </p:cNvPr>
          <p:cNvCxnSpPr>
            <a:stCxn id="134" idx="3"/>
            <a:endCxn id="135" idx="1"/>
          </p:cNvCxnSpPr>
          <p:nvPr/>
        </p:nvCxnSpPr>
        <p:spPr>
          <a:xfrm flipV="1">
            <a:off x="2597086" y="5107503"/>
            <a:ext cx="343150" cy="33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Rechteck 137">
            <a:extLst>
              <a:ext uri="{FF2B5EF4-FFF2-40B4-BE49-F238E27FC236}">
                <a16:creationId xmlns:a16="http://schemas.microsoft.com/office/drawing/2014/main" id="{8D181234-CD9B-4B0D-9CC7-6E385F1128E5}"/>
              </a:ext>
            </a:extLst>
          </p:cNvPr>
          <p:cNvSpPr/>
          <p:nvPr/>
        </p:nvSpPr>
        <p:spPr>
          <a:xfrm>
            <a:off x="3507218" y="4947412"/>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39" name="Gerade Verbindung mit Pfeil 138">
            <a:extLst>
              <a:ext uri="{FF2B5EF4-FFF2-40B4-BE49-F238E27FC236}">
                <a16:creationId xmlns:a16="http://schemas.microsoft.com/office/drawing/2014/main" id="{7777E824-70DA-464C-AA80-6E6E9060CF52}"/>
              </a:ext>
            </a:extLst>
          </p:cNvPr>
          <p:cNvCxnSpPr>
            <a:endCxn id="138" idx="1"/>
          </p:cNvCxnSpPr>
          <p:nvPr/>
        </p:nvCxnSpPr>
        <p:spPr>
          <a:xfrm>
            <a:off x="3181547" y="5107503"/>
            <a:ext cx="32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Rechteck 139">
            <a:extLst>
              <a:ext uri="{FF2B5EF4-FFF2-40B4-BE49-F238E27FC236}">
                <a16:creationId xmlns:a16="http://schemas.microsoft.com/office/drawing/2014/main" id="{712C77AF-D78E-498C-8161-85E56491E660}"/>
              </a:ext>
            </a:extLst>
          </p:cNvPr>
          <p:cNvSpPr/>
          <p:nvPr/>
        </p:nvSpPr>
        <p:spPr>
          <a:xfrm>
            <a:off x="2940236" y="5593706"/>
            <a:ext cx="24131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X</a:t>
            </a:r>
          </a:p>
        </p:txBody>
      </p:sp>
      <p:cxnSp>
        <p:nvCxnSpPr>
          <p:cNvPr id="141" name="Gerade Verbindung mit Pfeil 140">
            <a:extLst>
              <a:ext uri="{FF2B5EF4-FFF2-40B4-BE49-F238E27FC236}">
                <a16:creationId xmlns:a16="http://schemas.microsoft.com/office/drawing/2014/main" id="{B3947579-5A1E-4512-A32F-13097D354E89}"/>
              </a:ext>
            </a:extLst>
          </p:cNvPr>
          <p:cNvCxnSpPr>
            <a:stCxn id="134" idx="3"/>
            <a:endCxn id="140" idx="1"/>
          </p:cNvCxnSpPr>
          <p:nvPr/>
        </p:nvCxnSpPr>
        <p:spPr>
          <a:xfrm>
            <a:off x="2597086" y="5439546"/>
            <a:ext cx="343150" cy="31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hteck 141">
            <a:extLst>
              <a:ext uri="{FF2B5EF4-FFF2-40B4-BE49-F238E27FC236}">
                <a16:creationId xmlns:a16="http://schemas.microsoft.com/office/drawing/2014/main" id="{D50BC9F5-790A-4AA0-82A1-A7E4723D2BD5}"/>
              </a:ext>
            </a:extLst>
          </p:cNvPr>
          <p:cNvSpPr/>
          <p:nvPr/>
        </p:nvSpPr>
        <p:spPr>
          <a:xfrm>
            <a:off x="4082587" y="4959273"/>
            <a:ext cx="24131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dirty="0"/>
          </a:p>
        </p:txBody>
      </p:sp>
      <p:cxnSp>
        <p:nvCxnSpPr>
          <p:cNvPr id="143" name="Gerade Verbindung mit Pfeil 142">
            <a:extLst>
              <a:ext uri="{FF2B5EF4-FFF2-40B4-BE49-F238E27FC236}">
                <a16:creationId xmlns:a16="http://schemas.microsoft.com/office/drawing/2014/main" id="{3A71D997-DFAE-4492-BB79-7E79322A7258}"/>
              </a:ext>
            </a:extLst>
          </p:cNvPr>
          <p:cNvCxnSpPr>
            <a:endCxn id="142" idx="1"/>
          </p:cNvCxnSpPr>
          <p:nvPr/>
        </p:nvCxnSpPr>
        <p:spPr>
          <a:xfrm>
            <a:off x="3756916" y="5119364"/>
            <a:ext cx="32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Rechteck 143">
            <a:extLst>
              <a:ext uri="{FF2B5EF4-FFF2-40B4-BE49-F238E27FC236}">
                <a16:creationId xmlns:a16="http://schemas.microsoft.com/office/drawing/2014/main" id="{FCCC3D0C-7937-498F-B4C2-D74B6019484E}"/>
              </a:ext>
            </a:extLst>
          </p:cNvPr>
          <p:cNvSpPr/>
          <p:nvPr/>
        </p:nvSpPr>
        <p:spPr>
          <a:xfrm>
            <a:off x="7575871" y="2378890"/>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FBE2C8AC-7D8F-4C79-9F08-561451D18BF4}"/>
              </a:ext>
            </a:extLst>
          </p:cNvPr>
          <p:cNvSpPr/>
          <p:nvPr/>
        </p:nvSpPr>
        <p:spPr>
          <a:xfrm>
            <a:off x="8142853" y="2378890"/>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Rechteck 145">
            <a:extLst>
              <a:ext uri="{FF2B5EF4-FFF2-40B4-BE49-F238E27FC236}">
                <a16:creationId xmlns:a16="http://schemas.microsoft.com/office/drawing/2014/main" id="{54182E78-C180-44DB-AF54-CD08BC632FB2}"/>
              </a:ext>
            </a:extLst>
          </p:cNvPr>
          <p:cNvSpPr/>
          <p:nvPr/>
        </p:nvSpPr>
        <p:spPr>
          <a:xfrm>
            <a:off x="8709835" y="2378890"/>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a:t>X</a:t>
            </a:r>
          </a:p>
        </p:txBody>
      </p:sp>
      <p:cxnSp>
        <p:nvCxnSpPr>
          <p:cNvPr id="147" name="Gerade Verbindung mit Pfeil 146">
            <a:extLst>
              <a:ext uri="{FF2B5EF4-FFF2-40B4-BE49-F238E27FC236}">
                <a16:creationId xmlns:a16="http://schemas.microsoft.com/office/drawing/2014/main" id="{2619220A-7467-4DFD-85E4-DDCF360C7707}"/>
              </a:ext>
            </a:extLst>
          </p:cNvPr>
          <p:cNvCxnSpPr>
            <a:stCxn id="144" idx="3"/>
            <a:endCxn id="145" idx="1"/>
          </p:cNvCxnSpPr>
          <p:nvPr/>
        </p:nvCxnSpPr>
        <p:spPr>
          <a:xfrm>
            <a:off x="7868102" y="2538981"/>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Gerade Verbindung mit Pfeil 147">
            <a:extLst>
              <a:ext uri="{FF2B5EF4-FFF2-40B4-BE49-F238E27FC236}">
                <a16:creationId xmlns:a16="http://schemas.microsoft.com/office/drawing/2014/main" id="{51C1BC11-D438-4270-9FFF-5A93122FF14E}"/>
              </a:ext>
            </a:extLst>
          </p:cNvPr>
          <p:cNvCxnSpPr>
            <a:stCxn id="145" idx="3"/>
            <a:endCxn id="146" idx="1"/>
          </p:cNvCxnSpPr>
          <p:nvPr/>
        </p:nvCxnSpPr>
        <p:spPr>
          <a:xfrm>
            <a:off x="8435084" y="2538981"/>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hteck 148">
            <a:extLst>
              <a:ext uri="{FF2B5EF4-FFF2-40B4-BE49-F238E27FC236}">
                <a16:creationId xmlns:a16="http://schemas.microsoft.com/office/drawing/2014/main" id="{10070128-1EF6-44F6-A4EA-E51F21E0FF44}"/>
              </a:ext>
            </a:extLst>
          </p:cNvPr>
          <p:cNvSpPr/>
          <p:nvPr/>
        </p:nvSpPr>
        <p:spPr>
          <a:xfrm>
            <a:off x="7553346" y="3527134"/>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0" name="Rechteck 149">
            <a:extLst>
              <a:ext uri="{FF2B5EF4-FFF2-40B4-BE49-F238E27FC236}">
                <a16:creationId xmlns:a16="http://schemas.microsoft.com/office/drawing/2014/main" id="{E04B9347-6762-43C0-8ABD-7C633D3A94B7}"/>
              </a:ext>
            </a:extLst>
          </p:cNvPr>
          <p:cNvSpPr/>
          <p:nvPr/>
        </p:nvSpPr>
        <p:spPr>
          <a:xfrm>
            <a:off x="8120328" y="3527134"/>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1" name="Rechteck 150">
            <a:extLst>
              <a:ext uri="{FF2B5EF4-FFF2-40B4-BE49-F238E27FC236}">
                <a16:creationId xmlns:a16="http://schemas.microsoft.com/office/drawing/2014/main" id="{7F4110DE-D331-4DDB-842A-B74F9DBC99D8}"/>
              </a:ext>
            </a:extLst>
          </p:cNvPr>
          <p:cNvSpPr/>
          <p:nvPr/>
        </p:nvSpPr>
        <p:spPr>
          <a:xfrm>
            <a:off x="8704789" y="3195091"/>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Y</a:t>
            </a:r>
          </a:p>
        </p:txBody>
      </p:sp>
      <p:cxnSp>
        <p:nvCxnSpPr>
          <p:cNvPr id="152" name="Gerade Verbindung mit Pfeil 151">
            <a:extLst>
              <a:ext uri="{FF2B5EF4-FFF2-40B4-BE49-F238E27FC236}">
                <a16:creationId xmlns:a16="http://schemas.microsoft.com/office/drawing/2014/main" id="{89A8E8F5-7F3B-4AD6-B3B7-60EB7ED1465A}"/>
              </a:ext>
            </a:extLst>
          </p:cNvPr>
          <p:cNvCxnSpPr>
            <a:stCxn id="149" idx="3"/>
            <a:endCxn id="150" idx="1"/>
          </p:cNvCxnSpPr>
          <p:nvPr/>
        </p:nvCxnSpPr>
        <p:spPr>
          <a:xfrm>
            <a:off x="7845577" y="3687225"/>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Gerade Verbindung mit Pfeil 152">
            <a:extLst>
              <a:ext uri="{FF2B5EF4-FFF2-40B4-BE49-F238E27FC236}">
                <a16:creationId xmlns:a16="http://schemas.microsoft.com/office/drawing/2014/main" id="{1078980C-E4FD-4C4D-B3DE-1441DCD81E42}"/>
              </a:ext>
            </a:extLst>
          </p:cNvPr>
          <p:cNvCxnSpPr>
            <a:stCxn id="150" idx="3"/>
            <a:endCxn id="151" idx="1"/>
          </p:cNvCxnSpPr>
          <p:nvPr/>
        </p:nvCxnSpPr>
        <p:spPr>
          <a:xfrm flipV="1">
            <a:off x="8412559" y="3355182"/>
            <a:ext cx="292230" cy="33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Rechteck 153">
            <a:extLst>
              <a:ext uri="{FF2B5EF4-FFF2-40B4-BE49-F238E27FC236}">
                <a16:creationId xmlns:a16="http://schemas.microsoft.com/office/drawing/2014/main" id="{1406D285-DFC7-4AB6-ADE9-BB62140ACAD2}"/>
              </a:ext>
            </a:extLst>
          </p:cNvPr>
          <p:cNvSpPr/>
          <p:nvPr/>
        </p:nvSpPr>
        <p:spPr>
          <a:xfrm>
            <a:off x="8704789" y="3841385"/>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X</a:t>
            </a:r>
          </a:p>
        </p:txBody>
      </p:sp>
      <p:cxnSp>
        <p:nvCxnSpPr>
          <p:cNvPr id="155" name="Gerade Verbindung mit Pfeil 154">
            <a:extLst>
              <a:ext uri="{FF2B5EF4-FFF2-40B4-BE49-F238E27FC236}">
                <a16:creationId xmlns:a16="http://schemas.microsoft.com/office/drawing/2014/main" id="{81DF85BB-EFF0-42F6-8C56-1F81CAC6DB4C}"/>
              </a:ext>
            </a:extLst>
          </p:cNvPr>
          <p:cNvCxnSpPr>
            <a:stCxn id="150" idx="3"/>
            <a:endCxn id="154" idx="1"/>
          </p:cNvCxnSpPr>
          <p:nvPr/>
        </p:nvCxnSpPr>
        <p:spPr>
          <a:xfrm>
            <a:off x="8412559" y="3687225"/>
            <a:ext cx="292230" cy="31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hteck 155">
            <a:extLst>
              <a:ext uri="{FF2B5EF4-FFF2-40B4-BE49-F238E27FC236}">
                <a16:creationId xmlns:a16="http://schemas.microsoft.com/office/drawing/2014/main" id="{2DC51525-D02F-4AC3-854B-49DA3B227A1C}"/>
              </a:ext>
            </a:extLst>
          </p:cNvPr>
          <p:cNvSpPr/>
          <p:nvPr/>
        </p:nvSpPr>
        <p:spPr>
          <a:xfrm>
            <a:off x="7555822" y="4560567"/>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Rechteck 156">
            <a:extLst>
              <a:ext uri="{FF2B5EF4-FFF2-40B4-BE49-F238E27FC236}">
                <a16:creationId xmlns:a16="http://schemas.microsoft.com/office/drawing/2014/main" id="{86E96620-4751-4171-9809-11A3BAC25120}"/>
              </a:ext>
            </a:extLst>
          </p:cNvPr>
          <p:cNvSpPr/>
          <p:nvPr/>
        </p:nvSpPr>
        <p:spPr>
          <a:xfrm>
            <a:off x="8122804" y="4560567"/>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Rechteck 157">
            <a:extLst>
              <a:ext uri="{FF2B5EF4-FFF2-40B4-BE49-F238E27FC236}">
                <a16:creationId xmlns:a16="http://schemas.microsoft.com/office/drawing/2014/main" id="{C1DE9304-760F-430F-8498-5706DBA8B90D}"/>
              </a:ext>
            </a:extLst>
          </p:cNvPr>
          <p:cNvSpPr/>
          <p:nvPr/>
        </p:nvSpPr>
        <p:spPr>
          <a:xfrm>
            <a:off x="8707265" y="4228524"/>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Y</a:t>
            </a:r>
          </a:p>
        </p:txBody>
      </p:sp>
      <p:cxnSp>
        <p:nvCxnSpPr>
          <p:cNvPr id="159" name="Gerade Verbindung mit Pfeil 158">
            <a:extLst>
              <a:ext uri="{FF2B5EF4-FFF2-40B4-BE49-F238E27FC236}">
                <a16:creationId xmlns:a16="http://schemas.microsoft.com/office/drawing/2014/main" id="{3CD09EAA-37C7-4453-87C9-F39F094BBCD3}"/>
              </a:ext>
            </a:extLst>
          </p:cNvPr>
          <p:cNvCxnSpPr>
            <a:stCxn id="156" idx="3"/>
            <a:endCxn id="157" idx="1"/>
          </p:cNvCxnSpPr>
          <p:nvPr/>
        </p:nvCxnSpPr>
        <p:spPr>
          <a:xfrm>
            <a:off x="7848053" y="4720658"/>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C6BFC87D-40CD-41A1-9D42-1513E7046C6D}"/>
              </a:ext>
            </a:extLst>
          </p:cNvPr>
          <p:cNvCxnSpPr>
            <a:stCxn id="157" idx="3"/>
            <a:endCxn id="158" idx="1"/>
          </p:cNvCxnSpPr>
          <p:nvPr/>
        </p:nvCxnSpPr>
        <p:spPr>
          <a:xfrm flipV="1">
            <a:off x="8415035" y="4388615"/>
            <a:ext cx="292230" cy="33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Rechteck 160">
            <a:extLst>
              <a:ext uri="{FF2B5EF4-FFF2-40B4-BE49-F238E27FC236}">
                <a16:creationId xmlns:a16="http://schemas.microsoft.com/office/drawing/2014/main" id="{6FE3055F-1B49-4B43-A85F-6BECED6A9735}"/>
              </a:ext>
            </a:extLst>
          </p:cNvPr>
          <p:cNvSpPr/>
          <p:nvPr/>
        </p:nvSpPr>
        <p:spPr>
          <a:xfrm>
            <a:off x="9274247" y="4228524"/>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62" name="Gerade Verbindung mit Pfeil 161">
            <a:extLst>
              <a:ext uri="{FF2B5EF4-FFF2-40B4-BE49-F238E27FC236}">
                <a16:creationId xmlns:a16="http://schemas.microsoft.com/office/drawing/2014/main" id="{04D2433D-F43F-45C9-89D0-A7A511FC5847}"/>
              </a:ext>
            </a:extLst>
          </p:cNvPr>
          <p:cNvCxnSpPr>
            <a:endCxn id="161" idx="1"/>
          </p:cNvCxnSpPr>
          <p:nvPr/>
        </p:nvCxnSpPr>
        <p:spPr>
          <a:xfrm>
            <a:off x="8999496" y="4388615"/>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echteck 162">
            <a:extLst>
              <a:ext uri="{FF2B5EF4-FFF2-40B4-BE49-F238E27FC236}">
                <a16:creationId xmlns:a16="http://schemas.microsoft.com/office/drawing/2014/main" id="{30A06998-FF45-42F9-8D49-7805B1CF0B0A}"/>
              </a:ext>
            </a:extLst>
          </p:cNvPr>
          <p:cNvSpPr/>
          <p:nvPr/>
        </p:nvSpPr>
        <p:spPr>
          <a:xfrm>
            <a:off x="8707265" y="4874818"/>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X</a:t>
            </a:r>
          </a:p>
        </p:txBody>
      </p:sp>
      <p:cxnSp>
        <p:nvCxnSpPr>
          <p:cNvPr id="164" name="Gerade Verbindung mit Pfeil 163">
            <a:extLst>
              <a:ext uri="{FF2B5EF4-FFF2-40B4-BE49-F238E27FC236}">
                <a16:creationId xmlns:a16="http://schemas.microsoft.com/office/drawing/2014/main" id="{17EF0A4A-CD30-4AEB-9715-1738B2EE16AC}"/>
              </a:ext>
            </a:extLst>
          </p:cNvPr>
          <p:cNvCxnSpPr>
            <a:stCxn id="157" idx="3"/>
            <a:endCxn id="163" idx="1"/>
          </p:cNvCxnSpPr>
          <p:nvPr/>
        </p:nvCxnSpPr>
        <p:spPr>
          <a:xfrm>
            <a:off x="8415035" y="4720658"/>
            <a:ext cx="292230" cy="31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Rechteck 164">
            <a:extLst>
              <a:ext uri="{FF2B5EF4-FFF2-40B4-BE49-F238E27FC236}">
                <a16:creationId xmlns:a16="http://schemas.microsoft.com/office/drawing/2014/main" id="{61785E0D-3587-4B59-AAA7-4FEA324DF7DB}"/>
              </a:ext>
            </a:extLst>
          </p:cNvPr>
          <p:cNvSpPr/>
          <p:nvPr/>
        </p:nvSpPr>
        <p:spPr>
          <a:xfrm>
            <a:off x="7575871" y="5723112"/>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Rechteck 165">
            <a:extLst>
              <a:ext uri="{FF2B5EF4-FFF2-40B4-BE49-F238E27FC236}">
                <a16:creationId xmlns:a16="http://schemas.microsoft.com/office/drawing/2014/main" id="{77BE76F2-F427-4083-BD7A-E1ADB493724D}"/>
              </a:ext>
            </a:extLst>
          </p:cNvPr>
          <p:cNvSpPr/>
          <p:nvPr/>
        </p:nvSpPr>
        <p:spPr>
          <a:xfrm>
            <a:off x="8142853" y="5723112"/>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Rechteck 166">
            <a:extLst>
              <a:ext uri="{FF2B5EF4-FFF2-40B4-BE49-F238E27FC236}">
                <a16:creationId xmlns:a16="http://schemas.microsoft.com/office/drawing/2014/main" id="{BB007987-D0AD-4295-B8FD-1A001E932B2B}"/>
              </a:ext>
            </a:extLst>
          </p:cNvPr>
          <p:cNvSpPr/>
          <p:nvPr/>
        </p:nvSpPr>
        <p:spPr>
          <a:xfrm>
            <a:off x="8727314" y="5391069"/>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Y</a:t>
            </a:r>
          </a:p>
        </p:txBody>
      </p:sp>
      <p:cxnSp>
        <p:nvCxnSpPr>
          <p:cNvPr id="168" name="Gerade Verbindung mit Pfeil 167">
            <a:extLst>
              <a:ext uri="{FF2B5EF4-FFF2-40B4-BE49-F238E27FC236}">
                <a16:creationId xmlns:a16="http://schemas.microsoft.com/office/drawing/2014/main" id="{DB9328F8-F346-48AB-A2AC-DE4604C54EF6}"/>
              </a:ext>
            </a:extLst>
          </p:cNvPr>
          <p:cNvCxnSpPr>
            <a:stCxn id="165" idx="3"/>
            <a:endCxn id="166" idx="1"/>
          </p:cNvCxnSpPr>
          <p:nvPr/>
        </p:nvCxnSpPr>
        <p:spPr>
          <a:xfrm>
            <a:off x="7868102" y="5883203"/>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Gerade Verbindung mit Pfeil 168">
            <a:extLst>
              <a:ext uri="{FF2B5EF4-FFF2-40B4-BE49-F238E27FC236}">
                <a16:creationId xmlns:a16="http://schemas.microsoft.com/office/drawing/2014/main" id="{3B0055BD-9DFE-4BF8-96DF-200D10499C3C}"/>
              </a:ext>
            </a:extLst>
          </p:cNvPr>
          <p:cNvCxnSpPr>
            <a:stCxn id="166" idx="3"/>
            <a:endCxn id="167" idx="1"/>
          </p:cNvCxnSpPr>
          <p:nvPr/>
        </p:nvCxnSpPr>
        <p:spPr>
          <a:xfrm flipV="1">
            <a:off x="8435084" y="5551160"/>
            <a:ext cx="292230" cy="33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Rechteck 169">
            <a:extLst>
              <a:ext uri="{FF2B5EF4-FFF2-40B4-BE49-F238E27FC236}">
                <a16:creationId xmlns:a16="http://schemas.microsoft.com/office/drawing/2014/main" id="{697FCC2C-0423-44B0-9A39-42B9B59920C1}"/>
              </a:ext>
            </a:extLst>
          </p:cNvPr>
          <p:cNvSpPr/>
          <p:nvPr/>
        </p:nvSpPr>
        <p:spPr>
          <a:xfrm>
            <a:off x="9294296" y="5391069"/>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71" name="Gerade Verbindung mit Pfeil 170">
            <a:extLst>
              <a:ext uri="{FF2B5EF4-FFF2-40B4-BE49-F238E27FC236}">
                <a16:creationId xmlns:a16="http://schemas.microsoft.com/office/drawing/2014/main" id="{BAB22ED3-213E-4FA5-808A-FF79A86B86C8}"/>
              </a:ext>
            </a:extLst>
          </p:cNvPr>
          <p:cNvCxnSpPr>
            <a:endCxn id="170" idx="1"/>
          </p:cNvCxnSpPr>
          <p:nvPr/>
        </p:nvCxnSpPr>
        <p:spPr>
          <a:xfrm>
            <a:off x="9019545" y="5551160"/>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Rechteck 171">
            <a:extLst>
              <a:ext uri="{FF2B5EF4-FFF2-40B4-BE49-F238E27FC236}">
                <a16:creationId xmlns:a16="http://schemas.microsoft.com/office/drawing/2014/main" id="{189BAFCB-27E3-4042-9FE7-CFD58D432A64}"/>
              </a:ext>
            </a:extLst>
          </p:cNvPr>
          <p:cNvSpPr/>
          <p:nvPr/>
        </p:nvSpPr>
        <p:spPr>
          <a:xfrm>
            <a:off x="8727314" y="6037363"/>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X</a:t>
            </a:r>
          </a:p>
        </p:txBody>
      </p:sp>
      <p:cxnSp>
        <p:nvCxnSpPr>
          <p:cNvPr id="173" name="Gerade Verbindung mit Pfeil 172">
            <a:extLst>
              <a:ext uri="{FF2B5EF4-FFF2-40B4-BE49-F238E27FC236}">
                <a16:creationId xmlns:a16="http://schemas.microsoft.com/office/drawing/2014/main" id="{32A3CC41-A908-40B9-888D-4A7944451A57}"/>
              </a:ext>
            </a:extLst>
          </p:cNvPr>
          <p:cNvCxnSpPr>
            <a:stCxn id="166" idx="3"/>
            <a:endCxn id="172" idx="1"/>
          </p:cNvCxnSpPr>
          <p:nvPr/>
        </p:nvCxnSpPr>
        <p:spPr>
          <a:xfrm>
            <a:off x="8435084" y="5883203"/>
            <a:ext cx="292230" cy="31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Rechteck 173">
            <a:extLst>
              <a:ext uri="{FF2B5EF4-FFF2-40B4-BE49-F238E27FC236}">
                <a16:creationId xmlns:a16="http://schemas.microsoft.com/office/drawing/2014/main" id="{758C57BE-E91D-4EA7-8DBE-DA3EE2DEA809}"/>
              </a:ext>
            </a:extLst>
          </p:cNvPr>
          <p:cNvSpPr/>
          <p:nvPr/>
        </p:nvSpPr>
        <p:spPr>
          <a:xfrm>
            <a:off x="9869665" y="5402930"/>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dirty="0"/>
          </a:p>
        </p:txBody>
      </p:sp>
      <p:cxnSp>
        <p:nvCxnSpPr>
          <p:cNvPr id="175" name="Gerade Verbindung mit Pfeil 174">
            <a:extLst>
              <a:ext uri="{FF2B5EF4-FFF2-40B4-BE49-F238E27FC236}">
                <a16:creationId xmlns:a16="http://schemas.microsoft.com/office/drawing/2014/main" id="{DD633C4B-9D72-4437-97BA-10A8326AB2CC}"/>
              </a:ext>
            </a:extLst>
          </p:cNvPr>
          <p:cNvCxnSpPr>
            <a:endCxn id="174" idx="1"/>
          </p:cNvCxnSpPr>
          <p:nvPr/>
        </p:nvCxnSpPr>
        <p:spPr>
          <a:xfrm>
            <a:off x="9594914" y="5563021"/>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Rechteck 175">
            <a:extLst>
              <a:ext uri="{FF2B5EF4-FFF2-40B4-BE49-F238E27FC236}">
                <a16:creationId xmlns:a16="http://schemas.microsoft.com/office/drawing/2014/main" id="{F1ADD326-BE21-4E9A-A7F4-5751FD3E0C52}"/>
              </a:ext>
            </a:extLst>
          </p:cNvPr>
          <p:cNvSpPr/>
          <p:nvPr/>
        </p:nvSpPr>
        <p:spPr>
          <a:xfrm>
            <a:off x="7580192" y="2792830"/>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7" name="Rechteck 176">
            <a:extLst>
              <a:ext uri="{FF2B5EF4-FFF2-40B4-BE49-F238E27FC236}">
                <a16:creationId xmlns:a16="http://schemas.microsoft.com/office/drawing/2014/main" id="{9C4494AA-4EC8-4D24-934B-4B9FBC095D9A}"/>
              </a:ext>
            </a:extLst>
          </p:cNvPr>
          <p:cNvSpPr/>
          <p:nvPr/>
        </p:nvSpPr>
        <p:spPr>
          <a:xfrm>
            <a:off x="8147174" y="2792830"/>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8" name="Rechteck 177">
            <a:extLst>
              <a:ext uri="{FF2B5EF4-FFF2-40B4-BE49-F238E27FC236}">
                <a16:creationId xmlns:a16="http://schemas.microsoft.com/office/drawing/2014/main" id="{4961B092-1267-461F-923F-20C402FA70E3}"/>
              </a:ext>
            </a:extLst>
          </p:cNvPr>
          <p:cNvSpPr/>
          <p:nvPr/>
        </p:nvSpPr>
        <p:spPr>
          <a:xfrm>
            <a:off x="8714156" y="2792830"/>
            <a:ext cx="292231" cy="320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X</a:t>
            </a:r>
          </a:p>
        </p:txBody>
      </p:sp>
      <p:cxnSp>
        <p:nvCxnSpPr>
          <p:cNvPr id="179" name="Gerade Verbindung mit Pfeil 178">
            <a:extLst>
              <a:ext uri="{FF2B5EF4-FFF2-40B4-BE49-F238E27FC236}">
                <a16:creationId xmlns:a16="http://schemas.microsoft.com/office/drawing/2014/main" id="{1F0B9FD2-6035-4AAC-950C-53D496A747A5}"/>
              </a:ext>
            </a:extLst>
          </p:cNvPr>
          <p:cNvCxnSpPr>
            <a:stCxn id="176" idx="3"/>
            <a:endCxn id="177" idx="1"/>
          </p:cNvCxnSpPr>
          <p:nvPr/>
        </p:nvCxnSpPr>
        <p:spPr>
          <a:xfrm>
            <a:off x="7872423" y="2952921"/>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Gerade Verbindung mit Pfeil 179">
            <a:extLst>
              <a:ext uri="{FF2B5EF4-FFF2-40B4-BE49-F238E27FC236}">
                <a16:creationId xmlns:a16="http://schemas.microsoft.com/office/drawing/2014/main" id="{1AD911C8-3716-470D-9DE8-893138E97C14}"/>
              </a:ext>
            </a:extLst>
          </p:cNvPr>
          <p:cNvCxnSpPr>
            <a:stCxn id="177" idx="3"/>
            <a:endCxn id="178" idx="1"/>
          </p:cNvCxnSpPr>
          <p:nvPr/>
        </p:nvCxnSpPr>
        <p:spPr>
          <a:xfrm>
            <a:off x="8439405" y="2952921"/>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Rechteck 180">
            <a:extLst>
              <a:ext uri="{FF2B5EF4-FFF2-40B4-BE49-F238E27FC236}">
                <a16:creationId xmlns:a16="http://schemas.microsoft.com/office/drawing/2014/main" id="{DF954B01-D0D2-44D8-A348-E98C5C1CC8FF}"/>
              </a:ext>
            </a:extLst>
          </p:cNvPr>
          <p:cNvSpPr/>
          <p:nvPr/>
        </p:nvSpPr>
        <p:spPr>
          <a:xfrm>
            <a:off x="9274642" y="2794457"/>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dirty="0"/>
          </a:p>
        </p:txBody>
      </p:sp>
      <p:cxnSp>
        <p:nvCxnSpPr>
          <p:cNvPr id="182" name="Gerade Verbindung mit Pfeil 181">
            <a:extLst>
              <a:ext uri="{FF2B5EF4-FFF2-40B4-BE49-F238E27FC236}">
                <a16:creationId xmlns:a16="http://schemas.microsoft.com/office/drawing/2014/main" id="{E8E98714-F89C-450B-9FB7-60B6D3CD0233}"/>
              </a:ext>
            </a:extLst>
          </p:cNvPr>
          <p:cNvCxnSpPr>
            <a:endCxn id="181" idx="1"/>
          </p:cNvCxnSpPr>
          <p:nvPr/>
        </p:nvCxnSpPr>
        <p:spPr>
          <a:xfrm>
            <a:off x="8999891" y="2954548"/>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Rechteck 182">
            <a:extLst>
              <a:ext uri="{FF2B5EF4-FFF2-40B4-BE49-F238E27FC236}">
                <a16:creationId xmlns:a16="http://schemas.microsoft.com/office/drawing/2014/main" id="{35734FD7-8475-4DF2-B370-437A87672298}"/>
              </a:ext>
            </a:extLst>
          </p:cNvPr>
          <p:cNvSpPr/>
          <p:nvPr/>
        </p:nvSpPr>
        <p:spPr>
          <a:xfrm>
            <a:off x="9271771" y="3837603"/>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dirty="0"/>
          </a:p>
        </p:txBody>
      </p:sp>
      <p:cxnSp>
        <p:nvCxnSpPr>
          <p:cNvPr id="184" name="Gerade Verbindung mit Pfeil 183">
            <a:extLst>
              <a:ext uri="{FF2B5EF4-FFF2-40B4-BE49-F238E27FC236}">
                <a16:creationId xmlns:a16="http://schemas.microsoft.com/office/drawing/2014/main" id="{8999C179-D7C5-4643-84BB-23B838ECD129}"/>
              </a:ext>
            </a:extLst>
          </p:cNvPr>
          <p:cNvCxnSpPr>
            <a:endCxn id="183" idx="1"/>
          </p:cNvCxnSpPr>
          <p:nvPr/>
        </p:nvCxnSpPr>
        <p:spPr>
          <a:xfrm>
            <a:off x="8997020" y="3997694"/>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Rechteck 184">
            <a:extLst>
              <a:ext uri="{FF2B5EF4-FFF2-40B4-BE49-F238E27FC236}">
                <a16:creationId xmlns:a16="http://schemas.microsoft.com/office/drawing/2014/main" id="{1C1B775E-026F-437A-BE4F-6F4AA9982343}"/>
              </a:ext>
            </a:extLst>
          </p:cNvPr>
          <p:cNvSpPr/>
          <p:nvPr/>
        </p:nvSpPr>
        <p:spPr>
          <a:xfrm>
            <a:off x="9289274" y="4874818"/>
            <a:ext cx="292231" cy="3201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dirty="0"/>
          </a:p>
        </p:txBody>
      </p:sp>
      <p:cxnSp>
        <p:nvCxnSpPr>
          <p:cNvPr id="186" name="Gerade Verbindung mit Pfeil 185">
            <a:extLst>
              <a:ext uri="{FF2B5EF4-FFF2-40B4-BE49-F238E27FC236}">
                <a16:creationId xmlns:a16="http://schemas.microsoft.com/office/drawing/2014/main" id="{F90959AF-F871-4B40-BF6D-404B63CDA95A}"/>
              </a:ext>
            </a:extLst>
          </p:cNvPr>
          <p:cNvCxnSpPr>
            <a:endCxn id="185" idx="1"/>
          </p:cNvCxnSpPr>
          <p:nvPr/>
        </p:nvCxnSpPr>
        <p:spPr>
          <a:xfrm>
            <a:off x="9014523" y="5034909"/>
            <a:ext cx="274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91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8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3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4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4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5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5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5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59"/>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6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6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6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8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8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6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6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67"/>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68"/>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6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7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7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72"/>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7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7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9" grpId="0" animBg="1"/>
      <p:bldP spid="40" grpId="0" animBg="1"/>
      <p:bldP spid="41" grpId="0" animBg="1"/>
      <p:bldP spid="47" grpId="0" animBg="1"/>
      <p:bldP spid="51" grpId="0" animBg="1"/>
      <p:bldP spid="52" grpId="0" animBg="1"/>
      <p:bldP spid="53" grpId="0" animBg="1"/>
      <p:bldP spid="56" grpId="0" animBg="1"/>
      <p:bldP spid="58" grpId="0" animBg="1"/>
      <p:bldP spid="133" grpId="0" animBg="1"/>
      <p:bldP spid="134" grpId="0" animBg="1"/>
      <p:bldP spid="135" grpId="0" animBg="1"/>
      <p:bldP spid="138" grpId="0" animBg="1"/>
      <p:bldP spid="140" grpId="0" animBg="1"/>
      <p:bldP spid="142" grpId="0" animBg="1"/>
      <p:bldP spid="144" grpId="0" animBg="1"/>
      <p:bldP spid="145" grpId="0" animBg="1"/>
      <p:bldP spid="146" grpId="0" animBg="1"/>
      <p:bldP spid="149" grpId="0" animBg="1"/>
      <p:bldP spid="150" grpId="0" animBg="1"/>
      <p:bldP spid="151" grpId="0" animBg="1"/>
      <p:bldP spid="154" grpId="0" animBg="1"/>
      <p:bldP spid="156" grpId="0" animBg="1"/>
      <p:bldP spid="157" grpId="0" animBg="1"/>
      <p:bldP spid="158" grpId="0" animBg="1"/>
      <p:bldP spid="161" grpId="0" animBg="1"/>
      <p:bldP spid="163" grpId="0" animBg="1"/>
      <p:bldP spid="165" grpId="0" animBg="1"/>
      <p:bldP spid="166" grpId="0" animBg="1"/>
      <p:bldP spid="167" grpId="0" animBg="1"/>
      <p:bldP spid="170" grpId="0" animBg="1"/>
      <p:bldP spid="172" grpId="0" animBg="1"/>
      <p:bldP spid="174" grpId="0" animBg="1"/>
      <p:bldP spid="176" grpId="0" animBg="1"/>
      <p:bldP spid="177" grpId="0" animBg="1"/>
      <p:bldP spid="178" grpId="0" animBg="1"/>
      <p:bldP spid="181" grpId="0" animBg="1"/>
      <p:bldP spid="183" grpId="0" animBg="1"/>
      <p:bldP spid="18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59469-97F8-49A9-92A6-E74A544FE23C}"/>
              </a:ext>
            </a:extLst>
          </p:cNvPr>
          <p:cNvSpPr>
            <a:spLocks noGrp="1"/>
          </p:cNvSpPr>
          <p:nvPr>
            <p:ph type="title"/>
          </p:nvPr>
        </p:nvSpPr>
        <p:spPr>
          <a:xfrm>
            <a:off x="838200" y="365125"/>
            <a:ext cx="10515600" cy="1325563"/>
          </a:xfrm>
        </p:spPr>
        <p:txBody>
          <a:bodyPr/>
          <a:lstStyle/>
          <a:p>
            <a:r>
              <a:rPr lang="de-DE" dirty="0"/>
              <a:t>Erfolg einer Double-Spending Attacke</a:t>
            </a:r>
          </a:p>
        </p:txBody>
      </p:sp>
      <p:graphicFrame>
        <p:nvGraphicFramePr>
          <p:cNvPr id="18" name="Tabelle 18">
            <a:extLst>
              <a:ext uri="{FF2B5EF4-FFF2-40B4-BE49-F238E27FC236}">
                <a16:creationId xmlns:a16="http://schemas.microsoft.com/office/drawing/2014/main" id="{ADC86C87-6999-4396-9284-4746D9E37E46}"/>
              </a:ext>
            </a:extLst>
          </p:cNvPr>
          <p:cNvGraphicFramePr>
            <a:graphicFrameLocks noGrp="1"/>
          </p:cNvGraphicFramePr>
          <p:nvPr>
            <p:extLst>
              <p:ext uri="{D42A27DB-BD31-4B8C-83A1-F6EECF244321}">
                <p14:modId xmlns:p14="http://schemas.microsoft.com/office/powerpoint/2010/main" val="3684446959"/>
              </p:ext>
            </p:extLst>
          </p:nvPr>
        </p:nvGraphicFramePr>
        <p:xfrm>
          <a:off x="1485245" y="2114833"/>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021474"/>
                    </a:ext>
                  </a:extLst>
                </a:gridCol>
                <a:gridCol w="2032000">
                  <a:extLst>
                    <a:ext uri="{9D8B030D-6E8A-4147-A177-3AD203B41FA5}">
                      <a16:colId xmlns:a16="http://schemas.microsoft.com/office/drawing/2014/main" val="4199416880"/>
                    </a:ext>
                  </a:extLst>
                </a:gridCol>
                <a:gridCol w="2032000">
                  <a:extLst>
                    <a:ext uri="{9D8B030D-6E8A-4147-A177-3AD203B41FA5}">
                      <a16:colId xmlns:a16="http://schemas.microsoft.com/office/drawing/2014/main" val="3822845896"/>
                    </a:ext>
                  </a:extLst>
                </a:gridCol>
                <a:gridCol w="2032000">
                  <a:extLst>
                    <a:ext uri="{9D8B030D-6E8A-4147-A177-3AD203B41FA5}">
                      <a16:colId xmlns:a16="http://schemas.microsoft.com/office/drawing/2014/main" val="1104370075"/>
                    </a:ext>
                  </a:extLst>
                </a:gridCol>
              </a:tblGrid>
              <a:tr h="370840">
                <a:tc>
                  <a:txBody>
                    <a:bodyPr/>
                    <a:lstStyle/>
                    <a:p>
                      <a:r>
                        <a:rPr lang="de-DE" dirty="0">
                          <a:solidFill>
                            <a:schemeClr val="tx1"/>
                          </a:solidFill>
                        </a:rPr>
                        <a:t>Angaben in %</a:t>
                      </a:r>
                    </a:p>
                  </a:txBody>
                  <a:tcPr>
                    <a:solidFill>
                      <a:schemeClr val="bg1"/>
                    </a:solidFill>
                  </a:tcPr>
                </a:tc>
                <a:tc>
                  <a:txBody>
                    <a:bodyPr/>
                    <a:lstStyle/>
                    <a:p>
                      <a:r>
                        <a:rPr lang="de-DE" dirty="0"/>
                        <a:t>1</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3159784450"/>
                  </a:ext>
                </a:extLst>
              </a:tr>
              <a:tr h="370840">
                <a:tc>
                  <a:txBody>
                    <a:bodyPr/>
                    <a:lstStyle/>
                    <a:p>
                      <a:r>
                        <a:rPr lang="de-DE" dirty="0">
                          <a:solidFill>
                            <a:schemeClr val="bg1"/>
                          </a:solidFill>
                        </a:rPr>
                        <a:t>2%</a:t>
                      </a:r>
                    </a:p>
                  </a:txBody>
                  <a:tcPr>
                    <a:solidFill>
                      <a:schemeClr val="accent1"/>
                    </a:solidFill>
                  </a:tcPr>
                </a:tc>
                <a:tc>
                  <a:txBody>
                    <a:bodyPr/>
                    <a:lstStyle/>
                    <a:p>
                      <a:r>
                        <a:rPr lang="de-DE" dirty="0"/>
                        <a:t>4</a:t>
                      </a:r>
                    </a:p>
                  </a:txBody>
                  <a:tcPr/>
                </a:tc>
                <a:tc>
                  <a:txBody>
                    <a:bodyPr/>
                    <a:lstStyle/>
                    <a:p>
                      <a:r>
                        <a:rPr lang="de-DE" dirty="0"/>
                        <a:t>0,016</a:t>
                      </a:r>
                    </a:p>
                  </a:txBody>
                  <a:tcPr/>
                </a:tc>
                <a:tc>
                  <a:txBody>
                    <a:bodyPr/>
                    <a:lstStyle/>
                    <a:p>
                      <a:r>
                        <a:rPr lang="de-DE" dirty="0"/>
                        <a:t>0</a:t>
                      </a:r>
                    </a:p>
                  </a:txBody>
                  <a:tcPr/>
                </a:tc>
                <a:extLst>
                  <a:ext uri="{0D108BD9-81ED-4DB2-BD59-A6C34878D82A}">
                    <a16:rowId xmlns:a16="http://schemas.microsoft.com/office/drawing/2014/main" val="51046418"/>
                  </a:ext>
                </a:extLst>
              </a:tr>
              <a:tr h="370840">
                <a:tc>
                  <a:txBody>
                    <a:bodyPr/>
                    <a:lstStyle/>
                    <a:p>
                      <a:r>
                        <a:rPr lang="de-DE" dirty="0">
                          <a:solidFill>
                            <a:schemeClr val="bg1"/>
                          </a:solidFill>
                        </a:rPr>
                        <a:t>6%</a:t>
                      </a:r>
                    </a:p>
                  </a:txBody>
                  <a:tcPr>
                    <a:solidFill>
                      <a:schemeClr val="accent1"/>
                    </a:solidFill>
                  </a:tcPr>
                </a:tc>
                <a:tc>
                  <a:txBody>
                    <a:bodyPr/>
                    <a:lstStyle/>
                    <a:p>
                      <a:r>
                        <a:rPr lang="de-DE" dirty="0"/>
                        <a:t>12</a:t>
                      </a:r>
                    </a:p>
                  </a:txBody>
                  <a:tcPr/>
                </a:tc>
                <a:tc>
                  <a:txBody>
                    <a:bodyPr/>
                    <a:lstStyle/>
                    <a:p>
                      <a:r>
                        <a:rPr lang="de-DE" dirty="0"/>
                        <a:t>0,4</a:t>
                      </a:r>
                    </a:p>
                  </a:txBody>
                  <a:tcPr/>
                </a:tc>
                <a:tc>
                  <a:txBody>
                    <a:bodyPr/>
                    <a:lstStyle/>
                    <a:p>
                      <a:r>
                        <a:rPr lang="de-DE" dirty="0"/>
                        <a:t>0,003</a:t>
                      </a:r>
                    </a:p>
                  </a:txBody>
                  <a:tcPr/>
                </a:tc>
                <a:extLst>
                  <a:ext uri="{0D108BD9-81ED-4DB2-BD59-A6C34878D82A}">
                    <a16:rowId xmlns:a16="http://schemas.microsoft.com/office/drawing/2014/main" val="661299610"/>
                  </a:ext>
                </a:extLst>
              </a:tr>
              <a:tr h="370840">
                <a:tc>
                  <a:txBody>
                    <a:bodyPr/>
                    <a:lstStyle/>
                    <a:p>
                      <a:r>
                        <a:rPr lang="de-DE" dirty="0">
                          <a:solidFill>
                            <a:schemeClr val="bg1"/>
                          </a:solidFill>
                        </a:rPr>
                        <a:t>10%</a:t>
                      </a:r>
                    </a:p>
                  </a:txBody>
                  <a:tcPr>
                    <a:solidFill>
                      <a:schemeClr val="accent1"/>
                    </a:solidFill>
                  </a:tcPr>
                </a:tc>
                <a:tc>
                  <a:txBody>
                    <a:bodyPr/>
                    <a:lstStyle/>
                    <a:p>
                      <a:r>
                        <a:rPr lang="de-DE" dirty="0"/>
                        <a:t>20</a:t>
                      </a:r>
                    </a:p>
                  </a:txBody>
                  <a:tcPr/>
                </a:tc>
                <a:tc>
                  <a:txBody>
                    <a:bodyPr/>
                    <a:lstStyle/>
                    <a:p>
                      <a:r>
                        <a:rPr lang="de-DE" dirty="0"/>
                        <a:t>1,712</a:t>
                      </a:r>
                    </a:p>
                  </a:txBody>
                  <a:tcPr/>
                </a:tc>
                <a:tc>
                  <a:txBody>
                    <a:bodyPr/>
                    <a:lstStyle/>
                    <a:p>
                      <a:r>
                        <a:rPr lang="de-DE" dirty="0"/>
                        <a:t>0,06</a:t>
                      </a:r>
                    </a:p>
                  </a:txBody>
                  <a:tcPr/>
                </a:tc>
                <a:extLst>
                  <a:ext uri="{0D108BD9-81ED-4DB2-BD59-A6C34878D82A}">
                    <a16:rowId xmlns:a16="http://schemas.microsoft.com/office/drawing/2014/main" val="2821927334"/>
                  </a:ext>
                </a:extLst>
              </a:tr>
              <a:tr h="370840">
                <a:tc>
                  <a:txBody>
                    <a:bodyPr/>
                    <a:lstStyle/>
                    <a:p>
                      <a:r>
                        <a:rPr lang="de-DE" dirty="0">
                          <a:solidFill>
                            <a:schemeClr val="bg1"/>
                          </a:solidFill>
                        </a:rPr>
                        <a:t>20%</a:t>
                      </a:r>
                    </a:p>
                  </a:txBody>
                  <a:tcPr>
                    <a:solidFill>
                      <a:schemeClr val="accent1"/>
                    </a:solidFill>
                  </a:tcPr>
                </a:tc>
                <a:tc>
                  <a:txBody>
                    <a:bodyPr/>
                    <a:lstStyle/>
                    <a:p>
                      <a:r>
                        <a:rPr lang="de-DE" dirty="0"/>
                        <a:t>40</a:t>
                      </a:r>
                    </a:p>
                  </a:txBody>
                  <a:tcPr/>
                </a:tc>
                <a:tc>
                  <a:txBody>
                    <a:bodyPr/>
                    <a:lstStyle/>
                    <a:p>
                      <a:r>
                        <a:rPr lang="de-DE" dirty="0"/>
                        <a:t>11,6</a:t>
                      </a:r>
                    </a:p>
                  </a:txBody>
                  <a:tcPr/>
                </a:tc>
                <a:tc>
                  <a:txBody>
                    <a:bodyPr/>
                    <a:lstStyle/>
                    <a:p>
                      <a:r>
                        <a:rPr lang="de-DE" dirty="0"/>
                        <a:t>2,3</a:t>
                      </a:r>
                    </a:p>
                  </a:txBody>
                  <a:tcPr/>
                </a:tc>
                <a:extLst>
                  <a:ext uri="{0D108BD9-81ED-4DB2-BD59-A6C34878D82A}">
                    <a16:rowId xmlns:a16="http://schemas.microsoft.com/office/drawing/2014/main" val="2221769950"/>
                  </a:ext>
                </a:extLst>
              </a:tr>
              <a:tr h="370840">
                <a:tc>
                  <a:txBody>
                    <a:bodyPr/>
                    <a:lstStyle/>
                    <a:p>
                      <a:r>
                        <a:rPr lang="de-DE" dirty="0">
                          <a:solidFill>
                            <a:schemeClr val="bg1"/>
                          </a:solidFill>
                        </a:rPr>
                        <a:t>50+%</a:t>
                      </a:r>
                    </a:p>
                  </a:txBody>
                  <a:tcPr>
                    <a:solidFill>
                      <a:schemeClr val="accent1"/>
                    </a:solidFill>
                  </a:tcPr>
                </a:tc>
                <a:tc>
                  <a:txBody>
                    <a:bodyPr/>
                    <a:lstStyle/>
                    <a:p>
                      <a:r>
                        <a:rPr lang="de-DE" dirty="0"/>
                        <a:t>100</a:t>
                      </a:r>
                    </a:p>
                  </a:txBody>
                  <a:tcPr/>
                </a:tc>
                <a:tc>
                  <a:txBody>
                    <a:bodyPr/>
                    <a:lstStyle/>
                    <a:p>
                      <a:r>
                        <a:rPr lang="de-DE" dirty="0"/>
                        <a:t>100</a:t>
                      </a:r>
                    </a:p>
                  </a:txBody>
                  <a:tcPr/>
                </a:tc>
                <a:tc>
                  <a:txBody>
                    <a:bodyPr/>
                    <a:lstStyle/>
                    <a:p>
                      <a:r>
                        <a:rPr lang="de-DE" dirty="0"/>
                        <a:t>100</a:t>
                      </a:r>
                    </a:p>
                  </a:txBody>
                  <a:tcPr/>
                </a:tc>
                <a:extLst>
                  <a:ext uri="{0D108BD9-81ED-4DB2-BD59-A6C34878D82A}">
                    <a16:rowId xmlns:a16="http://schemas.microsoft.com/office/drawing/2014/main" val="620759113"/>
                  </a:ext>
                </a:extLst>
              </a:tr>
            </a:tbl>
          </a:graphicData>
        </a:graphic>
      </p:graphicFrame>
      <p:sp>
        <p:nvSpPr>
          <p:cNvPr id="25" name="Inhaltsplatzhalter 2">
            <a:extLst>
              <a:ext uri="{FF2B5EF4-FFF2-40B4-BE49-F238E27FC236}">
                <a16:creationId xmlns:a16="http://schemas.microsoft.com/office/drawing/2014/main" id="{DE1DA33E-2FC5-47C6-9BA4-E4767C616460}"/>
              </a:ext>
            </a:extLst>
          </p:cNvPr>
          <p:cNvSpPr txBox="1">
            <a:spLocks/>
          </p:cNvSpPr>
          <p:nvPr/>
        </p:nvSpPr>
        <p:spPr>
          <a:xfrm>
            <a:off x="838200" y="4427498"/>
            <a:ext cx="10515600" cy="1325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1800" dirty="0"/>
              <a:t>Wir sehen also die Sicherheit des Netzwerkes ist abhängig davon wie hoch die Rechenleistung des gesamten Netzes ist. </a:t>
            </a:r>
          </a:p>
          <a:p>
            <a:pPr marL="0" indent="0">
              <a:buFont typeface="Arial" panose="020B0604020202020204" pitchFamily="34" charset="0"/>
              <a:buNone/>
            </a:pPr>
            <a:r>
              <a:rPr lang="de-DE" sz="1800" dirty="0"/>
              <a:t>Problem: Wir haben keinen Anreiz Rechenleistung in das System zu stecken</a:t>
            </a:r>
          </a:p>
          <a:p>
            <a:pPr marL="0" indent="0">
              <a:buFont typeface="Arial" panose="020B0604020202020204" pitchFamily="34" charset="0"/>
              <a:buNone/>
            </a:pPr>
            <a:r>
              <a:rPr lang="de-DE" sz="1800" dirty="0"/>
              <a:t>Lösung: Bezahlung</a:t>
            </a:r>
          </a:p>
        </p:txBody>
      </p:sp>
    </p:spTree>
    <p:extLst>
      <p:ext uri="{BB962C8B-B14F-4D97-AF65-F5344CB8AC3E}">
        <p14:creationId xmlns:p14="http://schemas.microsoft.com/office/powerpoint/2010/main" val="203831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59469-97F8-49A9-92A6-E74A544FE23C}"/>
              </a:ext>
            </a:extLst>
          </p:cNvPr>
          <p:cNvSpPr>
            <a:spLocks noGrp="1"/>
          </p:cNvSpPr>
          <p:nvPr>
            <p:ph type="title"/>
          </p:nvPr>
        </p:nvSpPr>
        <p:spPr>
          <a:xfrm>
            <a:off x="838200" y="365125"/>
            <a:ext cx="10515600" cy="1325563"/>
          </a:xfrm>
        </p:spPr>
        <p:txBody>
          <a:bodyPr/>
          <a:lstStyle/>
          <a:p>
            <a:r>
              <a:rPr lang="de-DE" dirty="0"/>
              <a:t>Incentive-</a:t>
            </a:r>
            <a:r>
              <a:rPr lang="de-DE" dirty="0" err="1"/>
              <a:t>Coin</a:t>
            </a:r>
            <a:endParaRPr lang="de-DE" dirty="0"/>
          </a:p>
        </p:txBody>
      </p:sp>
      <p:sp>
        <p:nvSpPr>
          <p:cNvPr id="25" name="Inhaltsplatzhalter 2">
            <a:extLst>
              <a:ext uri="{FF2B5EF4-FFF2-40B4-BE49-F238E27FC236}">
                <a16:creationId xmlns:a16="http://schemas.microsoft.com/office/drawing/2014/main" id="{DE1DA33E-2FC5-47C6-9BA4-E4767C616460}"/>
              </a:ext>
            </a:extLst>
          </p:cNvPr>
          <p:cNvSpPr txBox="1">
            <a:spLocks/>
          </p:cNvSpPr>
          <p:nvPr/>
        </p:nvSpPr>
        <p:spPr>
          <a:xfrm>
            <a:off x="838200" y="4427498"/>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sz="1800" dirty="0"/>
          </a:p>
        </p:txBody>
      </p:sp>
      <p:sp>
        <p:nvSpPr>
          <p:cNvPr id="5" name="Textfeld 4">
            <a:extLst>
              <a:ext uri="{FF2B5EF4-FFF2-40B4-BE49-F238E27FC236}">
                <a16:creationId xmlns:a16="http://schemas.microsoft.com/office/drawing/2014/main" id="{30435F7C-7317-4281-92B3-DD3D062F645D}"/>
              </a:ext>
            </a:extLst>
          </p:cNvPr>
          <p:cNvSpPr txBox="1"/>
          <p:nvPr/>
        </p:nvSpPr>
        <p:spPr>
          <a:xfrm>
            <a:off x="838200" y="1690688"/>
            <a:ext cx="4731387" cy="923330"/>
          </a:xfrm>
          <a:prstGeom prst="rect">
            <a:avLst/>
          </a:prstGeom>
          <a:noFill/>
        </p:spPr>
        <p:txBody>
          <a:bodyPr wrap="square" rtlCol="0">
            <a:spAutoFit/>
          </a:bodyPr>
          <a:lstStyle/>
          <a:p>
            <a:r>
              <a:rPr lang="de-DE" dirty="0"/>
              <a:t>Regeln</a:t>
            </a:r>
          </a:p>
          <a:p>
            <a:pPr marL="285750" indent="-285750">
              <a:buFont typeface="Arial" panose="020B0604020202020204" pitchFamily="34" charset="0"/>
              <a:buChar char="•"/>
            </a:pPr>
            <a:r>
              <a:rPr lang="de-DE" dirty="0"/>
              <a:t>Für jeden gelösten Block gibt es einen </a:t>
            </a:r>
            <a:r>
              <a:rPr lang="de-DE" dirty="0" err="1"/>
              <a:t>BlockReward</a:t>
            </a:r>
            <a:r>
              <a:rPr lang="de-DE" dirty="0"/>
              <a:t> (bestimmte Anzahl </a:t>
            </a:r>
            <a:r>
              <a:rPr lang="de-DE" dirty="0" err="1"/>
              <a:t>Coins</a:t>
            </a:r>
            <a:r>
              <a:rPr lang="de-DE" dirty="0"/>
              <a:t>)</a:t>
            </a:r>
          </a:p>
        </p:txBody>
      </p:sp>
      <p:sp>
        <p:nvSpPr>
          <p:cNvPr id="6" name="Textfeld 5">
            <a:extLst>
              <a:ext uri="{FF2B5EF4-FFF2-40B4-BE49-F238E27FC236}">
                <a16:creationId xmlns:a16="http://schemas.microsoft.com/office/drawing/2014/main" id="{9FBEB4CA-5AD4-4814-A747-A45EE6FCACC8}"/>
              </a:ext>
            </a:extLst>
          </p:cNvPr>
          <p:cNvSpPr txBox="1"/>
          <p:nvPr/>
        </p:nvSpPr>
        <p:spPr>
          <a:xfrm>
            <a:off x="838199" y="2580838"/>
            <a:ext cx="4731387" cy="1477328"/>
          </a:xfrm>
          <a:prstGeom prst="rect">
            <a:avLst/>
          </a:prstGeom>
          <a:noFill/>
        </p:spPr>
        <p:txBody>
          <a:bodyPr wrap="square" rtlCol="0">
            <a:spAutoFit/>
          </a:bodyPr>
          <a:lstStyle/>
          <a:p>
            <a:r>
              <a:rPr lang="de-DE" dirty="0"/>
              <a:t>Daraus folgt:</a:t>
            </a:r>
          </a:p>
          <a:p>
            <a:pPr marL="285750" indent="-285750">
              <a:buFont typeface="Arial" panose="020B0604020202020204" pitchFamily="34" charset="0"/>
              <a:buChar char="•"/>
            </a:pPr>
            <a:r>
              <a:rPr lang="de-DE" dirty="0"/>
              <a:t>Man hat einen Ansporn Rechenleistung zur Verfügung zu stellen.</a:t>
            </a:r>
          </a:p>
          <a:p>
            <a:pPr marL="285750" indent="-285750">
              <a:buFont typeface="Arial" panose="020B0604020202020204" pitchFamily="34" charset="0"/>
              <a:buChar char="•"/>
            </a:pPr>
            <a:r>
              <a:rPr lang="de-DE" dirty="0"/>
              <a:t>Die einzige Art wie </a:t>
            </a:r>
            <a:r>
              <a:rPr lang="de-DE" dirty="0" err="1"/>
              <a:t>Coins</a:t>
            </a:r>
            <a:r>
              <a:rPr lang="de-DE" dirty="0"/>
              <a:t> entstehen</a:t>
            </a:r>
          </a:p>
          <a:p>
            <a:endParaRPr lang="de-DE" dirty="0"/>
          </a:p>
        </p:txBody>
      </p:sp>
      <p:sp>
        <p:nvSpPr>
          <p:cNvPr id="7" name="Textfeld 6">
            <a:extLst>
              <a:ext uri="{FF2B5EF4-FFF2-40B4-BE49-F238E27FC236}">
                <a16:creationId xmlns:a16="http://schemas.microsoft.com/office/drawing/2014/main" id="{D75EFF67-3D77-4EE6-8D3C-92B7667B6634}"/>
              </a:ext>
            </a:extLst>
          </p:cNvPr>
          <p:cNvSpPr txBox="1"/>
          <p:nvPr/>
        </p:nvSpPr>
        <p:spPr>
          <a:xfrm>
            <a:off x="838198" y="3782318"/>
            <a:ext cx="4731387" cy="2031325"/>
          </a:xfrm>
          <a:prstGeom prst="rect">
            <a:avLst/>
          </a:prstGeom>
          <a:noFill/>
        </p:spPr>
        <p:txBody>
          <a:bodyPr wrap="square" rtlCol="0">
            <a:spAutoFit/>
          </a:bodyPr>
          <a:lstStyle/>
          <a:p>
            <a:r>
              <a:rPr lang="de-DE" dirty="0" err="1"/>
              <a:t>Bsp</a:t>
            </a:r>
            <a:r>
              <a:rPr lang="de-DE" dirty="0"/>
              <a:t> Bitcoin:</a:t>
            </a:r>
          </a:p>
          <a:p>
            <a:pPr marL="285750" indent="-285750">
              <a:buFont typeface="Arial" panose="020B0604020202020204" pitchFamily="34" charset="0"/>
              <a:buChar char="•"/>
            </a:pPr>
            <a:r>
              <a:rPr lang="de-DE" dirty="0"/>
              <a:t>Alle 210000 Blöcke wird der </a:t>
            </a:r>
            <a:r>
              <a:rPr lang="de-DE" dirty="0" err="1"/>
              <a:t>Reward</a:t>
            </a:r>
            <a:r>
              <a:rPr lang="de-DE" dirty="0"/>
              <a:t> halbiert (Anti-</a:t>
            </a:r>
            <a:r>
              <a:rPr lang="de-DE" dirty="0" err="1"/>
              <a:t>Inflazion</a:t>
            </a:r>
            <a:r>
              <a:rPr lang="de-DE" dirty="0"/>
              <a:t>)</a:t>
            </a:r>
          </a:p>
          <a:p>
            <a:pPr marL="285750" indent="-285750">
              <a:buFont typeface="Arial" panose="020B0604020202020204" pitchFamily="34" charset="0"/>
              <a:buChar char="•"/>
            </a:pPr>
            <a:r>
              <a:rPr lang="de-DE" dirty="0"/>
              <a:t>Derzeit 6 Bitcoins (war mal bei 25)</a:t>
            </a:r>
          </a:p>
          <a:p>
            <a:pPr marL="285750" indent="-285750">
              <a:buFont typeface="Arial" panose="020B0604020202020204" pitchFamily="34" charset="0"/>
              <a:buChar char="•"/>
            </a:pPr>
            <a:r>
              <a:rPr lang="de-DE" dirty="0"/>
              <a:t>Im Jahr 2140 wird es keine neuen Bitcoins mehr geben</a:t>
            </a:r>
          </a:p>
          <a:p>
            <a:pPr marL="285750" indent="-285750">
              <a:buFont typeface="Arial" panose="020B0604020202020204" pitchFamily="34" charset="0"/>
              <a:buChar char="•"/>
            </a:pPr>
            <a:r>
              <a:rPr lang="de-DE" dirty="0"/>
              <a:t>Es wird nur 21Mio </a:t>
            </a:r>
            <a:r>
              <a:rPr lang="de-DE" dirty="0" err="1"/>
              <a:t>Bitocoins</a:t>
            </a:r>
            <a:r>
              <a:rPr lang="de-DE" dirty="0"/>
              <a:t> geben</a:t>
            </a:r>
          </a:p>
        </p:txBody>
      </p:sp>
    </p:spTree>
    <p:extLst>
      <p:ext uri="{BB962C8B-B14F-4D97-AF65-F5344CB8AC3E}">
        <p14:creationId xmlns:p14="http://schemas.microsoft.com/office/powerpoint/2010/main" val="226672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59469-97F8-49A9-92A6-E74A544FE23C}"/>
              </a:ext>
            </a:extLst>
          </p:cNvPr>
          <p:cNvSpPr>
            <a:spLocks noGrp="1"/>
          </p:cNvSpPr>
          <p:nvPr>
            <p:ph type="title"/>
          </p:nvPr>
        </p:nvSpPr>
        <p:spPr>
          <a:xfrm>
            <a:off x="838200" y="365125"/>
            <a:ext cx="10515600" cy="1325563"/>
          </a:xfrm>
        </p:spPr>
        <p:txBody>
          <a:bodyPr/>
          <a:lstStyle/>
          <a:p>
            <a:r>
              <a:rPr lang="de-DE" dirty="0"/>
              <a:t>Bitcoin</a:t>
            </a:r>
          </a:p>
        </p:txBody>
      </p:sp>
      <p:sp>
        <p:nvSpPr>
          <p:cNvPr id="25" name="Inhaltsplatzhalter 2">
            <a:extLst>
              <a:ext uri="{FF2B5EF4-FFF2-40B4-BE49-F238E27FC236}">
                <a16:creationId xmlns:a16="http://schemas.microsoft.com/office/drawing/2014/main" id="{DE1DA33E-2FC5-47C6-9BA4-E4767C616460}"/>
              </a:ext>
            </a:extLst>
          </p:cNvPr>
          <p:cNvSpPr txBox="1">
            <a:spLocks/>
          </p:cNvSpPr>
          <p:nvPr/>
        </p:nvSpPr>
        <p:spPr>
          <a:xfrm>
            <a:off x="838200" y="4427498"/>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sz="1800" dirty="0"/>
          </a:p>
        </p:txBody>
      </p:sp>
      <p:sp>
        <p:nvSpPr>
          <p:cNvPr id="5" name="Textfeld 4">
            <a:extLst>
              <a:ext uri="{FF2B5EF4-FFF2-40B4-BE49-F238E27FC236}">
                <a16:creationId xmlns:a16="http://schemas.microsoft.com/office/drawing/2014/main" id="{30435F7C-7317-4281-92B3-DD3D062F645D}"/>
              </a:ext>
            </a:extLst>
          </p:cNvPr>
          <p:cNvSpPr txBox="1"/>
          <p:nvPr/>
        </p:nvSpPr>
        <p:spPr>
          <a:xfrm>
            <a:off x="838200" y="1690688"/>
            <a:ext cx="10601960" cy="1754326"/>
          </a:xfrm>
          <a:prstGeom prst="rect">
            <a:avLst/>
          </a:prstGeom>
          <a:noFill/>
        </p:spPr>
        <p:txBody>
          <a:bodyPr wrap="square" rtlCol="0">
            <a:spAutoFit/>
          </a:bodyPr>
          <a:lstStyle/>
          <a:p>
            <a:r>
              <a:rPr lang="de-DE" dirty="0"/>
              <a:t>Es handelt sich bei den Beispielen natürlich um vereinfachte Approximationen eines Real existierenden Protokolls nämlich dem Bitcoin.</a:t>
            </a:r>
          </a:p>
          <a:p>
            <a:r>
              <a:rPr lang="de-DE" dirty="0"/>
              <a:t>Hier noch 3 Technische Besonderheiten des Bitcoins:</a:t>
            </a:r>
          </a:p>
          <a:p>
            <a:pPr marL="342900" indent="-342900">
              <a:buFont typeface="+mj-lt"/>
              <a:buAutoNum type="arabicPeriod"/>
            </a:pPr>
            <a:r>
              <a:rPr lang="de-DE" dirty="0"/>
              <a:t>Anpassen der Puzzle-Geschwindigkeit</a:t>
            </a:r>
          </a:p>
          <a:p>
            <a:pPr marL="342900" indent="-342900">
              <a:buFont typeface="+mj-lt"/>
              <a:buAutoNum type="arabicPeriod"/>
            </a:pPr>
            <a:r>
              <a:rPr lang="de-DE" dirty="0"/>
              <a:t>Input und Output von Transaktionen</a:t>
            </a:r>
          </a:p>
          <a:p>
            <a:pPr marL="342900" indent="-342900">
              <a:buFont typeface="+mj-lt"/>
              <a:buAutoNum type="arabicPeriod"/>
            </a:pPr>
            <a:r>
              <a:rPr lang="de-DE" dirty="0"/>
              <a:t>Eigene Scriptsprache</a:t>
            </a:r>
          </a:p>
        </p:txBody>
      </p:sp>
    </p:spTree>
    <p:extLst>
      <p:ext uri="{BB962C8B-B14F-4D97-AF65-F5344CB8AC3E}">
        <p14:creationId xmlns:p14="http://schemas.microsoft.com/office/powerpoint/2010/main" val="26233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59469-97F8-49A9-92A6-E74A544FE23C}"/>
              </a:ext>
            </a:extLst>
          </p:cNvPr>
          <p:cNvSpPr>
            <a:spLocks noGrp="1"/>
          </p:cNvSpPr>
          <p:nvPr>
            <p:ph type="title"/>
          </p:nvPr>
        </p:nvSpPr>
        <p:spPr>
          <a:xfrm>
            <a:off x="838200" y="365125"/>
            <a:ext cx="10515600" cy="1325563"/>
          </a:xfrm>
        </p:spPr>
        <p:txBody>
          <a:bodyPr/>
          <a:lstStyle/>
          <a:p>
            <a:r>
              <a:rPr lang="de-DE" dirty="0"/>
              <a:t>Bitcoin Zusammenfassung</a:t>
            </a:r>
          </a:p>
        </p:txBody>
      </p:sp>
      <p:sp>
        <p:nvSpPr>
          <p:cNvPr id="25" name="Inhaltsplatzhalter 2">
            <a:extLst>
              <a:ext uri="{FF2B5EF4-FFF2-40B4-BE49-F238E27FC236}">
                <a16:creationId xmlns:a16="http://schemas.microsoft.com/office/drawing/2014/main" id="{DE1DA33E-2FC5-47C6-9BA4-E4767C616460}"/>
              </a:ext>
            </a:extLst>
          </p:cNvPr>
          <p:cNvSpPr txBox="1">
            <a:spLocks/>
          </p:cNvSpPr>
          <p:nvPr/>
        </p:nvSpPr>
        <p:spPr>
          <a:xfrm>
            <a:off x="838200" y="4427498"/>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sz="1800" dirty="0"/>
          </a:p>
        </p:txBody>
      </p:sp>
      <p:graphicFrame>
        <p:nvGraphicFramePr>
          <p:cNvPr id="3" name="Tabelle 3">
            <a:extLst>
              <a:ext uri="{FF2B5EF4-FFF2-40B4-BE49-F238E27FC236}">
                <a16:creationId xmlns:a16="http://schemas.microsoft.com/office/drawing/2014/main" id="{41D1565E-812B-4091-897E-C106515E62C0}"/>
              </a:ext>
            </a:extLst>
          </p:cNvPr>
          <p:cNvGraphicFramePr>
            <a:graphicFrameLocks noGrp="1"/>
          </p:cNvGraphicFramePr>
          <p:nvPr>
            <p:extLst>
              <p:ext uri="{D42A27DB-BD31-4B8C-83A1-F6EECF244321}">
                <p14:modId xmlns:p14="http://schemas.microsoft.com/office/powerpoint/2010/main" val="3290070852"/>
              </p:ext>
            </p:extLst>
          </p:nvPr>
        </p:nvGraphicFramePr>
        <p:xfrm>
          <a:off x="838200" y="1576201"/>
          <a:ext cx="10800081" cy="5054015"/>
        </p:xfrm>
        <a:graphic>
          <a:graphicData uri="http://schemas.openxmlformats.org/drawingml/2006/table">
            <a:tbl>
              <a:tblPr firstRow="1" bandRow="1">
                <a:tableStyleId>{5C22544A-7EE6-4342-B048-85BDC9FD1C3A}</a:tableStyleId>
              </a:tblPr>
              <a:tblGrid>
                <a:gridCol w="1803400">
                  <a:extLst>
                    <a:ext uri="{9D8B030D-6E8A-4147-A177-3AD203B41FA5}">
                      <a16:colId xmlns:a16="http://schemas.microsoft.com/office/drawing/2014/main" val="3372704537"/>
                    </a:ext>
                  </a:extLst>
                </a:gridCol>
                <a:gridCol w="3820160">
                  <a:extLst>
                    <a:ext uri="{9D8B030D-6E8A-4147-A177-3AD203B41FA5}">
                      <a16:colId xmlns:a16="http://schemas.microsoft.com/office/drawing/2014/main" val="3437676661"/>
                    </a:ext>
                  </a:extLst>
                </a:gridCol>
                <a:gridCol w="5176521">
                  <a:extLst>
                    <a:ext uri="{9D8B030D-6E8A-4147-A177-3AD203B41FA5}">
                      <a16:colId xmlns:a16="http://schemas.microsoft.com/office/drawing/2014/main" val="3285801537"/>
                    </a:ext>
                  </a:extLst>
                </a:gridCol>
              </a:tblGrid>
              <a:tr h="370723">
                <a:tc>
                  <a:txBody>
                    <a:bodyPr/>
                    <a:lstStyle/>
                    <a:p>
                      <a:r>
                        <a:rPr lang="de-DE" dirty="0"/>
                        <a:t>Protokoll</a:t>
                      </a:r>
                    </a:p>
                  </a:txBody>
                  <a:tcPr/>
                </a:tc>
                <a:tc>
                  <a:txBody>
                    <a:bodyPr/>
                    <a:lstStyle/>
                    <a:p>
                      <a:r>
                        <a:rPr lang="de-DE" dirty="0"/>
                        <a:t>Problem</a:t>
                      </a:r>
                    </a:p>
                  </a:txBody>
                  <a:tcPr/>
                </a:tc>
                <a:tc>
                  <a:txBody>
                    <a:bodyPr/>
                    <a:lstStyle/>
                    <a:p>
                      <a:r>
                        <a:rPr lang="de-DE" dirty="0"/>
                        <a:t>Lösung</a:t>
                      </a:r>
                    </a:p>
                  </a:txBody>
                  <a:tcPr/>
                </a:tc>
                <a:extLst>
                  <a:ext uri="{0D108BD9-81ED-4DB2-BD59-A6C34878D82A}">
                    <a16:rowId xmlns:a16="http://schemas.microsoft.com/office/drawing/2014/main" val="593195950"/>
                  </a:ext>
                </a:extLst>
              </a:tr>
              <a:tr h="370723">
                <a:tc>
                  <a:txBody>
                    <a:bodyPr/>
                    <a:lstStyle/>
                    <a:p>
                      <a:r>
                        <a:rPr lang="de-DE" dirty="0" err="1"/>
                        <a:t>BankCoin</a:t>
                      </a:r>
                      <a:endParaRPr lang="de-DE" dirty="0"/>
                    </a:p>
                  </a:txBody>
                  <a:tcPr/>
                </a:tc>
                <a:tc>
                  <a:txBody>
                    <a:bodyPr/>
                    <a:lstStyle/>
                    <a:p>
                      <a:r>
                        <a:rPr lang="de-DE" dirty="0"/>
                        <a:t>Zensur und Inflation</a:t>
                      </a:r>
                    </a:p>
                  </a:txBody>
                  <a:tcPr/>
                </a:tc>
                <a:tc>
                  <a:txBody>
                    <a:bodyPr/>
                    <a:lstStyle/>
                    <a:p>
                      <a:r>
                        <a:rPr lang="de-DE" dirty="0"/>
                        <a:t>Alle Netzwerkteilnehmer übernehmen die Aufgabe der Bank</a:t>
                      </a:r>
                    </a:p>
                  </a:txBody>
                  <a:tcPr/>
                </a:tc>
                <a:extLst>
                  <a:ext uri="{0D108BD9-81ED-4DB2-BD59-A6C34878D82A}">
                    <a16:rowId xmlns:a16="http://schemas.microsoft.com/office/drawing/2014/main" val="1126958858"/>
                  </a:ext>
                </a:extLst>
              </a:tr>
              <a:tr h="370723">
                <a:tc>
                  <a:txBody>
                    <a:bodyPr/>
                    <a:lstStyle/>
                    <a:p>
                      <a:r>
                        <a:rPr lang="de-DE" dirty="0" err="1"/>
                        <a:t>NaiveCoin</a:t>
                      </a:r>
                      <a:endParaRPr lang="de-DE" dirty="0"/>
                    </a:p>
                  </a:txBody>
                  <a:tcPr/>
                </a:tc>
                <a:tc>
                  <a:txBody>
                    <a:bodyPr/>
                    <a:lstStyle/>
                    <a:p>
                      <a:r>
                        <a:rPr lang="de-DE" dirty="0"/>
                        <a:t>Replay-Attacken</a:t>
                      </a:r>
                    </a:p>
                  </a:txBody>
                  <a:tcPr/>
                </a:tc>
                <a:tc>
                  <a:txBody>
                    <a:bodyPr/>
                    <a:lstStyle/>
                    <a:p>
                      <a:r>
                        <a:rPr lang="de-DE" dirty="0"/>
                        <a:t>Ein </a:t>
                      </a:r>
                      <a:r>
                        <a:rPr lang="de-DE" dirty="0" err="1"/>
                        <a:t>Coin</a:t>
                      </a:r>
                      <a:r>
                        <a:rPr lang="de-DE" dirty="0"/>
                        <a:t> beinhaltet seine gesamte Transaktionshistorie</a:t>
                      </a:r>
                    </a:p>
                  </a:txBody>
                  <a:tcPr/>
                </a:tc>
                <a:extLst>
                  <a:ext uri="{0D108BD9-81ED-4DB2-BD59-A6C34878D82A}">
                    <a16:rowId xmlns:a16="http://schemas.microsoft.com/office/drawing/2014/main" val="1204420655"/>
                  </a:ext>
                </a:extLst>
              </a:tr>
              <a:tr h="370723">
                <a:tc>
                  <a:txBody>
                    <a:bodyPr/>
                    <a:lstStyle/>
                    <a:p>
                      <a:r>
                        <a:rPr lang="de-DE" dirty="0" err="1"/>
                        <a:t>TransaktionsCoin</a:t>
                      </a:r>
                      <a:endParaRPr lang="de-DE" dirty="0"/>
                    </a:p>
                  </a:txBody>
                  <a:tcPr/>
                </a:tc>
                <a:tc>
                  <a:txBody>
                    <a:bodyPr/>
                    <a:lstStyle/>
                    <a:p>
                      <a:r>
                        <a:rPr lang="de-DE" dirty="0"/>
                        <a:t>Double-Spending-Attacken</a:t>
                      </a:r>
                    </a:p>
                  </a:txBody>
                  <a:tcPr/>
                </a:tc>
                <a:tc>
                  <a:txBody>
                    <a:bodyPr/>
                    <a:lstStyle/>
                    <a:p>
                      <a:r>
                        <a:rPr lang="de-DE" dirty="0"/>
                        <a:t>Akzeptiere nur öffentliche verkündete Transaktionen</a:t>
                      </a:r>
                    </a:p>
                  </a:txBody>
                  <a:tcPr/>
                </a:tc>
                <a:extLst>
                  <a:ext uri="{0D108BD9-81ED-4DB2-BD59-A6C34878D82A}">
                    <a16:rowId xmlns:a16="http://schemas.microsoft.com/office/drawing/2014/main" val="3719333063"/>
                  </a:ext>
                </a:extLst>
              </a:tr>
              <a:tr h="370723">
                <a:tc>
                  <a:txBody>
                    <a:bodyPr/>
                    <a:lstStyle/>
                    <a:p>
                      <a:r>
                        <a:rPr lang="de-DE" dirty="0" err="1"/>
                        <a:t>PublicAnnounceCoin</a:t>
                      </a:r>
                      <a:endParaRPr lang="de-DE" dirty="0"/>
                    </a:p>
                  </a:txBody>
                  <a:tcPr/>
                </a:tc>
                <a:tc>
                  <a:txBody>
                    <a:bodyPr/>
                    <a:lstStyle/>
                    <a:p>
                      <a:r>
                        <a:rPr lang="de-DE" dirty="0"/>
                        <a:t>Teilnehmer müssen am selben Ort sein</a:t>
                      </a:r>
                    </a:p>
                  </a:txBody>
                  <a:tcPr/>
                </a:tc>
                <a:tc>
                  <a:txBody>
                    <a:bodyPr/>
                    <a:lstStyle/>
                    <a:p>
                      <a:r>
                        <a:rPr lang="de-DE" dirty="0"/>
                        <a:t>Teilnehmer wählen eine Verkünder des Public </a:t>
                      </a:r>
                      <a:r>
                        <a:rPr lang="de-DE" dirty="0" err="1"/>
                        <a:t>Announcements</a:t>
                      </a:r>
                      <a:r>
                        <a:rPr lang="de-DE" dirty="0"/>
                        <a:t> </a:t>
                      </a:r>
                    </a:p>
                  </a:txBody>
                  <a:tcPr/>
                </a:tc>
                <a:extLst>
                  <a:ext uri="{0D108BD9-81ED-4DB2-BD59-A6C34878D82A}">
                    <a16:rowId xmlns:a16="http://schemas.microsoft.com/office/drawing/2014/main" val="950812850"/>
                  </a:ext>
                </a:extLst>
              </a:tr>
              <a:tr h="370723">
                <a:tc>
                  <a:txBody>
                    <a:bodyPr/>
                    <a:lstStyle/>
                    <a:p>
                      <a:r>
                        <a:rPr lang="de-DE" dirty="0" err="1"/>
                        <a:t>ElectionCoin</a:t>
                      </a:r>
                      <a:endParaRPr lang="de-DE" dirty="0"/>
                    </a:p>
                  </a:txBody>
                  <a:tcPr/>
                </a:tc>
                <a:tc>
                  <a:txBody>
                    <a:bodyPr/>
                    <a:lstStyle/>
                    <a:p>
                      <a:r>
                        <a:rPr lang="de-DE" dirty="0"/>
                        <a:t>Sybil-Attacken</a:t>
                      </a:r>
                    </a:p>
                  </a:txBody>
                  <a:tcPr/>
                </a:tc>
                <a:tc>
                  <a:txBody>
                    <a:bodyPr/>
                    <a:lstStyle/>
                    <a:p>
                      <a:r>
                        <a:rPr lang="de-DE" dirty="0"/>
                        <a:t>Stimmrecht nach Rechnerkapazität vergeben</a:t>
                      </a:r>
                    </a:p>
                  </a:txBody>
                  <a:tcPr/>
                </a:tc>
                <a:extLst>
                  <a:ext uri="{0D108BD9-81ED-4DB2-BD59-A6C34878D82A}">
                    <a16:rowId xmlns:a16="http://schemas.microsoft.com/office/drawing/2014/main" val="612099787"/>
                  </a:ext>
                </a:extLst>
              </a:tr>
              <a:tr h="370723">
                <a:tc>
                  <a:txBody>
                    <a:bodyPr/>
                    <a:lstStyle/>
                    <a:p>
                      <a:r>
                        <a:rPr lang="de-DE" dirty="0"/>
                        <a:t>Proof-</a:t>
                      </a:r>
                      <a:r>
                        <a:rPr lang="de-DE" dirty="0" err="1"/>
                        <a:t>of</a:t>
                      </a:r>
                      <a:r>
                        <a:rPr lang="de-DE" dirty="0"/>
                        <a:t>-Work </a:t>
                      </a:r>
                      <a:r>
                        <a:rPr lang="de-DE" dirty="0" err="1"/>
                        <a:t>Coin</a:t>
                      </a:r>
                      <a:endParaRPr lang="de-DE" dirty="0"/>
                    </a:p>
                  </a:txBody>
                  <a:tcPr/>
                </a:tc>
                <a:tc>
                  <a:txBody>
                    <a:bodyPr/>
                    <a:lstStyle/>
                    <a:p>
                      <a:r>
                        <a:rPr lang="de-DE" dirty="0"/>
                        <a:t>Konsensprobleme</a:t>
                      </a:r>
                    </a:p>
                  </a:txBody>
                  <a:tcPr/>
                </a:tc>
                <a:tc>
                  <a:txBody>
                    <a:bodyPr/>
                    <a:lstStyle/>
                    <a:p>
                      <a:r>
                        <a:rPr lang="de-DE" dirty="0"/>
                        <a:t>Verkettung von Proof-</a:t>
                      </a:r>
                      <a:r>
                        <a:rPr lang="de-DE" dirty="0" err="1"/>
                        <a:t>of</a:t>
                      </a:r>
                      <a:r>
                        <a:rPr lang="de-DE" dirty="0"/>
                        <a:t>-Work und Festlegung auf längste Kette</a:t>
                      </a:r>
                    </a:p>
                  </a:txBody>
                  <a:tcPr/>
                </a:tc>
                <a:extLst>
                  <a:ext uri="{0D108BD9-81ED-4DB2-BD59-A6C34878D82A}">
                    <a16:rowId xmlns:a16="http://schemas.microsoft.com/office/drawing/2014/main" val="2721087357"/>
                  </a:ext>
                </a:extLst>
              </a:tr>
              <a:tr h="370723">
                <a:tc>
                  <a:txBody>
                    <a:bodyPr/>
                    <a:lstStyle/>
                    <a:p>
                      <a:r>
                        <a:rPr lang="de-DE" dirty="0"/>
                        <a:t>Blockchain </a:t>
                      </a:r>
                      <a:r>
                        <a:rPr lang="de-DE" dirty="0" err="1"/>
                        <a:t>Coin</a:t>
                      </a:r>
                      <a:endParaRPr lang="de-DE" dirty="0"/>
                    </a:p>
                  </a:txBody>
                  <a:tcPr/>
                </a:tc>
                <a:tc>
                  <a:txBody>
                    <a:bodyPr/>
                    <a:lstStyle/>
                    <a:p>
                      <a:r>
                        <a:rPr lang="de-DE" dirty="0"/>
                        <a:t>Bezahlbare 51%-Attacken</a:t>
                      </a:r>
                    </a:p>
                  </a:txBody>
                  <a:tcPr/>
                </a:tc>
                <a:tc>
                  <a:txBody>
                    <a:bodyPr/>
                    <a:lstStyle/>
                    <a:p>
                      <a:r>
                        <a:rPr lang="de-DE" dirty="0"/>
                        <a:t>Belohnung für Puzzle-Lösungen</a:t>
                      </a:r>
                    </a:p>
                  </a:txBody>
                  <a:tcPr/>
                </a:tc>
                <a:extLst>
                  <a:ext uri="{0D108BD9-81ED-4DB2-BD59-A6C34878D82A}">
                    <a16:rowId xmlns:a16="http://schemas.microsoft.com/office/drawing/2014/main" val="797994334"/>
                  </a:ext>
                </a:extLst>
              </a:tr>
              <a:tr h="370723">
                <a:tc>
                  <a:txBody>
                    <a:bodyPr/>
                    <a:lstStyle/>
                    <a:p>
                      <a:r>
                        <a:rPr lang="de-DE" dirty="0"/>
                        <a:t>Incentive </a:t>
                      </a:r>
                      <a:r>
                        <a:rPr lang="de-DE" dirty="0" err="1"/>
                        <a:t>Coin</a:t>
                      </a:r>
                      <a:endParaRPr lang="de-DE" dirty="0"/>
                    </a:p>
                  </a:txBody>
                  <a:tcPr/>
                </a:tc>
                <a:tc>
                  <a:txBody>
                    <a:bodyPr/>
                    <a:lstStyle/>
                    <a:p>
                      <a:r>
                        <a:rPr lang="de-DE" dirty="0"/>
                        <a:t>Funktioniert nur bei gleichbleibender Rechnerkapazität, </a:t>
                      </a:r>
                      <a:r>
                        <a:rPr lang="de-DE" dirty="0" err="1"/>
                        <a:t>unfelxibel</a:t>
                      </a:r>
                      <a:endParaRPr lang="de-DE" dirty="0"/>
                    </a:p>
                  </a:txBody>
                  <a:tcPr/>
                </a:tc>
                <a:tc>
                  <a:txBody>
                    <a:bodyPr/>
                    <a:lstStyle/>
                    <a:p>
                      <a:r>
                        <a:rPr lang="de-DE" dirty="0"/>
                        <a:t>Anpassung Puzzle </a:t>
                      </a:r>
                      <a:r>
                        <a:rPr lang="de-DE" dirty="0" err="1"/>
                        <a:t>schwierigkeit</a:t>
                      </a:r>
                      <a:r>
                        <a:rPr lang="de-DE" dirty="0"/>
                        <a:t>, </a:t>
                      </a:r>
                      <a:r>
                        <a:rPr lang="de-DE" dirty="0" err="1"/>
                        <a:t>Transaktions</a:t>
                      </a:r>
                      <a:r>
                        <a:rPr lang="de-DE" dirty="0"/>
                        <a:t> Input- und Outputs, </a:t>
                      </a:r>
                      <a:r>
                        <a:rPr lang="de-DE" dirty="0" err="1"/>
                        <a:t>Skriping</a:t>
                      </a:r>
                      <a:endParaRPr lang="de-DE" dirty="0"/>
                    </a:p>
                  </a:txBody>
                  <a:tcPr/>
                </a:tc>
                <a:extLst>
                  <a:ext uri="{0D108BD9-81ED-4DB2-BD59-A6C34878D82A}">
                    <a16:rowId xmlns:a16="http://schemas.microsoft.com/office/drawing/2014/main" val="1535073582"/>
                  </a:ext>
                </a:extLst>
              </a:tr>
              <a:tr h="370723">
                <a:tc>
                  <a:txBody>
                    <a:bodyPr/>
                    <a:lstStyle/>
                    <a:p>
                      <a:r>
                        <a:rPr lang="de-DE" dirty="0"/>
                        <a:t>Bitcoin</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1445975704"/>
                  </a:ext>
                </a:extLst>
              </a:tr>
            </a:tbl>
          </a:graphicData>
        </a:graphic>
      </p:graphicFrame>
    </p:spTree>
    <p:extLst>
      <p:ext uri="{BB962C8B-B14F-4D97-AF65-F5344CB8AC3E}">
        <p14:creationId xmlns:p14="http://schemas.microsoft.com/office/powerpoint/2010/main" val="280852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25FFA-FA7D-4973-AAB2-4FD9B1649D77}"/>
              </a:ext>
            </a:extLst>
          </p:cNvPr>
          <p:cNvSpPr>
            <a:spLocks noGrp="1"/>
          </p:cNvSpPr>
          <p:nvPr>
            <p:ph type="title"/>
          </p:nvPr>
        </p:nvSpPr>
        <p:spPr/>
        <p:txBody>
          <a:bodyPr/>
          <a:lstStyle/>
          <a:p>
            <a:r>
              <a:rPr lang="de-DE" dirty="0"/>
              <a:t>Digitales Bargeld</a:t>
            </a:r>
          </a:p>
        </p:txBody>
      </p:sp>
      <p:sp>
        <p:nvSpPr>
          <p:cNvPr id="3" name="Inhaltsplatzhalter 2">
            <a:extLst>
              <a:ext uri="{FF2B5EF4-FFF2-40B4-BE49-F238E27FC236}">
                <a16:creationId xmlns:a16="http://schemas.microsoft.com/office/drawing/2014/main" id="{34A3F939-620F-4AA3-B2D7-4B06468D9E1E}"/>
              </a:ext>
            </a:extLst>
          </p:cNvPr>
          <p:cNvSpPr>
            <a:spLocks noGrp="1"/>
          </p:cNvSpPr>
          <p:nvPr>
            <p:ph idx="1"/>
          </p:nvPr>
        </p:nvSpPr>
        <p:spPr/>
        <p:txBody>
          <a:bodyPr/>
          <a:lstStyle/>
          <a:p>
            <a:pPr marL="0" indent="0">
              <a:buNone/>
            </a:pPr>
            <a:r>
              <a:rPr lang="de-DE" dirty="0"/>
              <a:t>Geld wird </a:t>
            </a:r>
            <a:r>
              <a:rPr lang="de-DE" u="sng" dirty="0"/>
              <a:t>direkt</a:t>
            </a:r>
            <a:r>
              <a:rPr lang="de-DE" dirty="0"/>
              <a:t> vom Zahlenden an den Zahlungsempfänger überreicht</a:t>
            </a:r>
          </a:p>
          <a:p>
            <a:pPr marL="0" indent="0">
              <a:buNone/>
            </a:pPr>
            <a:endParaRPr lang="de-DE" dirty="0"/>
          </a:p>
          <a:p>
            <a:pPr marL="0" indent="0">
              <a:buNone/>
            </a:pPr>
            <a:r>
              <a:rPr lang="de-DE" dirty="0"/>
              <a:t>Voraussetzung:</a:t>
            </a:r>
          </a:p>
          <a:p>
            <a:pPr marL="514350" indent="-514350">
              <a:buFont typeface="+mj-lt"/>
              <a:buAutoNum type="arabicPeriod"/>
            </a:pPr>
            <a:r>
              <a:rPr lang="de-DE" dirty="0"/>
              <a:t>Jeder kann die Echtheit des Geldes bestätigen</a:t>
            </a:r>
          </a:p>
          <a:p>
            <a:pPr marL="514350" indent="-514350">
              <a:buFont typeface="+mj-lt"/>
              <a:buAutoNum type="arabicPeriod"/>
            </a:pPr>
            <a:r>
              <a:rPr lang="de-DE" dirty="0"/>
              <a:t>Nur der Herausgeber (z.B. Zentralbank) kann Geld erschaffen</a:t>
            </a:r>
          </a:p>
          <a:p>
            <a:pPr marL="0" indent="0">
              <a:buNone/>
            </a:pPr>
            <a:endParaRPr lang="de-DE" dirty="0"/>
          </a:p>
          <a:p>
            <a:pPr marL="0" indent="0">
              <a:buNone/>
            </a:pPr>
            <a:r>
              <a:rPr lang="de-DE" i="1" dirty="0"/>
              <a:t>Diese </a:t>
            </a:r>
            <a:r>
              <a:rPr lang="de-DE" i="1" dirty="0" err="1"/>
              <a:t>Geldnote</a:t>
            </a:r>
            <a:r>
              <a:rPr lang="de-DE" i="1" dirty="0"/>
              <a:t> hat den Hash 01234 und ist 100 Euro Wert</a:t>
            </a:r>
          </a:p>
          <a:p>
            <a:pPr marL="0" indent="0">
              <a:buNone/>
            </a:pPr>
            <a:endParaRPr lang="de-DE" dirty="0"/>
          </a:p>
          <a:p>
            <a:endParaRPr lang="de-DE" dirty="0"/>
          </a:p>
        </p:txBody>
      </p:sp>
    </p:spTree>
    <p:extLst>
      <p:ext uri="{BB962C8B-B14F-4D97-AF65-F5344CB8AC3E}">
        <p14:creationId xmlns:p14="http://schemas.microsoft.com/office/powerpoint/2010/main" val="368525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EBC3B4-6C99-4056-A9EB-7C207B033958}"/>
              </a:ext>
            </a:extLst>
          </p:cNvPr>
          <p:cNvSpPr>
            <a:spLocks noGrp="1"/>
          </p:cNvSpPr>
          <p:nvPr>
            <p:ph type="title"/>
          </p:nvPr>
        </p:nvSpPr>
        <p:spPr/>
        <p:txBody>
          <a:bodyPr/>
          <a:lstStyle/>
          <a:p>
            <a:r>
              <a:rPr lang="de-DE" dirty="0"/>
              <a:t>Digitale Zeitstempel</a:t>
            </a:r>
          </a:p>
        </p:txBody>
      </p:sp>
      <p:sp>
        <p:nvSpPr>
          <p:cNvPr id="3" name="Inhaltsplatzhalter 2">
            <a:extLst>
              <a:ext uri="{FF2B5EF4-FFF2-40B4-BE49-F238E27FC236}">
                <a16:creationId xmlns:a16="http://schemas.microsoft.com/office/drawing/2014/main" id="{1DE3CE07-087D-49A9-8C4E-1F577531FACA}"/>
              </a:ext>
            </a:extLst>
          </p:cNvPr>
          <p:cNvSpPr>
            <a:spLocks noGrp="1"/>
          </p:cNvSpPr>
          <p:nvPr>
            <p:ph idx="1"/>
          </p:nvPr>
        </p:nvSpPr>
        <p:spPr/>
        <p:txBody>
          <a:bodyPr/>
          <a:lstStyle/>
          <a:p>
            <a:r>
              <a:rPr lang="de-DE" dirty="0" err="1"/>
              <a:t>Trusted</a:t>
            </a:r>
            <a:r>
              <a:rPr lang="de-DE" dirty="0"/>
              <a:t> </a:t>
            </a:r>
            <a:r>
              <a:rPr lang="de-DE" dirty="0" err="1"/>
              <a:t>Timestamp</a:t>
            </a:r>
            <a:endParaRPr lang="de-DE" dirty="0"/>
          </a:p>
          <a:p>
            <a:r>
              <a:rPr lang="de-DE" dirty="0" err="1"/>
              <a:t>Linked</a:t>
            </a:r>
            <a:r>
              <a:rPr lang="de-DE" dirty="0"/>
              <a:t> </a:t>
            </a:r>
            <a:r>
              <a:rPr lang="de-DE" dirty="0" err="1"/>
              <a:t>Timestamp</a:t>
            </a:r>
            <a:endParaRPr lang="de-DE" dirty="0"/>
          </a:p>
        </p:txBody>
      </p:sp>
    </p:spTree>
    <p:extLst>
      <p:ext uri="{BB962C8B-B14F-4D97-AF65-F5344CB8AC3E}">
        <p14:creationId xmlns:p14="http://schemas.microsoft.com/office/powerpoint/2010/main" val="319647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31CF7E-B84A-4325-B9FA-B544DAE65231}"/>
              </a:ext>
            </a:extLst>
          </p:cNvPr>
          <p:cNvSpPr>
            <a:spLocks noGrp="1"/>
          </p:cNvSpPr>
          <p:nvPr>
            <p:ph type="title"/>
          </p:nvPr>
        </p:nvSpPr>
        <p:spPr/>
        <p:txBody>
          <a:bodyPr/>
          <a:lstStyle/>
          <a:p>
            <a:r>
              <a:rPr lang="de-DE" dirty="0" err="1"/>
              <a:t>Trusted</a:t>
            </a:r>
            <a:r>
              <a:rPr lang="de-DE" dirty="0"/>
              <a:t> </a:t>
            </a:r>
            <a:r>
              <a:rPr lang="de-DE" dirty="0" err="1"/>
              <a:t>Timestamp</a:t>
            </a:r>
            <a:endParaRPr lang="de-DE" dirty="0"/>
          </a:p>
        </p:txBody>
      </p:sp>
      <p:pic>
        <p:nvPicPr>
          <p:cNvPr id="1026" name="Picture 2">
            <a:extLst>
              <a:ext uri="{FF2B5EF4-FFF2-40B4-BE49-F238E27FC236}">
                <a16:creationId xmlns:a16="http://schemas.microsoft.com/office/drawing/2014/main" id="{E773AC4A-9C24-4BA7-98AB-60F4CD0503F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8145" y="1974378"/>
            <a:ext cx="783809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10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31CF7E-B84A-4325-B9FA-B544DAE65231}"/>
              </a:ext>
            </a:extLst>
          </p:cNvPr>
          <p:cNvSpPr>
            <a:spLocks noGrp="1"/>
          </p:cNvSpPr>
          <p:nvPr>
            <p:ph type="title"/>
          </p:nvPr>
        </p:nvSpPr>
        <p:spPr/>
        <p:txBody>
          <a:bodyPr/>
          <a:lstStyle/>
          <a:p>
            <a:r>
              <a:rPr lang="de-DE" dirty="0" err="1"/>
              <a:t>Linked</a:t>
            </a:r>
            <a:r>
              <a:rPr lang="de-DE" dirty="0"/>
              <a:t> </a:t>
            </a:r>
            <a:r>
              <a:rPr lang="de-DE" dirty="0" err="1"/>
              <a:t>Timestamp</a:t>
            </a:r>
            <a:endParaRPr lang="de-DE" dirty="0"/>
          </a:p>
        </p:txBody>
      </p:sp>
      <p:pic>
        <p:nvPicPr>
          <p:cNvPr id="4" name="Inhaltsplatzhalter 3">
            <a:extLst>
              <a:ext uri="{FF2B5EF4-FFF2-40B4-BE49-F238E27FC236}">
                <a16:creationId xmlns:a16="http://schemas.microsoft.com/office/drawing/2014/main" id="{6C35A0AA-2B6A-418E-85E8-92A7CF49F4F2}"/>
              </a:ext>
            </a:extLst>
          </p:cNvPr>
          <p:cNvPicPr>
            <a:picLocks noGrp="1" noChangeAspect="1"/>
          </p:cNvPicPr>
          <p:nvPr>
            <p:ph idx="1"/>
          </p:nvPr>
        </p:nvPicPr>
        <p:blipFill>
          <a:blip r:embed="rId3"/>
          <a:stretch>
            <a:fillRect/>
          </a:stretch>
        </p:blipFill>
        <p:spPr>
          <a:xfrm>
            <a:off x="2832496" y="1825625"/>
            <a:ext cx="6527007" cy="4351338"/>
          </a:xfrm>
          <a:prstGeom prst="rect">
            <a:avLst/>
          </a:prstGeom>
        </p:spPr>
      </p:pic>
    </p:spTree>
    <p:extLst>
      <p:ext uri="{BB962C8B-B14F-4D97-AF65-F5344CB8AC3E}">
        <p14:creationId xmlns:p14="http://schemas.microsoft.com/office/powerpoint/2010/main" val="126302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B52956-4E50-4EA0-BD8A-BF52AE1D7D4C}"/>
              </a:ext>
            </a:extLst>
          </p:cNvPr>
          <p:cNvSpPr>
            <a:spLocks noGrp="1"/>
          </p:cNvSpPr>
          <p:nvPr>
            <p:ph type="title"/>
          </p:nvPr>
        </p:nvSpPr>
        <p:spPr/>
        <p:txBody>
          <a:bodyPr/>
          <a:lstStyle/>
          <a:p>
            <a:r>
              <a:rPr lang="de-DE" dirty="0"/>
              <a:t>Proof </a:t>
            </a:r>
            <a:r>
              <a:rPr lang="de-DE" dirty="0" err="1"/>
              <a:t>of</a:t>
            </a:r>
            <a:r>
              <a:rPr lang="de-DE" dirty="0"/>
              <a:t> Work</a:t>
            </a:r>
          </a:p>
        </p:txBody>
      </p:sp>
      <p:sp>
        <p:nvSpPr>
          <p:cNvPr id="3" name="Inhaltsplatzhalter 2">
            <a:extLst>
              <a:ext uri="{FF2B5EF4-FFF2-40B4-BE49-F238E27FC236}">
                <a16:creationId xmlns:a16="http://schemas.microsoft.com/office/drawing/2014/main" id="{06DED381-E108-4BDF-836C-8EC0EC03FA25}"/>
              </a:ext>
            </a:extLst>
          </p:cNvPr>
          <p:cNvSpPr>
            <a:spLocks noGrp="1"/>
          </p:cNvSpPr>
          <p:nvPr>
            <p:ph idx="1"/>
          </p:nvPr>
        </p:nvSpPr>
        <p:spPr/>
        <p:txBody>
          <a:bodyPr/>
          <a:lstStyle/>
          <a:p>
            <a:r>
              <a:rPr lang="de-DE" dirty="0"/>
              <a:t>Es wird ein beweis erbracht das (rechen)Arbeit erbracht wurden ist</a:t>
            </a:r>
          </a:p>
          <a:p>
            <a:pPr marL="0" indent="0">
              <a:buNone/>
            </a:pPr>
            <a:r>
              <a:rPr lang="de-DE" dirty="0"/>
              <a:t>Beispiel: </a:t>
            </a:r>
          </a:p>
          <a:p>
            <a:pPr marL="0" indent="0">
              <a:buNone/>
            </a:pPr>
            <a:r>
              <a:rPr lang="de-DE" dirty="0"/>
              <a:t>-Wir </a:t>
            </a:r>
            <a:r>
              <a:rPr lang="de-DE" dirty="0" err="1"/>
              <a:t>hashen</a:t>
            </a:r>
            <a:r>
              <a:rPr lang="de-DE" dirty="0"/>
              <a:t> die Bibel und bekommen einen </a:t>
            </a:r>
            <a:r>
              <a:rPr lang="de-DE" dirty="0" err="1"/>
              <a:t>hashwert</a:t>
            </a:r>
            <a:r>
              <a:rPr lang="de-DE" dirty="0"/>
              <a:t> x123p4G…</a:t>
            </a:r>
          </a:p>
          <a:p>
            <a:pPr marL="0" indent="0">
              <a:buNone/>
            </a:pPr>
            <a:r>
              <a:rPr lang="de-DE" dirty="0"/>
              <a:t>-Wenn wir im Bibeltext Jesus durch Peter </a:t>
            </a:r>
            <a:r>
              <a:rPr lang="de-DE" dirty="0" err="1"/>
              <a:t>erstetzen</a:t>
            </a:r>
            <a:r>
              <a:rPr lang="de-DE" dirty="0"/>
              <a:t> bekommen wir einen anderen Wert p4k21j</a:t>
            </a:r>
          </a:p>
          <a:p>
            <a:pPr marL="0" indent="0">
              <a:buNone/>
            </a:pPr>
            <a:r>
              <a:rPr lang="de-DE" dirty="0"/>
              <a:t>-Um ein Hashpuzzle zu lösen sagen wir das wir am Anfang der Bibel einen Text einfügen so das der Hash mit x </a:t>
            </a:r>
            <a:r>
              <a:rPr lang="de-DE" dirty="0" err="1"/>
              <a:t>bit</a:t>
            </a:r>
            <a:r>
              <a:rPr lang="de-DE" dirty="0"/>
              <a:t> nullen beginnt. </a:t>
            </a:r>
          </a:p>
          <a:p>
            <a:pPr marL="0" indent="0">
              <a:buNone/>
            </a:pPr>
            <a:r>
              <a:rPr lang="de-DE" dirty="0"/>
              <a:t>Aktuell im Bitcoin Netzwerk werden 70 </a:t>
            </a:r>
            <a:r>
              <a:rPr lang="de-DE" dirty="0" err="1"/>
              <a:t>bits</a:t>
            </a:r>
            <a:r>
              <a:rPr lang="de-DE" dirty="0"/>
              <a:t> nullen gesucht.</a:t>
            </a:r>
          </a:p>
        </p:txBody>
      </p:sp>
    </p:spTree>
    <p:extLst>
      <p:ext uri="{BB962C8B-B14F-4D97-AF65-F5344CB8AC3E}">
        <p14:creationId xmlns:p14="http://schemas.microsoft.com/office/powerpoint/2010/main" val="194019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CE862A-1CFB-40D4-9BB1-A1A732A48A48}"/>
              </a:ext>
            </a:extLst>
          </p:cNvPr>
          <p:cNvSpPr>
            <a:spLocks noGrp="1"/>
          </p:cNvSpPr>
          <p:nvPr>
            <p:ph type="title"/>
          </p:nvPr>
        </p:nvSpPr>
        <p:spPr/>
        <p:txBody>
          <a:bodyPr/>
          <a:lstStyle/>
          <a:p>
            <a:r>
              <a:rPr lang="de-DE" dirty="0"/>
              <a:t>Vom </a:t>
            </a:r>
            <a:r>
              <a:rPr lang="de-DE" dirty="0" err="1"/>
              <a:t>Bankcoin</a:t>
            </a:r>
            <a:r>
              <a:rPr lang="de-DE" dirty="0"/>
              <a:t> zum Bitcoin</a:t>
            </a:r>
          </a:p>
        </p:txBody>
      </p:sp>
      <p:sp>
        <p:nvSpPr>
          <p:cNvPr id="3" name="Inhaltsplatzhalter 2">
            <a:extLst>
              <a:ext uri="{FF2B5EF4-FFF2-40B4-BE49-F238E27FC236}">
                <a16:creationId xmlns:a16="http://schemas.microsoft.com/office/drawing/2014/main" id="{2E855D70-9B3F-44FE-AE78-B2AA90140F65}"/>
              </a:ext>
            </a:extLst>
          </p:cNvPr>
          <p:cNvSpPr>
            <a:spLocks noGrp="1"/>
          </p:cNvSpPr>
          <p:nvPr>
            <p:ph idx="1"/>
          </p:nvPr>
        </p:nvSpPr>
        <p:spPr/>
        <p:txBody>
          <a:bodyPr>
            <a:normAutofit lnSpcReduction="10000"/>
          </a:bodyPr>
          <a:lstStyle/>
          <a:p>
            <a:r>
              <a:rPr lang="de-DE" dirty="0" err="1"/>
              <a:t>Bankcoin</a:t>
            </a:r>
            <a:endParaRPr lang="de-DE" dirty="0"/>
          </a:p>
          <a:p>
            <a:r>
              <a:rPr lang="de-DE" dirty="0" err="1"/>
              <a:t>Naivecoin</a:t>
            </a:r>
            <a:endParaRPr lang="de-DE" dirty="0"/>
          </a:p>
          <a:p>
            <a:r>
              <a:rPr lang="de-DE" dirty="0" err="1"/>
              <a:t>Transactioncoin</a:t>
            </a:r>
            <a:endParaRPr lang="de-DE" dirty="0"/>
          </a:p>
          <a:p>
            <a:r>
              <a:rPr lang="de-DE" dirty="0" err="1"/>
              <a:t>PublicAnnouncementCoin</a:t>
            </a:r>
            <a:endParaRPr lang="de-DE" dirty="0"/>
          </a:p>
          <a:p>
            <a:r>
              <a:rPr lang="de-DE" dirty="0" err="1"/>
              <a:t>ElectionCoin</a:t>
            </a:r>
            <a:endParaRPr lang="de-DE" dirty="0"/>
          </a:p>
          <a:p>
            <a:r>
              <a:rPr lang="de-DE" dirty="0"/>
              <a:t>Proof-</a:t>
            </a:r>
            <a:r>
              <a:rPr lang="de-DE" dirty="0" err="1"/>
              <a:t>of</a:t>
            </a:r>
            <a:r>
              <a:rPr lang="de-DE" dirty="0"/>
              <a:t>-Work-</a:t>
            </a:r>
            <a:r>
              <a:rPr lang="de-DE" dirty="0" err="1"/>
              <a:t>Coin</a:t>
            </a:r>
            <a:endParaRPr lang="de-DE" dirty="0"/>
          </a:p>
          <a:p>
            <a:r>
              <a:rPr lang="de-DE" dirty="0" err="1"/>
              <a:t>Blockchaincoin</a:t>
            </a:r>
            <a:endParaRPr lang="de-DE" dirty="0"/>
          </a:p>
          <a:p>
            <a:r>
              <a:rPr lang="de-DE" dirty="0" err="1"/>
              <a:t>Incentivcoin</a:t>
            </a:r>
            <a:endParaRPr lang="de-DE" dirty="0"/>
          </a:p>
          <a:p>
            <a:r>
              <a:rPr lang="de-DE" dirty="0"/>
              <a:t>Bitcoin</a:t>
            </a:r>
          </a:p>
        </p:txBody>
      </p:sp>
    </p:spTree>
    <p:extLst>
      <p:ext uri="{BB962C8B-B14F-4D97-AF65-F5344CB8AC3E}">
        <p14:creationId xmlns:p14="http://schemas.microsoft.com/office/powerpoint/2010/main" val="45784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3786D-277C-406E-B8B2-F17D33A95294}"/>
              </a:ext>
            </a:extLst>
          </p:cNvPr>
          <p:cNvSpPr>
            <a:spLocks noGrp="1"/>
          </p:cNvSpPr>
          <p:nvPr>
            <p:ph type="title"/>
          </p:nvPr>
        </p:nvSpPr>
        <p:spPr>
          <a:xfrm>
            <a:off x="838200" y="365125"/>
            <a:ext cx="10515600" cy="1325563"/>
          </a:xfrm>
        </p:spPr>
        <p:txBody>
          <a:bodyPr/>
          <a:lstStyle/>
          <a:p>
            <a:r>
              <a:rPr lang="de-DE" dirty="0" err="1"/>
              <a:t>Bankcoin</a:t>
            </a:r>
            <a:endParaRPr lang="de-DE" dirty="0"/>
          </a:p>
        </p:txBody>
      </p:sp>
      <p:sp>
        <p:nvSpPr>
          <p:cNvPr id="4" name="Ellipse 3">
            <a:extLst>
              <a:ext uri="{FF2B5EF4-FFF2-40B4-BE49-F238E27FC236}">
                <a16:creationId xmlns:a16="http://schemas.microsoft.com/office/drawing/2014/main" id="{A1223B0C-03E2-4D2F-956C-433BDECC5AAC}"/>
              </a:ext>
            </a:extLst>
          </p:cNvPr>
          <p:cNvSpPr/>
          <p:nvPr/>
        </p:nvSpPr>
        <p:spPr>
          <a:xfrm>
            <a:off x="964731" y="1937856"/>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Lehmann</a:t>
            </a:r>
          </a:p>
        </p:txBody>
      </p:sp>
      <p:sp>
        <p:nvSpPr>
          <p:cNvPr id="5" name="Ellipse 4">
            <a:extLst>
              <a:ext uri="{FF2B5EF4-FFF2-40B4-BE49-F238E27FC236}">
                <a16:creationId xmlns:a16="http://schemas.microsoft.com/office/drawing/2014/main" id="{373F3142-1375-4871-80FF-97EF6A4E3C03}"/>
              </a:ext>
            </a:extLst>
          </p:cNvPr>
          <p:cNvSpPr/>
          <p:nvPr/>
        </p:nvSpPr>
        <p:spPr>
          <a:xfrm>
            <a:off x="4983061" y="1937856"/>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Trutz</a:t>
            </a:r>
          </a:p>
        </p:txBody>
      </p:sp>
      <p:sp>
        <p:nvSpPr>
          <p:cNvPr id="6" name="Ellipse 5">
            <a:extLst>
              <a:ext uri="{FF2B5EF4-FFF2-40B4-BE49-F238E27FC236}">
                <a16:creationId xmlns:a16="http://schemas.microsoft.com/office/drawing/2014/main" id="{D895A154-0B04-40A5-BCC6-7AD762C3A6DC}"/>
              </a:ext>
            </a:extLst>
          </p:cNvPr>
          <p:cNvSpPr/>
          <p:nvPr/>
        </p:nvSpPr>
        <p:spPr>
          <a:xfrm>
            <a:off x="4983061" y="4106411"/>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Becker</a:t>
            </a:r>
          </a:p>
        </p:txBody>
      </p:sp>
      <p:sp>
        <p:nvSpPr>
          <p:cNvPr id="7" name="Ellipse 6">
            <a:extLst>
              <a:ext uri="{FF2B5EF4-FFF2-40B4-BE49-F238E27FC236}">
                <a16:creationId xmlns:a16="http://schemas.microsoft.com/office/drawing/2014/main" id="{8D04BB06-ADCC-4657-B766-1DC3A2BA1041}"/>
              </a:ext>
            </a:extLst>
          </p:cNvPr>
          <p:cNvSpPr/>
          <p:nvPr/>
        </p:nvSpPr>
        <p:spPr>
          <a:xfrm>
            <a:off x="964730" y="4106411"/>
            <a:ext cx="148485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Bank</a:t>
            </a:r>
          </a:p>
        </p:txBody>
      </p:sp>
      <p:sp>
        <p:nvSpPr>
          <p:cNvPr id="8" name="Textfeld 7">
            <a:extLst>
              <a:ext uri="{FF2B5EF4-FFF2-40B4-BE49-F238E27FC236}">
                <a16:creationId xmlns:a16="http://schemas.microsoft.com/office/drawing/2014/main" id="{9DFB1E38-2C40-47AB-99AD-8D74D326B9D7}"/>
              </a:ext>
            </a:extLst>
          </p:cNvPr>
          <p:cNvSpPr txBox="1"/>
          <p:nvPr/>
        </p:nvSpPr>
        <p:spPr>
          <a:xfrm>
            <a:off x="1832991" y="5351636"/>
            <a:ext cx="2114026"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dirty="0"/>
              <a:t>Lehmann	2.0	</a:t>
            </a:r>
          </a:p>
          <a:p>
            <a:r>
              <a:rPr lang="de-DE" dirty="0"/>
              <a:t>Trutz	0.0</a:t>
            </a:r>
          </a:p>
          <a:p>
            <a:r>
              <a:rPr lang="de-DE" dirty="0"/>
              <a:t>Becker	0.0</a:t>
            </a:r>
          </a:p>
        </p:txBody>
      </p:sp>
      <p:cxnSp>
        <p:nvCxnSpPr>
          <p:cNvPr id="10" name="Gerade Verbindung mit Pfeil 9">
            <a:extLst>
              <a:ext uri="{FF2B5EF4-FFF2-40B4-BE49-F238E27FC236}">
                <a16:creationId xmlns:a16="http://schemas.microsoft.com/office/drawing/2014/main" id="{C794397F-C568-4581-99A2-820B904984EF}"/>
              </a:ext>
            </a:extLst>
          </p:cNvPr>
          <p:cNvCxnSpPr>
            <a:stCxn id="4" idx="4"/>
            <a:endCxn id="7" idx="0"/>
          </p:cNvCxnSpPr>
          <p:nvPr/>
        </p:nvCxnSpPr>
        <p:spPr>
          <a:xfrm flipH="1">
            <a:off x="1707156" y="2852256"/>
            <a:ext cx="1" cy="1254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809BC7A3-59A5-4AFB-A962-9391C284A3B9}"/>
              </a:ext>
            </a:extLst>
          </p:cNvPr>
          <p:cNvSpPr txBox="1"/>
          <p:nvPr/>
        </p:nvSpPr>
        <p:spPr>
          <a:xfrm>
            <a:off x="1832991" y="3317115"/>
            <a:ext cx="254605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dirty="0"/>
              <a:t>Ich überweise 1.0 </a:t>
            </a:r>
            <a:r>
              <a:rPr lang="de-DE" dirty="0" err="1"/>
              <a:t>Coins</a:t>
            </a:r>
            <a:r>
              <a:rPr lang="de-DE" dirty="0"/>
              <a:t> an Becker. – Lehmann</a:t>
            </a:r>
          </a:p>
        </p:txBody>
      </p:sp>
      <p:sp>
        <p:nvSpPr>
          <p:cNvPr id="13" name="Pfeil: nach rechts 12">
            <a:extLst>
              <a:ext uri="{FF2B5EF4-FFF2-40B4-BE49-F238E27FC236}">
                <a16:creationId xmlns:a16="http://schemas.microsoft.com/office/drawing/2014/main" id="{004F469D-93F2-41AC-8B85-FED8912E6798}"/>
              </a:ext>
            </a:extLst>
          </p:cNvPr>
          <p:cNvSpPr/>
          <p:nvPr/>
        </p:nvSpPr>
        <p:spPr>
          <a:xfrm>
            <a:off x="3947017" y="5645791"/>
            <a:ext cx="1036044" cy="31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507D4954-E8A6-4276-960C-54A2AE53A08E}"/>
              </a:ext>
            </a:extLst>
          </p:cNvPr>
          <p:cNvSpPr txBox="1"/>
          <p:nvPr/>
        </p:nvSpPr>
        <p:spPr>
          <a:xfrm>
            <a:off x="4983061" y="5352494"/>
            <a:ext cx="2114026"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dirty="0"/>
              <a:t>Lehmann	1.0	</a:t>
            </a:r>
          </a:p>
          <a:p>
            <a:r>
              <a:rPr lang="de-DE" dirty="0"/>
              <a:t>Trutz	0.0</a:t>
            </a:r>
          </a:p>
          <a:p>
            <a:r>
              <a:rPr lang="de-DE" dirty="0"/>
              <a:t>Becker	1.0</a:t>
            </a:r>
          </a:p>
        </p:txBody>
      </p:sp>
      <p:sp>
        <p:nvSpPr>
          <p:cNvPr id="15" name="Textfeld 14">
            <a:extLst>
              <a:ext uri="{FF2B5EF4-FFF2-40B4-BE49-F238E27FC236}">
                <a16:creationId xmlns:a16="http://schemas.microsoft.com/office/drawing/2014/main" id="{48E0D641-5616-462A-A37D-E00124E3BE29}"/>
              </a:ext>
            </a:extLst>
          </p:cNvPr>
          <p:cNvSpPr txBox="1"/>
          <p:nvPr/>
        </p:nvSpPr>
        <p:spPr>
          <a:xfrm>
            <a:off x="7164198" y="1098959"/>
            <a:ext cx="4731387" cy="1754326"/>
          </a:xfrm>
          <a:prstGeom prst="rect">
            <a:avLst/>
          </a:prstGeom>
          <a:noFill/>
        </p:spPr>
        <p:txBody>
          <a:bodyPr wrap="square" rtlCol="0">
            <a:spAutoFit/>
          </a:bodyPr>
          <a:lstStyle/>
          <a:p>
            <a:r>
              <a:rPr lang="de-DE" dirty="0"/>
              <a:t>Regeln: </a:t>
            </a:r>
          </a:p>
          <a:p>
            <a:pPr marL="285750" indent="-285750">
              <a:buFont typeface="Arial" panose="020B0604020202020204" pitchFamily="34" charset="0"/>
              <a:buChar char="•"/>
            </a:pPr>
            <a:r>
              <a:rPr lang="de-DE" dirty="0"/>
              <a:t>Die Bank verwaltet alle Kontostände</a:t>
            </a:r>
          </a:p>
          <a:p>
            <a:pPr marL="285750" indent="-285750">
              <a:buFont typeface="Arial" panose="020B0604020202020204" pitchFamily="34" charset="0"/>
              <a:buChar char="•"/>
            </a:pPr>
            <a:r>
              <a:rPr lang="de-DE" dirty="0"/>
              <a:t>Jeder Teilnehmer schickt seine Transaktionen an die Bank</a:t>
            </a:r>
          </a:p>
          <a:p>
            <a:pPr marL="285750" indent="-285750">
              <a:buFont typeface="Arial" panose="020B0604020202020204" pitchFamily="34" charset="0"/>
              <a:buChar char="•"/>
            </a:pPr>
            <a:r>
              <a:rPr lang="de-DE" dirty="0"/>
              <a:t>Die Bank akzeptiert gültige Transaktionen und aktualisiert entsprechend die Kontostände</a:t>
            </a:r>
          </a:p>
        </p:txBody>
      </p:sp>
      <p:sp>
        <p:nvSpPr>
          <p:cNvPr id="16" name="Textfeld 15">
            <a:extLst>
              <a:ext uri="{FF2B5EF4-FFF2-40B4-BE49-F238E27FC236}">
                <a16:creationId xmlns:a16="http://schemas.microsoft.com/office/drawing/2014/main" id="{1FA81F8D-FC32-4261-9A65-54F0B831EB6D}"/>
              </a:ext>
            </a:extLst>
          </p:cNvPr>
          <p:cNvSpPr txBox="1"/>
          <p:nvPr/>
        </p:nvSpPr>
        <p:spPr>
          <a:xfrm>
            <a:off x="7164197" y="3146472"/>
            <a:ext cx="4731387" cy="1200329"/>
          </a:xfrm>
          <a:prstGeom prst="rect">
            <a:avLst/>
          </a:prstGeom>
          <a:noFill/>
        </p:spPr>
        <p:txBody>
          <a:bodyPr wrap="square" rtlCol="0">
            <a:spAutoFit/>
          </a:bodyPr>
          <a:lstStyle/>
          <a:p>
            <a:r>
              <a:rPr lang="de-DE" dirty="0"/>
              <a:t>Probleme:</a:t>
            </a:r>
          </a:p>
          <a:p>
            <a:pPr marL="285750" indent="-285750">
              <a:buFont typeface="Arial" panose="020B0604020202020204" pitchFamily="34" charset="0"/>
              <a:buChar char="•"/>
            </a:pPr>
            <a:r>
              <a:rPr lang="de-DE" dirty="0"/>
              <a:t>Bank kann Geld erzeugen (Inflation)</a:t>
            </a:r>
          </a:p>
          <a:p>
            <a:pPr marL="285750" indent="-285750">
              <a:buFont typeface="Arial" panose="020B0604020202020204" pitchFamily="34" charset="0"/>
              <a:buChar char="•"/>
            </a:pPr>
            <a:r>
              <a:rPr lang="de-DE" dirty="0"/>
              <a:t>Transaktionen können abgewiesen werden (Zensur)</a:t>
            </a:r>
          </a:p>
        </p:txBody>
      </p:sp>
      <p:sp>
        <p:nvSpPr>
          <p:cNvPr id="17" name="Textfeld 16">
            <a:extLst>
              <a:ext uri="{FF2B5EF4-FFF2-40B4-BE49-F238E27FC236}">
                <a16:creationId xmlns:a16="http://schemas.microsoft.com/office/drawing/2014/main" id="{663C3A86-4811-4E22-B5DC-5167BFA1EF17}"/>
              </a:ext>
            </a:extLst>
          </p:cNvPr>
          <p:cNvSpPr txBox="1"/>
          <p:nvPr/>
        </p:nvSpPr>
        <p:spPr>
          <a:xfrm>
            <a:off x="7164197" y="4465704"/>
            <a:ext cx="4731387" cy="646331"/>
          </a:xfrm>
          <a:prstGeom prst="rect">
            <a:avLst/>
          </a:prstGeom>
          <a:noFill/>
        </p:spPr>
        <p:txBody>
          <a:bodyPr wrap="square" rtlCol="0">
            <a:spAutoFit/>
          </a:bodyPr>
          <a:lstStyle/>
          <a:p>
            <a:r>
              <a:rPr lang="de-DE" dirty="0"/>
              <a:t>Lösung:</a:t>
            </a:r>
          </a:p>
          <a:p>
            <a:pPr marL="285750" indent="-285750">
              <a:buFont typeface="Arial" panose="020B0604020202020204" pitchFamily="34" charset="0"/>
              <a:buChar char="•"/>
            </a:pPr>
            <a:r>
              <a:rPr lang="de-DE" dirty="0"/>
              <a:t>Alle Verwalten alle Kontostände</a:t>
            </a:r>
          </a:p>
        </p:txBody>
      </p:sp>
    </p:spTree>
    <p:extLst>
      <p:ext uri="{BB962C8B-B14F-4D97-AF65-F5344CB8AC3E}">
        <p14:creationId xmlns:p14="http://schemas.microsoft.com/office/powerpoint/2010/main" val="278858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1543</Words>
  <Application>Microsoft Office PowerPoint</Application>
  <PresentationFormat>Breitbild</PresentationFormat>
  <Paragraphs>413</Paragraphs>
  <Slides>28</Slides>
  <Notes>28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28</vt:i4>
      </vt:variant>
    </vt:vector>
  </HeadingPairs>
  <TitlesOfParts>
    <vt:vector size="32" baseType="lpstr">
      <vt:lpstr>Arial</vt:lpstr>
      <vt:lpstr>Calibri</vt:lpstr>
      <vt:lpstr>Calibri Light</vt:lpstr>
      <vt:lpstr>Office</vt:lpstr>
      <vt:lpstr>Vom Bankcoin zum Bitcoin</vt:lpstr>
      <vt:lpstr>Grundlagen</vt:lpstr>
      <vt:lpstr>Digitales Bargeld</vt:lpstr>
      <vt:lpstr>Digitale Zeitstempel</vt:lpstr>
      <vt:lpstr>Trusted Timestamp</vt:lpstr>
      <vt:lpstr>Linked Timestamp</vt:lpstr>
      <vt:lpstr>Proof of Work</vt:lpstr>
      <vt:lpstr>Vom Bankcoin zum Bitcoin</vt:lpstr>
      <vt:lpstr>Bankcoin</vt:lpstr>
      <vt:lpstr>Naivcoin</vt:lpstr>
      <vt:lpstr>Naivcoin</vt:lpstr>
      <vt:lpstr>TransactionCoin</vt:lpstr>
      <vt:lpstr>TransactionCoin</vt:lpstr>
      <vt:lpstr>TransactionCoin – Double Spending Attacke </vt:lpstr>
      <vt:lpstr>PublicAnnouncementCoin</vt:lpstr>
      <vt:lpstr>ElectionCoin</vt:lpstr>
      <vt:lpstr>ElectionCoin - Leader</vt:lpstr>
      <vt:lpstr>Proof-of-Work-Coin</vt:lpstr>
      <vt:lpstr>Blockchain-Coin Regeln</vt:lpstr>
      <vt:lpstr>Blockchain-Coin Regeln</vt:lpstr>
      <vt:lpstr>Blockchain-Coin Regeln</vt:lpstr>
      <vt:lpstr>Blockchain-Coin</vt:lpstr>
      <vt:lpstr>Transaktionsbestätigungen</vt:lpstr>
      <vt:lpstr>Double-Spending Attacke im Blockchain-Coin</vt:lpstr>
      <vt:lpstr>Erfolg einer Double-Spending Attacke</vt:lpstr>
      <vt:lpstr>Incentive-Coin</vt:lpstr>
      <vt:lpstr>Bitcoin</vt:lpstr>
      <vt:lpstr>Bitcoin Zusammenfassung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FAC 91 - Schmitt, Bernhard</dc:creator>
  <cp:lastModifiedBy>Bernhard Schmitt</cp:lastModifiedBy>
  <cp:revision>60</cp:revision>
  <dcterms:created xsi:type="dcterms:W3CDTF">2020-03-17T16:09:43Z</dcterms:created>
  <dcterms:modified xsi:type="dcterms:W3CDTF">2020-05-19T11:01:16Z</dcterms:modified>
</cp:coreProperties>
</file>