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>
              <a:solidFill>
                <a:srgbClr val="626297"/>
              </a:solidFill>
              <a:prstDash val="solid"/>
              <a:bevel/>
            </a:ln>
          </a:left>
          <a:right>
            <a:ln w="9525" cap="flat">
              <a:solidFill>
                <a:srgbClr val="626297"/>
              </a:solidFill>
              <a:prstDash val="solid"/>
              <a:bevel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9525" cap="flat">
              <a:solidFill>
                <a:srgbClr val="626297"/>
              </a:solidFill>
              <a:prstDash val="solid"/>
              <a:bevel/>
            </a:ln>
          </a:bottom>
          <a:insideH>
            <a:ln w="9525" cap="flat">
              <a:solidFill>
                <a:srgbClr val="626297"/>
              </a:solidFill>
              <a:prstDash val="solid"/>
              <a:bevel/>
            </a:ln>
          </a:insideH>
          <a:insideV>
            <a:ln w="9525" cap="flat">
              <a:solidFill>
                <a:srgbClr val="626297"/>
              </a:solidFill>
              <a:prstDash val="solid"/>
              <a:bevel/>
            </a:ln>
          </a:insideV>
        </a:tcBdr>
        <a:fill>
          <a:solidFill>
            <a:srgbClr val="666699">
              <a:alpha val="4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>
              <a:solidFill>
                <a:srgbClr val="626297"/>
              </a:solidFill>
              <a:prstDash val="solid"/>
              <a:bevel/>
            </a:ln>
          </a:left>
          <a:right>
            <a:ln w="25400" cap="flat">
              <a:solidFill>
                <a:srgbClr val="666699"/>
              </a:solidFill>
              <a:prstDash val="solid"/>
              <a:bevel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9525" cap="flat">
              <a:solidFill>
                <a:srgbClr val="626297"/>
              </a:solidFill>
              <a:prstDash val="solid"/>
              <a:bevel/>
            </a:ln>
          </a:bottom>
          <a:insideH>
            <a:ln w="9525" cap="flat">
              <a:solidFill>
                <a:srgbClr val="626297"/>
              </a:solidFill>
              <a:prstDash val="solid"/>
              <a:bevel/>
            </a:ln>
          </a:insideH>
          <a:insideV>
            <a:ln w="9525" cap="flat">
              <a:solidFill>
                <a:srgbClr val="626297"/>
              </a:solidFill>
              <a:prstDash val="solid"/>
              <a:bevel/>
            </a:ln>
          </a:insideV>
        </a:tcBdr>
        <a:fill>
          <a:solidFill>
            <a:srgbClr val="666699">
              <a:alpha val="4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66699"/>
              </a:solidFill>
              <a:prstDash val="solid"/>
              <a:bevel/>
            </a:ln>
          </a:top>
          <a:bottom>
            <a:ln w="25400" cap="flat">
              <a:solidFill>
                <a:srgbClr val="666699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626297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6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CCD2"/>
          </a:solidFill>
        </a:fill>
      </a:tcStyle>
    </a:wholeTbl>
    <a:band2H>
      <a:tcTxStyle/>
      <a:tcStyle>
        <a:tcBdr/>
        <a:fill>
          <a:solidFill>
            <a:srgbClr val="EAE7EA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336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D2DD"/>
          </a:solidFill>
        </a:fill>
      </a:tcStyle>
    </a:wholeTbl>
    <a:band2H>
      <a:tcTxStyle/>
      <a:tcStyle>
        <a:tcBdr/>
        <a:fill>
          <a:solidFill>
            <a:srgbClr val="EAEAE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6669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DFCA"/>
          </a:solidFill>
        </a:fill>
      </a:tcStyle>
    </a:wholeTbl>
    <a:band2H>
      <a:tcTxStyle/>
      <a:tcStyle>
        <a:tcBdr/>
        <a:fill>
          <a:solidFill>
            <a:srgbClr val="F0F0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3A10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336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_Diapositive de titre 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image1.png" descr="S:\serv_com\01_CHARTE-INSA-Rennes\2014\08_Modèles-PPT\Triangle-bas.eps"/>
          <p:cNvPicPr/>
          <p:nvPr/>
        </p:nvPicPr>
        <p:blipFill>
          <a:blip r:embed="rId2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image4.jpg" descr="103_MG_6861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1437" y="1296070"/>
            <a:ext cx="9144001" cy="445407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20" name="Shape 20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3.jpg" descr="PPT-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24" name="Shape 124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4.jpg" descr="PPT-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5.jpg" descr="PPT-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8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16.jpg" descr="PPT-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0" name="Shape 160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17.jpg" descr="PPT-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2" name="Shape 172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45729"/>
            <a:ext cx="8229600" cy="1217853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36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808080"/>
                </a:solidFill>
              </a:rPr>
              <a:t>Texte du titre</a:t>
            </a:r>
          </a:p>
        </p:txBody>
      </p:sp>
      <p:sp>
        <p:nvSpPr>
          <p:cNvPr id="179" name="Shape 179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8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683568" y="3463581"/>
            <a:ext cx="7772401" cy="794933"/>
          </a:xfrm>
          <a:prstGeom prst="rect">
            <a:avLst/>
          </a:prstGeom>
        </p:spPr>
        <p:txBody>
          <a:bodyPr anchor="ctr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spcBef>
                <a:spcPts val="0"/>
              </a:spcBef>
              <a:buSzTx/>
              <a:buFontTx/>
              <a:buNone/>
              <a:defRPr sz="2000">
                <a:solidFill>
                  <a:srgbClr val="9B9B9B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9B9B9B"/>
                </a:solidFill>
              </a:rPr>
              <a:t>Texte niveau 5</a:t>
            </a:r>
          </a:p>
        </p:txBody>
      </p:sp>
      <p:sp>
        <p:nvSpPr>
          <p:cNvPr id="183" name="Shape 183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Texte niveau 1</a:t>
            </a:r>
          </a:p>
          <a:p>
            <a:pPr lvl="1">
              <a:defRPr sz="1800"/>
            </a:pPr>
            <a:r>
              <a:rPr sz="1600"/>
              <a:t>Texte niveau 2</a:t>
            </a:r>
          </a:p>
          <a:p>
            <a:pPr lvl="2">
              <a:defRPr sz="1800"/>
            </a:pPr>
            <a:r>
              <a:rPr sz="1600"/>
              <a:t>Texte niveau 3</a:t>
            </a:r>
          </a:p>
          <a:p>
            <a:pPr lvl="3">
              <a:defRPr sz="1800"/>
            </a:pPr>
            <a:r>
              <a:rPr sz="1600"/>
              <a:t>Texte niveau 4</a:t>
            </a:r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38600" cy="57332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2000" indent="-304800">
              <a:buFontTx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buFontTx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74800" indent="-203200">
              <a:buFontTx/>
              <a:buChar char="–"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2000" indent="-203200">
              <a:buFontTx/>
              <a:buChar char="»"/>
              <a:defRPr>
                <a:solidFill>
                  <a:srgbClr val="0F4E6E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F4E6E"/>
                </a:solidFill>
              </a:rPr>
              <a:t>Texte niveau 5</a:t>
            </a: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467543" y="703677"/>
            <a:ext cx="4040189" cy="1049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 sz="1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7F7F7F"/>
                </a:solidFill>
              </a:rPr>
              <a:t>Texte niveau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382005" y="258854"/>
            <a:ext cx="8229601" cy="444824"/>
          </a:xfrm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3575050" y="864142"/>
            <a:ext cx="5111750" cy="599385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838200" indent="-381000">
              <a:spcBef>
                <a:spcPts val="400"/>
              </a:spcBef>
              <a:buFontTx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295400" indent="-381000">
              <a:spcBef>
                <a:spcPts val="400"/>
              </a:spcBef>
              <a:buFontTx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400"/>
              </a:spcBef>
              <a:buFontTx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400"/>
              </a:spcBef>
              <a:buFontTx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000"/>
              <a:t>Texte niveau 1</a:t>
            </a:r>
          </a:p>
          <a:p>
            <a:pPr lvl="1">
              <a:defRPr sz="1800"/>
            </a:pPr>
            <a:r>
              <a:rPr sz="2000"/>
              <a:t>Texte niveau 2</a:t>
            </a:r>
          </a:p>
          <a:p>
            <a:pPr lvl="2">
              <a:defRPr sz="1800"/>
            </a:pPr>
            <a:r>
              <a:rPr sz="2000"/>
              <a:t>Texte niveau 3</a:t>
            </a:r>
          </a:p>
          <a:p>
            <a:pPr lvl="3">
              <a:defRPr sz="1800"/>
            </a:pPr>
            <a:r>
              <a:rPr sz="2000"/>
              <a:t>Texte niveau 4</a:t>
            </a:r>
          </a:p>
          <a:p>
            <a:pPr lvl="4">
              <a:defRPr sz="1800"/>
            </a:pPr>
            <a:r>
              <a:rPr sz="2000"/>
              <a:t>Texte niveau 5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382005" y="98389"/>
            <a:ext cx="8229601" cy="765754"/>
          </a:xfrm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image1.tif" descr="S:\serv_com\01_CHARTE-INSA-Rennes\2014\08_Modèles-PPT\Triangle-bas.eps"/>
          <p:cNvPicPr/>
          <p:nvPr/>
        </p:nvPicPr>
        <p:blipFill>
          <a:blip r:embed="rId2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2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3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808080"/>
                </a:solidFill>
              </a:rPr>
              <a:t>Texte du titre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7F7F7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7F7F7F"/>
                </a:solidFill>
              </a:rPr>
              <a:t>Texte niveau 5</a:t>
            </a:r>
          </a:p>
        </p:txBody>
      </p:sp>
      <p:sp>
        <p:nvSpPr>
          <p:cNvPr id="31" name="Shape 31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9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8.png" descr="Logo_INSALyon-quadri copi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" name="image5.jpg" descr="XW9K9746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340767"/>
            <a:ext cx="9144000" cy="4381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43" name="Shape 43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6.jpg" descr="117__MG_0177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404664"/>
            <a:ext cx="9144000" cy="544830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sp>
        <p:nvSpPr>
          <p:cNvPr id="55" name="Shape 55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" name="image7.jpg" descr="247__MG_3783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2821" y="762000"/>
            <a:ext cx="9166822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  <p:pic>
        <p:nvPicPr>
          <p:cNvPr id="80" name="image8.jpg" descr="060_XW9K439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985266"/>
            <a:ext cx="9144000" cy="4887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image9.jpg" descr="087_XW9K4421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764704"/>
            <a:ext cx="9144000" cy="50165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1.tif" descr="S:\serv_com\01_CHARTE-INSA-Rennes\2014\08_Modèles-PPT\Triangle-bas.eps"/>
          <p:cNvPicPr/>
          <p:nvPr/>
        </p:nvPicPr>
        <p:blipFill>
          <a:blip r:embed="rId3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2.png" descr="Logo_INSALyon-quadri copi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36000"/>
                </a:srgbClr>
              </a:gs>
              <a:gs pos="100000">
                <a:srgbClr val="004D6F">
                  <a:alpha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173141" y="-29253"/>
            <a:ext cx="2972929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F4E6E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" name="image10.jpg" descr="012_MG_3644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177" y="980728"/>
            <a:ext cx="9183517" cy="513458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600" b="1"/>
              <a:t>Texte du titre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/>
            </a:lvl5pPr>
          </a:lstStyle>
          <a:p>
            <a:pPr lvl="0">
              <a:defRPr sz="1800" b="0"/>
            </a:pPr>
            <a:r>
              <a:rPr sz="2800" b="1"/>
              <a:t>Texte niveau 1</a:t>
            </a:r>
          </a:p>
          <a:p>
            <a:pPr lvl="1">
              <a:defRPr sz="1800" b="0"/>
            </a:pPr>
            <a:r>
              <a:rPr sz="2800" b="1"/>
              <a:t>Texte niveau 2</a:t>
            </a:r>
          </a:p>
          <a:p>
            <a:pPr lvl="2">
              <a:defRPr sz="1800" b="0"/>
            </a:pPr>
            <a:r>
              <a:rPr sz="2800" b="1"/>
              <a:t>Texte niveau 3</a:t>
            </a:r>
          </a:p>
          <a:p>
            <a:pPr lvl="3">
              <a:defRPr sz="1800" b="0"/>
            </a:pPr>
            <a:r>
              <a:rPr sz="2800" b="1"/>
              <a:t>Texte niveau 4</a:t>
            </a:r>
          </a:p>
          <a:p>
            <a:pPr lvl="4">
              <a:defRPr sz="1800" b="0"/>
            </a:pPr>
            <a:r>
              <a:rPr sz="2800" b="1"/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iapositive de titre 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 rot="16200000">
            <a:off x="4110666" y="-1147017"/>
            <a:ext cx="3922109" cy="616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600" extrusionOk="0">
                <a:moveTo>
                  <a:pt x="0" y="21583"/>
                </a:moveTo>
                <a:lnTo>
                  <a:pt x="16170" y="0"/>
                </a:lnTo>
                <a:lnTo>
                  <a:pt x="21470" y="7627"/>
                </a:lnTo>
                <a:cubicBezTo>
                  <a:pt x="21496" y="14103"/>
                  <a:pt x="21600" y="16181"/>
                  <a:pt x="21511" y="21600"/>
                </a:cubicBezTo>
                <a:lnTo>
                  <a:pt x="110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>
                  <a:alpha val="37000"/>
                </a:srgbClr>
              </a:gs>
              <a:gs pos="100000">
                <a:srgbClr val="FFFFFF">
                  <a:alpha val="37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171072" y="-24175"/>
            <a:ext cx="2972930" cy="193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4" extrusionOk="0">
                <a:moveTo>
                  <a:pt x="0" y="6243"/>
                </a:moveTo>
                <a:lnTo>
                  <a:pt x="8640" y="0"/>
                </a:lnTo>
                <a:lnTo>
                  <a:pt x="21549" y="79"/>
                </a:lnTo>
                <a:cubicBezTo>
                  <a:pt x="21549" y="7244"/>
                  <a:pt x="21497" y="21600"/>
                  <a:pt x="21549" y="21574"/>
                </a:cubicBezTo>
                <a:cubicBezTo>
                  <a:pt x="21600" y="21547"/>
                  <a:pt x="7183" y="11353"/>
                  <a:pt x="0" y="6243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7000"/>
                </a:srgbClr>
              </a:gs>
              <a:gs pos="100000">
                <a:srgbClr val="0F4E6E">
                  <a:alpha val="68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16200000">
            <a:off x="7020499" y="344601"/>
            <a:ext cx="2063440" cy="2183563"/>
          </a:xfrm>
          <a:prstGeom prst="triangle">
            <a:avLst/>
          </a:prstGeom>
          <a:gradFill>
            <a:gsLst>
              <a:gs pos="0">
                <a:srgbClr val="004D6F">
                  <a:alpha val="46000"/>
                </a:srgbClr>
              </a:gs>
              <a:gs pos="100000">
                <a:srgbClr val="FFFFFF">
                  <a:alpha val="16000"/>
                </a:srgbClr>
              </a:gs>
            </a:gsLst>
            <a:lin ang="594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5400000">
            <a:off x="125760" y="1170309"/>
            <a:ext cx="4320480" cy="4572001"/>
          </a:xfrm>
          <a:prstGeom prst="triangle">
            <a:avLst/>
          </a:prstGeom>
          <a:solidFill>
            <a:srgbClr val="004D6F">
              <a:alpha val="4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125760" y="782959"/>
            <a:ext cx="4320480" cy="4572001"/>
          </a:xfrm>
          <a:prstGeom prst="triangle">
            <a:avLst/>
          </a:prstGeom>
          <a:gradFill>
            <a:gsLst>
              <a:gs pos="0">
                <a:srgbClr val="FFFFFF">
                  <a:alpha val="26000"/>
                </a:srgbClr>
              </a:gs>
              <a:gs pos="100000">
                <a:srgbClr val="004D6F">
                  <a:alpha val="26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2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1945" y="6373500"/>
            <a:ext cx="720081" cy="320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.tif" descr="S:\serv_com\01_CHARTE-INSA-Rennes\2014\08_Modèles-PPT\Triangle-bas.eps"/>
          <p:cNvPicPr/>
          <p:nvPr/>
        </p:nvPicPr>
        <p:blipFill>
          <a:blip r:embed="rId4">
            <a:extLst/>
          </a:blip>
          <a:srcRect b="42646"/>
          <a:stretch>
            <a:fillRect/>
          </a:stretch>
        </p:blipFill>
        <p:spPr>
          <a:xfrm>
            <a:off x="2708275" y="6388491"/>
            <a:ext cx="1944217" cy="469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.png" descr="Logo_INSALyon-quadri copi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954" y="359999"/>
            <a:ext cx="2306322" cy="502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2708275" y="4384650"/>
            <a:ext cx="6937741" cy="108267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2708275" y="5467324"/>
            <a:ext cx="6937741" cy="6827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16200000" flipH="1" flipV="1">
            <a:off x="204822" y="6392533"/>
            <a:ext cx="273924" cy="683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40442"/>
            <a:ext cx="8229600" cy="551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1600"/>
              <a:t>Texte niveau 1</a:t>
            </a:r>
          </a:p>
          <a:p>
            <a:pPr lvl="1">
              <a:defRPr sz="1800"/>
            </a:pPr>
            <a:r>
              <a:rPr sz="1600"/>
              <a:t>Texte niveau 2</a:t>
            </a:r>
          </a:p>
          <a:p>
            <a:pPr lvl="2">
              <a:defRPr sz="1800"/>
            </a:pPr>
            <a:r>
              <a:rPr sz="1600"/>
              <a:t>Texte niveau 3</a:t>
            </a:r>
          </a:p>
          <a:p>
            <a:pPr lvl="3">
              <a:defRPr sz="1800"/>
            </a:pPr>
            <a:r>
              <a:rPr sz="1600"/>
              <a:t>Texte niveau 4</a:t>
            </a:r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pic>
        <p:nvPicPr>
          <p:cNvPr id="4" name="image3.png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237925" y="6474385"/>
            <a:ext cx="636200" cy="28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18.png" descr="Logo_INSALyon-quadri copie.png"/>
          <p:cNvPicPr/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55576" y="6535078"/>
            <a:ext cx="1008001" cy="21980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 rot="5400000" flipH="1" flipV="1">
            <a:off x="8382720" y="-325702"/>
            <a:ext cx="435581" cy="1086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47000"/>
                </a:srgbClr>
              </a:gs>
            </a:gsLst>
            <a:lin ang="588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 rot="5400000" flipH="1" flipV="1">
            <a:off x="8665254" y="-204823"/>
            <a:ext cx="273924" cy="683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3"/>
                </a:moveTo>
                <a:lnTo>
                  <a:pt x="21579" y="0"/>
                </a:lnTo>
                <a:cubicBezTo>
                  <a:pt x="21586" y="7200"/>
                  <a:pt x="21593" y="14400"/>
                  <a:pt x="21600" y="21600"/>
                </a:cubicBezTo>
                <a:lnTo>
                  <a:pt x="14760" y="21575"/>
                </a:lnTo>
                <a:lnTo>
                  <a:pt x="0" y="21583"/>
                </a:lnTo>
                <a:close/>
              </a:path>
            </a:pathLst>
          </a:custGeom>
          <a:gradFill>
            <a:gsLst>
              <a:gs pos="0">
                <a:srgbClr val="004D6F"/>
              </a:gs>
              <a:gs pos="100000">
                <a:srgbClr val="FFFFFF">
                  <a:alpha val="57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82005" y="0"/>
            <a:ext cx="8229601" cy="9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</a:rPr>
              <a:t>Texte du titre</a:t>
            </a:r>
          </a:p>
        </p:txBody>
      </p:sp>
      <p:sp>
        <p:nvSpPr>
          <p:cNvPr id="9" name="Shape 9"/>
          <p:cNvSpPr/>
          <p:nvPr/>
        </p:nvSpPr>
        <p:spPr>
          <a:xfrm>
            <a:off x="457200" y="697110"/>
            <a:ext cx="3600001" cy="36001"/>
          </a:xfrm>
          <a:prstGeom prst="rect">
            <a:avLst/>
          </a:prstGeom>
          <a:gradFill>
            <a:gsLst>
              <a:gs pos="0">
                <a:srgbClr val="0F4E6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1pPr>
      <a:lvl2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2pPr>
      <a:lvl3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3pPr>
      <a:lvl4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4pPr>
      <a:lvl5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5pPr>
      <a:lvl6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6pPr>
      <a:lvl7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7pPr>
      <a:lvl8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8pPr>
      <a:lvl9pPr defTabSz="457200">
        <a:defRPr b="1">
          <a:solidFill>
            <a:srgbClr val="0F4E6E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1pPr>
      <a:lvl2pPr marL="742950" indent="-28575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2pPr>
      <a:lvl3pPr marL="11430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3pPr>
      <a:lvl4pPr marL="16002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4pPr>
      <a:lvl5pPr marL="2057400" indent="-228600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5pPr>
      <a:lvl6pPr marL="24688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6pPr>
      <a:lvl7pPr marL="29260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7pPr>
      <a:lvl8pPr marL="33832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8pPr>
      <a:lvl9pPr marL="3840479" indent="-182879" defTabSz="457200">
        <a:spcBef>
          <a:spcPts val="300"/>
        </a:spcBef>
        <a:buSzPct val="100000"/>
        <a:buFont typeface="Arial"/>
        <a:buChar char="•"/>
        <a:defRPr sz="16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35"/>
          <p:cNvSpPr>
            <a:spLocks noGrp="1"/>
          </p:cNvSpPr>
          <p:nvPr>
            <p:ph type="title"/>
          </p:nvPr>
        </p:nvSpPr>
        <p:spPr>
          <a:xfrm>
            <a:off x="0" y="2571744"/>
            <a:ext cx="9144000" cy="1082676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PROJET C - GBF</a:t>
            </a:r>
            <a:endParaRPr lang="fr-FR" sz="4400" dirty="0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idx="1"/>
          </p:nvPr>
        </p:nvSpPr>
        <p:spPr>
          <a:xfrm>
            <a:off x="0" y="4071942"/>
            <a:ext cx="9144000" cy="682776"/>
          </a:xfrm>
        </p:spPr>
        <p:txBody>
          <a:bodyPr>
            <a:normAutofit/>
          </a:bodyPr>
          <a:lstStyle/>
          <a:p>
            <a:pPr algn="ctr"/>
            <a:r>
              <a:rPr lang="fr-FR" sz="2000" i="1" dirty="0" smtClean="0"/>
              <a:t>ABBAS – HYVON – NEEL - POLLIEND</a:t>
            </a:r>
            <a:endParaRPr lang="fr-FR" sz="20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ET VALIDATION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10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340442"/>
            <a:ext cx="8229600" cy="3374442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Application fonctionnelle</a:t>
            </a:r>
          </a:p>
          <a:p>
            <a:endParaRPr lang="fr-FR" sz="1800" dirty="0" smtClean="0"/>
          </a:p>
          <a:p>
            <a:r>
              <a:rPr lang="fr-FR" sz="1800" dirty="0" smtClean="0"/>
              <a:t>Respecte le cahier des charges</a:t>
            </a:r>
          </a:p>
          <a:p>
            <a:pPr lvl="1"/>
            <a:r>
              <a:rPr lang="fr-FR" sz="1800" dirty="0" smtClean="0"/>
              <a:t>Librairie dynamique pas </a:t>
            </a:r>
            <a:r>
              <a:rPr lang="fr-FR" sz="1800" dirty="0" err="1" smtClean="0"/>
              <a:t>dévellopée</a:t>
            </a:r>
            <a:endParaRPr lang="fr-FR" sz="1800" dirty="0" smtClean="0"/>
          </a:p>
          <a:p>
            <a:pPr lvl="1"/>
            <a:endParaRPr lang="fr-FR" sz="1800" dirty="0" smtClean="0"/>
          </a:p>
          <a:p>
            <a:r>
              <a:rPr lang="fr-FR" sz="1800" dirty="0" smtClean="0"/>
              <a:t>Mise en œuvre des outils théoriques (modélisation UML, héritage </a:t>
            </a:r>
            <a:r>
              <a:rPr lang="fr-FR" sz="1800" smtClean="0"/>
              <a:t>de classe, </a:t>
            </a:r>
            <a:r>
              <a:rPr lang="fr-FR" sz="1800" dirty="0" smtClean="0"/>
              <a:t>polymorphisme)</a:t>
            </a:r>
          </a:p>
          <a:p>
            <a:endParaRPr lang="fr-FR" sz="1800" dirty="0" smtClean="0"/>
          </a:p>
          <a:p>
            <a:r>
              <a:rPr lang="fr-FR" sz="1800" dirty="0" smtClean="0"/>
              <a:t>Forte utilisation de l’outil Git-Hub</a:t>
            </a:r>
          </a:p>
          <a:p>
            <a:endParaRPr lang="fr-FR" sz="1800" dirty="0" smtClean="0"/>
          </a:p>
          <a:p>
            <a:r>
              <a:rPr lang="fr-FR" sz="1800" dirty="0" smtClean="0"/>
              <a:t>Travail de groupe important</a:t>
            </a:r>
          </a:p>
          <a:p>
            <a:endParaRPr lang="fr-FR" sz="1800" dirty="0" smtClean="0"/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11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24200" y="6500834"/>
            <a:ext cx="289560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b="1">
                <a:solidFill>
                  <a:srgbClr val="888888"/>
                </a:solidFill>
              </a:rPr>
              <a:t>2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457200" y="1840508"/>
            <a:ext cx="8229600" cy="380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1800">
                <a:latin typeface="Arial" pitchFamily="34" charset="0"/>
                <a:cs typeface="Arial" pitchFamily="34" charset="0"/>
              </a:rPr>
              <a:t>INTRODUCTION 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GESTION DE PROJET</a:t>
            </a:r>
          </a:p>
          <a:p>
            <a:pPr lvl="0"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CAHIER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DES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CHARGES</a:t>
            </a:r>
          </a:p>
          <a:p>
            <a:pPr lvl="0">
              <a:defRPr sz="1800"/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REALISATIONS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defRPr sz="18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sz="1800" smtClean="0">
                <a:latin typeface="Arial" pitchFamily="34" charset="0"/>
                <a:cs typeface="Arial" pitchFamily="34" charset="0"/>
              </a:rPr>
              <a:t>TEST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ET </a:t>
            </a:r>
            <a:r>
              <a:rPr sz="1800" smtClean="0">
                <a:latin typeface="Arial" pitchFamily="34" charset="0"/>
                <a:cs typeface="Arial" pitchFamily="34" charset="0"/>
              </a:rPr>
              <a:t>VALIDATIO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N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lvl="0">
              <a:defRPr sz="1800"/>
            </a:pPr>
            <a:r>
              <a:rPr sz="180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F4E6E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340442"/>
            <a:ext cx="8258204" cy="2017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/>
              <a:t>OBJECTIFS TECHNIQUES : </a:t>
            </a:r>
          </a:p>
          <a:p>
            <a:pPr>
              <a:buNone/>
            </a:pPr>
            <a:endParaRPr lang="fr-FR" sz="18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Création d’un GBF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Développement d’une IHM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Génération de signaux simples (sinus, cosinus, carré, triangle) </a:t>
            </a:r>
          </a:p>
          <a:p>
            <a:pPr lvl="1">
              <a:buFont typeface="Arial" pitchFamily="34" charset="0"/>
              <a:buChar char="•"/>
            </a:pPr>
            <a:r>
              <a:rPr lang="fr-FR" sz="1800" dirty="0" smtClean="0"/>
              <a:t>Export au format WAVE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texte 1"/>
          <p:cNvSpPr txBox="1">
            <a:spLocks/>
          </p:cNvSpPr>
          <p:nvPr/>
        </p:nvSpPr>
        <p:spPr>
          <a:xfrm>
            <a:off x="428596" y="3880498"/>
            <a:ext cx="8229600" cy="169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OBJECTIFS PEDAGOGIQUES : 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fr-FR" b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spcBef>
                <a:spcPts val="300"/>
              </a:spcBef>
              <a:buSzPct val="100000"/>
              <a:buFont typeface="Arial" pitchFamily="34" charset="0"/>
              <a:buChar char="•"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Mises en œuvres des compétences acquises dans le module IF2</a:t>
            </a:r>
          </a:p>
          <a:p>
            <a:pPr marL="342900" lvl="0" indent="-342900">
              <a:spcBef>
                <a:spcPts val="300"/>
              </a:spcBef>
              <a:buSzPct val="100000"/>
              <a:buFont typeface="Arial" pitchFamily="34" charset="0"/>
              <a:buChar char="•"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Analyser un cahier des charges et le traduire en UML</a:t>
            </a:r>
          </a:p>
          <a:p>
            <a:pPr marL="342900" lvl="0" indent="-342900">
              <a:spcBef>
                <a:spcPts val="300"/>
              </a:spcBef>
              <a:buSzPct val="100000"/>
              <a:buFont typeface="Arial" pitchFamily="34" charset="0"/>
              <a:buChar char="•"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Gestion de projet et travail de groupe à distance </a:t>
            </a:r>
            <a:r>
              <a:rPr lang="fr-FR" dirty="0" smtClean="0">
                <a:latin typeface="Arial"/>
                <a:ea typeface="Arial"/>
                <a:cs typeface="Arial"/>
                <a:sym typeface="Wingdings" pitchFamily="2" charset="2"/>
              </a:rPr>
              <a:t></a:t>
            </a: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 outils collaboratifs </a:t>
            </a:r>
          </a:p>
        </p:txBody>
      </p:sp>
      <p:sp>
        <p:nvSpPr>
          <p:cNvPr id="6" name="Shape 209"/>
          <p:cNvSpPr/>
          <p:nvPr/>
        </p:nvSpPr>
        <p:spPr>
          <a:xfrm>
            <a:off x="3124200" y="6550238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3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50238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4</a:t>
            </a:r>
            <a:endParaRPr sz="1100" b="1">
              <a:solidFill>
                <a:srgbClr val="888888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/>
              <a:t>PARAMÈTRES DES SIGNAUX :</a:t>
            </a:r>
          </a:p>
          <a:p>
            <a:pPr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Type de signal : sinus, cosinus, carré, triangle</a:t>
            </a:r>
          </a:p>
          <a:p>
            <a:pPr lvl="1"/>
            <a:r>
              <a:rPr lang="fr-FR" sz="1800" dirty="0" smtClean="0"/>
              <a:t>Fréquence : de 20 à 22050 Hz</a:t>
            </a:r>
          </a:p>
          <a:p>
            <a:pPr lvl="1"/>
            <a:r>
              <a:rPr lang="fr-FR" sz="1800" dirty="0" smtClean="0"/>
              <a:t>Amplitude : </a:t>
            </a:r>
            <a:r>
              <a:rPr lang="fr-FR" sz="1800" dirty="0" smtClean="0"/>
              <a:t>pourcentage de pleine échelle (en fonction de la résolution)</a:t>
            </a:r>
            <a:endParaRPr lang="fr-FR" sz="1800" dirty="0" smtClean="0"/>
          </a:p>
          <a:p>
            <a:pPr lvl="1"/>
            <a:r>
              <a:rPr lang="fr-FR" sz="1800" dirty="0" smtClean="0"/>
              <a:t>Offset : </a:t>
            </a:r>
            <a:r>
              <a:rPr lang="fr-FR" sz="1800" dirty="0" smtClean="0"/>
              <a:t>pourcentage </a:t>
            </a:r>
            <a:r>
              <a:rPr lang="fr-FR" sz="1800" dirty="0" smtClean="0"/>
              <a:t>de </a:t>
            </a:r>
            <a:r>
              <a:rPr lang="fr-FR" sz="1800" dirty="0" smtClean="0"/>
              <a:t>pleine échelle </a:t>
            </a:r>
            <a:r>
              <a:rPr lang="fr-FR" sz="1800" dirty="0" smtClean="0"/>
              <a:t>(en fonction </a:t>
            </a:r>
            <a:r>
              <a:rPr lang="fr-FR" sz="1800" dirty="0" smtClean="0"/>
              <a:t>de la </a:t>
            </a:r>
            <a:r>
              <a:rPr lang="fr-FR" sz="1800" dirty="0" smtClean="0"/>
              <a:t>résolution)</a:t>
            </a:r>
          </a:p>
          <a:p>
            <a:pPr lvl="1"/>
            <a:r>
              <a:rPr lang="fr-FR" sz="1800" dirty="0" smtClean="0"/>
              <a:t>Rapport cyclique : de 0 à 100% (disponible uniquement pour le carré)</a:t>
            </a:r>
          </a:p>
          <a:p>
            <a:pPr lvl="1"/>
            <a:r>
              <a:rPr lang="fr-FR" sz="1800" dirty="0" smtClean="0"/>
              <a:t>Résolution : 8, 12, 16 ou 24 bits</a:t>
            </a:r>
          </a:p>
          <a:p>
            <a:pPr lvl="1"/>
            <a:r>
              <a:rPr lang="fr-FR" sz="1800" dirty="0" smtClean="0"/>
              <a:t>Fréquence d’échantillonnage : 44.1 , 98.2 ou 192 kHz</a:t>
            </a:r>
          </a:p>
          <a:p>
            <a:pPr lvl="1"/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PARAMÈTRES DE L’EXPORT :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Destination d’enregistrement</a:t>
            </a:r>
          </a:p>
          <a:p>
            <a:pPr lvl="1"/>
            <a:r>
              <a:rPr lang="fr-FR" sz="1800" dirty="0" smtClean="0"/>
              <a:t>Nom du fichier</a:t>
            </a:r>
          </a:p>
          <a:p>
            <a:pPr lvl="1"/>
            <a:r>
              <a:rPr lang="fr-FR" sz="1800" dirty="0" smtClean="0"/>
              <a:t>Durée : en seconde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</a:t>
            </a:r>
            <a:r>
              <a:rPr lang="fr-FR" dirty="0" smtClean="0"/>
              <a:t>DE PROJET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5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5" name="r-1234361" descr="Logiciel de gestion de versions distribué avec serveur.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86380" y="2428868"/>
            <a:ext cx="3286148" cy="271464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Espace réservé du texte 6"/>
          <p:cNvSpPr txBox="1">
            <a:spLocks/>
          </p:cNvSpPr>
          <p:nvPr/>
        </p:nvSpPr>
        <p:spPr>
          <a:xfrm>
            <a:off x="428596" y="1357298"/>
            <a:ext cx="8229600" cy="492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DECOUPAGE ET REPARTITION :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IHM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Génération des signaux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Export</a:t>
            </a:r>
            <a:r>
              <a:rPr kumimoji="0" lang="fr-F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Wave 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PARTAGE DU PROJET SUR SERVEUR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Accessible par Git-Hub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Suivi des modifications (push/pull)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Développement parallèle des modules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fr-FR" dirty="0" smtClean="0">
                <a:latin typeface="Arial"/>
                <a:ea typeface="Arial"/>
                <a:cs typeface="Arial"/>
                <a:sym typeface="Arial"/>
              </a:rPr>
              <a:t>Dernières modifications disponibles sur le serveur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6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3153" r="3327"/>
          <a:stretch/>
        </p:blipFill>
        <p:spPr bwMode="auto">
          <a:xfrm>
            <a:off x="142844" y="785794"/>
            <a:ext cx="9001156" cy="5500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7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0361" t="16795" r="19597" b="24767"/>
          <a:stretch/>
        </p:blipFill>
        <p:spPr bwMode="auto">
          <a:xfrm>
            <a:off x="642910" y="1214422"/>
            <a:ext cx="5572164" cy="3143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rot="5400000">
            <a:off x="2428860" y="1214422"/>
            <a:ext cx="571504" cy="42862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necteur droit avec flèche 16"/>
          <p:cNvCxnSpPr/>
          <p:nvPr/>
        </p:nvCxnSpPr>
        <p:spPr>
          <a:xfrm rot="10800000">
            <a:off x="2714612" y="4143380"/>
            <a:ext cx="785818" cy="500066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ZoneTexte 18"/>
          <p:cNvSpPr txBox="1"/>
          <p:nvPr/>
        </p:nvSpPr>
        <p:spPr>
          <a:xfrm>
            <a:off x="2944166" y="906647"/>
            <a:ext cx="514353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Réglages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du signal :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fréquence,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amplitude,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offset</a:t>
            </a:r>
            <a:r>
              <a:rPr lang="fr-FR" sz="1400" baseline="0" dirty="0" smtClean="0">
                <a:solidFill>
                  <a:srgbClr val="000000"/>
                </a:solidFill>
              </a:rPr>
              <a:t>,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rapport</a:t>
            </a:r>
            <a:r>
              <a:rPr kumimoji="0" lang="fr-F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cyclique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715140" y="1500174"/>
            <a:ext cx="19288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Fenêtre de visualisation dynamique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rot="10800000" flipV="1">
            <a:off x="6215074" y="1643050"/>
            <a:ext cx="500066" cy="285752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Connecteur droit avec flèche 35"/>
          <p:cNvCxnSpPr/>
          <p:nvPr/>
        </p:nvCxnSpPr>
        <p:spPr>
          <a:xfrm rot="5400000" flipH="1" flipV="1">
            <a:off x="910803" y="4304115"/>
            <a:ext cx="642942" cy="178596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ZoneTexte 36"/>
          <p:cNvSpPr txBox="1"/>
          <p:nvPr/>
        </p:nvSpPr>
        <p:spPr>
          <a:xfrm>
            <a:off x="142844" y="4786322"/>
            <a:ext cx="20717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Type de signal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428992" y="4475170"/>
            <a:ext cx="8572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Export</a:t>
            </a:r>
            <a:endParaRPr kumimoji="0" lang="fr-F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4214810" y="4643446"/>
            <a:ext cx="1928826" cy="158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143380"/>
            <a:ext cx="2200274" cy="18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Connecteur droit avec flèche 47"/>
          <p:cNvCxnSpPr/>
          <p:nvPr/>
        </p:nvCxnSpPr>
        <p:spPr>
          <a:xfrm>
            <a:off x="5500694" y="5715016"/>
            <a:ext cx="571504" cy="1588"/>
          </a:xfrm>
          <a:prstGeom prst="straightConnector1">
            <a:avLst/>
          </a:prstGeom>
          <a:noFill/>
          <a:ln w="25400" cap="flat">
            <a:solidFill>
              <a:srgbClr val="66336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Accolade ouvrante 49"/>
          <p:cNvSpPr/>
          <p:nvPr/>
        </p:nvSpPr>
        <p:spPr>
          <a:xfrm>
            <a:off x="6143636" y="5429264"/>
            <a:ext cx="142876" cy="571504"/>
          </a:xfrm>
          <a:prstGeom prst="leftBrace">
            <a:avLst/>
          </a:prstGeom>
          <a:noFill/>
          <a:ln w="25400" cap="flat">
            <a:solidFill>
              <a:srgbClr val="663366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57620" y="5429264"/>
            <a:ext cx="18573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Données du fichier Wave :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dirty="0" smtClean="0">
                <a:solidFill>
                  <a:srgbClr val="000000"/>
                </a:solidFill>
              </a:rPr>
              <a:t>Nom et durée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775308" y="1755446"/>
            <a:ext cx="2643206" cy="1571636"/>
          </a:xfrm>
          <a:prstGeom prst="roundRect">
            <a:avLst/>
          </a:prstGeom>
          <a:noFill/>
          <a:ln w="25400" cap="flat">
            <a:solidFill>
              <a:srgbClr val="663366"/>
            </a:solidFill>
            <a:prstDash val="dash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SIGNAUX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8</a:t>
            </a:r>
            <a:endParaRPr sz="1100" b="1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 WAVE</a:t>
            </a:r>
            <a:endParaRPr lang="fr-FR" dirty="0"/>
          </a:p>
        </p:txBody>
      </p:sp>
      <p:sp>
        <p:nvSpPr>
          <p:cNvPr id="6" name="Shape 209"/>
          <p:cNvSpPr/>
          <p:nvPr/>
        </p:nvSpPr>
        <p:spPr>
          <a:xfrm>
            <a:off x="3124200" y="6545871"/>
            <a:ext cx="289560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100" b="1">
                <a:solidFill>
                  <a:srgbClr val="888888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100" b="1" dirty="0" smtClean="0">
                <a:solidFill>
                  <a:srgbClr val="888888"/>
                </a:solidFill>
              </a:rPr>
              <a:t>9</a:t>
            </a:r>
            <a:endParaRPr sz="1100" b="1">
              <a:solidFill>
                <a:srgbClr val="888888"/>
              </a:solidFill>
            </a:endParaRPr>
          </a:p>
        </p:txBody>
      </p:sp>
      <p:pic>
        <p:nvPicPr>
          <p:cNvPr id="12" name="image25.png" descr="WAVE_file_sound_dat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089" y="3682046"/>
            <a:ext cx="4357718" cy="285752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Imag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6519" y="929015"/>
            <a:ext cx="628654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6336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633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6336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6336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307</Words>
  <PresentationFormat>Affichage à l'écran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Default</vt:lpstr>
      <vt:lpstr>PROJET C - GBF</vt:lpstr>
      <vt:lpstr>PLAN</vt:lpstr>
      <vt:lpstr>INTRODUCTION</vt:lpstr>
      <vt:lpstr>CAHIER DES CHARGES</vt:lpstr>
      <vt:lpstr>GESTION DE PROJET</vt:lpstr>
      <vt:lpstr>UML</vt:lpstr>
      <vt:lpstr>IHM</vt:lpstr>
      <vt:lpstr>SIGNAUX</vt:lpstr>
      <vt:lpstr>EXPORT WAVE</vt:lpstr>
      <vt:lpstr>TESTS ET VALIDATION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Thomas</cp:lastModifiedBy>
  <cp:revision>34</cp:revision>
  <dcterms:modified xsi:type="dcterms:W3CDTF">2016-01-23T15:40:10Z</dcterms:modified>
</cp:coreProperties>
</file>