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5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6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FF850D-0E33-4103-888B-EB80F4B0A9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0C6ADF4-3352-4EA1-8858-C014F89BD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5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0AD017-36D0-438C-9755-ADDB59C51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Nakisa Tavakoli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83FFDE-45B8-4A44-97ED-6F2FEFB46F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810001" y="2519174"/>
            <a:ext cx="66906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Algorithm</a:t>
            </a:r>
          </a:p>
        </p:txBody>
      </p:sp>
      <p:pic>
        <p:nvPicPr>
          <p:cNvPr id="1027" name="Picture 3" descr="How to Create Decision Trees for Business Rules Analysis - Why Change">
            <a:extLst>
              <a:ext uri="{FF2B5EF4-FFF2-40B4-BE49-F238E27FC236}">
                <a16:creationId xmlns:a16="http://schemas.microsoft.com/office/drawing/2014/main" id="{D9812480-D774-48DC-A798-42A82614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2"/>
          <a:stretch/>
        </p:blipFill>
        <p:spPr bwMode="auto">
          <a:xfrm>
            <a:off x="8588189" y="5057735"/>
            <a:ext cx="3069012" cy="16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297F-5C06-48BC-B38E-1D3C5D52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F4D5-3736-4AA6-86B0-7E07BE26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71" y="2213323"/>
            <a:ext cx="10554574" cy="3636511"/>
          </a:xfrm>
        </p:spPr>
        <p:txBody>
          <a:bodyPr/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Sepal Length (cm) (</a:t>
            </a:r>
            <a:r>
              <a:rPr lang="fa-IR" dirty="0"/>
              <a:t>طول </a:t>
            </a:r>
            <a:r>
              <a:rPr lang="fa-IR" dirty="0" err="1"/>
              <a:t>کاسبرگ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Sepal Width (cm) (</a:t>
            </a:r>
            <a:r>
              <a:rPr lang="fa-IR" dirty="0"/>
              <a:t>عرض </a:t>
            </a:r>
            <a:r>
              <a:rPr lang="fa-IR" dirty="0" err="1"/>
              <a:t>کاسبرگ</a:t>
            </a:r>
            <a:r>
              <a:rPr lang="fa-IR" dirty="0"/>
              <a:t>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Petal Length (cm)(</a:t>
            </a:r>
            <a:r>
              <a:rPr lang="fa-IR" dirty="0"/>
              <a:t>طول گلبرگ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Petal Width (cm)(</a:t>
            </a:r>
            <a:r>
              <a:rPr lang="fa-IR" dirty="0"/>
              <a:t>عرض گلبرگ </a:t>
            </a:r>
            <a:r>
              <a:rPr lang="en-US" dirty="0"/>
              <a:t>)</a:t>
            </a:r>
          </a:p>
          <a:p>
            <a:r>
              <a:rPr lang="en-US" dirty="0"/>
              <a:t>Classes:</a:t>
            </a:r>
          </a:p>
          <a:p>
            <a:pPr lvl="1"/>
            <a:r>
              <a:rPr lang="pt-BR" dirty="0"/>
              <a:t>Iris setosa</a:t>
            </a:r>
          </a:p>
          <a:p>
            <a:pPr lvl="1"/>
            <a:r>
              <a:rPr lang="pt-BR" dirty="0"/>
              <a:t>Iris versicolor</a:t>
            </a:r>
          </a:p>
          <a:p>
            <a:pPr lvl="1"/>
            <a:r>
              <a:rPr lang="pt-BR" dirty="0"/>
              <a:t>Iris virginica</a:t>
            </a:r>
            <a:endParaRPr lang="en-US" dirty="0"/>
          </a:p>
        </p:txBody>
      </p:sp>
      <p:pic>
        <p:nvPicPr>
          <p:cNvPr id="2050" name="Picture 2" descr="Three classes of IRIS dataset for classification [17] | Download Scientific  Diagram">
            <a:extLst>
              <a:ext uri="{FF2B5EF4-FFF2-40B4-BE49-F238E27FC236}">
                <a16:creationId xmlns:a16="http://schemas.microsoft.com/office/drawing/2014/main" id="{17D8B4FB-F2FC-46CF-AA5D-0A7FB80A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16" y="1948380"/>
            <a:ext cx="6674784" cy="25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443B0C-DEDE-46BB-AE6D-15EEC6C2F9CF}"/>
              </a:ext>
            </a:extLst>
          </p:cNvPr>
          <p:cNvSpPr txBox="1">
            <a:spLocks/>
          </p:cNvSpPr>
          <p:nvPr/>
        </p:nvSpPr>
        <p:spPr>
          <a:xfrm>
            <a:off x="5717378" y="4606367"/>
            <a:ext cx="6119971" cy="10116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 consists of 150 samples of iris flowers, with three different species: Iris </a:t>
            </a:r>
            <a:r>
              <a:rPr lang="en-US" dirty="0" err="1"/>
              <a:t>setosa</a:t>
            </a:r>
            <a:r>
              <a:rPr lang="en-US" dirty="0"/>
              <a:t>, Iris versicolor, and Iris virginica.</a:t>
            </a:r>
          </a:p>
        </p:txBody>
      </p:sp>
      <p:pic>
        <p:nvPicPr>
          <p:cNvPr id="2052" name="Picture 4" descr="Exploration of Iris dataset using scikit learn Part 1 | by Jalal Mansoori |  Analytics Vidhya | Medium">
            <a:extLst>
              <a:ext uri="{FF2B5EF4-FFF2-40B4-BE49-F238E27FC236}">
                <a16:creationId xmlns:a16="http://schemas.microsoft.com/office/drawing/2014/main" id="{63E3FC7D-3553-45C7-A038-C1F3C45F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46" y="4538433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1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ED10-CF41-4E9E-AC73-A6643682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Algorithm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A22C1-D890-4B4A-AAC7-E8CC98C03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60" y="2188505"/>
            <a:ext cx="4899438" cy="385921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52A44F-3F1D-4D02-945A-C1CB15FE801A}"/>
              </a:ext>
            </a:extLst>
          </p:cNvPr>
          <p:cNvSpPr txBox="1">
            <a:spLocks/>
          </p:cNvSpPr>
          <p:nvPr/>
        </p:nvSpPr>
        <p:spPr>
          <a:xfrm>
            <a:off x="612524" y="2188505"/>
            <a:ext cx="560001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A decision tree algorithm is a popular and versatile machine learning technique used for both classification and regression tasks. It models decisions and their possible consequences as a tree-like structure</a:t>
            </a:r>
          </a:p>
        </p:txBody>
      </p:sp>
    </p:spTree>
    <p:extLst>
      <p:ext uri="{BB962C8B-B14F-4D97-AF65-F5344CB8AC3E}">
        <p14:creationId xmlns:p14="http://schemas.microsoft.com/office/powerpoint/2010/main" val="13851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504D-6BC9-4797-9C51-EF84417B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Algorithm:</a:t>
            </a:r>
            <a:r>
              <a:rPr lang="en-US" b="1" dirty="0" err="1"/>
              <a:t>Tree</a:t>
            </a:r>
            <a:r>
              <a:rPr lang="en-US" b="1" dirty="0"/>
              <a:t>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727EC-501C-4161-87AF-586580ED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A decision tree consists of nodes, edges, and leaves.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sz="1800" b="1" dirty="0"/>
              <a:t>Root Node</a:t>
            </a:r>
            <a:r>
              <a:rPr lang="en-US" sz="1800" dirty="0"/>
              <a:t>: The top node representing the entire dataset.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sz="1800" b="1" dirty="0"/>
              <a:t>Internal Nodes</a:t>
            </a:r>
            <a:r>
              <a:rPr lang="en-US" sz="1800" dirty="0"/>
              <a:t>: Represent tests on an attribute.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sz="1800" b="1" dirty="0"/>
              <a:t>Branches (Edges)</a:t>
            </a:r>
            <a:r>
              <a:rPr lang="en-US" sz="1800" dirty="0"/>
              <a:t>: Outcome of the test, connecting to the next node.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sz="1800" b="1" dirty="0"/>
              <a:t>Leaf Nodes</a:t>
            </a:r>
            <a:r>
              <a:rPr lang="en-US" sz="1800" dirty="0"/>
              <a:t>: Represent class labels (in classification) or continuous values (in regression).</a:t>
            </a:r>
          </a:p>
        </p:txBody>
      </p:sp>
    </p:spTree>
    <p:extLst>
      <p:ext uri="{BB962C8B-B14F-4D97-AF65-F5344CB8AC3E}">
        <p14:creationId xmlns:p14="http://schemas.microsoft.com/office/powerpoint/2010/main" val="336977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3678-D9C1-49E0-B4AB-2C471176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Algorithm: </a:t>
            </a:r>
            <a:r>
              <a:rPr lang="en-US" dirty="0"/>
              <a:t>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406B-6963-46D2-94A7-F1E4596D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3253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The dataset is split into subsets based on the value of an attribute. This splitting continues recursively, forming a tree structure.</a:t>
            </a:r>
          </a:p>
        </p:txBody>
      </p:sp>
    </p:spTree>
    <p:extLst>
      <p:ext uri="{BB962C8B-B14F-4D97-AF65-F5344CB8AC3E}">
        <p14:creationId xmlns:p14="http://schemas.microsoft.com/office/powerpoint/2010/main" val="250720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1C3C-96FC-46B1-A825-2CD41D09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Algorithm:</a:t>
            </a:r>
            <a:r>
              <a:rPr lang="en-US" dirty="0"/>
              <a:t> </a:t>
            </a:r>
            <a:r>
              <a:rPr lang="en-US" sz="2400" dirty="0"/>
              <a:t>Attribute Selection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A7A6-5820-4C5F-8CCA-36D51FA4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To decide which attribute to split on, various measures are used: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b="1" dirty="0"/>
              <a:t>Gini Impurity</a:t>
            </a:r>
            <a:r>
              <a:rPr lang="en-US" sz="1800" dirty="0"/>
              <a:t>: Used by the CART algorithm.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b="1" dirty="0"/>
              <a:t>Information Gain</a:t>
            </a:r>
            <a:r>
              <a:rPr lang="en-US" sz="1800" dirty="0"/>
              <a:t>: Used by the ID3 and C4.5 algorithms.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b="1" dirty="0"/>
              <a:t>Chi-square</a:t>
            </a:r>
            <a:r>
              <a:rPr lang="en-US" sz="1800" dirty="0"/>
              <a:t>: Used for statistical significance testing.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b="1" dirty="0"/>
              <a:t>Reduction in Variance</a:t>
            </a:r>
            <a:r>
              <a:rPr lang="en-US" sz="1800" dirty="0"/>
              <a:t>: Used for regression trees.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77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5FF4-BB9E-4828-B6A3-A14F9DF8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Algorithm:</a:t>
            </a:r>
            <a:r>
              <a:rPr lang="en-US" b="1" dirty="0"/>
              <a:t> Stopping Criteria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35AC-B0D1-41AB-875A-8B2B35B4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recursion stops when one of the following conditions is met: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All instances in a node belong to the same class.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There are no more attributes to split.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A predefined depth limit is reached.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Further splitting does not improve the prediction.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B37-3828-425F-BA73-75ADC7B2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Algorithm:</a:t>
            </a:r>
            <a:r>
              <a:rPr lang="en-US" b="1" dirty="0"/>
              <a:t> Pruning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A082-D801-4C31-B705-83A5AB97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To avoid overfitting, trees can be pruned. This means removing branches that have little importance. Pruning can be: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b="1" dirty="0"/>
              <a:t>Pre-pruning</a:t>
            </a:r>
            <a:r>
              <a:rPr lang="en-US" dirty="0"/>
              <a:t> (stopping early during tree construction).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b="1" dirty="0"/>
              <a:t>Post-pruning</a:t>
            </a:r>
            <a:r>
              <a:rPr lang="en-US" dirty="0"/>
              <a:t> (removing branches after the tree is fully grown).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D619-C888-4676-AC34-4D2BD568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Algorithm:</a:t>
            </a:r>
            <a:r>
              <a:rPr lang="en-US" b="1" dirty="0" err="1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D1C3-0B15-4146-8625-D7E04876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Advantages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Simple to understand and interpret</a:t>
            </a:r>
            <a:r>
              <a:rPr lang="en-US" dirty="0"/>
              <a:t>: Trees can be visualized.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Requires little data preparation</a:t>
            </a:r>
            <a:r>
              <a:rPr lang="en-US" dirty="0"/>
              <a:t>: No need for normalization.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Handles both numerical and categorical data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: Does not assume any underlying distribution.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4332-FC38-49F1-96AD-43BC54F5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Algorithm:</a:t>
            </a:r>
            <a:r>
              <a:rPr lang="en-US" b="1" dirty="0" err="1"/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1DAE-46B9-4906-8CE4-16F8C68C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Disadvantages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Overfitting</a:t>
            </a:r>
            <a:r>
              <a:rPr lang="en-US" dirty="0"/>
              <a:t>: Trees can become overly complex and capture noise.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Unstable</a:t>
            </a:r>
            <a:r>
              <a:rPr lang="en-US" dirty="0"/>
              <a:t>: Small changes in data can result in a completely different tree.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Bias towards features with more levels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6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4">
      <a:dk1>
        <a:srgbClr val="212121"/>
      </a:dk1>
      <a:lt1>
        <a:sysClr val="window" lastClr="FFFFFF"/>
      </a:lt1>
      <a:dk2>
        <a:srgbClr val="F2F2F2"/>
      </a:dk2>
      <a:lt2>
        <a:srgbClr val="7F7F7F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48</TotalTime>
  <Words>444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Decision Tree Algorithm</vt:lpstr>
      <vt:lpstr>Decision Tree Algorithm</vt:lpstr>
      <vt:lpstr>Decision Tree Algorithm:Tree Structure</vt:lpstr>
      <vt:lpstr>Decision Tree Algorithm: Splitting</vt:lpstr>
      <vt:lpstr>Decision Tree Algorithm: Attribute Selection Measures</vt:lpstr>
      <vt:lpstr>Decision Tree Algorithm: Stopping Criteria:</vt:lpstr>
      <vt:lpstr>Decision Tree Algorithm: Pruning</vt:lpstr>
      <vt:lpstr>Decision Tree Algorithm:Advantages</vt:lpstr>
      <vt:lpstr>Decision Tree Algorithm:Disadvantages</vt:lpstr>
      <vt:lpstr>Iris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Algorithm</dc:title>
  <dc:creator>nakisa tavakoli</dc:creator>
  <cp:lastModifiedBy>nakisa tavakoli</cp:lastModifiedBy>
  <cp:revision>10</cp:revision>
  <dcterms:created xsi:type="dcterms:W3CDTF">2024-06-08T13:28:55Z</dcterms:created>
  <dcterms:modified xsi:type="dcterms:W3CDTF">2024-06-08T14:17:44Z</dcterms:modified>
</cp:coreProperties>
</file>