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10" r:id="rId7"/>
    <p:sldId id="311" r:id="rId8"/>
    <p:sldId id="31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6/8/2024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6/8/2024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6/8/2024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6/8/2024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6/8/2024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6/8/2024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6/8/2024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6/8/2024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6/8/2024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6/8/2024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t>Random Forest Algorithm</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Nakisa Tavakoli</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C3A80-F50F-4230-BD26-9A5DA3E0FBC9}"/>
              </a:ext>
            </a:extLst>
          </p:cNvPr>
          <p:cNvSpPr>
            <a:spLocks noGrp="1"/>
          </p:cNvSpPr>
          <p:nvPr>
            <p:ph type="title"/>
          </p:nvPr>
        </p:nvSpPr>
        <p:spPr/>
        <p:txBody>
          <a:bodyPr/>
          <a:lstStyle/>
          <a:p>
            <a:r>
              <a:rPr lang="en-US" dirty="0"/>
              <a:t>Random Forest Algorithm</a:t>
            </a:r>
          </a:p>
        </p:txBody>
      </p:sp>
      <p:sp>
        <p:nvSpPr>
          <p:cNvPr id="3" name="Content Placeholder 2">
            <a:extLst>
              <a:ext uri="{FF2B5EF4-FFF2-40B4-BE49-F238E27FC236}">
                <a16:creationId xmlns:a16="http://schemas.microsoft.com/office/drawing/2014/main" id="{51AF559B-92E2-4961-89C2-09D890474CFE}"/>
              </a:ext>
            </a:extLst>
          </p:cNvPr>
          <p:cNvSpPr>
            <a:spLocks noGrp="1"/>
          </p:cNvSpPr>
          <p:nvPr>
            <p:ph idx="1"/>
          </p:nvPr>
        </p:nvSpPr>
        <p:spPr>
          <a:xfrm>
            <a:off x="1097280" y="2108201"/>
            <a:ext cx="5742791" cy="3760891"/>
          </a:xfrm>
        </p:spPr>
        <p:txBody>
          <a:bodyPr/>
          <a:lstStyle/>
          <a:p>
            <a:pPr algn="just"/>
            <a:r>
              <a:rPr lang="en-US" dirty="0"/>
              <a:t>A Random Forest is an ensemble learning method used for classification, regression, and other tasks that operates by constructing multiple decision trees during training and outputting the mode of the classes (classification) or mean prediction (regression) of the individual trees. It addresses the limitations of individual decision trees, such as overfitting, and generally provides better performance.</a:t>
            </a:r>
          </a:p>
        </p:txBody>
      </p:sp>
      <p:pic>
        <p:nvPicPr>
          <p:cNvPr id="1026" name="Picture 2" descr="Anas Brital | Random Forest Algorithm Explained .">
            <a:extLst>
              <a:ext uri="{FF2B5EF4-FFF2-40B4-BE49-F238E27FC236}">
                <a16:creationId xmlns:a16="http://schemas.microsoft.com/office/drawing/2014/main" id="{E549464D-9EFC-473C-A91D-43B5A68A61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932" t="22701" r="12200"/>
          <a:stretch/>
        </p:blipFill>
        <p:spPr bwMode="auto">
          <a:xfrm>
            <a:off x="7261412" y="2108201"/>
            <a:ext cx="4177553" cy="3165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66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7A78D-8044-4772-A39F-05704E2B6AAC}"/>
              </a:ext>
            </a:extLst>
          </p:cNvPr>
          <p:cNvSpPr>
            <a:spLocks noGrp="1"/>
          </p:cNvSpPr>
          <p:nvPr>
            <p:ph type="title"/>
          </p:nvPr>
        </p:nvSpPr>
        <p:spPr/>
        <p:txBody>
          <a:bodyPr/>
          <a:lstStyle/>
          <a:p>
            <a:r>
              <a:rPr lang="en-US" dirty="0"/>
              <a:t>Random Forest Algorithm : How Random Forest Works</a:t>
            </a:r>
          </a:p>
        </p:txBody>
      </p:sp>
      <p:sp>
        <p:nvSpPr>
          <p:cNvPr id="4" name="Rectangle 1">
            <a:extLst>
              <a:ext uri="{FF2B5EF4-FFF2-40B4-BE49-F238E27FC236}">
                <a16:creationId xmlns:a16="http://schemas.microsoft.com/office/drawing/2014/main" id="{B5C0C44C-F4CA-46EA-B99D-FA9F3734E09D}"/>
              </a:ext>
            </a:extLst>
          </p:cNvPr>
          <p:cNvSpPr>
            <a:spLocks noGrp="1" noChangeArrowheads="1"/>
          </p:cNvSpPr>
          <p:nvPr>
            <p:ph idx="1"/>
          </p:nvPr>
        </p:nvSpPr>
        <p:spPr bwMode="auto">
          <a:xfrm>
            <a:off x="725869" y="1879181"/>
            <a:ext cx="10829638" cy="410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Bootstrap Sampling</a:t>
            </a:r>
            <a:r>
              <a:rPr kumimoji="0" lang="en-US" altLang="en-US" sz="1800" b="0" i="0" u="none" strike="noStrike" cap="none" normalizeH="0" baseline="0" dirty="0">
                <a:ln>
                  <a:noFill/>
                </a:ln>
                <a:solidFill>
                  <a:schemeClr val="tx1"/>
                </a:solidFill>
                <a:effectLst/>
                <a:latin typeface="Arial" panose="020B0604020202020204" pitchFamily="34" charset="0"/>
              </a:rPr>
              <a:t>: Random subsets of the training data are created with replacement (bootstrap samples).</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Tree Construction</a:t>
            </a:r>
            <a:r>
              <a:rPr kumimoji="0" lang="en-US" altLang="en-US" sz="1800" b="0" i="0" u="none" strike="noStrike" cap="none" normalizeH="0" baseline="0" dirty="0">
                <a:ln>
                  <a:noFill/>
                </a:ln>
                <a:solidFill>
                  <a:schemeClr val="tx1"/>
                </a:solidFill>
                <a:effectLst/>
                <a:latin typeface="Arial" panose="020B0604020202020204" pitchFamily="34" charset="0"/>
              </a:rPr>
              <a:t>: For each bootstrap sample, a decision tree is built, but at each node, only a random subset of features is considered for splitting.</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Ensemble of Trees</a:t>
            </a:r>
            <a:r>
              <a:rPr kumimoji="0" lang="en-US" altLang="en-US" sz="1800" b="0" i="0" u="none" strike="noStrike" cap="none" normalizeH="0" baseline="0" dirty="0">
                <a:ln>
                  <a:noFill/>
                </a:ln>
                <a:solidFill>
                  <a:schemeClr val="tx1"/>
                </a:solidFill>
                <a:effectLst/>
                <a:latin typeface="Arial" panose="020B0604020202020204" pitchFamily="34" charset="0"/>
              </a:rPr>
              <a:t>: The forest consists of multiple such trees, each trained on different parts of the data.</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Aggregation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75488" lvl="2" indent="0" algn="just" eaLnBrk="0" fontAlgn="base" hangingPunct="0">
              <a:lnSpc>
                <a:spcPct val="150000"/>
              </a:lnSpc>
              <a:spcBef>
                <a:spcPct val="0"/>
              </a:spcBef>
              <a:spcAft>
                <a:spcPct val="0"/>
              </a:spcAft>
              <a:buFontTx/>
              <a:buChar char="•"/>
            </a:pPr>
            <a:r>
              <a:rPr kumimoji="0" lang="en-US" altLang="en-US" sz="1600" b="1" i="0" u="none" strike="noStrike" cap="none" normalizeH="0" baseline="0" dirty="0">
                <a:ln>
                  <a:noFill/>
                </a:ln>
                <a:solidFill>
                  <a:schemeClr val="tx1"/>
                </a:solidFill>
                <a:effectLst/>
                <a:latin typeface="Arial" panose="020B0604020202020204" pitchFamily="34" charset="0"/>
              </a:rPr>
              <a:t>Classification</a:t>
            </a:r>
            <a:r>
              <a:rPr kumimoji="0" lang="en-US" altLang="en-US" sz="1600" b="0" i="0" u="none" strike="noStrike" cap="none" normalizeH="0" baseline="0" dirty="0">
                <a:ln>
                  <a:noFill/>
                </a:ln>
                <a:solidFill>
                  <a:schemeClr val="tx1"/>
                </a:solidFill>
                <a:effectLst/>
                <a:latin typeface="Arial" panose="020B0604020202020204" pitchFamily="34" charset="0"/>
              </a:rPr>
              <a:t>: The final prediction is the majority vote of the individual trees.</a:t>
            </a:r>
          </a:p>
          <a:p>
            <a:pPr marL="475488" lvl="2" indent="0" algn="just" eaLnBrk="0" fontAlgn="base" hangingPunct="0">
              <a:lnSpc>
                <a:spcPct val="150000"/>
              </a:lnSpc>
              <a:spcBef>
                <a:spcPct val="0"/>
              </a:spcBef>
              <a:spcAft>
                <a:spcPct val="0"/>
              </a:spcAft>
              <a:buFontTx/>
              <a:buChar char="•"/>
            </a:pPr>
            <a:r>
              <a:rPr kumimoji="0" lang="en-US" altLang="en-US" sz="1600" b="1" i="0" u="none" strike="noStrike" cap="none" normalizeH="0" baseline="0" dirty="0">
                <a:ln>
                  <a:noFill/>
                </a:ln>
                <a:solidFill>
                  <a:schemeClr val="tx1"/>
                </a:solidFill>
                <a:effectLst/>
                <a:latin typeface="Arial" panose="020B0604020202020204" pitchFamily="34" charset="0"/>
              </a:rPr>
              <a:t>Regression</a:t>
            </a:r>
            <a:r>
              <a:rPr kumimoji="0" lang="en-US" altLang="en-US" sz="1600" b="0" i="0" u="none" strike="noStrike" cap="none" normalizeH="0" baseline="0" dirty="0">
                <a:ln>
                  <a:noFill/>
                </a:ln>
                <a:solidFill>
                  <a:schemeClr val="tx1"/>
                </a:solidFill>
                <a:effectLst/>
                <a:latin typeface="Arial" panose="020B0604020202020204" pitchFamily="34" charset="0"/>
              </a:rPr>
              <a:t>: The final prediction is the average of the predictions from all trees.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9872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41D2B-75D2-4ABD-8909-F67FF9A34E73}"/>
              </a:ext>
            </a:extLst>
          </p:cNvPr>
          <p:cNvSpPr>
            <a:spLocks noGrp="1"/>
          </p:cNvSpPr>
          <p:nvPr>
            <p:ph type="title"/>
          </p:nvPr>
        </p:nvSpPr>
        <p:spPr/>
        <p:txBody>
          <a:bodyPr/>
          <a:lstStyle/>
          <a:p>
            <a:r>
              <a:rPr lang="en-US" dirty="0"/>
              <a:t>Random Forest Algorithm: Advantages</a:t>
            </a:r>
          </a:p>
        </p:txBody>
      </p:sp>
      <p:sp>
        <p:nvSpPr>
          <p:cNvPr id="4" name="Rectangle 1">
            <a:extLst>
              <a:ext uri="{FF2B5EF4-FFF2-40B4-BE49-F238E27FC236}">
                <a16:creationId xmlns:a16="http://schemas.microsoft.com/office/drawing/2014/main" id="{3151B583-860C-4D5E-A733-0DA7B0AD85E1}"/>
              </a:ext>
            </a:extLst>
          </p:cNvPr>
          <p:cNvSpPr>
            <a:spLocks noGrp="1" noChangeArrowheads="1"/>
          </p:cNvSpPr>
          <p:nvPr>
            <p:ph idx="1"/>
          </p:nvPr>
        </p:nvSpPr>
        <p:spPr bwMode="auto">
          <a:xfrm>
            <a:off x="1097280" y="2184772"/>
            <a:ext cx="8871474" cy="2776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Reduction in Overfitting</a:t>
            </a:r>
            <a:r>
              <a:rPr kumimoji="0" lang="en-US" altLang="en-US" sz="1800" b="0" i="0" u="none" strike="noStrike" cap="none" normalizeH="0" baseline="0" dirty="0">
                <a:ln>
                  <a:noFill/>
                </a:ln>
                <a:solidFill>
                  <a:schemeClr val="tx1"/>
                </a:solidFill>
                <a:effectLst/>
                <a:latin typeface="Arial" panose="020B0604020202020204" pitchFamily="34" charset="0"/>
              </a:rPr>
              <a:t>: Combining multiple trees reduces the risk of overfitting compared to individual trees.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Robustness</a:t>
            </a:r>
            <a:r>
              <a:rPr kumimoji="0" lang="en-US" altLang="en-US" sz="1800" b="0" i="0" u="none" strike="noStrike" cap="none" normalizeH="0" baseline="0" dirty="0">
                <a:ln>
                  <a:noFill/>
                </a:ln>
                <a:solidFill>
                  <a:schemeClr val="tx1"/>
                </a:solidFill>
                <a:effectLst/>
                <a:latin typeface="Arial" panose="020B0604020202020204" pitchFamily="34" charset="0"/>
              </a:rPr>
              <a:t>: Effective in handling missing values and maintaining accuracy for missing data.</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Versatility</a:t>
            </a:r>
            <a:r>
              <a:rPr kumimoji="0" lang="en-US" altLang="en-US" sz="1800" b="0" i="0" u="none" strike="noStrike" cap="none" normalizeH="0" baseline="0" dirty="0">
                <a:ln>
                  <a:noFill/>
                </a:ln>
                <a:solidFill>
                  <a:schemeClr val="tx1"/>
                </a:solidFill>
                <a:effectLst/>
                <a:latin typeface="Arial" panose="020B0604020202020204" pitchFamily="34" charset="0"/>
              </a:rPr>
              <a:t>: Can be used for both classification and regression tasks. </a:t>
            </a:r>
          </a:p>
        </p:txBody>
      </p:sp>
    </p:spTree>
    <p:extLst>
      <p:ext uri="{BB962C8B-B14F-4D97-AF65-F5344CB8AC3E}">
        <p14:creationId xmlns:p14="http://schemas.microsoft.com/office/powerpoint/2010/main" val="2632382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B6F00-BF5A-4E6D-B4C9-93BE74141EA7}"/>
              </a:ext>
            </a:extLst>
          </p:cNvPr>
          <p:cNvSpPr>
            <a:spLocks noGrp="1"/>
          </p:cNvSpPr>
          <p:nvPr>
            <p:ph type="title"/>
          </p:nvPr>
        </p:nvSpPr>
        <p:spPr/>
        <p:txBody>
          <a:bodyPr/>
          <a:lstStyle/>
          <a:p>
            <a:r>
              <a:rPr lang="en-US" dirty="0"/>
              <a:t>Random Forest Algorithm: Disadvantages</a:t>
            </a:r>
          </a:p>
        </p:txBody>
      </p:sp>
      <p:sp>
        <p:nvSpPr>
          <p:cNvPr id="4" name="Rectangle 1">
            <a:extLst>
              <a:ext uri="{FF2B5EF4-FFF2-40B4-BE49-F238E27FC236}">
                <a16:creationId xmlns:a16="http://schemas.microsoft.com/office/drawing/2014/main" id="{8E1EAED3-7DEE-4B6C-9FB5-DEB043E75F09}"/>
              </a:ext>
            </a:extLst>
          </p:cNvPr>
          <p:cNvSpPr>
            <a:spLocks noGrp="1" noChangeArrowheads="1"/>
          </p:cNvSpPr>
          <p:nvPr>
            <p:ph idx="1"/>
          </p:nvPr>
        </p:nvSpPr>
        <p:spPr bwMode="auto">
          <a:xfrm>
            <a:off x="1186926" y="1953174"/>
            <a:ext cx="9830697" cy="1668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Complexity</a:t>
            </a:r>
            <a:r>
              <a:rPr kumimoji="0" lang="en-US" altLang="en-US" sz="1800" b="0" i="0" u="none" strike="noStrike" cap="none" normalizeH="0" baseline="0" dirty="0">
                <a:ln>
                  <a:noFill/>
                </a:ln>
                <a:solidFill>
                  <a:schemeClr val="tx1"/>
                </a:solidFill>
                <a:effectLst/>
                <a:latin typeface="Arial" panose="020B0604020202020204" pitchFamily="34" charset="0"/>
              </a:rPr>
              <a:t>: More computationally intensive and harder to interpret compared to a single decision tree.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Memory</a:t>
            </a:r>
            <a:r>
              <a:rPr kumimoji="0" lang="en-US" altLang="en-US" sz="1800" b="0" i="0" u="none" strike="noStrike" cap="none" normalizeH="0" baseline="0" dirty="0">
                <a:ln>
                  <a:noFill/>
                </a:ln>
                <a:solidFill>
                  <a:schemeClr val="tx1"/>
                </a:solidFill>
                <a:effectLst/>
                <a:latin typeface="Arial" panose="020B0604020202020204" pitchFamily="34" charset="0"/>
              </a:rPr>
              <a:t>: Requires more memory due to the storage of multiple trees. </a:t>
            </a:r>
          </a:p>
        </p:txBody>
      </p:sp>
    </p:spTree>
    <p:extLst>
      <p:ext uri="{BB962C8B-B14F-4D97-AF65-F5344CB8AC3E}">
        <p14:creationId xmlns:p14="http://schemas.microsoft.com/office/powerpoint/2010/main" val="1887772083"/>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{F6DB7F4B-F875-41D9-9DA5-1E68F08C5AFB}tf11437505_win32</Template>
  <TotalTime>20</TotalTime>
  <Words>263</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Georgia Pro Cond Light</vt:lpstr>
      <vt:lpstr>Speak Pro</vt:lpstr>
      <vt:lpstr>RetrospectVTI</vt:lpstr>
      <vt:lpstr>Random Forest Algorithm</vt:lpstr>
      <vt:lpstr>Random Forest Algorithm</vt:lpstr>
      <vt:lpstr>Random Forest Algorithm : How Random Forest Works</vt:lpstr>
      <vt:lpstr>Random Forest Algorithm: Advantages</vt:lpstr>
      <vt:lpstr>Random Forest Algorithm: 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 Algorithm</dc:title>
  <dc:creator>nakisa tavakoli</dc:creator>
  <cp:lastModifiedBy>nakisa tavakoli</cp:lastModifiedBy>
  <cp:revision>6</cp:revision>
  <dcterms:created xsi:type="dcterms:W3CDTF">2024-06-08T15:03:56Z</dcterms:created>
  <dcterms:modified xsi:type="dcterms:W3CDTF">2024-06-08T15:24:19Z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