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267" r:id="rId6"/>
    <p:sldId id="268" r:id="rId7"/>
    <p:sldId id="269" r:id="rId8"/>
    <p:sldId id="270" r:id="rId9"/>
    <p:sldId id="273" r:id="rId10"/>
    <p:sldId id="274" r:id="rId11"/>
    <p:sldId id="275" r:id="rId12"/>
    <p:sldId id="276" r:id="rId13"/>
    <p:sldId id="277" r:id="rId14"/>
    <p:sldId id="278" r:id="rId15"/>
    <p:sldId id="279" r:id="rId16"/>
    <p:sldId id="280" r:id="rId17"/>
    <p:sldId id="281" r:id="rId18"/>
    <p:sldId id="282" r:id="rId19"/>
    <p:sldId id="288" r:id="rId20"/>
    <p:sldId id="283" r:id="rId21"/>
    <p:sldId id="272" r:id="rId22"/>
    <p:sldId id="271" r:id="rId23"/>
    <p:sldId id="284" r:id="rId24"/>
    <p:sldId id="287"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9" d="100"/>
          <a:sy n="79"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SVM Algorithm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Nakisa Tavakoli</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434C-6C4D-4B34-AE9A-BF9425436D8E}"/>
              </a:ext>
            </a:extLst>
          </p:cNvPr>
          <p:cNvSpPr>
            <a:spLocks noGrp="1"/>
          </p:cNvSpPr>
          <p:nvPr>
            <p:ph type="title"/>
          </p:nvPr>
        </p:nvSpPr>
        <p:spPr/>
        <p:txBody>
          <a:bodyPr/>
          <a:lstStyle/>
          <a:p>
            <a:r>
              <a:rPr lang="en-US" dirty="0"/>
              <a:t>Support Vector Machine Algorithm</a:t>
            </a:r>
            <a:r>
              <a:rPr lang="fa-IR" dirty="0"/>
              <a:t>:</a:t>
            </a:r>
            <a:br>
              <a:rPr lang="en-US" dirty="0"/>
            </a:br>
            <a:r>
              <a:rPr lang="en-US" sz="3200" b="1" dirty="0"/>
              <a:t>Kernel  Functions</a:t>
            </a:r>
            <a:endParaRPr lang="en-US" dirty="0"/>
          </a:p>
        </p:txBody>
      </p:sp>
      <p:sp>
        <p:nvSpPr>
          <p:cNvPr id="3" name="Content Placeholder 2">
            <a:extLst>
              <a:ext uri="{FF2B5EF4-FFF2-40B4-BE49-F238E27FC236}">
                <a16:creationId xmlns:a16="http://schemas.microsoft.com/office/drawing/2014/main" id="{756429E4-6B42-4FF3-8AC3-8A24226FDBA7}"/>
              </a:ext>
            </a:extLst>
          </p:cNvPr>
          <p:cNvSpPr>
            <a:spLocks noGrp="1"/>
          </p:cNvSpPr>
          <p:nvPr>
            <p:ph idx="1"/>
          </p:nvPr>
        </p:nvSpPr>
        <p:spPr/>
        <p:txBody>
          <a:bodyPr>
            <a:normAutofit fontScale="92500" lnSpcReduction="20000"/>
          </a:bodyPr>
          <a:lstStyle/>
          <a:p>
            <a:r>
              <a:rPr lang="en-US" sz="1900" b="1" u="sng" dirty="0">
                <a:solidFill>
                  <a:schemeClr val="tx1"/>
                </a:solidFill>
                <a:latin typeface="Arial" panose="020B0604020202020204" pitchFamily="34" charset="0"/>
              </a:rPr>
              <a:t>4. Sigmoid Kernel</a:t>
            </a:r>
          </a:p>
          <a:p>
            <a:r>
              <a:rPr lang="en-US" dirty="0"/>
              <a:t>The sigmoid kernel is also known as the hyperbolic tangent kernel and is derived from neural networks.</a:t>
            </a:r>
          </a:p>
          <a:p>
            <a:endParaRPr lang="en-US" dirty="0"/>
          </a:p>
          <a:p>
            <a:r>
              <a:rPr lang="en-US" sz="1900" b="1" u="sng" dirty="0">
                <a:solidFill>
                  <a:schemeClr val="tx1"/>
                </a:solidFill>
                <a:latin typeface="Arial" panose="020B0604020202020204" pitchFamily="34" charset="0"/>
              </a:rPr>
              <a:t>Characteristics:</a:t>
            </a:r>
          </a:p>
          <a:p>
            <a:pPr>
              <a:buFont typeface="Arial" panose="020B0604020202020204" pitchFamily="34" charset="0"/>
              <a:buChar char="•"/>
            </a:pPr>
            <a:r>
              <a:rPr lang="en-US" dirty="0"/>
              <a:t>Suitable for non-linear data.</a:t>
            </a:r>
          </a:p>
          <a:p>
            <a:pPr>
              <a:buFont typeface="Arial" panose="020B0604020202020204" pitchFamily="34" charset="0"/>
              <a:buChar char="•"/>
            </a:pPr>
            <a:r>
              <a:rPr lang="el-GR" dirty="0"/>
              <a:t>α\</a:t>
            </a:r>
            <a:r>
              <a:rPr lang="en-US" dirty="0"/>
              <a:t>alpha</a:t>
            </a:r>
            <a:r>
              <a:rPr lang="el-GR" dirty="0"/>
              <a:t>α </a:t>
            </a:r>
            <a:r>
              <a:rPr lang="en-US" dirty="0"/>
              <a:t>and</a:t>
            </a:r>
          </a:p>
          <a:p>
            <a:r>
              <a:rPr lang="en-US" dirty="0"/>
              <a:t>c are parameters that need to be tuned.</a:t>
            </a:r>
          </a:p>
          <a:p>
            <a:pPr>
              <a:buFont typeface="Arial" panose="020B0604020202020204" pitchFamily="34" charset="0"/>
              <a:buChar char="•"/>
            </a:pPr>
            <a:r>
              <a:rPr lang="en-US" dirty="0"/>
              <a:t>Often used in neural networks and can simulate the behavior of </a:t>
            </a:r>
            <a:r>
              <a:rPr lang="en-US" dirty="0" err="1"/>
              <a:t>perceptrons</a:t>
            </a:r>
            <a:r>
              <a:rPr lang="en-US" dirty="0"/>
              <a:t>.</a:t>
            </a:r>
          </a:p>
          <a:p>
            <a:endParaRPr lang="en-US" dirty="0"/>
          </a:p>
        </p:txBody>
      </p:sp>
      <p:pic>
        <p:nvPicPr>
          <p:cNvPr id="5" name="Picture 4">
            <a:extLst>
              <a:ext uri="{FF2B5EF4-FFF2-40B4-BE49-F238E27FC236}">
                <a16:creationId xmlns:a16="http://schemas.microsoft.com/office/drawing/2014/main" id="{4757D189-0A34-4D41-B9A7-7B80CA31A4AA}"/>
              </a:ext>
            </a:extLst>
          </p:cNvPr>
          <p:cNvPicPr>
            <a:picLocks noChangeAspect="1"/>
          </p:cNvPicPr>
          <p:nvPr/>
        </p:nvPicPr>
        <p:blipFill>
          <a:blip r:embed="rId2"/>
          <a:stretch>
            <a:fillRect/>
          </a:stretch>
        </p:blipFill>
        <p:spPr>
          <a:xfrm>
            <a:off x="6288908" y="3132094"/>
            <a:ext cx="3422513" cy="593811"/>
          </a:xfrm>
          <a:prstGeom prst="rect">
            <a:avLst/>
          </a:prstGeom>
        </p:spPr>
      </p:pic>
    </p:spTree>
    <p:extLst>
      <p:ext uri="{BB962C8B-B14F-4D97-AF65-F5344CB8AC3E}">
        <p14:creationId xmlns:p14="http://schemas.microsoft.com/office/powerpoint/2010/main" val="271998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CBE1-1BC7-4F3D-B4C8-731CFFA28256}"/>
              </a:ext>
            </a:extLst>
          </p:cNvPr>
          <p:cNvSpPr>
            <a:spLocks noGrp="1"/>
          </p:cNvSpPr>
          <p:nvPr>
            <p:ph type="title"/>
          </p:nvPr>
        </p:nvSpPr>
        <p:spPr/>
        <p:txBody>
          <a:bodyPr/>
          <a:lstStyle/>
          <a:p>
            <a:r>
              <a:rPr lang="en-US" dirty="0"/>
              <a:t>Support Vector Machine Algorithm</a:t>
            </a:r>
            <a:r>
              <a:rPr lang="fa-IR" dirty="0"/>
              <a:t>:</a:t>
            </a:r>
            <a:br>
              <a:rPr lang="en-US" dirty="0"/>
            </a:br>
            <a:r>
              <a:rPr lang="en-US" sz="3200" b="1" dirty="0"/>
              <a:t>Kernel  Functions</a:t>
            </a:r>
            <a:endParaRPr lang="en-US" dirty="0"/>
          </a:p>
        </p:txBody>
      </p:sp>
      <p:sp>
        <p:nvSpPr>
          <p:cNvPr id="3" name="Content Placeholder 2">
            <a:extLst>
              <a:ext uri="{FF2B5EF4-FFF2-40B4-BE49-F238E27FC236}">
                <a16:creationId xmlns:a16="http://schemas.microsoft.com/office/drawing/2014/main" id="{2E653690-3520-4890-A443-BA2D409CC6EF}"/>
              </a:ext>
            </a:extLst>
          </p:cNvPr>
          <p:cNvSpPr>
            <a:spLocks noGrp="1"/>
          </p:cNvSpPr>
          <p:nvPr>
            <p:ph idx="1"/>
          </p:nvPr>
        </p:nvSpPr>
        <p:spPr/>
        <p:txBody>
          <a:bodyPr/>
          <a:lstStyle/>
          <a:p>
            <a:r>
              <a:rPr lang="en-US" sz="1800" b="1" u="sng" dirty="0">
                <a:solidFill>
                  <a:schemeClr val="tx1"/>
                </a:solidFill>
                <a:latin typeface="Arial" panose="020B0604020202020204" pitchFamily="34" charset="0"/>
              </a:rPr>
              <a:t>5. Laplacian Kernel</a:t>
            </a:r>
          </a:p>
          <a:p>
            <a:r>
              <a:rPr lang="en-US" dirty="0"/>
              <a:t>The Laplacian kernel is similar to the RBF kernel but uses the L1 distance instead of the L2 distance.</a:t>
            </a:r>
          </a:p>
          <a:p>
            <a:endParaRPr lang="en-US" dirty="0"/>
          </a:p>
          <a:p>
            <a:r>
              <a:rPr lang="en-US" sz="1800" b="1" u="sng" dirty="0">
                <a:solidFill>
                  <a:schemeClr val="tx1"/>
                </a:solidFill>
                <a:latin typeface="Arial" panose="020B0604020202020204" pitchFamily="34" charset="0"/>
              </a:rPr>
              <a:t>Characteristics:</a:t>
            </a:r>
          </a:p>
          <a:p>
            <a:pPr lvl="1">
              <a:buFont typeface="Arial" panose="020B0604020202020204" pitchFamily="34" charset="0"/>
              <a:buChar char="•"/>
            </a:pPr>
            <a:r>
              <a:rPr lang="en-US" dirty="0"/>
              <a:t>Suitable for non-linear data.</a:t>
            </a:r>
          </a:p>
          <a:p>
            <a:pPr lvl="1">
              <a:buFont typeface="Arial" panose="020B0604020202020204" pitchFamily="34" charset="0"/>
              <a:buChar char="•"/>
            </a:pPr>
            <a:r>
              <a:rPr lang="en-US" dirty="0"/>
              <a:t>Similar properties to the RBF kernel but can be more robust to outliers.</a:t>
            </a:r>
          </a:p>
          <a:p>
            <a:endParaRPr lang="en-US" dirty="0"/>
          </a:p>
        </p:txBody>
      </p:sp>
      <p:pic>
        <p:nvPicPr>
          <p:cNvPr id="5" name="Picture 4">
            <a:extLst>
              <a:ext uri="{FF2B5EF4-FFF2-40B4-BE49-F238E27FC236}">
                <a16:creationId xmlns:a16="http://schemas.microsoft.com/office/drawing/2014/main" id="{B1834C66-5FD9-4660-A390-A40DA7271491}"/>
              </a:ext>
            </a:extLst>
          </p:cNvPr>
          <p:cNvPicPr>
            <a:picLocks noChangeAspect="1"/>
          </p:cNvPicPr>
          <p:nvPr/>
        </p:nvPicPr>
        <p:blipFill>
          <a:blip r:embed="rId2"/>
          <a:stretch>
            <a:fillRect/>
          </a:stretch>
        </p:blipFill>
        <p:spPr>
          <a:xfrm>
            <a:off x="6414067" y="3243998"/>
            <a:ext cx="3953121" cy="559518"/>
          </a:xfrm>
          <a:prstGeom prst="rect">
            <a:avLst/>
          </a:prstGeom>
        </p:spPr>
      </p:pic>
    </p:spTree>
    <p:extLst>
      <p:ext uri="{BB962C8B-B14F-4D97-AF65-F5344CB8AC3E}">
        <p14:creationId xmlns:p14="http://schemas.microsoft.com/office/powerpoint/2010/main" val="325950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B4E5-754E-4D1F-AA3B-71FF7B9C2D40}"/>
              </a:ext>
            </a:extLst>
          </p:cNvPr>
          <p:cNvSpPr>
            <a:spLocks noGrp="1"/>
          </p:cNvSpPr>
          <p:nvPr>
            <p:ph type="title"/>
          </p:nvPr>
        </p:nvSpPr>
        <p:spPr/>
        <p:txBody>
          <a:bodyPr/>
          <a:lstStyle/>
          <a:p>
            <a:r>
              <a:rPr lang="en-US" dirty="0"/>
              <a:t>Support Vector Machine Algorithm</a:t>
            </a:r>
            <a:r>
              <a:rPr lang="fa-IR" dirty="0"/>
              <a:t>:</a:t>
            </a:r>
            <a:br>
              <a:rPr lang="en-US" dirty="0"/>
            </a:br>
            <a:r>
              <a:rPr lang="en-US" sz="3200" b="1" dirty="0"/>
              <a:t>Kernel  Functions</a:t>
            </a:r>
            <a:endParaRPr lang="en-US" dirty="0"/>
          </a:p>
        </p:txBody>
      </p:sp>
      <p:sp>
        <p:nvSpPr>
          <p:cNvPr id="3" name="Content Placeholder 2">
            <a:extLst>
              <a:ext uri="{FF2B5EF4-FFF2-40B4-BE49-F238E27FC236}">
                <a16:creationId xmlns:a16="http://schemas.microsoft.com/office/drawing/2014/main" id="{740F51F9-6BD1-4408-B10D-E05B50CA5BBE}"/>
              </a:ext>
            </a:extLst>
          </p:cNvPr>
          <p:cNvSpPr>
            <a:spLocks noGrp="1"/>
          </p:cNvSpPr>
          <p:nvPr>
            <p:ph idx="1"/>
          </p:nvPr>
        </p:nvSpPr>
        <p:spPr/>
        <p:txBody>
          <a:bodyPr>
            <a:normAutofit/>
          </a:bodyPr>
          <a:lstStyle/>
          <a:p>
            <a:r>
              <a:rPr lang="en-US" sz="1800" b="1" u="sng" dirty="0">
                <a:solidFill>
                  <a:schemeClr val="tx1"/>
                </a:solidFill>
                <a:latin typeface="Arial" panose="020B0604020202020204" pitchFamily="34" charset="0"/>
              </a:rPr>
              <a:t>6. Bessel Kernel</a:t>
            </a:r>
          </a:p>
          <a:p>
            <a:r>
              <a:rPr lang="en-US" dirty="0"/>
              <a:t>The Bessel kernel uses Bessel functions to compute the similarity between data points.</a:t>
            </a:r>
          </a:p>
          <a:p>
            <a:endParaRPr lang="en-US" dirty="0"/>
          </a:p>
          <a:p>
            <a:r>
              <a:rPr lang="en-US" sz="1800" b="1" u="sng" dirty="0">
                <a:solidFill>
                  <a:schemeClr val="tx1"/>
                </a:solidFill>
                <a:latin typeface="Arial" panose="020B0604020202020204" pitchFamily="34" charset="0"/>
              </a:rPr>
              <a:t>Characteristics:</a:t>
            </a:r>
          </a:p>
          <a:p>
            <a:pPr lvl="1">
              <a:buFont typeface="Arial" panose="020B0604020202020204" pitchFamily="34" charset="0"/>
              <a:buChar char="•"/>
            </a:pPr>
            <a:r>
              <a:rPr lang="en-US" dirty="0"/>
              <a:t>Suitable for specific types of data.</a:t>
            </a:r>
          </a:p>
          <a:p>
            <a:pPr lvl="1">
              <a:buFont typeface="Arial" panose="020B0604020202020204" pitchFamily="34" charset="0"/>
              <a:buChar char="•"/>
            </a:pPr>
            <a:r>
              <a:rPr lang="en-US" dirty="0"/>
              <a:t>Requires domain-specific knowledge to set the parameters appropriately.</a:t>
            </a:r>
          </a:p>
          <a:p>
            <a:pPr lvl="1">
              <a:buFont typeface="Arial" panose="020B0604020202020204" pitchFamily="34" charset="0"/>
              <a:buChar char="•"/>
            </a:pPr>
            <a:r>
              <a:rPr lang="en-US" dirty="0"/>
              <a:t>Less commonly used due to its complexity.</a:t>
            </a:r>
          </a:p>
          <a:p>
            <a:endParaRPr lang="en-US" dirty="0"/>
          </a:p>
        </p:txBody>
      </p:sp>
      <p:pic>
        <p:nvPicPr>
          <p:cNvPr id="5" name="Picture 4">
            <a:extLst>
              <a:ext uri="{FF2B5EF4-FFF2-40B4-BE49-F238E27FC236}">
                <a16:creationId xmlns:a16="http://schemas.microsoft.com/office/drawing/2014/main" id="{CD7B1C83-6F19-4D83-B698-8EE2F67330BB}"/>
              </a:ext>
            </a:extLst>
          </p:cNvPr>
          <p:cNvPicPr>
            <a:picLocks noChangeAspect="1"/>
          </p:cNvPicPr>
          <p:nvPr/>
        </p:nvPicPr>
        <p:blipFill>
          <a:blip r:embed="rId2"/>
          <a:stretch>
            <a:fillRect/>
          </a:stretch>
        </p:blipFill>
        <p:spPr>
          <a:xfrm>
            <a:off x="7221819" y="3163979"/>
            <a:ext cx="2661484" cy="765319"/>
          </a:xfrm>
          <a:prstGeom prst="rect">
            <a:avLst/>
          </a:prstGeom>
        </p:spPr>
      </p:pic>
    </p:spTree>
    <p:extLst>
      <p:ext uri="{BB962C8B-B14F-4D97-AF65-F5344CB8AC3E}">
        <p14:creationId xmlns:p14="http://schemas.microsoft.com/office/powerpoint/2010/main" val="244423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43C1-25BB-4A65-A7B7-FDE99F7121CB}"/>
              </a:ext>
            </a:extLst>
          </p:cNvPr>
          <p:cNvSpPr>
            <a:spLocks noGrp="1"/>
          </p:cNvSpPr>
          <p:nvPr>
            <p:ph type="title"/>
          </p:nvPr>
        </p:nvSpPr>
        <p:spPr/>
        <p:txBody>
          <a:bodyPr/>
          <a:lstStyle/>
          <a:p>
            <a:r>
              <a:rPr lang="en-US" dirty="0"/>
              <a:t>Support Vector Machine Algorithm</a:t>
            </a:r>
            <a:r>
              <a:rPr lang="fa-IR" dirty="0"/>
              <a:t>:</a:t>
            </a:r>
            <a:br>
              <a:rPr lang="en-US" dirty="0"/>
            </a:br>
            <a:r>
              <a:rPr lang="en-US" sz="3200" b="1" dirty="0"/>
              <a:t>Kernel  Functions</a:t>
            </a:r>
            <a:endParaRPr lang="en-US" dirty="0"/>
          </a:p>
        </p:txBody>
      </p:sp>
      <p:sp>
        <p:nvSpPr>
          <p:cNvPr id="3" name="Content Placeholder 2">
            <a:extLst>
              <a:ext uri="{FF2B5EF4-FFF2-40B4-BE49-F238E27FC236}">
                <a16:creationId xmlns:a16="http://schemas.microsoft.com/office/drawing/2014/main" id="{96CCA3E5-B362-4769-A2E7-0CDCD9338BFF}"/>
              </a:ext>
            </a:extLst>
          </p:cNvPr>
          <p:cNvSpPr>
            <a:spLocks noGrp="1"/>
          </p:cNvSpPr>
          <p:nvPr>
            <p:ph idx="1"/>
          </p:nvPr>
        </p:nvSpPr>
        <p:spPr/>
        <p:txBody>
          <a:bodyPr>
            <a:normAutofit/>
          </a:bodyPr>
          <a:lstStyle/>
          <a:p>
            <a:r>
              <a:rPr lang="en-US" sz="1800" b="1" u="sng" dirty="0">
                <a:solidFill>
                  <a:schemeClr val="tx1"/>
                </a:solidFill>
                <a:latin typeface="Arial" panose="020B0604020202020204" pitchFamily="34" charset="0"/>
              </a:rPr>
              <a:t>7. Spline Kernel</a:t>
            </a:r>
          </a:p>
          <a:p>
            <a:r>
              <a:rPr lang="en-US" dirty="0"/>
              <a:t>The spline kernel uses piecewise polynomials to compute the similarity between data points.</a:t>
            </a:r>
          </a:p>
          <a:p>
            <a:endParaRPr lang="en-US" dirty="0"/>
          </a:p>
          <a:p>
            <a:r>
              <a:rPr lang="en-US" sz="1800" b="1" u="sng" dirty="0">
                <a:solidFill>
                  <a:schemeClr val="tx1"/>
                </a:solidFill>
                <a:latin typeface="Arial" panose="020B0604020202020204" pitchFamily="34" charset="0"/>
              </a:rPr>
              <a:t>Characteristics:</a:t>
            </a:r>
          </a:p>
          <a:p>
            <a:pPr lvl="1">
              <a:buFont typeface="Arial" panose="020B0604020202020204" pitchFamily="34" charset="0"/>
              <a:buChar char="•"/>
            </a:pPr>
            <a:r>
              <a:rPr lang="en-US" dirty="0"/>
              <a:t>Suitable for non-linear data.</a:t>
            </a:r>
          </a:p>
          <a:p>
            <a:pPr lvl="1">
              <a:buFont typeface="Arial" panose="020B0604020202020204" pitchFamily="34" charset="0"/>
              <a:buChar char="•"/>
            </a:pPr>
            <a:r>
              <a:rPr lang="en-US" dirty="0"/>
              <a:t>Useful for data with smooth changes.</a:t>
            </a:r>
          </a:p>
          <a:p>
            <a:pPr lvl="1">
              <a:buFont typeface="Arial" panose="020B0604020202020204" pitchFamily="34" charset="0"/>
              <a:buChar char="•"/>
            </a:pPr>
            <a:r>
              <a:rPr lang="en-US" dirty="0"/>
              <a:t>Can model more complex relationships than polynomial kernels.</a:t>
            </a:r>
          </a:p>
          <a:p>
            <a:endParaRPr lang="en-US" dirty="0"/>
          </a:p>
        </p:txBody>
      </p:sp>
      <p:pic>
        <p:nvPicPr>
          <p:cNvPr id="5" name="Picture 4">
            <a:extLst>
              <a:ext uri="{FF2B5EF4-FFF2-40B4-BE49-F238E27FC236}">
                <a16:creationId xmlns:a16="http://schemas.microsoft.com/office/drawing/2014/main" id="{9A652562-7A2D-4422-9A0D-5F1BD4631923}"/>
              </a:ext>
            </a:extLst>
          </p:cNvPr>
          <p:cNvPicPr>
            <a:picLocks noChangeAspect="1"/>
          </p:cNvPicPr>
          <p:nvPr/>
        </p:nvPicPr>
        <p:blipFill>
          <a:blip r:embed="rId2"/>
          <a:stretch>
            <a:fillRect/>
          </a:stretch>
        </p:blipFill>
        <p:spPr>
          <a:xfrm>
            <a:off x="4016917" y="3181328"/>
            <a:ext cx="7077803" cy="641642"/>
          </a:xfrm>
          <a:prstGeom prst="rect">
            <a:avLst/>
          </a:prstGeom>
        </p:spPr>
      </p:pic>
    </p:spTree>
    <p:extLst>
      <p:ext uri="{BB962C8B-B14F-4D97-AF65-F5344CB8AC3E}">
        <p14:creationId xmlns:p14="http://schemas.microsoft.com/office/powerpoint/2010/main" val="276698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E61D-03FC-46A1-AF95-7FE852E1BF0C}"/>
              </a:ext>
            </a:extLst>
          </p:cNvPr>
          <p:cNvSpPr>
            <a:spLocks noGrp="1"/>
          </p:cNvSpPr>
          <p:nvPr>
            <p:ph type="title"/>
          </p:nvPr>
        </p:nvSpPr>
        <p:spPr/>
        <p:txBody>
          <a:bodyPr/>
          <a:lstStyle/>
          <a:p>
            <a:r>
              <a:rPr lang="en-US" dirty="0"/>
              <a:t>Support Vector Machine Algorithm</a:t>
            </a:r>
            <a:r>
              <a:rPr lang="fa-IR" dirty="0"/>
              <a:t>:</a:t>
            </a:r>
            <a:br>
              <a:rPr lang="en-US" dirty="0"/>
            </a:br>
            <a:r>
              <a:rPr lang="en-US" sz="3200" b="1" dirty="0"/>
              <a:t>Kernel  Functions</a:t>
            </a:r>
            <a:endParaRPr lang="en-US" dirty="0"/>
          </a:p>
        </p:txBody>
      </p:sp>
      <p:sp>
        <p:nvSpPr>
          <p:cNvPr id="3" name="Content Placeholder 2">
            <a:extLst>
              <a:ext uri="{FF2B5EF4-FFF2-40B4-BE49-F238E27FC236}">
                <a16:creationId xmlns:a16="http://schemas.microsoft.com/office/drawing/2014/main" id="{3B16EFD0-5C7B-46BA-99A7-6C0005889EF9}"/>
              </a:ext>
            </a:extLst>
          </p:cNvPr>
          <p:cNvSpPr>
            <a:spLocks noGrp="1"/>
          </p:cNvSpPr>
          <p:nvPr>
            <p:ph idx="1"/>
          </p:nvPr>
        </p:nvSpPr>
        <p:spPr/>
        <p:txBody>
          <a:bodyPr>
            <a:normAutofit/>
          </a:bodyPr>
          <a:lstStyle/>
          <a:p>
            <a:r>
              <a:rPr lang="en-US" sz="1800" b="1" u="sng" dirty="0">
                <a:solidFill>
                  <a:schemeClr val="tx1"/>
                </a:solidFill>
                <a:latin typeface="Arial" panose="020B0604020202020204" pitchFamily="34" charset="0"/>
              </a:rPr>
              <a:t>8. ANOVA Kernel</a:t>
            </a:r>
          </a:p>
          <a:p>
            <a:r>
              <a:rPr lang="en-US" dirty="0"/>
              <a:t>The ANOVA kernel is based on the Analysis of Variance technique and is used for handling more complex data structures.</a:t>
            </a:r>
          </a:p>
          <a:p>
            <a:endParaRPr lang="en-US" dirty="0"/>
          </a:p>
          <a:p>
            <a:r>
              <a:rPr lang="en-US" sz="1800" b="1" u="sng" dirty="0">
                <a:solidFill>
                  <a:schemeClr val="tx1"/>
                </a:solidFill>
                <a:latin typeface="Arial" panose="020B0604020202020204" pitchFamily="34" charset="0"/>
              </a:rPr>
              <a:t>Characteristics:</a:t>
            </a:r>
          </a:p>
          <a:p>
            <a:pPr lvl="1">
              <a:buFont typeface="Arial" panose="020B0604020202020204" pitchFamily="34" charset="0"/>
              <a:buChar char="•"/>
            </a:pPr>
            <a:r>
              <a:rPr lang="en-US" dirty="0"/>
              <a:t>Suitable for capturing interactions between features.</a:t>
            </a:r>
          </a:p>
          <a:p>
            <a:pPr lvl="1">
              <a:buFont typeface="Arial" panose="020B0604020202020204" pitchFamily="34" charset="0"/>
              <a:buChar char="•"/>
            </a:pPr>
            <a:r>
              <a:rPr lang="el-GR" dirty="0"/>
              <a:t>γ\</a:t>
            </a:r>
            <a:r>
              <a:rPr lang="en-US" dirty="0"/>
              <a:t>gamma</a:t>
            </a:r>
            <a:r>
              <a:rPr lang="el-GR" dirty="0"/>
              <a:t>γ </a:t>
            </a:r>
            <a:r>
              <a:rPr lang="en-US" dirty="0"/>
              <a:t>is a parameter that controls the spread of the kernel.</a:t>
            </a:r>
          </a:p>
          <a:p>
            <a:pPr lvl="1">
              <a:buFont typeface="Arial" panose="020B0604020202020204" pitchFamily="34" charset="0"/>
              <a:buChar char="•"/>
            </a:pPr>
            <a:r>
              <a:rPr lang="en-US" dirty="0"/>
              <a:t>Effective for higher-dimensional data.</a:t>
            </a:r>
          </a:p>
          <a:p>
            <a:endParaRPr lang="en-US" dirty="0"/>
          </a:p>
        </p:txBody>
      </p:sp>
      <p:pic>
        <p:nvPicPr>
          <p:cNvPr id="5" name="Picture 4">
            <a:extLst>
              <a:ext uri="{FF2B5EF4-FFF2-40B4-BE49-F238E27FC236}">
                <a16:creationId xmlns:a16="http://schemas.microsoft.com/office/drawing/2014/main" id="{BD1DD624-B063-4B54-93F8-A83DC6F376C1}"/>
              </a:ext>
            </a:extLst>
          </p:cNvPr>
          <p:cNvPicPr>
            <a:picLocks noChangeAspect="1"/>
          </p:cNvPicPr>
          <p:nvPr/>
        </p:nvPicPr>
        <p:blipFill>
          <a:blip r:embed="rId2"/>
          <a:stretch>
            <a:fillRect/>
          </a:stretch>
        </p:blipFill>
        <p:spPr>
          <a:xfrm>
            <a:off x="6096000" y="3429000"/>
            <a:ext cx="4814256" cy="652177"/>
          </a:xfrm>
          <a:prstGeom prst="rect">
            <a:avLst/>
          </a:prstGeom>
        </p:spPr>
      </p:pic>
    </p:spTree>
    <p:extLst>
      <p:ext uri="{BB962C8B-B14F-4D97-AF65-F5344CB8AC3E}">
        <p14:creationId xmlns:p14="http://schemas.microsoft.com/office/powerpoint/2010/main" val="160134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97B3-0AFA-4B50-BA3D-2B91DF7F39AC}"/>
              </a:ext>
            </a:extLst>
          </p:cNvPr>
          <p:cNvSpPr>
            <a:spLocks noGrp="1"/>
          </p:cNvSpPr>
          <p:nvPr>
            <p:ph type="title"/>
          </p:nvPr>
        </p:nvSpPr>
        <p:spPr/>
        <p:txBody>
          <a:bodyPr/>
          <a:lstStyle/>
          <a:p>
            <a:r>
              <a:rPr lang="en-US" dirty="0"/>
              <a:t>Support Vector Machine Algorithm</a:t>
            </a:r>
            <a:r>
              <a:rPr lang="fa-IR" dirty="0"/>
              <a:t>:</a:t>
            </a:r>
            <a:br>
              <a:rPr lang="en-US" dirty="0"/>
            </a:br>
            <a:r>
              <a:rPr lang="en-US" sz="3200" b="1" dirty="0"/>
              <a:t>Kernel  Functions</a:t>
            </a:r>
            <a:endParaRPr lang="en-US" dirty="0"/>
          </a:p>
        </p:txBody>
      </p:sp>
      <p:sp>
        <p:nvSpPr>
          <p:cNvPr id="3" name="Content Placeholder 2">
            <a:extLst>
              <a:ext uri="{FF2B5EF4-FFF2-40B4-BE49-F238E27FC236}">
                <a16:creationId xmlns:a16="http://schemas.microsoft.com/office/drawing/2014/main" id="{CB4DBF30-4382-47C2-B4D1-3FAADB295B67}"/>
              </a:ext>
            </a:extLst>
          </p:cNvPr>
          <p:cNvSpPr>
            <a:spLocks noGrp="1"/>
          </p:cNvSpPr>
          <p:nvPr>
            <p:ph idx="1"/>
          </p:nvPr>
        </p:nvSpPr>
        <p:spPr/>
        <p:txBody>
          <a:bodyPr>
            <a:normAutofit lnSpcReduction="10000"/>
          </a:bodyPr>
          <a:lstStyle/>
          <a:p>
            <a:r>
              <a:rPr lang="en-US" sz="1800" b="1" u="sng" dirty="0">
                <a:solidFill>
                  <a:schemeClr val="tx1"/>
                </a:solidFill>
                <a:latin typeface="Arial" panose="020B0604020202020204" pitchFamily="34" charset="0"/>
              </a:rPr>
              <a:t>9. Exponential Kernel</a:t>
            </a:r>
          </a:p>
          <a:p>
            <a:r>
              <a:rPr lang="en-US" dirty="0"/>
              <a:t>The exponential kernel is similar to the RBF kernel but uses the exponential function with the L2 distance.</a:t>
            </a:r>
          </a:p>
          <a:p>
            <a:endParaRPr lang="en-US" dirty="0"/>
          </a:p>
          <a:p>
            <a:r>
              <a:rPr lang="en-US" sz="1800" b="1" u="sng" dirty="0">
                <a:solidFill>
                  <a:schemeClr val="tx1"/>
                </a:solidFill>
                <a:latin typeface="Arial" panose="020B0604020202020204" pitchFamily="34" charset="0"/>
              </a:rPr>
              <a:t>Characteristics:</a:t>
            </a:r>
          </a:p>
          <a:p>
            <a:pPr>
              <a:buFont typeface="Arial" panose="020B0604020202020204" pitchFamily="34" charset="0"/>
              <a:buChar char="•"/>
            </a:pPr>
            <a:r>
              <a:rPr lang="en-US" dirty="0"/>
              <a:t>Suitable for non-linear data.</a:t>
            </a:r>
          </a:p>
          <a:p>
            <a:pPr>
              <a:buFont typeface="Arial" panose="020B0604020202020204" pitchFamily="34" charset="0"/>
              <a:buChar char="•"/>
            </a:pPr>
            <a:r>
              <a:rPr lang="en-US" dirty="0"/>
              <a:t>Can be seen as a less smooth version of the RBF kernel.</a:t>
            </a:r>
          </a:p>
          <a:p>
            <a:pPr>
              <a:buFont typeface="Arial" panose="020B0604020202020204" pitchFamily="34" charset="0"/>
              <a:buChar char="•"/>
            </a:pPr>
            <a:r>
              <a:rPr lang="en-US" dirty="0"/>
              <a:t>Effective for certain types of non-linear patterns.</a:t>
            </a:r>
          </a:p>
          <a:p>
            <a:endParaRPr lang="en-US" dirty="0"/>
          </a:p>
        </p:txBody>
      </p:sp>
      <p:pic>
        <p:nvPicPr>
          <p:cNvPr id="5" name="Picture 4">
            <a:extLst>
              <a:ext uri="{FF2B5EF4-FFF2-40B4-BE49-F238E27FC236}">
                <a16:creationId xmlns:a16="http://schemas.microsoft.com/office/drawing/2014/main" id="{F42AFB96-B06D-46FD-BD8E-D401618517A9}"/>
              </a:ext>
            </a:extLst>
          </p:cNvPr>
          <p:cNvPicPr>
            <a:picLocks noChangeAspect="1"/>
          </p:cNvPicPr>
          <p:nvPr/>
        </p:nvPicPr>
        <p:blipFill>
          <a:blip r:embed="rId2"/>
          <a:stretch>
            <a:fillRect/>
          </a:stretch>
        </p:blipFill>
        <p:spPr>
          <a:xfrm>
            <a:off x="6667884" y="3196570"/>
            <a:ext cx="3536432" cy="691417"/>
          </a:xfrm>
          <a:prstGeom prst="rect">
            <a:avLst/>
          </a:prstGeom>
        </p:spPr>
      </p:pic>
    </p:spTree>
    <p:extLst>
      <p:ext uri="{BB962C8B-B14F-4D97-AF65-F5344CB8AC3E}">
        <p14:creationId xmlns:p14="http://schemas.microsoft.com/office/powerpoint/2010/main" val="336389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98EA-42EC-4E64-B7B1-056A980A8E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44ADFF-317D-4841-ACBE-686309C5D84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B36CEFA-492A-4C05-B931-FBF06B201BF8}"/>
              </a:ext>
            </a:extLst>
          </p:cNvPr>
          <p:cNvPicPr>
            <a:picLocks noChangeAspect="1"/>
          </p:cNvPicPr>
          <p:nvPr/>
        </p:nvPicPr>
        <p:blipFill>
          <a:blip r:embed="rId2"/>
          <a:stretch>
            <a:fillRect/>
          </a:stretch>
        </p:blipFill>
        <p:spPr>
          <a:xfrm>
            <a:off x="869819" y="444391"/>
            <a:ext cx="5072827" cy="2757567"/>
          </a:xfrm>
          <a:prstGeom prst="rect">
            <a:avLst/>
          </a:prstGeom>
        </p:spPr>
      </p:pic>
      <p:pic>
        <p:nvPicPr>
          <p:cNvPr id="7" name="Picture 6">
            <a:extLst>
              <a:ext uri="{FF2B5EF4-FFF2-40B4-BE49-F238E27FC236}">
                <a16:creationId xmlns:a16="http://schemas.microsoft.com/office/drawing/2014/main" id="{E6CB2248-95C3-44EF-872F-BDA77D7CBC15}"/>
              </a:ext>
            </a:extLst>
          </p:cNvPr>
          <p:cNvPicPr>
            <a:picLocks noChangeAspect="1"/>
          </p:cNvPicPr>
          <p:nvPr/>
        </p:nvPicPr>
        <p:blipFill>
          <a:blip r:embed="rId3"/>
          <a:stretch>
            <a:fillRect/>
          </a:stretch>
        </p:blipFill>
        <p:spPr>
          <a:xfrm>
            <a:off x="6249356" y="468416"/>
            <a:ext cx="5072824" cy="2733542"/>
          </a:xfrm>
          <a:prstGeom prst="rect">
            <a:avLst/>
          </a:prstGeom>
        </p:spPr>
      </p:pic>
      <p:pic>
        <p:nvPicPr>
          <p:cNvPr id="9" name="Picture 8">
            <a:extLst>
              <a:ext uri="{FF2B5EF4-FFF2-40B4-BE49-F238E27FC236}">
                <a16:creationId xmlns:a16="http://schemas.microsoft.com/office/drawing/2014/main" id="{B187D402-1366-4F00-8D44-22AE5D631739}"/>
              </a:ext>
            </a:extLst>
          </p:cNvPr>
          <p:cNvPicPr>
            <a:picLocks noChangeAspect="1"/>
          </p:cNvPicPr>
          <p:nvPr/>
        </p:nvPicPr>
        <p:blipFill>
          <a:blip r:embed="rId4"/>
          <a:stretch>
            <a:fillRect/>
          </a:stretch>
        </p:blipFill>
        <p:spPr>
          <a:xfrm>
            <a:off x="930780" y="3273357"/>
            <a:ext cx="5011867" cy="2667134"/>
          </a:xfrm>
          <a:prstGeom prst="rect">
            <a:avLst/>
          </a:prstGeom>
        </p:spPr>
      </p:pic>
      <p:pic>
        <p:nvPicPr>
          <p:cNvPr id="11" name="Picture 10">
            <a:extLst>
              <a:ext uri="{FF2B5EF4-FFF2-40B4-BE49-F238E27FC236}">
                <a16:creationId xmlns:a16="http://schemas.microsoft.com/office/drawing/2014/main" id="{433756C1-E510-4879-9CEA-7BE6BFCCD2C0}"/>
              </a:ext>
            </a:extLst>
          </p:cNvPr>
          <p:cNvPicPr>
            <a:picLocks noChangeAspect="1"/>
          </p:cNvPicPr>
          <p:nvPr/>
        </p:nvPicPr>
        <p:blipFill>
          <a:blip r:embed="rId5"/>
          <a:stretch>
            <a:fillRect/>
          </a:stretch>
        </p:blipFill>
        <p:spPr>
          <a:xfrm>
            <a:off x="6197825" y="3314767"/>
            <a:ext cx="5176426" cy="2625724"/>
          </a:xfrm>
          <a:prstGeom prst="rect">
            <a:avLst/>
          </a:prstGeom>
        </p:spPr>
      </p:pic>
    </p:spTree>
    <p:extLst>
      <p:ext uri="{BB962C8B-B14F-4D97-AF65-F5344CB8AC3E}">
        <p14:creationId xmlns:p14="http://schemas.microsoft.com/office/powerpoint/2010/main" val="307360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C8A65-ECBC-41D5-A166-379F0BC45122}"/>
              </a:ext>
            </a:extLst>
          </p:cNvPr>
          <p:cNvSpPr>
            <a:spLocks noGrp="1"/>
          </p:cNvSpPr>
          <p:nvPr>
            <p:ph type="title"/>
          </p:nvPr>
        </p:nvSpPr>
        <p:spPr/>
        <p:txBody>
          <a:bodyPr/>
          <a:lstStyle/>
          <a:p>
            <a:r>
              <a:rPr lang="en-US" dirty="0"/>
              <a:t>Support Vector Machine Algorithm</a:t>
            </a:r>
            <a:r>
              <a:rPr lang="fa-IR" dirty="0"/>
              <a:t>:</a:t>
            </a:r>
            <a:br>
              <a:rPr lang="en-US" dirty="0"/>
            </a:br>
            <a:r>
              <a:rPr lang="en-US" sz="3200" b="1" dirty="0"/>
              <a:t>select Kernel  Functions</a:t>
            </a:r>
            <a:endParaRPr lang="en-US" dirty="0"/>
          </a:p>
        </p:txBody>
      </p:sp>
      <p:sp>
        <p:nvSpPr>
          <p:cNvPr id="3" name="Content Placeholder 2">
            <a:extLst>
              <a:ext uri="{FF2B5EF4-FFF2-40B4-BE49-F238E27FC236}">
                <a16:creationId xmlns:a16="http://schemas.microsoft.com/office/drawing/2014/main" id="{8AF76340-E972-4BF4-8D1C-EC77D48052F3}"/>
              </a:ext>
            </a:extLst>
          </p:cNvPr>
          <p:cNvSpPr>
            <a:spLocks noGrp="1"/>
          </p:cNvSpPr>
          <p:nvPr>
            <p:ph idx="1"/>
          </p:nvPr>
        </p:nvSpPr>
        <p:spPr>
          <a:xfrm>
            <a:off x="1097280" y="2020653"/>
            <a:ext cx="10058400" cy="3760891"/>
          </a:xfrm>
        </p:spPr>
        <p:txBody>
          <a:bodyPr>
            <a:normAutofit/>
          </a:bodyPr>
          <a:lstStyle/>
          <a:p>
            <a:r>
              <a:rPr lang="en-US" sz="1800" b="1" u="sng" dirty="0">
                <a:solidFill>
                  <a:schemeClr val="tx1"/>
                </a:solidFill>
                <a:latin typeface="Arial" panose="020B0604020202020204" pitchFamily="34" charset="0"/>
              </a:rPr>
              <a:t>Choosing the Right Kernel</a:t>
            </a:r>
          </a:p>
          <a:p>
            <a:r>
              <a:rPr lang="en-US" dirty="0"/>
              <a:t>The choice of kernel depends on the nature of the data and the specific problem at hand. Here are some guidelines for choosing the right kernel:</a:t>
            </a:r>
          </a:p>
          <a:p>
            <a:pPr lvl="1">
              <a:buFont typeface="Arial" panose="020B0604020202020204" pitchFamily="34" charset="0"/>
              <a:buChar char="•"/>
            </a:pPr>
            <a:r>
              <a:rPr lang="en-US" b="1" u="sng" dirty="0">
                <a:solidFill>
                  <a:schemeClr val="tx1"/>
                </a:solidFill>
                <a:latin typeface="Arial" panose="020B0604020202020204" pitchFamily="34" charset="0"/>
              </a:rPr>
              <a:t>Linear Kernel</a:t>
            </a:r>
            <a:r>
              <a:rPr lang="en-US" dirty="0"/>
              <a:t>: Use when the data is linearly separable or when there are a large number of features.</a:t>
            </a:r>
          </a:p>
          <a:p>
            <a:pPr lvl="1">
              <a:buFont typeface="Arial" panose="020B0604020202020204" pitchFamily="34" charset="0"/>
              <a:buChar char="•"/>
            </a:pPr>
            <a:r>
              <a:rPr lang="en-US" b="1" u="sng" dirty="0">
                <a:solidFill>
                  <a:schemeClr val="tx1"/>
                </a:solidFill>
                <a:latin typeface="Arial" panose="020B0604020202020204" pitchFamily="34" charset="0"/>
              </a:rPr>
              <a:t>Polynomial Kernel</a:t>
            </a:r>
            <a:r>
              <a:rPr lang="en-US" dirty="0"/>
              <a:t>: Use when the relationship between the features and the target variable is polynomial.</a:t>
            </a:r>
          </a:p>
          <a:p>
            <a:pPr lvl="1">
              <a:buFont typeface="Arial" panose="020B0604020202020204" pitchFamily="34" charset="0"/>
              <a:buChar char="•"/>
            </a:pPr>
            <a:r>
              <a:rPr lang="en-US" b="1" u="sng" dirty="0">
                <a:solidFill>
                  <a:schemeClr val="tx1"/>
                </a:solidFill>
                <a:latin typeface="Arial" panose="020B0604020202020204" pitchFamily="34" charset="0"/>
              </a:rPr>
              <a:t>RBF Kernel</a:t>
            </a:r>
            <a:r>
              <a:rPr lang="en-US" dirty="0"/>
              <a:t>: Use when the data is non-linearly separable and the decision boundary is complex.</a:t>
            </a:r>
          </a:p>
          <a:p>
            <a:pPr lvl="1">
              <a:buFont typeface="Arial" panose="020B0604020202020204" pitchFamily="34" charset="0"/>
              <a:buChar char="•"/>
            </a:pPr>
            <a:r>
              <a:rPr lang="en-US" b="1" u="sng" dirty="0">
                <a:solidFill>
                  <a:schemeClr val="tx1"/>
                </a:solidFill>
                <a:latin typeface="Arial" panose="020B0604020202020204" pitchFamily="34" charset="0"/>
              </a:rPr>
              <a:t>Sigmoid Kernel</a:t>
            </a:r>
            <a:r>
              <a:rPr lang="en-US" dirty="0"/>
              <a:t>: Use when you want to simulate the behavior of neural networks.</a:t>
            </a:r>
          </a:p>
          <a:p>
            <a:pPr lvl="1">
              <a:buFont typeface="Arial" panose="020B0604020202020204" pitchFamily="34" charset="0"/>
              <a:buChar char="•"/>
            </a:pPr>
            <a:r>
              <a:rPr lang="en-US" b="1" u="sng" dirty="0">
                <a:solidFill>
                  <a:schemeClr val="tx1"/>
                </a:solidFill>
                <a:latin typeface="Arial" panose="020B0604020202020204" pitchFamily="34" charset="0"/>
              </a:rPr>
              <a:t>Specialty Kernels (Laplacian, Bessel, Spline, ANOVA, Exponential</a:t>
            </a:r>
            <a:r>
              <a:rPr lang="en-US" b="1" dirty="0"/>
              <a:t>)</a:t>
            </a:r>
            <a:r>
              <a:rPr lang="en-US" dirty="0"/>
              <a:t>: Use when the specific kernel properties align well with the data characteristics and the problem requirements.</a:t>
            </a:r>
          </a:p>
          <a:p>
            <a:endParaRPr lang="en-US" dirty="0"/>
          </a:p>
        </p:txBody>
      </p:sp>
    </p:spTree>
    <p:extLst>
      <p:ext uri="{BB962C8B-B14F-4D97-AF65-F5344CB8AC3E}">
        <p14:creationId xmlns:p14="http://schemas.microsoft.com/office/powerpoint/2010/main" val="1259834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D52A-69E9-4C13-964A-4285372FE711}"/>
              </a:ext>
            </a:extLst>
          </p:cNvPr>
          <p:cNvSpPr>
            <a:spLocks noGrp="1"/>
          </p:cNvSpPr>
          <p:nvPr>
            <p:ph type="title"/>
          </p:nvPr>
        </p:nvSpPr>
        <p:spPr/>
        <p:txBody>
          <a:bodyPr/>
          <a:lstStyle/>
          <a:p>
            <a:r>
              <a:rPr lang="en-US" dirty="0"/>
              <a:t>Support Vector Machine Algorithm</a:t>
            </a:r>
            <a:r>
              <a:rPr lang="fa-IR" dirty="0"/>
              <a:t>:</a:t>
            </a:r>
            <a:br>
              <a:rPr lang="en-US" dirty="0"/>
            </a:br>
            <a:r>
              <a:rPr lang="en-US" sz="2400" b="1" dirty="0"/>
              <a:t>Advantages</a:t>
            </a:r>
            <a:endParaRPr lang="en-US" dirty="0"/>
          </a:p>
        </p:txBody>
      </p:sp>
      <p:sp>
        <p:nvSpPr>
          <p:cNvPr id="6" name="Rectangle 3">
            <a:extLst>
              <a:ext uri="{FF2B5EF4-FFF2-40B4-BE49-F238E27FC236}">
                <a16:creationId xmlns:a16="http://schemas.microsoft.com/office/drawing/2014/main" id="{68141D69-0964-4379-8A19-F7DD29E63316}"/>
              </a:ext>
            </a:extLst>
          </p:cNvPr>
          <p:cNvSpPr>
            <a:spLocks noGrp="1" noChangeArrowheads="1"/>
          </p:cNvSpPr>
          <p:nvPr>
            <p:ph idx="1"/>
          </p:nvPr>
        </p:nvSpPr>
        <p:spPr bwMode="auto">
          <a:xfrm>
            <a:off x="826979" y="2077084"/>
            <a:ext cx="10599001"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Effective in High-Dimensional Spaces</a:t>
            </a:r>
            <a:r>
              <a:rPr kumimoji="0" lang="en-US" altLang="en-US" sz="1800" b="0" i="0" u="sng" strike="noStrike" cap="none" normalizeH="0" baseline="0" dirty="0">
                <a:ln>
                  <a:noFill/>
                </a:ln>
                <a:solidFill>
                  <a:schemeClr val="tx1"/>
                </a:solidFill>
                <a:effectLst/>
                <a:latin typeface="Arial" panose="020B0604020202020204" pitchFamily="34" charset="0"/>
              </a:rPr>
              <a:t>: </a:t>
            </a:r>
            <a:r>
              <a:rPr lang="en-US" altLang="en-US" sz="1800" dirty="0"/>
              <a:t>SVMs are effective even in high-dimensional spaces, making them suitable for tasks with a large number of features, such as text classification or image recognition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Versatile</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t>SVMs support different kernel functions, allowing them to handle various types of data and learn complex decision boundaries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Robust to Overfitting</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t>SVMs perform well in situations where the number of features exceeds the number of samples. By maximizing the margin between classes, SVMs are less prone to overfitting</a:t>
            </a:r>
            <a:r>
              <a:rPr lang="en-US" altLang="en-US" dirty="0"/>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Memory Efficient</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t>SVMs only use a subset of training points (support vectors) to define the decision boundary, making them memory-efficient for large datasets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Effective in Non-Linear Spaces</a:t>
            </a:r>
            <a:r>
              <a:rPr kumimoji="0" lang="en-US" altLang="en-US" sz="1800" b="0" i="0" u="sng" strike="noStrike" cap="none" normalizeH="0" baseline="0" dirty="0">
                <a:ln>
                  <a:noFill/>
                </a:ln>
                <a:solidFill>
                  <a:schemeClr val="tx1"/>
                </a:solidFill>
                <a:effectLst/>
                <a:latin typeface="Arial" panose="020B0604020202020204" pitchFamily="34" charset="0"/>
              </a:rPr>
              <a:t>: </a:t>
            </a:r>
            <a:r>
              <a:rPr lang="en-US" altLang="en-US" sz="1800" dirty="0"/>
              <a:t>With the kernel trick, SVMs can efficiently handle non-linear data by transforming it into a higher-dimensional space where a linear separator can be found</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Global Optimum</a:t>
            </a:r>
            <a:r>
              <a:rPr kumimoji="0" lang="en-US" altLang="en-US" sz="1800" b="0" i="0" u="sng" strike="noStrike" cap="none" normalizeH="0" baseline="0" dirty="0">
                <a:ln>
                  <a:noFill/>
                </a:ln>
                <a:solidFill>
                  <a:schemeClr val="tx1"/>
                </a:solidFill>
                <a:effectLst/>
                <a:latin typeface="Arial" panose="020B0604020202020204" pitchFamily="34" charset="0"/>
              </a:rPr>
              <a:t>: </a:t>
            </a:r>
            <a:r>
              <a:rPr lang="en-US" altLang="en-US" sz="1800" dirty="0"/>
              <a:t>SVMs are guaranteed to converge to the global optimum, given the absence of local minima, unlike neural networks.</a:t>
            </a:r>
            <a:endParaRPr lang="en-US" altLang="en-US" dirty="0"/>
          </a:p>
        </p:txBody>
      </p:sp>
    </p:spTree>
    <p:extLst>
      <p:ext uri="{BB962C8B-B14F-4D97-AF65-F5344CB8AC3E}">
        <p14:creationId xmlns:p14="http://schemas.microsoft.com/office/powerpoint/2010/main" val="823622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EF57-F3C2-4AA1-B8AB-AD2E850FE402}"/>
              </a:ext>
            </a:extLst>
          </p:cNvPr>
          <p:cNvSpPr>
            <a:spLocks noGrp="1"/>
          </p:cNvSpPr>
          <p:nvPr>
            <p:ph type="title"/>
          </p:nvPr>
        </p:nvSpPr>
        <p:spPr/>
        <p:txBody>
          <a:bodyPr/>
          <a:lstStyle/>
          <a:p>
            <a:r>
              <a:rPr lang="en-US" dirty="0"/>
              <a:t>Support Vector Machine Algorithm</a:t>
            </a:r>
            <a:r>
              <a:rPr lang="fa-IR" dirty="0"/>
              <a:t>:</a:t>
            </a:r>
            <a:br>
              <a:rPr lang="en-US" dirty="0"/>
            </a:br>
            <a:r>
              <a:rPr lang="en-US" sz="2400" b="1" dirty="0"/>
              <a:t>Disadvantages</a:t>
            </a:r>
            <a:endParaRPr lang="en-US" dirty="0"/>
          </a:p>
        </p:txBody>
      </p:sp>
      <p:sp>
        <p:nvSpPr>
          <p:cNvPr id="4" name="Rectangle 1">
            <a:extLst>
              <a:ext uri="{FF2B5EF4-FFF2-40B4-BE49-F238E27FC236}">
                <a16:creationId xmlns:a16="http://schemas.microsoft.com/office/drawing/2014/main" id="{916EBD43-40E0-453C-8472-97DC44F7339F}"/>
              </a:ext>
            </a:extLst>
          </p:cNvPr>
          <p:cNvSpPr>
            <a:spLocks noGrp="1" noChangeArrowheads="1"/>
          </p:cNvSpPr>
          <p:nvPr>
            <p:ph idx="1"/>
          </p:nvPr>
        </p:nvSpPr>
        <p:spPr bwMode="auto">
          <a:xfrm>
            <a:off x="496111" y="1941935"/>
            <a:ext cx="1147863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Sensitivity to Hyperparameters</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t>SVMs have several hyperparameters (e.g., CCC for soft-margin SVM, kernel parameters) that need to be tuned for optimal performance. Selecting the right hyperparameters can be challenging and time-consuming.</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Computationally Intensive</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t>Training an SVM can be computationally intensive, especially for large datasets or complex kernel functions</a:t>
            </a:r>
            <a:r>
              <a:rPr lang="en-US" altLang="en-US" dirty="0"/>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Memory Intensive</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t>While SVMs are memory efficient during training, they require storing all support vectors in memory during prediction, which can be memory-intensive for large datasets</a:t>
            </a:r>
            <a:r>
              <a:rPr lang="en-US" altLang="en-US" dirty="0"/>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Black Box Model</a:t>
            </a:r>
            <a:r>
              <a:rPr kumimoji="0" lang="en-US" altLang="en-US" sz="1800" b="0" i="0" u="sng" strike="noStrike" cap="none" normalizeH="0" baseline="0" dirty="0">
                <a:ln>
                  <a:noFill/>
                </a:ln>
                <a:solidFill>
                  <a:schemeClr val="tx1"/>
                </a:solidFill>
                <a:effectLst/>
                <a:latin typeface="Arial" panose="020B0604020202020204" pitchFamily="34" charset="0"/>
              </a:rPr>
              <a:t>: </a:t>
            </a:r>
            <a:r>
              <a:rPr lang="en-US" altLang="en-US" sz="1800" dirty="0"/>
              <a:t>SVMs provide an optimal decision boundary without providing insight into the relationship between input features and the output. This lack of interpretability can be a disadvantage in some applications where understanding the model's behavior is important</a:t>
            </a:r>
            <a:r>
              <a:rPr lang="en-US" altLang="en-US" dirty="0"/>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Limited Scalability</a:t>
            </a:r>
            <a:r>
              <a:rPr kumimoji="0" lang="en-US" altLang="en-US" sz="1800" b="0" i="0" u="sng" strike="noStrike" cap="none" normalizeH="0" baseline="0" dirty="0">
                <a:ln>
                  <a:noFill/>
                </a:ln>
                <a:solidFill>
                  <a:schemeClr val="tx1"/>
                </a:solidFill>
                <a:effectLst/>
                <a:latin typeface="Arial" panose="020B0604020202020204" pitchFamily="34" charset="0"/>
              </a:rPr>
              <a:t>: </a:t>
            </a:r>
            <a:r>
              <a:rPr lang="en-US" altLang="en-US" sz="1800" dirty="0"/>
              <a:t>SVMs may not scale well to very large datasets due to their computational complexity and memory requirements. In such cases, other algorithms like logistic regression or decision trees may be more suitable.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Difficulty with Noisy Data</a:t>
            </a:r>
            <a:r>
              <a:rPr kumimoji="0" lang="en-US" altLang="en-US" sz="1800" b="0" i="0" u="sng" strike="noStrike" cap="none" normalizeH="0" baseline="0" dirty="0">
                <a:ln>
                  <a:noFill/>
                </a:ln>
                <a:solidFill>
                  <a:schemeClr val="tx1"/>
                </a:solidFill>
                <a:effectLst/>
                <a:latin typeface="Arial" panose="020B0604020202020204" pitchFamily="34" charset="0"/>
              </a:rPr>
              <a:t>: </a:t>
            </a:r>
            <a:r>
              <a:rPr lang="en-US" altLang="en-US" sz="1800" dirty="0"/>
              <a:t>SVMs are sensitive to noisy data, as outliers can significantly affect the position and orientation of the decision boundary, leading to poor generalization</a:t>
            </a:r>
            <a:r>
              <a:rPr lang="en-US" altLang="en-US" dirty="0"/>
              <a:t>.</a:t>
            </a:r>
          </a:p>
        </p:txBody>
      </p:sp>
    </p:spTree>
    <p:extLst>
      <p:ext uri="{BB962C8B-B14F-4D97-AF65-F5344CB8AC3E}">
        <p14:creationId xmlns:p14="http://schemas.microsoft.com/office/powerpoint/2010/main" val="275691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0ED8-E7D7-4781-B6A2-A39DBE5EF0A7}"/>
              </a:ext>
            </a:extLst>
          </p:cNvPr>
          <p:cNvSpPr>
            <a:spLocks noGrp="1"/>
          </p:cNvSpPr>
          <p:nvPr>
            <p:ph type="title"/>
          </p:nvPr>
        </p:nvSpPr>
        <p:spPr/>
        <p:txBody>
          <a:bodyPr/>
          <a:lstStyle/>
          <a:p>
            <a:r>
              <a:rPr lang="en-US" dirty="0"/>
              <a:t>Support Vector Machine Algorithm</a:t>
            </a:r>
          </a:p>
        </p:txBody>
      </p:sp>
      <p:sp>
        <p:nvSpPr>
          <p:cNvPr id="3" name="Content Placeholder 2">
            <a:extLst>
              <a:ext uri="{FF2B5EF4-FFF2-40B4-BE49-F238E27FC236}">
                <a16:creationId xmlns:a16="http://schemas.microsoft.com/office/drawing/2014/main" id="{86B5CFE5-FF01-4F55-A643-88E314D30E98}"/>
              </a:ext>
            </a:extLst>
          </p:cNvPr>
          <p:cNvSpPr>
            <a:spLocks noGrp="1"/>
          </p:cNvSpPr>
          <p:nvPr>
            <p:ph idx="1"/>
          </p:nvPr>
        </p:nvSpPr>
        <p:spPr>
          <a:xfrm>
            <a:off x="1097280" y="2108201"/>
            <a:ext cx="6836485" cy="2517587"/>
          </a:xfrm>
        </p:spPr>
        <p:txBody>
          <a:bodyPr/>
          <a:lstStyle/>
          <a:p>
            <a:pPr algn="just"/>
            <a:r>
              <a:rPr lang="en-US" dirty="0"/>
              <a:t>The Support Vector Machine (SVM) algorithm is a supervised machine learning model used for classification and regression tasks. It is particularly effective in high-dimensional spaces and situations where the number of dimensions exceeds the number of samples. The primary goal of SVM is to find the best separating hyperplane that divides the dataset into classes.</a:t>
            </a:r>
          </a:p>
          <a:p>
            <a:pPr algn="just"/>
            <a:endParaRPr lang="en-US" dirty="0"/>
          </a:p>
        </p:txBody>
      </p:sp>
      <p:pic>
        <p:nvPicPr>
          <p:cNvPr id="1026" name="Picture 2" descr="SVMs algorithm explained simply - Knowledge sharing - KNIME Community Forum">
            <a:extLst>
              <a:ext uri="{FF2B5EF4-FFF2-40B4-BE49-F238E27FC236}">
                <a16:creationId xmlns:a16="http://schemas.microsoft.com/office/drawing/2014/main" id="{76B07B40-3437-4C67-845F-217AC9375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027" y="2263588"/>
            <a:ext cx="2953287" cy="215601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2E7AC726-403A-4C52-815B-4A65F9BE6652}"/>
              </a:ext>
            </a:extLst>
          </p:cNvPr>
          <p:cNvSpPr txBox="1">
            <a:spLocks/>
          </p:cNvSpPr>
          <p:nvPr/>
        </p:nvSpPr>
        <p:spPr>
          <a:xfrm>
            <a:off x="1008905" y="4480829"/>
            <a:ext cx="10699001" cy="1739152"/>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a:t>SVMs can be used for a variety of tasks, such as text classification, image classification, spam detection, handwriting identification, gene expression analysis, face detection, and anomaly detection. SVMs are adaptable and efficient in a variety of applications because they can manage high-dimensional data and nonlinear relationships.</a:t>
            </a:r>
          </a:p>
        </p:txBody>
      </p:sp>
    </p:spTree>
    <p:extLst>
      <p:ext uri="{BB962C8B-B14F-4D97-AF65-F5344CB8AC3E}">
        <p14:creationId xmlns:p14="http://schemas.microsoft.com/office/powerpoint/2010/main" val="2885597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2638-C4ED-4434-AC1A-5B35F85813EA}"/>
              </a:ext>
            </a:extLst>
          </p:cNvPr>
          <p:cNvSpPr>
            <a:spLocks noGrp="1"/>
          </p:cNvSpPr>
          <p:nvPr>
            <p:ph type="title"/>
          </p:nvPr>
        </p:nvSpPr>
        <p:spPr/>
        <p:txBody>
          <a:bodyPr/>
          <a:lstStyle/>
          <a:p>
            <a:r>
              <a:rPr lang="en-US" dirty="0" err="1"/>
              <a:t>GridSearch</a:t>
            </a:r>
            <a:endParaRPr lang="en-US" dirty="0"/>
          </a:p>
        </p:txBody>
      </p:sp>
      <p:sp>
        <p:nvSpPr>
          <p:cNvPr id="3" name="Content Placeholder 2">
            <a:extLst>
              <a:ext uri="{FF2B5EF4-FFF2-40B4-BE49-F238E27FC236}">
                <a16:creationId xmlns:a16="http://schemas.microsoft.com/office/drawing/2014/main" id="{4BCC9B8C-8655-4766-9416-F1E69D14EB22}"/>
              </a:ext>
            </a:extLst>
          </p:cNvPr>
          <p:cNvSpPr>
            <a:spLocks noGrp="1"/>
          </p:cNvSpPr>
          <p:nvPr>
            <p:ph idx="1"/>
          </p:nvPr>
        </p:nvSpPr>
        <p:spPr/>
        <p:txBody>
          <a:bodyPr>
            <a:normAutofit lnSpcReduction="10000"/>
          </a:bodyPr>
          <a:lstStyle/>
          <a:p>
            <a:r>
              <a:rPr lang="en-US" dirty="0" err="1"/>
              <a:t>GridSearchCV</a:t>
            </a:r>
            <a:r>
              <a:rPr lang="en-US" dirty="0"/>
              <a:t> is a method in Scikit-Learn used for hyperparameter tuning of machine learning models. It is part of the </a:t>
            </a:r>
            <a:r>
              <a:rPr lang="en-US" dirty="0" err="1"/>
              <a:t>model_selection</a:t>
            </a:r>
            <a:r>
              <a:rPr lang="en-US" dirty="0"/>
              <a:t> module. The term "CV" stands for cross-validation, which is a technique used to evaluate the performance of a model on unseen data by splitting the dataset into multiple subsets (folds) and training the model on some folds while testing it on others.</a:t>
            </a:r>
          </a:p>
          <a:p>
            <a:endParaRPr lang="en-US" dirty="0"/>
          </a:p>
          <a:p>
            <a:r>
              <a:rPr lang="en-US" dirty="0" err="1"/>
              <a:t>GridSearchCV</a:t>
            </a:r>
            <a:r>
              <a:rPr lang="en-US" dirty="0"/>
              <a:t> performs an exhaustive search over a specified grid of hyperparameters for a given estimator (machine learning model) and evaluates the performance of each combination using cross-validation. It is commonly used to find the optimal set of hyperparameters that results in the best model performance.</a:t>
            </a:r>
          </a:p>
        </p:txBody>
      </p:sp>
    </p:spTree>
    <p:extLst>
      <p:ext uri="{BB962C8B-B14F-4D97-AF65-F5344CB8AC3E}">
        <p14:creationId xmlns:p14="http://schemas.microsoft.com/office/powerpoint/2010/main" val="3216786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F8C2-EADF-43B9-83B4-DD18250005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233B98-D703-4EF4-9335-4945B8FB1AD6}"/>
              </a:ext>
            </a:extLst>
          </p:cNvPr>
          <p:cNvSpPr>
            <a:spLocks noGrp="1"/>
          </p:cNvSpPr>
          <p:nvPr>
            <p:ph idx="1"/>
          </p:nvPr>
        </p:nvSpPr>
        <p:spPr>
          <a:xfrm>
            <a:off x="755365" y="4679997"/>
            <a:ext cx="9544780" cy="1556426"/>
          </a:xfrm>
        </p:spPr>
        <p:txBody>
          <a:bodyPr>
            <a:normAutofit/>
          </a:bodyPr>
          <a:lstStyle/>
          <a:p>
            <a:r>
              <a:rPr lang="en-US" b="1" dirty="0"/>
              <a:t>Gamma:</a:t>
            </a:r>
          </a:p>
          <a:p>
            <a:r>
              <a:rPr lang="en-US" dirty="0"/>
              <a:t>In the context of Support Vector Machines (SVM) with Radial Basis Function (RBF) kernel, the gamma parameter is crucial for controlling the shape of the decision boundary. </a:t>
            </a:r>
          </a:p>
        </p:txBody>
      </p:sp>
      <p:pic>
        <p:nvPicPr>
          <p:cNvPr id="2050" name="Picture 2" descr="Understanding SVM Hyperparameters">
            <a:extLst>
              <a:ext uri="{FF2B5EF4-FFF2-40B4-BE49-F238E27FC236}">
                <a16:creationId xmlns:a16="http://schemas.microsoft.com/office/drawing/2014/main" id="{D9F96E86-B837-4CD7-A796-DE2E93FA4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506" y="259405"/>
            <a:ext cx="6562498" cy="21319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B64BA24-DCDD-40B1-92FB-BFC2A15F64DD}"/>
              </a:ext>
            </a:extLst>
          </p:cNvPr>
          <p:cNvPicPr>
            <a:picLocks noChangeAspect="1"/>
          </p:cNvPicPr>
          <p:nvPr/>
        </p:nvPicPr>
        <p:blipFill>
          <a:blip r:embed="rId3"/>
          <a:stretch>
            <a:fillRect/>
          </a:stretch>
        </p:blipFill>
        <p:spPr>
          <a:xfrm>
            <a:off x="6262676" y="2498391"/>
            <a:ext cx="4489541" cy="2131979"/>
          </a:xfrm>
          <a:prstGeom prst="rect">
            <a:avLst/>
          </a:prstGeom>
        </p:spPr>
      </p:pic>
      <p:pic>
        <p:nvPicPr>
          <p:cNvPr id="7" name="Picture 6">
            <a:extLst>
              <a:ext uri="{FF2B5EF4-FFF2-40B4-BE49-F238E27FC236}">
                <a16:creationId xmlns:a16="http://schemas.microsoft.com/office/drawing/2014/main" id="{365B43F0-0F79-4232-AF91-DA652134B2FF}"/>
              </a:ext>
            </a:extLst>
          </p:cNvPr>
          <p:cNvPicPr>
            <a:picLocks noChangeAspect="1"/>
          </p:cNvPicPr>
          <p:nvPr/>
        </p:nvPicPr>
        <p:blipFill>
          <a:blip r:embed="rId4"/>
          <a:stretch>
            <a:fillRect/>
          </a:stretch>
        </p:blipFill>
        <p:spPr>
          <a:xfrm>
            <a:off x="1442936" y="2498391"/>
            <a:ext cx="4653064" cy="2131346"/>
          </a:xfrm>
          <a:prstGeom prst="rect">
            <a:avLst/>
          </a:prstGeom>
        </p:spPr>
      </p:pic>
    </p:spTree>
    <p:extLst>
      <p:ext uri="{BB962C8B-B14F-4D97-AF65-F5344CB8AC3E}">
        <p14:creationId xmlns:p14="http://schemas.microsoft.com/office/powerpoint/2010/main" val="3162124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B37F-04BC-4B30-B306-5BD4AFB35FDF}"/>
              </a:ext>
            </a:extLst>
          </p:cNvPr>
          <p:cNvSpPr>
            <a:spLocks noGrp="1"/>
          </p:cNvSpPr>
          <p:nvPr>
            <p:ph type="title"/>
          </p:nvPr>
        </p:nvSpPr>
        <p:spPr/>
        <p:txBody>
          <a:bodyPr/>
          <a:lstStyle/>
          <a:p>
            <a:pPr fontAlgn="base"/>
            <a:r>
              <a:rPr lang="en-US" dirty="0"/>
              <a:t>k-fold</a:t>
            </a:r>
            <a:r>
              <a:rPr lang="en-US" b="0" i="0" dirty="0">
                <a:solidFill>
                  <a:srgbClr val="464749"/>
                </a:solidFill>
                <a:effectLst/>
                <a:latin typeface="iransans"/>
              </a:rPr>
              <a:t> </a:t>
            </a:r>
            <a:r>
              <a:rPr lang="en-US" dirty="0"/>
              <a:t>cross-validation</a:t>
            </a:r>
          </a:p>
        </p:txBody>
      </p:sp>
      <p:sp>
        <p:nvSpPr>
          <p:cNvPr id="3" name="Content Placeholder 2">
            <a:extLst>
              <a:ext uri="{FF2B5EF4-FFF2-40B4-BE49-F238E27FC236}">
                <a16:creationId xmlns:a16="http://schemas.microsoft.com/office/drawing/2014/main" id="{890FDA18-2031-4BCA-BE76-166D009A1212}"/>
              </a:ext>
            </a:extLst>
          </p:cNvPr>
          <p:cNvSpPr>
            <a:spLocks noGrp="1"/>
          </p:cNvSpPr>
          <p:nvPr>
            <p:ph idx="1"/>
          </p:nvPr>
        </p:nvSpPr>
        <p:spPr>
          <a:xfrm>
            <a:off x="1097280" y="4677660"/>
            <a:ext cx="10058400" cy="1191432"/>
          </a:xfrm>
        </p:spPr>
        <p:txBody>
          <a:bodyPr>
            <a:normAutofit fontScale="92500" lnSpcReduction="20000"/>
          </a:bodyPr>
          <a:lstStyle/>
          <a:p>
            <a:r>
              <a:rPr lang="en-US" dirty="0"/>
              <a:t>K-fold cross-validation is a technique used to evaluate the performance of a machine learning model by partitioning the dataset into KKK subsets or "folds." It helps to ensure that the model's performance is not dependent on a specific train-test split and provides a more robust estimate of its accuracy.</a:t>
            </a:r>
          </a:p>
        </p:txBody>
      </p:sp>
      <p:pic>
        <p:nvPicPr>
          <p:cNvPr id="1026" name="Picture 2" descr="Mostapha Kalami Heris on X: &quot;اعتبارسنجی متقابل چند لایه یا k-Fold  Cross-validation چیست؟ چه کاربردی دارد؟ و چطور اجرا می‌شود؟ اگر به یادگیری  ماشین و علم داده علاقه‌مندید، می‌توانید پاسخ را به">
            <a:extLst>
              <a:ext uri="{FF2B5EF4-FFF2-40B4-BE49-F238E27FC236}">
                <a16:creationId xmlns:a16="http://schemas.microsoft.com/office/drawing/2014/main" id="{1C0EA1FD-46BF-41A2-8CD8-1C98ADC24F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328"/>
          <a:stretch/>
        </p:blipFill>
        <p:spPr bwMode="auto">
          <a:xfrm>
            <a:off x="6264737" y="1959735"/>
            <a:ext cx="4411792" cy="25325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روش اعتبارسنجی متقابل - ویکی‌پدیا، دانشنامهٔ آزاد">
            <a:extLst>
              <a:ext uri="{FF2B5EF4-FFF2-40B4-BE49-F238E27FC236}">
                <a16:creationId xmlns:a16="http://schemas.microsoft.com/office/drawing/2014/main" id="{FE1097F7-E831-4E26-AA26-0D0BFAFDC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115" y="1959735"/>
            <a:ext cx="50101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034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B99B-125D-493C-B67F-54832BDF0281}"/>
              </a:ext>
            </a:extLst>
          </p:cNvPr>
          <p:cNvSpPr>
            <a:spLocks noGrp="1"/>
          </p:cNvSpPr>
          <p:nvPr>
            <p:ph type="title"/>
          </p:nvPr>
        </p:nvSpPr>
        <p:spPr/>
        <p:txBody>
          <a:bodyPr/>
          <a:lstStyle/>
          <a:p>
            <a:r>
              <a:rPr lang="en-US" dirty="0"/>
              <a:t>k-fold</a:t>
            </a:r>
            <a:r>
              <a:rPr lang="en-US" b="0" i="0" dirty="0">
                <a:solidFill>
                  <a:srgbClr val="464749"/>
                </a:solidFill>
                <a:effectLst/>
                <a:latin typeface="iransans"/>
              </a:rPr>
              <a:t> </a:t>
            </a:r>
            <a:r>
              <a:rPr lang="en-US" dirty="0"/>
              <a:t>cross-validation</a:t>
            </a:r>
          </a:p>
        </p:txBody>
      </p:sp>
      <p:sp>
        <p:nvSpPr>
          <p:cNvPr id="3" name="Content Placeholder 2">
            <a:extLst>
              <a:ext uri="{FF2B5EF4-FFF2-40B4-BE49-F238E27FC236}">
                <a16:creationId xmlns:a16="http://schemas.microsoft.com/office/drawing/2014/main" id="{339539F9-A650-40A6-9DA7-F4FC7F208F1D}"/>
              </a:ext>
            </a:extLst>
          </p:cNvPr>
          <p:cNvSpPr>
            <a:spLocks noGrp="1"/>
          </p:cNvSpPr>
          <p:nvPr>
            <p:ph idx="1"/>
          </p:nvPr>
        </p:nvSpPr>
        <p:spPr/>
        <p:txBody>
          <a:bodyPr/>
          <a:lstStyle/>
          <a:p>
            <a:pPr algn="just"/>
            <a:r>
              <a:rPr lang="en-US" b="1" dirty="0"/>
              <a:t>Benefits of K-Fold Cross-Validation:</a:t>
            </a:r>
          </a:p>
          <a:p>
            <a:pPr lvl="1" algn="just">
              <a:lnSpc>
                <a:spcPct val="150000"/>
              </a:lnSpc>
              <a:buClr>
                <a:srgbClr val="FFC000"/>
              </a:buClr>
              <a:buFont typeface="Wingdings" panose="05000000000000000000" pitchFamily="2" charset="2"/>
              <a:buChar char="q"/>
            </a:pPr>
            <a:r>
              <a:rPr lang="en-US" dirty="0"/>
              <a:t>More Reliable Estimates: By using multiple train-test splits, K-fold cross-validation provides a more reliable estimate of the model's performance compared to a single train-test split.</a:t>
            </a:r>
          </a:p>
          <a:p>
            <a:pPr lvl="1" algn="just">
              <a:lnSpc>
                <a:spcPct val="150000"/>
              </a:lnSpc>
              <a:buClr>
                <a:srgbClr val="FFC000"/>
              </a:buClr>
              <a:buFont typeface="Wingdings" panose="05000000000000000000" pitchFamily="2" charset="2"/>
              <a:buChar char="q"/>
            </a:pPr>
            <a:r>
              <a:rPr lang="en-US" dirty="0"/>
              <a:t>Efficient Use of Data: It uses all data points for both training and validation, ensuring that every data point is used for validation exactly once.</a:t>
            </a:r>
          </a:p>
          <a:p>
            <a:pPr lvl="1" algn="just">
              <a:lnSpc>
                <a:spcPct val="150000"/>
              </a:lnSpc>
              <a:buClr>
                <a:srgbClr val="FFC000"/>
              </a:buClr>
              <a:buFont typeface="Wingdings" panose="05000000000000000000" pitchFamily="2" charset="2"/>
              <a:buChar char="q"/>
            </a:pPr>
            <a:r>
              <a:rPr lang="en-US" dirty="0"/>
              <a:t>Reduces Overfitting: Helps in reducing overfitting by ensuring that the model's performance is validated on different subsets of the data.</a:t>
            </a:r>
          </a:p>
        </p:txBody>
      </p:sp>
    </p:spTree>
    <p:extLst>
      <p:ext uri="{BB962C8B-B14F-4D97-AF65-F5344CB8AC3E}">
        <p14:creationId xmlns:p14="http://schemas.microsoft.com/office/powerpoint/2010/main" val="358926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0ED8-E7D7-4781-B6A2-A39DBE5EF0A7}"/>
              </a:ext>
            </a:extLst>
          </p:cNvPr>
          <p:cNvSpPr>
            <a:spLocks noGrp="1"/>
          </p:cNvSpPr>
          <p:nvPr>
            <p:ph type="title"/>
          </p:nvPr>
        </p:nvSpPr>
        <p:spPr/>
        <p:txBody>
          <a:bodyPr>
            <a:normAutofit/>
          </a:bodyPr>
          <a:lstStyle/>
          <a:p>
            <a:r>
              <a:rPr lang="en-US" dirty="0"/>
              <a:t>Support Vector Machine Algorithm</a:t>
            </a:r>
            <a:r>
              <a:rPr lang="fa-IR" dirty="0"/>
              <a:t>:</a:t>
            </a:r>
            <a:r>
              <a:rPr lang="en-US" dirty="0"/>
              <a:t> </a:t>
            </a:r>
            <a:r>
              <a:rPr lang="en-US" b="1" dirty="0"/>
              <a:t>Key Concepts of SVM</a:t>
            </a:r>
            <a:endParaRPr lang="en-US" dirty="0"/>
          </a:p>
        </p:txBody>
      </p:sp>
      <p:sp>
        <p:nvSpPr>
          <p:cNvPr id="3" name="Content Placeholder 2">
            <a:extLst>
              <a:ext uri="{FF2B5EF4-FFF2-40B4-BE49-F238E27FC236}">
                <a16:creationId xmlns:a16="http://schemas.microsoft.com/office/drawing/2014/main" id="{86B5CFE5-FF01-4F55-A643-88E314D30E98}"/>
              </a:ext>
            </a:extLst>
          </p:cNvPr>
          <p:cNvSpPr>
            <a:spLocks noGrp="1"/>
          </p:cNvSpPr>
          <p:nvPr>
            <p:ph idx="1"/>
          </p:nvPr>
        </p:nvSpPr>
        <p:spPr/>
        <p:txBody>
          <a:bodyPr>
            <a:normAutofit/>
          </a:bodyPr>
          <a:lstStyle/>
          <a:p>
            <a:r>
              <a:rPr lang="en-US" sz="1800" b="1" u="sng" dirty="0">
                <a:solidFill>
                  <a:schemeClr val="tx1"/>
                </a:solidFill>
                <a:latin typeface="Arial" panose="020B0604020202020204" pitchFamily="34" charset="0"/>
              </a:rPr>
              <a:t>Hyperplane:</a:t>
            </a:r>
          </a:p>
          <a:p>
            <a:pPr lvl="1">
              <a:buFont typeface="Arial" panose="020B0604020202020204" pitchFamily="34" charset="0"/>
              <a:buChar char="•"/>
            </a:pPr>
            <a:r>
              <a:rPr lang="en-US" dirty="0"/>
              <a:t>A hyperplane in an n-dimensional space is a flat affine subspace of n−1 dimensions. In a 2D space, it is a line; in a 3D space, it is a plane.</a:t>
            </a:r>
          </a:p>
          <a:p>
            <a:pPr lvl="1">
              <a:buFont typeface="Arial" panose="020B0604020202020204" pitchFamily="34" charset="0"/>
              <a:buChar char="•"/>
            </a:pPr>
            <a:r>
              <a:rPr lang="en-US" dirty="0"/>
              <a:t>For a binary classification task, SVM aims to find the hyperplane that best separates the data points of the two classes.</a:t>
            </a:r>
          </a:p>
          <a:p>
            <a:pPr lvl="1">
              <a:buFont typeface="Arial" panose="020B0604020202020204" pitchFamily="34" charset="0"/>
              <a:buChar char="•"/>
            </a:pPr>
            <a:endParaRPr lang="en-US" dirty="0"/>
          </a:p>
          <a:p>
            <a:r>
              <a:rPr lang="en-US" sz="1800" b="1" u="sng" dirty="0">
                <a:solidFill>
                  <a:schemeClr val="tx1"/>
                </a:solidFill>
                <a:latin typeface="Arial" panose="020B0604020202020204" pitchFamily="34" charset="0"/>
              </a:rPr>
              <a:t>Support Vectors:</a:t>
            </a:r>
          </a:p>
          <a:p>
            <a:pPr lvl="1">
              <a:buFont typeface="Arial" panose="020B0604020202020204" pitchFamily="34" charset="0"/>
              <a:buChar char="•"/>
            </a:pPr>
            <a:r>
              <a:rPr lang="en-US" dirty="0"/>
              <a:t>Support vectors are the data points that are closest to the hyperplane. They are critical as they define the position and orientation of the hyperplane.</a:t>
            </a:r>
          </a:p>
          <a:p>
            <a:pPr lvl="1">
              <a:buFont typeface="Arial" panose="020B0604020202020204" pitchFamily="34" charset="0"/>
              <a:buChar char="•"/>
            </a:pPr>
            <a:r>
              <a:rPr lang="en-US" dirty="0"/>
              <a:t>The distance from the hyperplane to the nearest data point of either class is called the margin. SVM tries to maximize this margin.</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67192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E861-0D13-4638-AFFA-30F477F52766}"/>
              </a:ext>
            </a:extLst>
          </p:cNvPr>
          <p:cNvSpPr>
            <a:spLocks noGrp="1"/>
          </p:cNvSpPr>
          <p:nvPr>
            <p:ph type="title"/>
          </p:nvPr>
        </p:nvSpPr>
        <p:spPr/>
        <p:txBody>
          <a:bodyPr/>
          <a:lstStyle/>
          <a:p>
            <a:r>
              <a:rPr lang="en-US" dirty="0"/>
              <a:t>Support Vector Machine Algorithm</a:t>
            </a:r>
            <a:r>
              <a:rPr lang="fa-IR" dirty="0"/>
              <a:t>:</a:t>
            </a:r>
            <a:r>
              <a:rPr lang="en-US" dirty="0"/>
              <a:t> </a:t>
            </a:r>
            <a:r>
              <a:rPr lang="en-US" b="1" dirty="0"/>
              <a:t>Key Concepts of SVM</a:t>
            </a:r>
            <a:endParaRPr lang="en-US" dirty="0"/>
          </a:p>
        </p:txBody>
      </p:sp>
      <p:sp>
        <p:nvSpPr>
          <p:cNvPr id="3" name="Content Placeholder 2">
            <a:extLst>
              <a:ext uri="{FF2B5EF4-FFF2-40B4-BE49-F238E27FC236}">
                <a16:creationId xmlns:a16="http://schemas.microsoft.com/office/drawing/2014/main" id="{0E3E46E1-94BC-43E3-BD31-7642FBCF2714}"/>
              </a:ext>
            </a:extLst>
          </p:cNvPr>
          <p:cNvSpPr>
            <a:spLocks noGrp="1"/>
          </p:cNvSpPr>
          <p:nvPr>
            <p:ph idx="1"/>
          </p:nvPr>
        </p:nvSpPr>
        <p:spPr>
          <a:xfrm>
            <a:off x="1097279" y="2054410"/>
            <a:ext cx="4586345" cy="3291886"/>
          </a:xfrm>
        </p:spPr>
        <p:txBody>
          <a:bodyPr/>
          <a:lstStyle/>
          <a:p>
            <a:pPr algn="just"/>
            <a:r>
              <a:rPr lang="en-US" sz="1800" b="1" u="sng" dirty="0">
                <a:solidFill>
                  <a:schemeClr val="tx1"/>
                </a:solidFill>
                <a:latin typeface="Arial" panose="020B0604020202020204" pitchFamily="34" charset="0"/>
              </a:rPr>
              <a:t>Margin:</a:t>
            </a:r>
          </a:p>
          <a:p>
            <a:pPr lvl="1" algn="just">
              <a:buFont typeface="Arial" panose="020B0604020202020204" pitchFamily="34" charset="0"/>
              <a:buChar char="•"/>
            </a:pPr>
            <a:r>
              <a:rPr lang="en-US" dirty="0"/>
              <a:t>The margin is the distance between the hyperplane and the nearest data points from either class.</a:t>
            </a:r>
          </a:p>
          <a:p>
            <a:pPr lvl="1" algn="just">
              <a:buFont typeface="Arial" panose="020B0604020202020204" pitchFamily="34" charset="0"/>
              <a:buChar char="•"/>
            </a:pPr>
            <a:r>
              <a:rPr lang="en-US" dirty="0"/>
              <a:t>SVM aims to find the hyperplane that maximizes this margin, hence the term "maximum margin classifier."</a:t>
            </a:r>
          </a:p>
          <a:p>
            <a:pPr algn="just"/>
            <a:endParaRPr lang="en-US" dirty="0"/>
          </a:p>
        </p:txBody>
      </p:sp>
      <p:pic>
        <p:nvPicPr>
          <p:cNvPr id="2050" name="Picture 2" descr="Support Vector Machine (SVM) Algorithm - Javatpoint">
            <a:extLst>
              <a:ext uri="{FF2B5EF4-FFF2-40B4-BE49-F238E27FC236}">
                <a16:creationId xmlns:a16="http://schemas.microsoft.com/office/drawing/2014/main" id="{F66538D4-1351-4BA1-822D-03403C931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968" y="2054410"/>
            <a:ext cx="5255108" cy="350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84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0C34-6B6D-4E60-843D-CAF193C3C2EA}"/>
              </a:ext>
            </a:extLst>
          </p:cNvPr>
          <p:cNvSpPr>
            <a:spLocks noGrp="1"/>
          </p:cNvSpPr>
          <p:nvPr>
            <p:ph type="title"/>
          </p:nvPr>
        </p:nvSpPr>
        <p:spPr/>
        <p:txBody>
          <a:bodyPr>
            <a:normAutofit/>
          </a:bodyPr>
          <a:lstStyle/>
          <a:p>
            <a:r>
              <a:rPr lang="en-US" dirty="0"/>
              <a:t>Support Vector Machine Algorithm :</a:t>
            </a:r>
            <a:r>
              <a:rPr lang="en-US" b="1" dirty="0"/>
              <a:t>How SVM Works</a:t>
            </a:r>
            <a:endParaRPr lang="en-US" dirty="0"/>
          </a:p>
        </p:txBody>
      </p:sp>
      <p:sp>
        <p:nvSpPr>
          <p:cNvPr id="4" name="Rectangle 1">
            <a:extLst>
              <a:ext uri="{FF2B5EF4-FFF2-40B4-BE49-F238E27FC236}">
                <a16:creationId xmlns:a16="http://schemas.microsoft.com/office/drawing/2014/main" id="{CE454689-0C84-4506-BDA1-626B6A19E902}"/>
              </a:ext>
            </a:extLst>
          </p:cNvPr>
          <p:cNvSpPr>
            <a:spLocks noGrp="1" noChangeArrowheads="1"/>
          </p:cNvSpPr>
          <p:nvPr>
            <p:ph idx="1"/>
          </p:nvPr>
        </p:nvSpPr>
        <p:spPr bwMode="auto">
          <a:xfrm>
            <a:off x="1097280" y="1861781"/>
            <a:ext cx="9561755" cy="4253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sz="1800" b="1" u="sng" dirty="0">
                <a:solidFill>
                  <a:schemeClr val="tx1"/>
                </a:solidFill>
                <a:latin typeface="Arial" panose="020B0604020202020204" pitchFamily="34" charset="0"/>
              </a:rPr>
              <a:t>Linear SVM:</a:t>
            </a:r>
          </a:p>
          <a:p>
            <a:pPr marL="292608" lvl="1" indent="0" eaLnBrk="0" fontAlgn="base" hangingPunct="0">
              <a:lnSpc>
                <a:spcPct val="200000"/>
              </a:lnSpc>
              <a:spcBef>
                <a:spcPct val="0"/>
              </a:spcBef>
              <a:spcAft>
                <a:spcPct val="0"/>
              </a:spcAft>
              <a:buFontTx/>
              <a:buChar char="•"/>
            </a:pPr>
            <a:r>
              <a:rPr lang="en-US" altLang="en-US" sz="1600" dirty="0"/>
              <a:t>For linearly separable data, SVM finds a hyperplane that separates the data into two classes with the maximum margin.</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sz="1800" b="1" u="sng" dirty="0">
                <a:solidFill>
                  <a:schemeClr val="tx1"/>
                </a:solidFill>
                <a:latin typeface="Arial" panose="020B0604020202020204" pitchFamily="34" charset="0"/>
              </a:rPr>
              <a:t>Non-Linear SVM:</a:t>
            </a:r>
          </a:p>
          <a:p>
            <a:pPr marL="292608" lvl="1" indent="0" eaLnBrk="0" fontAlgn="base" hangingPunct="0">
              <a:lnSpc>
                <a:spcPct val="200000"/>
              </a:lnSpc>
              <a:spcBef>
                <a:spcPct val="0"/>
              </a:spcBef>
              <a:spcAft>
                <a:spcPct val="0"/>
              </a:spcAft>
              <a:buFontTx/>
              <a:buChar char="•"/>
            </a:pPr>
            <a:r>
              <a:rPr lang="en-US" altLang="en-US" sz="1600" dirty="0"/>
              <a:t>For data that is not linearly separable, SVM uses a technique called the kernel trick. The kernel trick transforms the input space into a higher-dimensional space where a linear separation is possible.</a:t>
            </a:r>
          </a:p>
          <a:p>
            <a:pPr marL="292608" lvl="1" indent="0" eaLnBrk="0" fontAlgn="base" hangingPunct="0">
              <a:lnSpc>
                <a:spcPct val="200000"/>
              </a:lnSpc>
              <a:spcBef>
                <a:spcPct val="0"/>
              </a:spcBef>
              <a:spcAft>
                <a:spcPct val="0"/>
              </a:spcAft>
              <a:buFontTx/>
              <a:buChar char="•"/>
            </a:pPr>
            <a:r>
              <a:rPr lang="en-US" altLang="en-US" sz="1600" dirty="0"/>
              <a:t>Common kernel functions include Polynomial, Radial Basis Function (RBF), and Sigmoid</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931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CA1E-BA26-469C-9F83-0E1B47011186}"/>
              </a:ext>
            </a:extLst>
          </p:cNvPr>
          <p:cNvSpPr>
            <a:spLocks noGrp="1"/>
          </p:cNvSpPr>
          <p:nvPr>
            <p:ph type="title"/>
          </p:nvPr>
        </p:nvSpPr>
        <p:spPr/>
        <p:txBody>
          <a:bodyPr/>
          <a:lstStyle/>
          <a:p>
            <a:r>
              <a:rPr lang="en-US" dirty="0"/>
              <a:t>Support Vector Machine Algorithm</a:t>
            </a:r>
          </a:p>
        </p:txBody>
      </p:sp>
      <p:sp>
        <p:nvSpPr>
          <p:cNvPr id="3" name="Content Placeholder 2">
            <a:extLst>
              <a:ext uri="{FF2B5EF4-FFF2-40B4-BE49-F238E27FC236}">
                <a16:creationId xmlns:a16="http://schemas.microsoft.com/office/drawing/2014/main" id="{7D2941EB-E3DA-416F-ABE5-083060E751E5}"/>
              </a:ext>
            </a:extLst>
          </p:cNvPr>
          <p:cNvSpPr>
            <a:spLocks noGrp="1"/>
          </p:cNvSpPr>
          <p:nvPr>
            <p:ph idx="1"/>
          </p:nvPr>
        </p:nvSpPr>
        <p:spPr>
          <a:xfrm>
            <a:off x="934849" y="2054413"/>
            <a:ext cx="6926133" cy="3760891"/>
          </a:xfrm>
        </p:spPr>
        <p:txBody>
          <a:bodyPr>
            <a:normAutofit fontScale="92500" lnSpcReduction="10000"/>
          </a:bodyPr>
          <a:lstStyle/>
          <a:p>
            <a:pPr algn="just"/>
            <a:r>
              <a:rPr lang="en-US" dirty="0"/>
              <a:t>SVM is a supervised machine learning algorithm used for both classification and regression. Though we say regression problems as well it’s best suited for classification. The main objective of the SVM algorithm is to find the optimal hyperplane in an N-dimensional space that can separate the data points in different classes in the feature space. The hyperplane tries that the margin between the closest points of different classes should be as maximum as possible. The dimension of the hyperplane depends upon the number of features. If the number of input features is two, then the hyperplane is just a line. If the number of input features is three, then the hyperplane becomes a 2-D plane. It becomes difficult to imagine when the number of features exceeds three.</a:t>
            </a:r>
          </a:p>
        </p:txBody>
      </p:sp>
      <p:pic>
        <p:nvPicPr>
          <p:cNvPr id="5122" name="Picture 2" descr="Three-class classification by SVM. | Download Scientific Diagram">
            <a:extLst>
              <a:ext uri="{FF2B5EF4-FFF2-40B4-BE49-F238E27FC236}">
                <a16:creationId xmlns:a16="http://schemas.microsoft.com/office/drawing/2014/main" id="{F2030FF0-A50E-4015-B44D-85889A125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413" y="2238374"/>
            <a:ext cx="3233738" cy="3051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8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F32E-DA7E-440B-837A-C09066477FE1}"/>
              </a:ext>
            </a:extLst>
          </p:cNvPr>
          <p:cNvSpPr>
            <a:spLocks noGrp="1"/>
          </p:cNvSpPr>
          <p:nvPr>
            <p:ph type="title"/>
          </p:nvPr>
        </p:nvSpPr>
        <p:spPr/>
        <p:txBody>
          <a:bodyPr/>
          <a:lstStyle/>
          <a:p>
            <a:r>
              <a:rPr lang="en-US" dirty="0"/>
              <a:t>Support Vector Machine Algorithm</a:t>
            </a:r>
            <a:r>
              <a:rPr lang="fa-IR" dirty="0"/>
              <a:t>:</a:t>
            </a:r>
            <a:br>
              <a:rPr lang="en-US" dirty="0"/>
            </a:br>
            <a:r>
              <a:rPr lang="en-US" sz="3200" b="1" dirty="0"/>
              <a:t>Kernel  Functions</a:t>
            </a:r>
            <a:endParaRPr lang="en-US" b="1" dirty="0"/>
          </a:p>
        </p:txBody>
      </p:sp>
      <p:sp>
        <p:nvSpPr>
          <p:cNvPr id="3" name="Content Placeholder 2">
            <a:extLst>
              <a:ext uri="{FF2B5EF4-FFF2-40B4-BE49-F238E27FC236}">
                <a16:creationId xmlns:a16="http://schemas.microsoft.com/office/drawing/2014/main" id="{C0B207F3-29CF-4C14-917F-83852E4F83C6}"/>
              </a:ext>
            </a:extLst>
          </p:cNvPr>
          <p:cNvSpPr>
            <a:spLocks noGrp="1"/>
          </p:cNvSpPr>
          <p:nvPr>
            <p:ph idx="1"/>
          </p:nvPr>
        </p:nvSpPr>
        <p:spPr>
          <a:xfrm>
            <a:off x="1097280" y="2064722"/>
            <a:ext cx="9974132" cy="1320799"/>
          </a:xfrm>
        </p:spPr>
        <p:txBody>
          <a:bodyPr/>
          <a:lstStyle/>
          <a:p>
            <a:pPr algn="just"/>
            <a:r>
              <a:rPr lang="en-US" dirty="0"/>
              <a:t>In Support Vector Machines (SVM), kernel functions play a crucial role in transforming the input data into a higher-dimensional space where it becomes easier to classify the data using a linear separator. </a:t>
            </a:r>
          </a:p>
          <a:p>
            <a:pPr algn="just"/>
            <a:endParaRPr lang="en-US" dirty="0"/>
          </a:p>
        </p:txBody>
      </p:sp>
      <p:sp>
        <p:nvSpPr>
          <p:cNvPr id="5" name="Content Placeholder 2">
            <a:extLst>
              <a:ext uri="{FF2B5EF4-FFF2-40B4-BE49-F238E27FC236}">
                <a16:creationId xmlns:a16="http://schemas.microsoft.com/office/drawing/2014/main" id="{95955160-E4B5-4366-98CD-0543D3E849D1}"/>
              </a:ext>
            </a:extLst>
          </p:cNvPr>
          <p:cNvSpPr txBox="1">
            <a:spLocks/>
          </p:cNvSpPr>
          <p:nvPr/>
        </p:nvSpPr>
        <p:spPr>
          <a:xfrm>
            <a:off x="1524000" y="3209365"/>
            <a:ext cx="9631679" cy="303007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u="sng" dirty="0">
                <a:solidFill>
                  <a:schemeClr val="tx1"/>
                </a:solidFill>
                <a:latin typeface="Arial" panose="020B0604020202020204" pitchFamily="34" charset="0"/>
              </a:rPr>
              <a:t>1. Linear Kernel</a:t>
            </a:r>
          </a:p>
          <a:p>
            <a:r>
              <a:rPr lang="en-US" dirty="0"/>
              <a:t>The linear kernel is the simplest type of kernel, used for linearly separable data.</a:t>
            </a:r>
          </a:p>
          <a:p>
            <a:endParaRPr lang="en-US" dirty="0"/>
          </a:p>
          <a:p>
            <a:r>
              <a:rPr lang="en-US" sz="1800" b="1" u="sng" dirty="0">
                <a:solidFill>
                  <a:schemeClr val="tx1"/>
                </a:solidFill>
                <a:latin typeface="Arial" panose="020B0604020202020204" pitchFamily="34" charset="0"/>
              </a:rPr>
              <a:t>Characteristics:</a:t>
            </a:r>
          </a:p>
          <a:p>
            <a:pPr lvl="1">
              <a:buFont typeface="Arial" panose="020B0604020202020204" pitchFamily="34" charset="0"/>
              <a:buChar char="•"/>
            </a:pPr>
            <a:r>
              <a:rPr lang="en-US" dirty="0"/>
              <a:t>Suitable for linearly separable data.</a:t>
            </a:r>
          </a:p>
          <a:p>
            <a:pPr lvl="1">
              <a:buFont typeface="Arial" panose="020B0604020202020204" pitchFamily="34" charset="0"/>
              <a:buChar char="•"/>
            </a:pPr>
            <a:r>
              <a:rPr lang="en-US" dirty="0"/>
              <a:t>Computationally efficient.</a:t>
            </a:r>
          </a:p>
          <a:p>
            <a:pPr lvl="1">
              <a:buFont typeface="Arial" panose="020B0604020202020204" pitchFamily="34" charset="0"/>
              <a:buChar char="•"/>
            </a:pPr>
            <a:r>
              <a:rPr lang="en-US" dirty="0"/>
              <a:t>Often used when the number of features is very large compared to the number of samples.</a:t>
            </a:r>
          </a:p>
        </p:txBody>
      </p:sp>
      <p:pic>
        <p:nvPicPr>
          <p:cNvPr id="6" name="Picture 5">
            <a:extLst>
              <a:ext uri="{FF2B5EF4-FFF2-40B4-BE49-F238E27FC236}">
                <a16:creationId xmlns:a16="http://schemas.microsoft.com/office/drawing/2014/main" id="{10C063A4-7B0D-4E13-AF70-D8FC69221621}"/>
              </a:ext>
            </a:extLst>
          </p:cNvPr>
          <p:cNvPicPr>
            <a:picLocks noChangeAspect="1"/>
          </p:cNvPicPr>
          <p:nvPr/>
        </p:nvPicPr>
        <p:blipFill>
          <a:blip r:embed="rId2"/>
          <a:stretch>
            <a:fillRect/>
          </a:stretch>
        </p:blipFill>
        <p:spPr>
          <a:xfrm>
            <a:off x="7037081" y="4319866"/>
            <a:ext cx="2250675" cy="728790"/>
          </a:xfrm>
          <a:prstGeom prst="rect">
            <a:avLst/>
          </a:prstGeom>
        </p:spPr>
      </p:pic>
    </p:spTree>
    <p:extLst>
      <p:ext uri="{BB962C8B-B14F-4D97-AF65-F5344CB8AC3E}">
        <p14:creationId xmlns:p14="http://schemas.microsoft.com/office/powerpoint/2010/main" val="197453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A941-E345-4C62-A887-D5BBC2FB222B}"/>
              </a:ext>
            </a:extLst>
          </p:cNvPr>
          <p:cNvSpPr>
            <a:spLocks noGrp="1"/>
          </p:cNvSpPr>
          <p:nvPr>
            <p:ph type="title"/>
          </p:nvPr>
        </p:nvSpPr>
        <p:spPr/>
        <p:txBody>
          <a:bodyPr/>
          <a:lstStyle/>
          <a:p>
            <a:r>
              <a:rPr lang="en-US" dirty="0"/>
              <a:t>Support Vector Machine Algorithm</a:t>
            </a:r>
            <a:r>
              <a:rPr lang="fa-IR" dirty="0"/>
              <a:t>:</a:t>
            </a:r>
            <a:br>
              <a:rPr lang="en-US" dirty="0"/>
            </a:br>
            <a:r>
              <a:rPr lang="en-US" sz="3200" b="1" dirty="0"/>
              <a:t>Kernel  Functions</a:t>
            </a:r>
            <a:endParaRPr lang="en-US" dirty="0"/>
          </a:p>
        </p:txBody>
      </p:sp>
      <p:sp>
        <p:nvSpPr>
          <p:cNvPr id="3" name="Content Placeholder 2">
            <a:extLst>
              <a:ext uri="{FF2B5EF4-FFF2-40B4-BE49-F238E27FC236}">
                <a16:creationId xmlns:a16="http://schemas.microsoft.com/office/drawing/2014/main" id="{ADCC63D3-CAE9-4594-8479-1756FB2F23C8}"/>
              </a:ext>
            </a:extLst>
          </p:cNvPr>
          <p:cNvSpPr>
            <a:spLocks noGrp="1"/>
          </p:cNvSpPr>
          <p:nvPr>
            <p:ph idx="1"/>
          </p:nvPr>
        </p:nvSpPr>
        <p:spPr/>
        <p:txBody>
          <a:bodyPr>
            <a:normAutofit lnSpcReduction="10000"/>
          </a:bodyPr>
          <a:lstStyle/>
          <a:p>
            <a:r>
              <a:rPr lang="en-US" sz="1800" b="1" u="sng" dirty="0">
                <a:solidFill>
                  <a:schemeClr val="tx1"/>
                </a:solidFill>
                <a:latin typeface="Arial" panose="020B0604020202020204" pitchFamily="34" charset="0"/>
              </a:rPr>
              <a:t>2. Polynomial Kernel</a:t>
            </a:r>
          </a:p>
          <a:p>
            <a:r>
              <a:rPr lang="en-US" dirty="0"/>
              <a:t>The polynomial kernel represents the similarity of vectors (training samples) in a feature space over polynomials of the original variables.</a:t>
            </a:r>
          </a:p>
          <a:p>
            <a:endParaRPr lang="en-US" b="1" dirty="0"/>
          </a:p>
          <a:p>
            <a:r>
              <a:rPr lang="en-US" sz="1800" b="1" u="sng" dirty="0">
                <a:solidFill>
                  <a:schemeClr val="tx1"/>
                </a:solidFill>
                <a:latin typeface="Arial" panose="020B0604020202020204" pitchFamily="34" charset="0"/>
              </a:rPr>
              <a:t>Characteristics:</a:t>
            </a:r>
          </a:p>
          <a:p>
            <a:pPr>
              <a:buFont typeface="Arial" panose="020B0604020202020204" pitchFamily="34" charset="0"/>
              <a:buChar char="•"/>
            </a:pPr>
            <a:r>
              <a:rPr lang="en-US" dirty="0"/>
              <a:t>Suitable for non-linear data.</a:t>
            </a:r>
          </a:p>
          <a:p>
            <a:pPr>
              <a:buFont typeface="Arial" panose="020B0604020202020204" pitchFamily="34" charset="0"/>
              <a:buChar char="•"/>
            </a:pPr>
            <a:r>
              <a:rPr lang="el-GR" dirty="0"/>
              <a:t>α\</a:t>
            </a:r>
            <a:r>
              <a:rPr lang="en-US" dirty="0"/>
              <a:t>alpha</a:t>
            </a:r>
            <a:r>
              <a:rPr lang="el-GR" dirty="0"/>
              <a:t>α </a:t>
            </a:r>
            <a:r>
              <a:rPr lang="en-US" dirty="0"/>
              <a:t>is a scaling factor, ccc is a constant term, and </a:t>
            </a:r>
            <a:r>
              <a:rPr lang="en-US" dirty="0" err="1"/>
              <a:t>ddd</a:t>
            </a:r>
            <a:r>
              <a:rPr lang="en-US" dirty="0"/>
              <a:t> is the degree of the polynomial.</a:t>
            </a:r>
          </a:p>
          <a:p>
            <a:pPr>
              <a:buFont typeface="Arial" panose="020B0604020202020204" pitchFamily="34" charset="0"/>
              <a:buChar char="•"/>
            </a:pPr>
            <a:r>
              <a:rPr lang="en-US" dirty="0"/>
              <a:t>Can model complex relationships.</a:t>
            </a:r>
          </a:p>
          <a:p>
            <a:endParaRPr lang="en-US" dirty="0"/>
          </a:p>
        </p:txBody>
      </p:sp>
      <p:pic>
        <p:nvPicPr>
          <p:cNvPr id="7" name="Picture 6">
            <a:extLst>
              <a:ext uri="{FF2B5EF4-FFF2-40B4-BE49-F238E27FC236}">
                <a16:creationId xmlns:a16="http://schemas.microsoft.com/office/drawing/2014/main" id="{0FEA80C9-82A8-4CA4-B34E-6234EDD8E64A}"/>
              </a:ext>
            </a:extLst>
          </p:cNvPr>
          <p:cNvPicPr>
            <a:picLocks noChangeAspect="1"/>
          </p:cNvPicPr>
          <p:nvPr/>
        </p:nvPicPr>
        <p:blipFill>
          <a:blip r:embed="rId2"/>
          <a:stretch>
            <a:fillRect/>
          </a:stretch>
        </p:blipFill>
        <p:spPr>
          <a:xfrm>
            <a:off x="6708231" y="3157255"/>
            <a:ext cx="3710916" cy="724081"/>
          </a:xfrm>
          <a:prstGeom prst="rect">
            <a:avLst/>
          </a:prstGeom>
        </p:spPr>
      </p:pic>
    </p:spTree>
    <p:extLst>
      <p:ext uri="{BB962C8B-B14F-4D97-AF65-F5344CB8AC3E}">
        <p14:creationId xmlns:p14="http://schemas.microsoft.com/office/powerpoint/2010/main" val="262715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8FDD-1677-42C3-BEF1-4C8FCE2C3F4F}"/>
              </a:ext>
            </a:extLst>
          </p:cNvPr>
          <p:cNvSpPr>
            <a:spLocks noGrp="1"/>
          </p:cNvSpPr>
          <p:nvPr>
            <p:ph type="title"/>
          </p:nvPr>
        </p:nvSpPr>
        <p:spPr/>
        <p:txBody>
          <a:bodyPr/>
          <a:lstStyle/>
          <a:p>
            <a:r>
              <a:rPr lang="en-US" dirty="0"/>
              <a:t>Support Vector Machine Algorithm</a:t>
            </a:r>
            <a:r>
              <a:rPr lang="fa-IR" dirty="0"/>
              <a:t>:</a:t>
            </a:r>
            <a:br>
              <a:rPr lang="en-US" dirty="0"/>
            </a:br>
            <a:r>
              <a:rPr lang="en-US" sz="3200" b="1" dirty="0"/>
              <a:t>Kernel  Functions</a:t>
            </a:r>
            <a:endParaRPr lang="en-US" dirty="0"/>
          </a:p>
        </p:txBody>
      </p:sp>
      <p:sp>
        <p:nvSpPr>
          <p:cNvPr id="3" name="Content Placeholder 2">
            <a:extLst>
              <a:ext uri="{FF2B5EF4-FFF2-40B4-BE49-F238E27FC236}">
                <a16:creationId xmlns:a16="http://schemas.microsoft.com/office/drawing/2014/main" id="{04C342DA-B1F9-4AA4-9252-0C352958B4B4}"/>
              </a:ext>
            </a:extLst>
          </p:cNvPr>
          <p:cNvSpPr>
            <a:spLocks noGrp="1"/>
          </p:cNvSpPr>
          <p:nvPr>
            <p:ph idx="1"/>
          </p:nvPr>
        </p:nvSpPr>
        <p:spPr/>
        <p:txBody>
          <a:bodyPr/>
          <a:lstStyle/>
          <a:p>
            <a:r>
              <a:rPr lang="en-US" sz="1800" b="1" u="sng" dirty="0">
                <a:solidFill>
                  <a:schemeClr val="tx1"/>
                </a:solidFill>
                <a:latin typeface="Arial" panose="020B0604020202020204" pitchFamily="34" charset="0"/>
              </a:rPr>
              <a:t>3. Radial Basis Function (RBF) Kernel / Gaussian Kernel</a:t>
            </a:r>
          </a:p>
          <a:p>
            <a:r>
              <a:rPr lang="en-US" dirty="0"/>
              <a:t>The RBF kernel is one of the most widely used kernels in SVM, effective for non-linear data.</a:t>
            </a:r>
          </a:p>
          <a:p>
            <a:endParaRPr lang="en-US" dirty="0"/>
          </a:p>
          <a:p>
            <a:r>
              <a:rPr lang="en-US" sz="1800" b="1" u="sng" dirty="0">
                <a:solidFill>
                  <a:schemeClr val="tx1"/>
                </a:solidFill>
                <a:latin typeface="Arial" panose="020B0604020202020204" pitchFamily="34" charset="0"/>
              </a:rPr>
              <a:t>Characteristics:</a:t>
            </a:r>
          </a:p>
          <a:p>
            <a:pPr>
              <a:buFont typeface="Arial" panose="020B0604020202020204" pitchFamily="34" charset="0"/>
              <a:buChar char="•"/>
            </a:pPr>
            <a:r>
              <a:rPr lang="en-US" dirty="0"/>
              <a:t>Suitable for non-linear data.</a:t>
            </a:r>
          </a:p>
          <a:p>
            <a:pPr>
              <a:buFont typeface="Arial" panose="020B0604020202020204" pitchFamily="34" charset="0"/>
              <a:buChar char="•"/>
            </a:pPr>
            <a:r>
              <a:rPr lang="el-GR" dirty="0"/>
              <a:t>γ\</a:t>
            </a:r>
            <a:r>
              <a:rPr lang="en-US" dirty="0"/>
              <a:t>gamma</a:t>
            </a:r>
            <a:r>
              <a:rPr lang="el-GR" dirty="0"/>
              <a:t>γ </a:t>
            </a:r>
            <a:r>
              <a:rPr lang="en-US" dirty="0"/>
              <a:t>determines the spread of the kernel.</a:t>
            </a:r>
          </a:p>
          <a:p>
            <a:pPr>
              <a:buFont typeface="Arial" panose="020B0604020202020204" pitchFamily="34" charset="0"/>
              <a:buChar char="•"/>
            </a:pPr>
            <a:r>
              <a:rPr lang="en-US" dirty="0"/>
              <a:t>Can handle the case when the relation between class labels and attributes is non-linear.</a:t>
            </a:r>
          </a:p>
          <a:p>
            <a:endParaRPr lang="en-US" dirty="0"/>
          </a:p>
        </p:txBody>
      </p:sp>
      <p:pic>
        <p:nvPicPr>
          <p:cNvPr id="5" name="Picture 4">
            <a:extLst>
              <a:ext uri="{FF2B5EF4-FFF2-40B4-BE49-F238E27FC236}">
                <a16:creationId xmlns:a16="http://schemas.microsoft.com/office/drawing/2014/main" id="{C6A8D81D-B425-4352-B1FC-4E8DF4E245E8}"/>
              </a:ext>
            </a:extLst>
          </p:cNvPr>
          <p:cNvPicPr>
            <a:picLocks noChangeAspect="1"/>
          </p:cNvPicPr>
          <p:nvPr/>
        </p:nvPicPr>
        <p:blipFill>
          <a:blip r:embed="rId2"/>
          <a:stretch>
            <a:fillRect/>
          </a:stretch>
        </p:blipFill>
        <p:spPr>
          <a:xfrm>
            <a:off x="6396315" y="3200379"/>
            <a:ext cx="3758870" cy="700411"/>
          </a:xfrm>
          <a:prstGeom prst="rect">
            <a:avLst/>
          </a:prstGeom>
        </p:spPr>
      </p:pic>
    </p:spTree>
    <p:extLst>
      <p:ext uri="{BB962C8B-B14F-4D97-AF65-F5344CB8AC3E}">
        <p14:creationId xmlns:p14="http://schemas.microsoft.com/office/powerpoint/2010/main" val="312420281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{F6DB7F4B-F875-41D9-9DA5-1E68F08C5AFB}tf11437505_win32</Template>
  <TotalTime>1122</TotalTime>
  <Words>1917</Words>
  <Application>Microsoft Office PowerPoint</Application>
  <PresentationFormat>Widescreen</PresentationFormat>
  <Paragraphs>133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Georgia Pro Cond Light</vt:lpstr>
      <vt:lpstr>iransans</vt:lpstr>
      <vt:lpstr>Speak Pro</vt:lpstr>
      <vt:lpstr>Wingdings</vt:lpstr>
      <vt:lpstr>RetrospectVTI</vt:lpstr>
      <vt:lpstr>SVM Algorithm</vt:lpstr>
      <vt:lpstr>Support Vector Machine Algorithm</vt:lpstr>
      <vt:lpstr>Support Vector Machine Algorithm: Key Concepts of SVM</vt:lpstr>
      <vt:lpstr>Support Vector Machine Algorithm: Key Concepts of SVM</vt:lpstr>
      <vt:lpstr>Support Vector Machine Algorithm :How SVM Works</vt:lpstr>
      <vt:lpstr>Support Vector Machine Algorithm</vt:lpstr>
      <vt:lpstr>Support Vector Machine Algorithm: Kernel  Functions</vt:lpstr>
      <vt:lpstr>Support Vector Machine Algorithm: Kernel  Functions</vt:lpstr>
      <vt:lpstr>Support Vector Machine Algorithm: Kernel  Functions</vt:lpstr>
      <vt:lpstr>Support Vector Machine Algorithm: Kernel  Functions</vt:lpstr>
      <vt:lpstr>Support Vector Machine Algorithm: Kernel  Functions</vt:lpstr>
      <vt:lpstr>Support Vector Machine Algorithm: Kernel  Functions</vt:lpstr>
      <vt:lpstr>Support Vector Machine Algorithm: Kernel  Functions</vt:lpstr>
      <vt:lpstr>Support Vector Machine Algorithm: Kernel  Functions</vt:lpstr>
      <vt:lpstr>Support Vector Machine Algorithm: Kernel  Functions</vt:lpstr>
      <vt:lpstr>PowerPoint Presentation</vt:lpstr>
      <vt:lpstr>Support Vector Machine Algorithm: select Kernel  Functions</vt:lpstr>
      <vt:lpstr>Support Vector Machine Algorithm: Advantages</vt:lpstr>
      <vt:lpstr>Support Vector Machine Algorithm: Disadvantages</vt:lpstr>
      <vt:lpstr>GridSearch</vt:lpstr>
      <vt:lpstr>PowerPoint Presentation</vt:lpstr>
      <vt:lpstr>k-fold cross-validation</vt:lpstr>
      <vt:lpstr>k-fold cross-validation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nakisa tavakoli</dc:creator>
  <cp:lastModifiedBy>nakisa tavakoli</cp:lastModifiedBy>
  <cp:revision>42</cp:revision>
  <dcterms:created xsi:type="dcterms:W3CDTF">2024-06-09T15:44:57Z</dcterms:created>
  <dcterms:modified xsi:type="dcterms:W3CDTF">2024-06-10T14:21:08Z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