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16140632" r:id="rId5"/>
    <p:sldId id="16140633" r:id="rId6"/>
    <p:sldId id="16140634" r:id="rId7"/>
    <p:sldId id="16140635" r:id="rId8"/>
    <p:sldId id="16140636" r:id="rId9"/>
    <p:sldId id="265" r:id="rId10"/>
    <p:sldId id="16140637" r:id="rId11"/>
    <p:sldId id="16140638" r:id="rId12"/>
    <p:sldId id="16140639" r:id="rId13"/>
    <p:sldId id="268" r:id="rId14"/>
    <p:sldId id="16140623" r:id="rId15"/>
    <p:sldId id="16140640"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465"/>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varScale="1">
        <p:scale>
          <a:sx n="73" d="100"/>
          <a:sy n="73" d="100"/>
        </p:scale>
        <p:origin x="989" y="67"/>
      </p:cViewPr>
      <p:guideLst>
        <p:guide orient="horz" pos="2160"/>
        <p:guide pos="385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2209165"/>
            <a:ext cx="9144000" cy="602615"/>
          </a:xfrm>
        </p:spPr>
        <p:txBody>
          <a:bodyPr>
            <a:normAutofit fontScale="90000"/>
          </a:bodyPr>
          <a:lstStyle/>
          <a:p>
            <a:pPr algn="ctr"/>
            <a:r>
              <a:rPr lang="en-US" b="1">
                <a:solidFill>
                  <a:srgbClr val="002060"/>
                </a:solidFill>
                <a:latin typeface="Arial" panose="020B0604020202020204" pitchFamily="34" charset="0"/>
                <a:cs typeface="Arial" panose="020B0604020202020204" pitchFamily="34" charset="0"/>
              </a:rPr>
              <a:t>TITLE:</a:t>
            </a:r>
            <a:r>
              <a:rPr lang="en-US" b="1">
                <a:solidFill>
                  <a:schemeClr val="accent1"/>
                </a:solidFill>
                <a:latin typeface="Arial" panose="020B0604020202020204" pitchFamily="34" charset="0"/>
                <a:cs typeface="Arial" panose="020B0604020202020204" pitchFamily="34" charset="0"/>
              </a:rPr>
              <a:t> </a:t>
            </a:r>
            <a:r>
              <a:rPr lang="en-US" b="1">
                <a:solidFill>
                  <a:srgbClr val="7030A0"/>
                </a:solidFill>
                <a:latin typeface="Arial" panose="020B0604020202020204" pitchFamily="34" charset="0"/>
                <a:cs typeface="Arial" panose="020B0604020202020204" pitchFamily="34" charset="0"/>
              </a:rPr>
              <a:t>sentimental analysis</a:t>
            </a:r>
            <a:endParaRPr lang="en-US" b="1">
              <a:solidFill>
                <a:srgbClr val="7030A0"/>
              </a:solidFill>
              <a:latin typeface="Arial" panose="020B0604020202020204" pitchFamily="34" charset="0"/>
              <a:cs typeface="Arial" panose="020B0604020202020204" pitchFamily="34" charset="0"/>
            </a:endParaRPr>
          </a:p>
        </p:txBody>
      </p:sp>
      <p:sp>
        <p:nvSpPr>
          <p:cNvPr id="3" name="TextBox 2"/>
          <p:cNvSpPr txBox="1"/>
          <p:nvPr/>
        </p:nvSpPr>
        <p:spPr>
          <a:xfrm>
            <a:off x="1794510" y="1034415"/>
            <a:ext cx="9984740" cy="1075690"/>
          </a:xfrm>
          <a:prstGeom prst="rect">
            <a:avLst/>
          </a:prstGeom>
          <a:noFill/>
        </p:spPr>
        <p:txBody>
          <a:bodyPr wrap="square" lIns="91440" tIns="45720" rIns="91440" bIns="45720" rtlCol="0" anchor="t">
            <a:noAutofit/>
          </a:bodyPr>
          <a:lstStyle/>
          <a:p>
            <a:pPr algn="ctr"/>
            <a:r>
              <a:rPr lang="en-US" sz="3200" b="1">
                <a:solidFill>
                  <a:srgbClr val="002060"/>
                </a:solidFill>
                <a:latin typeface="Arial" panose="020B0604020202020204"/>
                <a:cs typeface="Arial" panose="020B0604020202020204"/>
              </a:rPr>
              <a:t>CAPSTONE PROJECT:</a:t>
            </a:r>
            <a:r>
              <a:rPr lang="en-US" sz="3200" b="1">
                <a:solidFill>
                  <a:srgbClr val="92D050"/>
                </a:solidFill>
                <a:latin typeface="Arial" panose="020B0604020202020204"/>
                <a:cs typeface="Arial" panose="020B0604020202020204"/>
              </a:rPr>
              <a:t>ARTIFICAL INTELEGENCE </a:t>
            </a:r>
            <a:endParaRPr lang="en-US" sz="3200" b="1">
              <a:solidFill>
                <a:srgbClr val="92D050"/>
              </a:solidFill>
              <a:latin typeface="Arial" panose="020B0604020202020204"/>
              <a:cs typeface="Arial" panose="020B0604020202020204"/>
            </a:endParaRPr>
          </a:p>
          <a:p>
            <a:pPr algn="ctr"/>
            <a:r>
              <a:rPr lang="en-US" sz="3200" b="1">
                <a:solidFill>
                  <a:srgbClr val="92D050"/>
                </a:solidFill>
                <a:latin typeface="Arial" panose="020B0604020202020204"/>
                <a:cs typeface="Arial" panose="020B0604020202020204"/>
              </a:rPr>
              <a:t>                                       AND  MACHINE LEARNING</a:t>
            </a:r>
            <a:endParaRPr lang="en-US" sz="3200" b="1">
              <a:solidFill>
                <a:srgbClr val="92D050"/>
              </a:solidFill>
              <a:latin typeface="Arial" panose="020B0604020202020204"/>
              <a:cs typeface="Arial" panose="020B0604020202020204"/>
            </a:endParaRPr>
          </a:p>
        </p:txBody>
      </p:sp>
      <p:sp>
        <p:nvSpPr>
          <p:cNvPr id="4" name="TextBox 3"/>
          <p:cNvSpPr txBox="1"/>
          <p:nvPr/>
        </p:nvSpPr>
        <p:spPr>
          <a:xfrm>
            <a:off x="2366010" y="4175125"/>
            <a:ext cx="7980045" cy="1370330"/>
          </a:xfrm>
          <a:prstGeom prst="rect">
            <a:avLst/>
          </a:prstGeom>
          <a:noFill/>
        </p:spPr>
        <p:txBody>
          <a:bodyPr wrap="square" lIns="91440" tIns="45720" rIns="91440" bIns="45720" rtlCol="0" anchor="t">
            <a:noAutofit/>
          </a:bodyPr>
          <a:lstStyle/>
          <a:p>
            <a:r>
              <a:rPr lang="en-US" sz="2800" b="1">
                <a:solidFill>
                  <a:schemeClr val="accent1">
                    <a:lumMod val="75000"/>
                  </a:schemeClr>
                </a:solidFill>
                <a:latin typeface="Arial" panose="020B0604020202020204" pitchFamily="34" charset="0"/>
                <a:cs typeface="Arial" panose="020B0604020202020204" pitchFamily="34" charset="0"/>
              </a:rPr>
              <a:t>Presented By</a:t>
            </a:r>
            <a:r>
              <a:rPr lang="en-US" sz="2000" b="1">
                <a:solidFill>
                  <a:schemeClr val="accent1">
                    <a:lumMod val="75000"/>
                  </a:schemeClr>
                </a:solidFill>
                <a:latin typeface="Arial" panose="020B0604020202020204" pitchFamily="34" charset="0"/>
                <a:cs typeface="Arial" panose="020B0604020202020204" pitchFamily="34" charset="0"/>
              </a:rPr>
              <a:t>:</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Name:</a:t>
            </a:r>
            <a:r>
              <a:rPr lang="en-US" sz="2000" b="1">
                <a:solidFill>
                  <a:srgbClr val="00B050"/>
                </a:solidFill>
                <a:latin typeface="Arial" panose="020B0604020202020204"/>
                <a:cs typeface="Arial" panose="020B0604020202020204"/>
              </a:rPr>
              <a:t>Nakka </a:t>
            </a:r>
            <a:r>
              <a:rPr lang="en-IN" altLang="en-US" sz="2000" b="1">
                <a:solidFill>
                  <a:srgbClr val="00B050"/>
                </a:solidFill>
                <a:latin typeface="Arial" panose="020B0604020202020204"/>
                <a:cs typeface="Arial" panose="020B0604020202020204"/>
              </a:rPr>
              <a:t>Anantha Lakshmi</a:t>
            </a:r>
            <a:r>
              <a:rPr lang="en-US" sz="2000" b="1">
                <a:solidFill>
                  <a:schemeClr val="accent1">
                    <a:lumMod val="75000"/>
                  </a:schemeClr>
                </a:solidFill>
                <a:latin typeface="Arial" panose="020B0604020202020204"/>
                <a:cs typeface="Arial" panose="020B0604020202020204"/>
              </a:rPr>
              <a:t> </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College Name:</a:t>
            </a:r>
            <a:r>
              <a:rPr lang="en-US" sz="2000" b="1">
                <a:solidFill>
                  <a:srgbClr val="00B050"/>
                </a:solidFill>
                <a:latin typeface="Arial" panose="020B0604020202020204"/>
                <a:cs typeface="Arial" panose="020B0604020202020204"/>
              </a:rPr>
              <a:t>Aditya </a:t>
            </a:r>
            <a:r>
              <a:rPr lang="en-IN" altLang="en-US" sz="2000" b="1">
                <a:solidFill>
                  <a:srgbClr val="00B050"/>
                </a:solidFill>
                <a:latin typeface="Arial" panose="020B0604020202020204"/>
                <a:cs typeface="Arial" panose="020B0604020202020204"/>
              </a:rPr>
              <a:t>C</a:t>
            </a:r>
            <a:r>
              <a:rPr lang="en-US" sz="2000" b="1">
                <a:solidFill>
                  <a:srgbClr val="00B050"/>
                </a:solidFill>
                <a:latin typeface="Arial" panose="020B0604020202020204"/>
                <a:cs typeface="Arial" panose="020B0604020202020204"/>
              </a:rPr>
              <a:t>ollege </a:t>
            </a:r>
            <a:r>
              <a:rPr lang="en-IN" altLang="en-US" sz="2000" b="1">
                <a:solidFill>
                  <a:srgbClr val="00B050"/>
                </a:solidFill>
                <a:latin typeface="Arial" panose="020B0604020202020204"/>
                <a:cs typeface="Arial" panose="020B0604020202020204"/>
              </a:rPr>
              <a:t>O</a:t>
            </a:r>
            <a:r>
              <a:rPr lang="en-US" sz="2000" b="1">
                <a:solidFill>
                  <a:srgbClr val="00B050"/>
                </a:solidFill>
                <a:latin typeface="Arial" panose="020B0604020202020204"/>
                <a:cs typeface="Arial" panose="020B0604020202020204"/>
              </a:rPr>
              <a:t>f </a:t>
            </a:r>
            <a:r>
              <a:rPr lang="en-IN" altLang="en-US" sz="2000" b="1">
                <a:solidFill>
                  <a:srgbClr val="00B050"/>
                </a:solidFill>
                <a:latin typeface="Arial" panose="020B0604020202020204"/>
                <a:cs typeface="Arial" panose="020B0604020202020204"/>
              </a:rPr>
              <a:t>E</a:t>
            </a:r>
            <a:r>
              <a:rPr lang="en-US" sz="2000" b="1">
                <a:solidFill>
                  <a:srgbClr val="00B050"/>
                </a:solidFill>
                <a:latin typeface="Arial" panose="020B0604020202020204"/>
                <a:cs typeface="Arial" panose="020B0604020202020204"/>
              </a:rPr>
              <a:t>ngineering</a:t>
            </a:r>
            <a:endParaRPr lang="en-US" sz="2000" b="1">
              <a:solidFill>
                <a:srgbClr val="00B050"/>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Department: </a:t>
            </a:r>
            <a:r>
              <a:rPr lang="en-US" sz="2000" b="1">
                <a:solidFill>
                  <a:srgbClr val="00B050"/>
                </a:solidFill>
                <a:latin typeface="Arial" panose="020B0604020202020204"/>
                <a:cs typeface="Arial" panose="020B0604020202020204"/>
              </a:rPr>
              <a:t>Computer Science and Engineering</a:t>
            </a:r>
            <a:endParaRPr lang="en-US" sz="2000" b="1">
              <a:solidFill>
                <a:srgbClr val="00B050"/>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326130" cy="582930"/>
          </a:xfrm>
        </p:spPr>
        <p:txBody>
          <a:bodyPr/>
          <a:p>
            <a:r>
              <a:rPr lang="en-US" b="1">
                <a:gradFill>
                  <a:gsLst>
                    <a:gs pos="0">
                      <a:srgbClr val="012D86"/>
                    </a:gs>
                    <a:gs pos="100000">
                      <a:srgbClr val="0E2557"/>
                    </a:gs>
                  </a:gsLst>
                  <a:lin scaled="0"/>
                </a:gradFill>
              </a:rPr>
              <a:t>RESULT:</a:t>
            </a:r>
            <a:endParaRPr lang="en-US" b="1">
              <a:gradFill>
                <a:gsLst>
                  <a:gs pos="0">
                    <a:srgbClr val="012D86"/>
                  </a:gs>
                  <a:gs pos="100000">
                    <a:srgbClr val="0E2557"/>
                  </a:gs>
                </a:gsLst>
                <a:lin scaled="0"/>
              </a:gradFill>
            </a:endParaRPr>
          </a:p>
        </p:txBody>
      </p:sp>
      <p:sp>
        <p:nvSpPr>
          <p:cNvPr id="3" name="Content Placeholder 2"/>
          <p:cNvSpPr>
            <a:spLocks noGrp="1"/>
          </p:cNvSpPr>
          <p:nvPr>
            <p:ph idx="1"/>
          </p:nvPr>
        </p:nvSpPr>
        <p:spPr/>
        <p:txBody>
          <a:bodyPr/>
          <a:p>
            <a:pPr marL="0" indent="0">
              <a:buNone/>
            </a:pPr>
            <a:r>
              <a:rPr lang="en-US" sz="2800"/>
              <a:t>Based on the sentiment analysis of the restaurant reviews, here are the results:</a:t>
            </a:r>
            <a:endParaRPr lang="en-US" sz="2800"/>
          </a:p>
          <a:p>
            <a:pPr marL="0" indent="0">
              <a:buNone/>
            </a:pPr>
            <a:r>
              <a:rPr lang="en-US" sz="2800" b="1" u="sng">
                <a:solidFill>
                  <a:srgbClr val="002060"/>
                </a:solidFill>
              </a:rPr>
              <a:t>Positive Reviews (Sentiment Score: 1):</a:t>
            </a:r>
            <a:endParaRPr lang="en-US" sz="2800" b="1" u="sng">
              <a:solidFill>
                <a:srgbClr val="002060"/>
              </a:solidFill>
            </a:endParaRPr>
          </a:p>
          <a:p>
            <a:r>
              <a:rPr lang="en-US" sz="2800"/>
              <a:t>Wow... Loved this place.</a:t>
            </a:r>
            <a:endParaRPr lang="en-US" sz="2800"/>
          </a:p>
          <a:p>
            <a:r>
              <a:rPr lang="en-US" sz="2800"/>
              <a:t>Stopped by during the late May bank holiday off Rick Steve recommendation and loved it.</a:t>
            </a:r>
            <a:endParaRPr lang="en-US" sz="2800"/>
          </a:p>
          <a:p>
            <a:r>
              <a:rPr lang="en-US" sz="2800"/>
              <a:t>The selection on the menu was great and so were the prices.</a:t>
            </a:r>
            <a:endParaRPr lang="en-US" sz="2800"/>
          </a:p>
          <a:p>
            <a:r>
              <a:rPr lang="en-US" sz="2800"/>
              <a:t>The fries were great too.</a:t>
            </a:r>
            <a:endParaRPr lang="en-US" sz="2800"/>
          </a:p>
          <a:p>
            <a:r>
              <a:rPr lang="en-US" sz="2800"/>
              <a:t>A great touch.</a:t>
            </a:r>
            <a:endParaRPr lang="en-US" sz="2800"/>
          </a:p>
          <a:p>
            <a:r>
              <a:rPr lang="en-US" sz="2800"/>
              <a:t>Service was very prompt.</a:t>
            </a:r>
            <a:endParaRPr lang="en-US" sz="2800"/>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b="1" u="sng">
                <a:solidFill>
                  <a:srgbClr val="002060"/>
                </a:solidFill>
                <a:sym typeface="+mn-ea"/>
              </a:rPr>
              <a:t>Negative Reviews (Sentiment Score: 0):</a:t>
            </a:r>
            <a:endParaRPr lang="en-US" b="1" u="sng">
              <a:solidFill>
                <a:srgbClr val="002060"/>
              </a:solidFill>
            </a:endParaRPr>
          </a:p>
          <a:p>
            <a:r>
              <a:rPr lang="en-US">
                <a:sym typeface="+mn-ea"/>
              </a:rPr>
              <a:t>Crust is not good.</a:t>
            </a:r>
            <a:endParaRPr lang="en-US"/>
          </a:p>
          <a:p>
            <a:r>
              <a:rPr lang="en-US">
                <a:sym typeface="+mn-ea"/>
              </a:rPr>
              <a:t>Not tasty and the texture was just nasty.</a:t>
            </a:r>
            <a:endParaRPr lang="en-US"/>
          </a:p>
          <a:p>
            <a:r>
              <a:rPr lang="en-US">
                <a:sym typeface="+mn-ea"/>
              </a:rPr>
              <a:t>Now I am getting angry and I want my damn pho.</a:t>
            </a:r>
            <a:endParaRPr lang="en-US"/>
          </a:p>
          <a:p>
            <a:r>
              <a:rPr lang="en-US">
                <a:sym typeface="+mn-ea"/>
              </a:rPr>
              <a:t>Honeslty it didn't taste THAT fresh.</a:t>
            </a:r>
            <a:endParaRPr lang="en-US"/>
          </a:p>
          <a:p>
            <a:r>
              <a:rPr lang="en-US">
                <a:sym typeface="+mn-ea"/>
              </a:rPr>
              <a:t>The potatoes were like rubber and you could tell they had </a:t>
            </a:r>
            <a:r>
              <a:rPr lang="en-US">
                <a:solidFill>
                  <a:schemeClr val="tx1"/>
                </a:solidFill>
                <a:sym typeface="+mn-ea"/>
              </a:rPr>
              <a:t>been </a:t>
            </a:r>
            <a:r>
              <a:rPr lang="en-US">
                <a:sym typeface="+mn-ea"/>
              </a:rPr>
              <a:t>made up ahead of time being kept under a warmer.</a:t>
            </a:r>
            <a:endParaRPr lang="en-US"/>
          </a:p>
          <a:p>
            <a:r>
              <a:rPr lang="en-US">
                <a:sym typeface="+mn-ea"/>
              </a:rPr>
              <a:t>Would not go back.</a:t>
            </a:r>
            <a:endParaRPr lang="en-US"/>
          </a:p>
          <a:p>
            <a:pPr marL="0" indent="0">
              <a:buNone/>
            </a:pPr>
            <a:endParaRPr lang="en-US" b="1">
              <a:ln>
                <a:solidFill>
                  <a:srgbClr val="FFFF00"/>
                </a:solidFill>
              </a:ln>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4817110" cy="582930"/>
          </a:xfrm>
        </p:spPr>
        <p:txBody>
          <a:bodyPr>
            <a:normAutofit fontScale="90000"/>
          </a:bodyPr>
          <a:lstStyle/>
          <a:p>
            <a:r>
              <a:rPr lang="en-US" sz="4445" b="1">
                <a:ln>
                  <a:solidFill>
                    <a:schemeClr val="tx1"/>
                  </a:solidFill>
                </a:ln>
                <a:solidFill>
                  <a:schemeClr val="accent1"/>
                </a:solidFill>
                <a:effectLst>
                  <a:outerShdw blurRad="38100" dist="25400" dir="5400000" algn="ctr" rotWithShape="0">
                    <a:srgbClr val="6E747A">
                      <a:alpha val="43000"/>
                    </a:srgbClr>
                  </a:outerShdw>
                </a:effectLst>
              </a:rPr>
              <a:t>CONCLUSION:</a:t>
            </a:r>
            <a:endParaRPr lang="en-US" sz="4445" b="1">
              <a:ln>
                <a:solidFill>
                  <a:schemeClr val="tx1"/>
                </a:solidFill>
              </a:ln>
              <a:solidFill>
                <a:schemeClr val="accent1"/>
              </a:solidFill>
              <a:effectLst>
                <a:outerShdw blurRad="38100" dist="25400" dir="5400000" algn="ctr" rotWithShape="0">
                  <a:srgbClr val="6E747A">
                    <a:alpha val="43000"/>
                  </a:srgbClr>
                </a:outerShdw>
              </a:effectLst>
            </a:endParaRPr>
          </a:p>
        </p:txBody>
      </p:sp>
      <p:sp>
        <p:nvSpPr>
          <p:cNvPr id="2" name="Content Placeholder 1"/>
          <p:cNvSpPr>
            <a:spLocks noGrp="1"/>
          </p:cNvSpPr>
          <p:nvPr>
            <p:ph idx="1"/>
          </p:nvPr>
        </p:nvSpPr>
        <p:spPr/>
        <p:txBody>
          <a:bodyPr>
            <a:normAutofit lnSpcReduction="20000"/>
          </a:bodyPr>
          <a:lstStyle/>
          <a:p>
            <a:pPr marL="0" indent="0">
              <a:buNone/>
            </a:pPr>
            <a:r>
              <a:rPr lang="en-IN" dirty="0"/>
              <a:t>The result of the sentimental analysis on restaurant reviews is as follows:</a:t>
            </a:r>
            <a:endParaRPr lang="en-IN" dirty="0"/>
          </a:p>
          <a:p>
            <a:pPr marL="0" indent="0">
              <a:buNone/>
            </a:pPr>
            <a:endParaRPr lang="en-IN" dirty="0"/>
          </a:p>
          <a:p>
            <a:pPr marL="305435" indent="-305435"/>
            <a:r>
              <a:rPr lang="en-IN" b="1" dirty="0">
                <a:ln>
                  <a:solidFill>
                    <a:srgbClr val="92D050"/>
                  </a:solidFill>
                </a:ln>
                <a:solidFill>
                  <a:schemeClr val="accent2">
                    <a:lumMod val="50000"/>
                  </a:schemeClr>
                </a:solidFill>
              </a:rPr>
              <a:t>Positive Reviews (Number of 1s): 166</a:t>
            </a:r>
            <a:endParaRPr lang="en-IN" b="1" dirty="0">
              <a:ln>
                <a:solidFill>
                  <a:srgbClr val="92D050"/>
                </a:solidFill>
              </a:ln>
              <a:solidFill>
                <a:schemeClr val="accent2">
                  <a:lumMod val="50000"/>
                </a:schemeClr>
              </a:solidFill>
            </a:endParaRPr>
          </a:p>
          <a:p>
            <a:pPr marL="305435" indent="-305435"/>
            <a:r>
              <a:rPr lang="en-IN" b="1" dirty="0">
                <a:ln>
                  <a:solidFill>
                    <a:srgbClr val="92D050"/>
                  </a:solidFill>
                </a:ln>
                <a:solidFill>
                  <a:schemeClr val="accent2">
                    <a:lumMod val="50000"/>
                  </a:schemeClr>
                </a:solidFill>
              </a:rPr>
              <a:t>Negative Reviews (Number of 0s): 332</a:t>
            </a:r>
            <a:endParaRPr lang="en-IN" b="1" dirty="0">
              <a:ln>
                <a:solidFill>
                  <a:srgbClr val="92D050"/>
                </a:solidFill>
              </a:ln>
              <a:solidFill>
                <a:schemeClr val="accent2">
                  <a:lumMod val="50000"/>
                </a:schemeClr>
              </a:solidFill>
            </a:endParaRPr>
          </a:p>
          <a:p>
            <a:pPr marL="0" indent="0">
              <a:buNone/>
            </a:pPr>
            <a:endParaRPr lang="en-IN" b="1" dirty="0">
              <a:ln>
                <a:solidFill>
                  <a:srgbClr val="92D050"/>
                </a:solidFill>
              </a:ln>
              <a:solidFill>
                <a:schemeClr val="accent2">
                  <a:lumMod val="50000"/>
                </a:schemeClr>
              </a:solidFill>
            </a:endParaRPr>
          </a:p>
          <a:p>
            <a:pPr marL="0" indent="0">
              <a:buNone/>
            </a:pPr>
            <a:r>
              <a:rPr lang="en-US" altLang="en-IN" b="1" dirty="0"/>
              <a:t>“</a:t>
            </a:r>
            <a:r>
              <a:rPr lang="en-IN" b="1" dirty="0"/>
              <a:t>Based on this data, we can interpret that there are more negative reviews (332) compared to positive reviews (166) for the restaurant. This indicates that the overall sentiment towards the restaurant is more negative.</a:t>
            </a:r>
            <a:r>
              <a:rPr lang="en-US" altLang="en-IN" b="1" dirty="0"/>
              <a:t>”</a:t>
            </a:r>
            <a:endParaRPr lang="en-IN" b="1" dirty="0"/>
          </a:p>
          <a:p>
            <a:pPr marL="305435" indent="-305435"/>
            <a:endParaRPr lang="en-IN" dirty="0"/>
          </a:p>
          <a:p>
            <a:pPr marL="305435" indent="-305435"/>
            <a:endParaRPr lang="en-IN"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sym typeface="+mn-ea"/>
              </a:rPr>
              <a:t>The future scope of sentiment analysis on restaurant reviews holds significant potential for various advancements and applications. Here are some potential directions it could take:</a:t>
            </a:r>
            <a:endParaRPr lang="en-US"/>
          </a:p>
          <a:p>
            <a:pPr>
              <a:buFont typeface="Wingdings" panose="05000000000000000000" charset="0"/>
              <a:buChar char="v"/>
            </a:pPr>
            <a:r>
              <a:rPr lang="en-US"/>
              <a:t>Fine-grained Sentiment Analysis</a:t>
            </a:r>
            <a:endParaRPr lang="en-US"/>
          </a:p>
          <a:p>
            <a:pPr>
              <a:buFont typeface="Wingdings" panose="05000000000000000000" charset="0"/>
              <a:buChar char="v"/>
            </a:pPr>
            <a:r>
              <a:rPr lang="en-US"/>
              <a:t>Aspect-based Sentiment Analysis</a:t>
            </a:r>
            <a:endParaRPr lang="en-US"/>
          </a:p>
          <a:p>
            <a:pPr>
              <a:buFont typeface="Wingdings" panose="05000000000000000000" charset="0"/>
              <a:buChar char="v"/>
            </a:pPr>
            <a:r>
              <a:rPr lang="en-US"/>
              <a:t>Multimodal Sentiment Analysis</a:t>
            </a:r>
            <a:endParaRPr lang="en-US"/>
          </a:p>
          <a:p>
            <a:pPr>
              <a:buFont typeface="Wingdings" panose="05000000000000000000" charset="0"/>
              <a:buChar char="v"/>
            </a:pPr>
            <a:r>
              <a:rPr lang="en-US"/>
              <a:t>Contextual Sentiment Analysis</a:t>
            </a:r>
            <a:endParaRPr lang="en-US"/>
          </a:p>
          <a:p>
            <a:pPr>
              <a:buFont typeface="Wingdings" panose="05000000000000000000" charset="0"/>
              <a:buChar char="v"/>
            </a:pPr>
            <a:r>
              <a:rPr lang="en-US"/>
              <a:t>Real-time Sentiment Analysis</a:t>
            </a: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5" name="Title 4"/>
          <p:cNvSpPr txBox="1"/>
          <p:nvPr/>
        </p:nvSpPr>
        <p:spPr>
          <a:xfrm>
            <a:off x="1734820" y="153670"/>
            <a:ext cx="6232525" cy="723900"/>
          </a:xfrm>
          <a:prstGeom prst="rect">
            <a:avLst/>
          </a:prstGeom>
        </p:spPr>
        <p:txBody>
          <a:bodyPr vert="horz" lIns="91440" tIns="45720" rIns="91440" bIns="45720" rtlCol="0" anchor="b">
            <a:normAutofit fontScale="9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3600">
                <a:sym typeface="+mn-ea"/>
              </a:rPr>
              <a:t>Overall, the future of sentiment analysis on restaurant reviews is promising, with opportunities for advancements in accuracy, granularity, context-awareness, personalization, and ethical considerations. These advancements can empower restaurants to better understand and meet customer expectations, ultimately improving the dining experience for all.</a:t>
            </a:r>
            <a:endParaRPr lang="en-US" sz="3600"/>
          </a:p>
          <a:p>
            <a:pPr marL="0" indent="0">
              <a:buNone/>
            </a:pP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4283075" cy="582930"/>
          </a:xfrm>
        </p:spPr>
        <p:txBody>
          <a:bodyPr>
            <a:normAutofit fontScale="90000"/>
          </a:bodyPr>
          <a:lstStyle/>
          <a:p>
            <a:r>
              <a:rPr lang="en-US" sz="4400" b="1">
                <a:ln>
                  <a:solidFill>
                    <a:srgbClr val="FFFF00"/>
                  </a:solidFill>
                </a:ln>
                <a:solidFill>
                  <a:srgbClr val="B81465"/>
                </a:solidFill>
                <a:latin typeface="Arial" panose="020B0604020202020204"/>
                <a:ea typeface="+mj-lt"/>
                <a:cs typeface="Arial" panose="020B0604020202020204"/>
              </a:rPr>
              <a:t>References</a:t>
            </a:r>
            <a:r>
              <a:rPr lang="en-US" sz="4400" b="1">
                <a:solidFill>
                  <a:srgbClr val="B81465"/>
                </a:solidFill>
                <a:latin typeface="Arial" panose="020B0604020202020204"/>
                <a:ea typeface="+mj-lt"/>
                <a:cs typeface="Arial" panose="020B0604020202020204"/>
              </a:rPr>
              <a:t>:</a:t>
            </a:r>
            <a:endParaRPr lang="en-US" sz="4400" b="1">
              <a:solidFill>
                <a:srgbClr val="B81465"/>
              </a:solidFill>
              <a:latin typeface="Arial" panose="020B0604020202020204"/>
              <a:ea typeface="+mj-lt"/>
              <a:cs typeface="Arial" panose="020B0604020202020204"/>
            </a:endParaRPr>
          </a:p>
        </p:txBody>
      </p:sp>
      <p:sp>
        <p:nvSpPr>
          <p:cNvPr id="2" name="Content Placeholder 1"/>
          <p:cNvSpPr>
            <a:spLocks noGrp="1"/>
          </p:cNvSpPr>
          <p:nvPr>
            <p:ph idx="1"/>
          </p:nvPr>
        </p:nvSpPr>
        <p:spPr/>
        <p:txBody>
          <a:bodyPr>
            <a:normAutofit/>
          </a:bodyPr>
          <a:lstStyle/>
          <a:p>
            <a:pPr>
              <a:buFont typeface="Wingdings" panose="05000000000000000000" charset="0"/>
              <a:buChar char="v"/>
            </a:pPr>
            <a:r>
              <a:rPr lang="en-IN" sz="2400" dirty="0"/>
              <a:t>References for sentiment analysis on restaurant reviews can vary depending on the specific study or analysis you're referring to. However, sentiment analysis on restaurant reviews is a common application of natural language processing (NLP) and machine learning techniques. Here are some general references and resources where you can find studies, papers, or articles related to sentiment analysis on restaurant reviews:</a:t>
            </a:r>
            <a:endParaRPr lang="en-IN" sz="2400" dirty="0"/>
          </a:p>
          <a:p>
            <a:pPr lvl="2">
              <a:buFont typeface="Wingdings" panose="05000000000000000000" charset="0"/>
              <a:buChar char="§"/>
            </a:pPr>
            <a:r>
              <a:rPr lang="en-US" altLang="en-IN" dirty="0"/>
              <a:t>Academic Papers</a:t>
            </a:r>
            <a:endParaRPr lang="en-US" altLang="en-IN" dirty="0"/>
          </a:p>
          <a:p>
            <a:pPr lvl="2">
              <a:buFont typeface="Wingdings" panose="05000000000000000000" charset="0"/>
              <a:buChar char="§"/>
            </a:pPr>
            <a:r>
              <a:rPr lang="en-US" altLang="en-IN" dirty="0"/>
              <a:t>Books</a:t>
            </a:r>
            <a:endParaRPr lang="en-US" altLang="en-IN" dirty="0"/>
          </a:p>
          <a:p>
            <a:pPr lvl="2">
              <a:buFont typeface="Wingdings" panose="05000000000000000000" charset="0"/>
              <a:buChar char="§"/>
            </a:pPr>
            <a:r>
              <a:rPr lang="en-US" altLang="en-IN" dirty="0"/>
              <a:t>Online Articles and Blogs     </a:t>
            </a:r>
            <a:endParaRPr lang="en-US" altLang="en-IN" dirty="0"/>
          </a:p>
          <a:p>
            <a:pPr lvl="2">
              <a:buFont typeface="Wingdings" panose="05000000000000000000" charset="0"/>
              <a:buChar char="§"/>
            </a:pPr>
            <a:r>
              <a:rPr lang="en-US" altLang="en-IN" dirty="0"/>
              <a:t>Research Institutions and Organizations      </a:t>
            </a:r>
            <a:endParaRPr lang="en-US" altLang="en-IN" dirty="0"/>
          </a:p>
          <a:p>
            <a:pPr lvl="2">
              <a:buFont typeface="Wingdings" panose="05000000000000000000" charset="0"/>
              <a:buChar char="§"/>
            </a:pPr>
            <a:r>
              <a:rPr lang="en-US" altLang="en-IN" dirty="0"/>
              <a:t>Online Courses and Tutorials</a:t>
            </a:r>
            <a:endParaRPr lang="en-US" alt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1396365"/>
            <a:ext cx="9298940" cy="4561205"/>
          </a:xfrm>
        </p:spPr>
        <p:txBody>
          <a:bodyPr/>
          <a:lstStyle/>
          <a:p>
            <a:pPr algn="ctr"/>
            <a:endParaRPr lang="en-US" b="1">
              <a:solidFill>
                <a:srgbClr val="002060"/>
              </a:solidFill>
              <a:latin typeface="Arial" panose="020B0604020202020204" pitchFamily="34" charset="0"/>
              <a:cs typeface="Arial" panose="020B0604020202020204" pitchFamily="34" charset="0"/>
            </a:endParaRPr>
          </a:p>
        </p:txBody>
      </p:sp>
      <p:pic>
        <p:nvPicPr>
          <p:cNvPr id="3" name="Picture 2" descr="360_F_315206621_6ZddmwUVtW5m1dGt4JYoy7q8Z2DBAhF7"/>
          <p:cNvPicPr>
            <a:picLocks noChangeAspect="1"/>
          </p:cNvPicPr>
          <p:nvPr/>
        </p:nvPicPr>
        <p:blipFill>
          <a:blip r:embed="rId1"/>
          <a:stretch>
            <a:fillRect/>
          </a:stretch>
        </p:blipFill>
        <p:spPr>
          <a:xfrm>
            <a:off x="0" y="1396365"/>
            <a:ext cx="12192000" cy="546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825" y="78105"/>
            <a:ext cx="3045460" cy="906145"/>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20204"/>
                <a:ea typeface="+mn-lt"/>
                <a:cs typeface="Arial" panose="020B0604020202020204"/>
              </a:rPr>
              <a:t>  </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Problem Statement </a:t>
            </a:r>
            <a:r>
              <a:rPr lang="en-US" sz="200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Proposed System/Solution</a:t>
            </a:r>
            <a:endParaRPr lang="en-US">
              <a:latin typeface="Arial" panose="020B0604020202020204"/>
              <a:cs typeface="Arial" panose="020B0604020202020204"/>
            </a:endParaRPr>
          </a:p>
          <a:p>
            <a:r>
              <a:rPr lang="en-US" sz="2000" b="1">
                <a:latin typeface="Arial" panose="020B0604020202020204"/>
                <a:ea typeface="+mn-lt"/>
                <a:cs typeface="Calibri" panose="020F0502020204030204"/>
              </a:rPr>
              <a:t>System </a:t>
            </a:r>
            <a:r>
              <a:rPr lang="en-US" sz="2000" b="1">
                <a:latin typeface="Arial" panose="020B0604020202020204"/>
                <a:ea typeface="+mn-lt"/>
                <a:cs typeface="+mn-lt"/>
              </a:rPr>
              <a:t>Development Approach </a:t>
            </a:r>
            <a:r>
              <a:rPr lang="en-US" sz="2000">
                <a:latin typeface="Arial" panose="020B0604020202020204"/>
                <a:ea typeface="+mn-lt"/>
                <a:cs typeface="+mn-lt"/>
              </a:rPr>
              <a:t>(Technology Used) </a:t>
            </a:r>
            <a:endParaRPr lang="en-US">
              <a:latin typeface="Arial" panose="020B0604020202020204"/>
              <a:ea typeface="+mn-lt"/>
              <a:cs typeface="+mn-lt"/>
            </a:endParaRPr>
          </a:p>
          <a:p>
            <a:r>
              <a:rPr lang="en-US" sz="2000" b="1">
                <a:latin typeface="Arial" panose="020B0604020202020204"/>
                <a:ea typeface="+mn-lt"/>
                <a:cs typeface="+mn-lt"/>
              </a:rPr>
              <a:t>Algorithm &amp; Deployment  </a:t>
            </a:r>
            <a:endParaRPr lang="en-US">
              <a:latin typeface="Arial" panose="020B0604020202020204"/>
              <a:cs typeface="Calibri" panose="020F0502020204030204"/>
            </a:endParaRPr>
          </a:p>
          <a:p>
            <a:r>
              <a:rPr lang="en-US" sz="2000" b="1">
                <a:latin typeface="Arial" panose="020B0604020202020204"/>
                <a:ea typeface="+mn-lt"/>
                <a:cs typeface="Arial" panose="020B0604020202020204"/>
              </a:rPr>
              <a:t>Result</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Future Scope</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References</a:t>
            </a:r>
            <a:endParaRPr lang="en-US">
              <a:latin typeface="Arial" panose="020B0604020202020204"/>
              <a:cs typeface="Arial" panose="020B0604020202020204"/>
            </a:endParaRPr>
          </a:p>
          <a:p>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90500"/>
            <a:ext cx="6162675" cy="582930"/>
          </a:xfrm>
        </p:spPr>
        <p:txBody>
          <a:bodyPr/>
          <a:p>
            <a:r>
              <a:rPr lang="en-US" b="1">
                <a:gradFill>
                  <a:gsLst>
                    <a:gs pos="0">
                      <a:srgbClr val="FE4444"/>
                    </a:gs>
                    <a:gs pos="100000">
                      <a:srgbClr val="832B2B"/>
                    </a:gs>
                  </a:gsLst>
                  <a:lin scaled="0"/>
                </a:gradFill>
              </a:rPr>
              <a:t>PROBLEM STAMENT:</a:t>
            </a:r>
            <a:endParaRPr lang="en-US" b="1">
              <a:gradFill>
                <a:gsLst>
                  <a:gs pos="0">
                    <a:srgbClr val="FE4444"/>
                  </a:gs>
                  <a:gs pos="100000">
                    <a:srgbClr val="832B2B"/>
                  </a:gs>
                </a:gsLst>
                <a:lin scaled="0"/>
              </a:gradFill>
            </a:endParaRPr>
          </a:p>
        </p:txBody>
      </p:sp>
      <p:sp>
        <p:nvSpPr>
          <p:cNvPr id="3" name="Content Placeholder 2"/>
          <p:cNvSpPr>
            <a:spLocks noGrp="1"/>
          </p:cNvSpPr>
          <p:nvPr>
            <p:ph idx="1"/>
          </p:nvPr>
        </p:nvSpPr>
        <p:spPr/>
        <p:txBody>
          <a:bodyPr/>
          <a:p>
            <a:pPr>
              <a:buFont typeface="Wingdings" panose="05000000000000000000" charset="0"/>
              <a:buChar char="v"/>
            </a:pPr>
            <a:r>
              <a:rPr lang="en-US"/>
              <a:t> I perfomed a task on sentiment analysis on restaurant reviews.</a:t>
            </a:r>
            <a:endParaRPr lang="en-US"/>
          </a:p>
          <a:p>
            <a:pPr>
              <a:buFont typeface="Wingdings" panose="05000000000000000000" charset="0"/>
              <a:buChar char="v"/>
            </a:pPr>
            <a:r>
              <a:rPr lang="en-US"/>
              <a:t>Sentiment analysis involves determining the sentiment expressed in a piece of text, typically categorizing it as positive, negative, or neutral. </a:t>
            </a:r>
            <a:endParaRPr lang="en-US"/>
          </a:p>
          <a:p>
            <a:pPr>
              <a:buFont typeface="Wingdings" panose="05000000000000000000" charset="0"/>
              <a:buChar char="v"/>
            </a:pPr>
            <a:r>
              <a:rPr lang="en-US"/>
              <a:t>The goal of this project is to analyze a dataset of restaurant reviews to identify the overall sentiment of each review.</a:t>
            </a:r>
            <a:endParaRPr lang="en-US"/>
          </a:p>
          <a:p>
            <a:pPr>
              <a:buFont typeface="Wingdings" panose="05000000000000000000" charset="0"/>
              <a:buChar char="v"/>
            </a:pPr>
            <a:r>
              <a:rPr lang="en-US"/>
              <a:t>This analysis can help restaurant owners understand customer satisfaction and areas that may need improvement.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79210" cy="582930"/>
          </a:xfrm>
        </p:spPr>
        <p:txBody>
          <a:bodyPr/>
          <a:p>
            <a:r>
              <a:rPr lang="en-US">
                <a:gradFill>
                  <a:gsLst>
                    <a:gs pos="0">
                      <a:srgbClr val="7B32B2"/>
                    </a:gs>
                    <a:gs pos="100000">
                      <a:srgbClr val="401A5D"/>
                    </a:gs>
                  </a:gsLst>
                  <a:lin scaled="0"/>
                </a:gradFill>
              </a:rPr>
              <a:t>PROPOSED SOLUTION:</a:t>
            </a:r>
            <a:r>
              <a:rPr lang="en-US"/>
              <a:t> </a:t>
            </a:r>
            <a:endParaRPr lang="en-US"/>
          </a:p>
        </p:txBody>
      </p:sp>
      <p:sp>
        <p:nvSpPr>
          <p:cNvPr id="3" name="Content Placeholder 2"/>
          <p:cNvSpPr>
            <a:spLocks noGrp="1"/>
          </p:cNvSpPr>
          <p:nvPr>
            <p:ph idx="1"/>
          </p:nvPr>
        </p:nvSpPr>
        <p:spPr>
          <a:xfrm>
            <a:off x="419100" y="1174750"/>
            <a:ext cx="11163300" cy="5356225"/>
          </a:xfrm>
        </p:spPr>
        <p:txBody>
          <a:bodyPr/>
          <a:p>
            <a:pPr marL="0" indent="0">
              <a:buNone/>
            </a:pPr>
            <a:r>
              <a:rPr lang="en-US" sz="2000" b="1">
                <a:solidFill>
                  <a:schemeClr val="accent1"/>
                </a:solidFill>
              </a:rPr>
              <a:t>1. </a:t>
            </a:r>
            <a:r>
              <a:rPr lang="en-US" sz="2000" b="1" u="sng">
                <a:solidFill>
                  <a:schemeClr val="accent1"/>
                </a:solidFill>
              </a:rPr>
              <a:t>Data Collection</a:t>
            </a:r>
            <a:endParaRPr lang="en-US" sz="2000" b="1" u="sng"/>
          </a:p>
          <a:p>
            <a:r>
              <a:rPr lang="en-US" sz="2000" b="1"/>
              <a:t>Source</a:t>
            </a:r>
            <a:r>
              <a:rPr lang="en-US" sz="2000"/>
              <a:t>: Obtain a dataset of restaurant reviews from publicly available sources such as Kaggle, Yelp, or other review aggregators. Ensure the dataset includes review text and, if available, corresponding ratings.</a:t>
            </a:r>
            <a:endParaRPr lang="en-US" sz="2000"/>
          </a:p>
          <a:p>
            <a:r>
              <a:rPr lang="en-US" sz="2000" b="1"/>
              <a:t>Example Dataset</a:t>
            </a:r>
            <a:r>
              <a:rPr lang="en-US" sz="2000"/>
              <a:t>: The Yelp Dataset Challenge, which includes reviews, business metadata, and user information (with anonymized user IDs).</a:t>
            </a:r>
            <a:endParaRPr lang="en-US" sz="2000"/>
          </a:p>
          <a:p>
            <a:pPr marL="0" indent="0">
              <a:buNone/>
            </a:pPr>
            <a:r>
              <a:rPr lang="en-US" sz="2000" b="1" u="sng">
                <a:solidFill>
                  <a:schemeClr val="accent1"/>
                </a:solidFill>
              </a:rPr>
              <a:t>2. Data Preprocessing</a:t>
            </a:r>
            <a:endParaRPr lang="en-US" sz="2000" u="sng">
              <a:solidFill>
                <a:schemeClr val="accent1"/>
              </a:solidFill>
            </a:endParaRPr>
          </a:p>
          <a:p>
            <a:pPr marL="0" indent="0">
              <a:buNone/>
            </a:pPr>
            <a:r>
              <a:rPr lang="en-US" sz="2000" b="1"/>
              <a:t>Text Cleaning:</a:t>
            </a:r>
            <a:endParaRPr lang="en-US" sz="2000"/>
          </a:p>
          <a:p>
            <a:r>
              <a:rPr lang="en-US" sz="2000"/>
              <a:t>Remove HTML tags, special characters, and punctuation.</a:t>
            </a:r>
            <a:endParaRPr lang="en-US" sz="2000"/>
          </a:p>
          <a:p>
            <a:r>
              <a:rPr lang="en-US" sz="2000"/>
              <a:t>Convert all text to lowercase to ensure uniformity.</a:t>
            </a:r>
            <a:endParaRPr lang="en-US" sz="2000"/>
          </a:p>
          <a:p>
            <a:r>
              <a:rPr lang="en-US" sz="2000"/>
              <a:t>Remove stop words (commonly used words that do not carry significant meaning, such as 'and', 'the', 'is') using libraries like NLTK or SpaCy.</a:t>
            </a:r>
            <a:endParaRPr lang="en-US" sz="2000"/>
          </a:p>
          <a:p>
            <a:r>
              <a:rPr lang="en-US" sz="2000"/>
              <a:t>Perform lemmatization or stemming to reduce words to their base or root form.</a:t>
            </a:r>
            <a:endParaRPr lang="en-US" sz="2000"/>
          </a:p>
          <a:p>
            <a:pPr marL="0" indent="0">
              <a:buNone/>
            </a:pPr>
            <a:r>
              <a:rPr lang="en-US" sz="2000" b="1"/>
              <a:t>Tokenization:</a:t>
            </a:r>
            <a:endParaRPr lang="en-US" sz="2000" b="1"/>
          </a:p>
          <a:p>
            <a:r>
              <a:rPr lang="en-US" sz="2000"/>
              <a:t>Split the text into individual words or tokens using tools like NLTK or SpaCy.</a:t>
            </a:r>
            <a:endParaRPr lang="en-US" sz="2000"/>
          </a:p>
          <a:p>
            <a:pPr marL="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174750"/>
            <a:ext cx="10972800" cy="2084070"/>
          </a:xfrm>
        </p:spPr>
        <p:txBody>
          <a:bodyPr/>
          <a:p>
            <a:pPr marL="0" indent="0">
              <a:buNone/>
            </a:pPr>
            <a:r>
              <a:rPr lang="en-US" sz="1800" b="1" u="sng">
                <a:solidFill>
                  <a:schemeClr val="accent1"/>
                </a:solidFill>
                <a:sym typeface="+mn-ea"/>
              </a:rPr>
              <a:t>3. Sentiment Analysis</a:t>
            </a:r>
            <a:endParaRPr lang="en-US" sz="1800">
              <a:solidFill>
                <a:schemeClr val="accent1"/>
              </a:solidFill>
            </a:endParaRPr>
          </a:p>
          <a:p>
            <a:pPr marL="0" indent="0">
              <a:buNone/>
            </a:pPr>
            <a:r>
              <a:rPr lang="en-US" sz="1800" b="1">
                <a:solidFill>
                  <a:schemeClr val="accent1"/>
                </a:solidFill>
                <a:sym typeface="+mn-ea"/>
              </a:rPr>
              <a:t>Algorithm Selection:</a:t>
            </a:r>
            <a:endParaRPr lang="en-US" sz="1800"/>
          </a:p>
          <a:p>
            <a:pPr marL="0" indent="0">
              <a:buNone/>
            </a:pPr>
            <a:r>
              <a:rPr lang="en-US" sz="1800" b="1">
                <a:sym typeface="+mn-ea"/>
              </a:rPr>
              <a:t>Rule-Based Approaches</a:t>
            </a:r>
            <a:r>
              <a:rPr lang="en-US" sz="1800">
                <a:sym typeface="+mn-ea"/>
              </a:rPr>
              <a:t>: Use pre-trained models such as VADER (Valence Aware Dictionary and sEntiment Reasoner) for initial analysis, which is effective for social media and short text.</a:t>
            </a:r>
            <a:endParaRPr lang="en-US" sz="1800"/>
          </a:p>
          <a:p>
            <a:pPr marL="0" indent="0">
              <a:buNone/>
            </a:pPr>
            <a:r>
              <a:rPr lang="en-US" sz="1800" b="1">
                <a:sym typeface="+mn-ea"/>
              </a:rPr>
              <a:t>Machine Learning Approaches:</a:t>
            </a:r>
            <a:r>
              <a:rPr lang="en-US" sz="1800">
                <a:sym typeface="+mn-ea"/>
              </a:rPr>
              <a:t> Train classifiers such as Naive Bayes, Support Vector Machines (SVM), or Logistic Regression on labeled data.</a:t>
            </a:r>
            <a:endParaRPr lang="en-US" sz="1800"/>
          </a:p>
          <a:p>
            <a:pPr marL="0" indent="0">
              <a:buNone/>
            </a:pPr>
            <a:r>
              <a:rPr lang="en-US" sz="1800" b="1">
                <a:sym typeface="+mn-ea"/>
              </a:rPr>
              <a:t>Deep Learning Approaches:</a:t>
            </a:r>
            <a:r>
              <a:rPr lang="en-US" sz="1800">
                <a:sym typeface="+mn-ea"/>
              </a:rPr>
              <a:t> Utilize LSTM (Long Short-Term Memory) networks or transformer-based models like BERT for more complex sentiment analysis.</a:t>
            </a:r>
            <a:endParaRPr lang="en-US" sz="1800"/>
          </a:p>
          <a:p>
            <a:pPr marL="0" indent="0">
              <a:buNone/>
            </a:pPr>
            <a:r>
              <a:rPr lang="en-US" sz="1800" b="1">
                <a:sym typeface="+mn-ea"/>
              </a:rPr>
              <a:t>Model Implementation:</a:t>
            </a:r>
            <a:endParaRPr lang="en-US" sz="1800" b="1"/>
          </a:p>
          <a:p>
            <a:r>
              <a:rPr lang="en-US" sz="1800">
                <a:sym typeface="+mn-ea"/>
              </a:rPr>
              <a:t>Split the dataset into training and testing sets (e.g., 80% training, 20% testing).</a:t>
            </a:r>
            <a:endParaRPr lang="en-US" sz="1800"/>
          </a:p>
          <a:p>
            <a:r>
              <a:rPr lang="en-US" sz="1800">
                <a:sym typeface="+mn-ea"/>
              </a:rPr>
              <a:t>Train the selected model(s) on the training data.</a:t>
            </a:r>
            <a:endParaRPr lang="en-US" sz="1800"/>
          </a:p>
          <a:p>
            <a:r>
              <a:rPr lang="en-US" sz="1800">
                <a:sym typeface="+mn-ea"/>
              </a:rPr>
              <a:t>Validate the model using cross-validation techniques to ensure robustness.</a:t>
            </a:r>
            <a:endParaRPr lang="en-US" sz="1800"/>
          </a:p>
          <a:p>
            <a:r>
              <a:rPr lang="en-US" sz="1800">
                <a:sym typeface="+mn-ea"/>
              </a:rPr>
              <a:t>Test the model on the testing set to evaluate its performance.</a:t>
            </a:r>
            <a:endParaRPr lang="en-US" sz="1800"/>
          </a:p>
          <a:p>
            <a:pPr marL="0" indent="0">
              <a:buNone/>
            </a:pPr>
            <a:r>
              <a:rPr lang="en-US" sz="1800" b="1" u="sng">
                <a:solidFill>
                  <a:schemeClr val="accent1"/>
                </a:solidFill>
                <a:sym typeface="+mn-ea"/>
              </a:rPr>
              <a:t>4. Evaluation</a:t>
            </a:r>
            <a:endParaRPr lang="en-US" sz="1800" b="1" u="sng">
              <a:solidFill>
                <a:schemeClr val="accent1"/>
              </a:solidFill>
            </a:endParaRPr>
          </a:p>
          <a:p>
            <a:pPr marL="0" indent="0">
              <a:buNone/>
            </a:pPr>
            <a:r>
              <a:rPr lang="en-US" sz="1800" b="1">
                <a:solidFill>
                  <a:schemeClr val="accent1"/>
                </a:solidFill>
                <a:sym typeface="+mn-ea"/>
              </a:rPr>
              <a:t>Metrics:</a:t>
            </a:r>
            <a:endParaRPr lang="en-US" sz="1800" b="1">
              <a:solidFill>
                <a:schemeClr val="accent1"/>
              </a:solidFill>
            </a:endParaRPr>
          </a:p>
          <a:p>
            <a:pPr marL="0" indent="0">
              <a:buNone/>
            </a:pPr>
            <a:r>
              <a:rPr lang="en-US" sz="1800" b="1">
                <a:sym typeface="+mn-ea"/>
              </a:rPr>
              <a:t>Accuracy:</a:t>
            </a:r>
            <a:r>
              <a:rPr lang="en-US" sz="1800">
                <a:sym typeface="+mn-ea"/>
              </a:rPr>
              <a:t> The proportion of correctly classified reviews.</a:t>
            </a:r>
            <a:endParaRPr lang="en-US" sz="1800"/>
          </a:p>
          <a:p>
            <a:pPr marL="0" indent="0">
              <a:buNone/>
            </a:pPr>
            <a:r>
              <a:rPr lang="en-US" sz="1800" b="1">
                <a:sym typeface="+mn-ea"/>
              </a:rPr>
              <a:t>Precision:</a:t>
            </a:r>
            <a:r>
              <a:rPr lang="en-US" sz="1800">
                <a:sym typeface="+mn-ea"/>
              </a:rPr>
              <a:t> The proportion of positive identifications that were actually correct.</a:t>
            </a:r>
            <a:endParaRPr lang="en-US" sz="1800"/>
          </a:p>
          <a:p>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b="1">
                <a:sym typeface="+mn-ea"/>
              </a:rPr>
              <a:t>Recall: </a:t>
            </a:r>
            <a:r>
              <a:rPr lang="en-US" sz="2400">
                <a:sym typeface="+mn-ea"/>
              </a:rPr>
              <a:t>The proportion of actual positives that were identified correctly.</a:t>
            </a:r>
            <a:endParaRPr lang="en-US" sz="2400"/>
          </a:p>
          <a:p>
            <a:pPr marL="0" indent="0">
              <a:buNone/>
            </a:pPr>
            <a:r>
              <a:rPr lang="en-US" sz="2400" b="1">
                <a:sym typeface="+mn-ea"/>
              </a:rPr>
              <a:t>F1 Score: </a:t>
            </a:r>
            <a:r>
              <a:rPr lang="en-US" sz="2400">
                <a:sym typeface="+mn-ea"/>
              </a:rPr>
              <a:t>The harmonic mean of precision and recall.</a:t>
            </a:r>
            <a:endParaRPr lang="en-US" sz="2400"/>
          </a:p>
          <a:p>
            <a:pPr marL="0" indent="0">
              <a:buNone/>
            </a:pPr>
            <a:r>
              <a:rPr lang="en-US" sz="2400" b="1">
                <a:sym typeface="+mn-ea"/>
              </a:rPr>
              <a:t>Cross-Validation:</a:t>
            </a:r>
            <a:endParaRPr lang="en-US" sz="2400"/>
          </a:p>
          <a:p>
            <a:r>
              <a:rPr lang="en-US" sz="2400">
                <a:sym typeface="+mn-ea"/>
              </a:rPr>
              <a:t>Perform k-fold cross-validation to assess the model's performance across different subsets of the data.</a:t>
            </a:r>
            <a:endParaRPr lang="en-US" sz="2400"/>
          </a:p>
          <a:p>
            <a:pPr marL="0" indent="0">
              <a:buNone/>
            </a:pPr>
            <a:r>
              <a:rPr lang="en-US" sz="2400" b="1" u="sng">
                <a:solidFill>
                  <a:schemeClr val="accent1"/>
                </a:solidFill>
                <a:sym typeface="+mn-ea"/>
              </a:rPr>
              <a:t>5. Visualization and Reporting</a:t>
            </a:r>
            <a:endParaRPr lang="en-US" sz="2400" b="1" u="sng">
              <a:solidFill>
                <a:schemeClr val="accent1"/>
              </a:solidFill>
            </a:endParaRPr>
          </a:p>
          <a:p>
            <a:pPr marL="0" indent="0">
              <a:buNone/>
            </a:pPr>
            <a:r>
              <a:rPr lang="en-US" sz="2400" b="1">
                <a:solidFill>
                  <a:schemeClr val="accent1"/>
                </a:solidFill>
                <a:sym typeface="+mn-ea"/>
              </a:rPr>
              <a:t>Visualizations:</a:t>
            </a:r>
            <a:endParaRPr lang="en-US" sz="2400" b="1">
              <a:solidFill>
                <a:schemeClr val="accent1"/>
              </a:solidFill>
            </a:endParaRPr>
          </a:p>
          <a:p>
            <a:pPr marL="0" indent="0">
              <a:buNone/>
            </a:pPr>
            <a:r>
              <a:rPr lang="en-US" sz="2400" b="1">
                <a:sym typeface="+mn-ea"/>
              </a:rPr>
              <a:t>Bar Charts:</a:t>
            </a:r>
            <a:r>
              <a:rPr lang="en-US" sz="2400">
                <a:sym typeface="+mn-ea"/>
              </a:rPr>
              <a:t> Show the distribution of sentiments (positive, negative, neutral) across the dataset.</a:t>
            </a:r>
            <a:endParaRPr lang="en-US" sz="2400"/>
          </a:p>
          <a:p>
            <a:pPr marL="0" indent="0">
              <a:buNone/>
            </a:pPr>
            <a:r>
              <a:rPr lang="en-US" sz="2400" b="1">
                <a:sym typeface="+mn-ea"/>
              </a:rPr>
              <a:t>Word Clouds:</a:t>
            </a:r>
            <a:r>
              <a:rPr lang="en-US" sz="2400">
                <a:sym typeface="+mn-ea"/>
              </a:rPr>
              <a:t> Highlight frequently occurring words in positive and negative reviews to identify common themes.</a:t>
            </a:r>
            <a:endParaRPr lang="en-US" sz="2400"/>
          </a:p>
          <a:p>
            <a:pPr marL="0" indent="0">
              <a:buNone/>
            </a:pPr>
            <a:r>
              <a:rPr lang="en-US" sz="2400" b="1">
                <a:sym typeface="+mn-ea"/>
              </a:rPr>
              <a:t>Sentiment Trends:</a:t>
            </a:r>
            <a:r>
              <a:rPr lang="en-US" sz="2400">
                <a:sym typeface="+mn-ea"/>
              </a:rPr>
              <a:t> Use line charts to show how sentiment varies over time if the review dataset includes timestamps.</a:t>
            </a:r>
            <a:endParaRPr lang="en-US" sz="2400"/>
          </a:p>
          <a:p>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b="1"/>
              <a:t>Reporting:</a:t>
            </a:r>
            <a:endParaRPr lang="en-US" sz="2000"/>
          </a:p>
          <a:p>
            <a:r>
              <a:rPr lang="en-US" sz="2000"/>
              <a:t>Summarize the methodology, analysis, and key findings.</a:t>
            </a:r>
            <a:endParaRPr lang="en-US" sz="2000"/>
          </a:p>
          <a:p>
            <a:r>
              <a:rPr lang="en-US" sz="2000"/>
              <a:t>Include insights on common positive or negative themes identified in the reviews.</a:t>
            </a:r>
            <a:endParaRPr lang="en-US" sz="2000"/>
          </a:p>
          <a:p>
            <a:r>
              <a:rPr lang="en-US" sz="2000"/>
              <a:t>Discuss potential areas of improvement for the restaurant based on the sentiment analysis.</a:t>
            </a:r>
            <a:endParaRPr lang="en-US" sz="2000"/>
          </a:p>
          <a:p>
            <a:pPr marL="0" indent="0">
              <a:buNone/>
            </a:pPr>
            <a:r>
              <a:rPr lang="en-US" sz="2000" b="1" u="sng">
                <a:solidFill>
                  <a:schemeClr val="accent1"/>
                </a:solidFill>
              </a:rPr>
              <a:t>Tools and Technologies</a:t>
            </a:r>
            <a:endParaRPr lang="en-US" sz="2000" b="1" u="sng">
              <a:solidFill>
                <a:schemeClr val="accent1"/>
              </a:solidFill>
            </a:endParaRPr>
          </a:p>
          <a:p>
            <a:pPr marL="0" indent="0">
              <a:buNone/>
            </a:pPr>
            <a:r>
              <a:rPr lang="en-US" sz="2000" b="1"/>
              <a:t>Programming Language:</a:t>
            </a:r>
            <a:r>
              <a:rPr lang="en-US" sz="2000"/>
              <a:t> Python</a:t>
            </a:r>
            <a:endParaRPr lang="en-US" sz="2000"/>
          </a:p>
          <a:p>
            <a:pPr marL="0" indent="0">
              <a:buNone/>
            </a:pPr>
            <a:r>
              <a:rPr lang="en-US" sz="2000" b="1">
                <a:solidFill>
                  <a:schemeClr val="accent1"/>
                </a:solidFill>
              </a:rPr>
              <a:t>Libraries:</a:t>
            </a:r>
            <a:endParaRPr lang="en-US" sz="2000"/>
          </a:p>
          <a:p>
            <a:pPr marL="0" indent="0">
              <a:buNone/>
            </a:pPr>
            <a:r>
              <a:rPr lang="en-US" sz="2000" b="1"/>
              <a:t>Data Manipulation:</a:t>
            </a:r>
            <a:r>
              <a:rPr lang="en-US" sz="2000"/>
              <a:t> Pandas, Numpy</a:t>
            </a:r>
            <a:endParaRPr lang="en-US" sz="2000"/>
          </a:p>
          <a:p>
            <a:pPr marL="0" indent="0">
              <a:buNone/>
            </a:pPr>
            <a:r>
              <a:rPr lang="en-US" sz="2000" b="1"/>
              <a:t>Text Processing:</a:t>
            </a:r>
            <a:r>
              <a:rPr lang="en-US" sz="2000"/>
              <a:t> NLTK, SpaCy, TextBlob, VADER</a:t>
            </a:r>
            <a:endParaRPr lang="en-US" sz="2000"/>
          </a:p>
          <a:p>
            <a:pPr marL="0" indent="0">
              <a:buNone/>
            </a:pPr>
            <a:r>
              <a:rPr lang="en-US" sz="2000" b="1"/>
              <a:t>Machine Learning:</a:t>
            </a:r>
            <a:r>
              <a:rPr lang="en-US" sz="2000"/>
              <a:t> Scikit-Learn, TensorFlow, Keras</a:t>
            </a:r>
            <a:endParaRPr lang="en-US" sz="2000"/>
          </a:p>
          <a:p>
            <a:pPr marL="0" indent="0">
              <a:buNone/>
            </a:pPr>
            <a:r>
              <a:rPr lang="en-US" sz="2000" b="1"/>
              <a:t>Visualization: </a:t>
            </a:r>
            <a:r>
              <a:rPr lang="en-US" sz="2000"/>
              <a:t>Matplotlib, Seaborn, WordCloud</a:t>
            </a:r>
            <a:endParaRPr lang="en-US" sz="2000"/>
          </a:p>
        </p:txBody>
      </p:sp>
      <p:pic>
        <p:nvPicPr>
          <p:cNvPr id="5" name="Picture 4" descr="sentimentanalysishotelgeneric-2048x803-1-1024x402"/>
          <p:cNvPicPr>
            <a:picLocks noChangeAspect="1"/>
          </p:cNvPicPr>
          <p:nvPr/>
        </p:nvPicPr>
        <p:blipFill>
          <a:blip r:embed="rId1"/>
          <a:stretch>
            <a:fillRect/>
          </a:stretch>
        </p:blipFill>
        <p:spPr>
          <a:xfrm>
            <a:off x="6567805" y="2490470"/>
            <a:ext cx="5501640" cy="3839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635"/>
            <a:ext cx="5940425" cy="707390"/>
          </a:xfrm>
        </p:spPr>
        <p:txBody>
          <a:bodyPr>
            <a:normAutofit fontScale="90000"/>
          </a:bodyPr>
          <a:lstStyle/>
          <a:p>
            <a:r>
              <a:rPr lang="en-US" sz="4400" b="1">
                <a:ln>
                  <a:solidFill>
                    <a:srgbClr val="FF0000"/>
                  </a:solidFill>
                </a:ln>
                <a:solidFill>
                  <a:srgbClr val="92D050"/>
                </a:solidFill>
                <a:latin typeface="Arial" panose="020B0604020202020204"/>
                <a:ea typeface="+mj-lt"/>
                <a:cs typeface="Arial" panose="020B0604020202020204"/>
              </a:rPr>
              <a:t>System Approach:</a:t>
            </a:r>
            <a:endParaRPr lang="en-US" sz="4400" b="1">
              <a:ln>
                <a:solidFill>
                  <a:srgbClr val="FF0000"/>
                </a:solidFill>
              </a:ln>
              <a:solidFill>
                <a:srgbClr val="92D050"/>
              </a:solidFill>
              <a:latin typeface="Arial" panose="020B0604020202020204"/>
              <a:ea typeface="+mj-lt"/>
              <a:cs typeface="Arial" panose="020B0604020202020204"/>
            </a:endParaRPr>
          </a:p>
        </p:txBody>
      </p:sp>
      <p:sp>
        <p:nvSpPr>
          <p:cNvPr id="2" name="Content Placeholder 1"/>
          <p:cNvSpPr>
            <a:spLocks noGrp="1"/>
          </p:cNvSpPr>
          <p:nvPr>
            <p:ph idx="1"/>
          </p:nvPr>
        </p:nvSpPr>
        <p:spPr>
          <a:xfrm>
            <a:off x="307340" y="1174750"/>
            <a:ext cx="11275060" cy="5473700"/>
          </a:xfrm>
        </p:spPr>
        <p:txBody>
          <a:bodyPr/>
          <a:lstStyle/>
          <a:p>
            <a:pPr marL="0" indent="0">
              <a:buNone/>
            </a:pPr>
            <a:r>
              <a:rPr lang="en-IN" sz="2000" b="1">
                <a:solidFill>
                  <a:srgbClr val="002060"/>
                </a:solidFill>
              </a:rPr>
              <a:t>Data Collection and Preprocessing:</a:t>
            </a:r>
            <a:r>
              <a:rPr lang="en-IN" sz="2000" b="1">
                <a:solidFill>
                  <a:srgbClr val="0F0F0F"/>
                </a:solidFill>
              </a:rPr>
              <a:t> </a:t>
            </a:r>
            <a:r>
              <a:rPr lang="en-IN" sz="2000">
                <a:solidFill>
                  <a:srgbClr val="0F0F0F"/>
                </a:solidFill>
              </a:rPr>
              <a:t>Collect a dataset of restaurant reviews and preprocess the text by cleaning, tokenizing, and normalizing the data to prepare it for analysis.</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Feature Extraction:</a:t>
            </a:r>
            <a:r>
              <a:rPr lang="en-IN" sz="2000">
                <a:solidFill>
                  <a:srgbClr val="0F0F0F"/>
                </a:solidFill>
              </a:rPr>
              <a:t> Transform the text data into numerical features using techniques such as TF-IDF, word embeddings, or other text vectorization methods.</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Model Training</a:t>
            </a:r>
            <a:r>
              <a:rPr lang="en-IN" sz="2000">
                <a:solidFill>
                  <a:srgbClr val="002060"/>
                </a:solidFill>
              </a:rPr>
              <a:t>: </a:t>
            </a:r>
            <a:r>
              <a:rPr lang="en-IN" sz="2000">
                <a:solidFill>
                  <a:srgbClr val="0F0F0F"/>
                </a:solidFill>
              </a:rPr>
              <a:t>Train a sentiment analysis model using machine learning algorithms (e.g., Naive Bayes, SVM) or leverage pre-trained models (e.g., BERT) to classify reviews as positive, negative, or neutral.</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Model Evaluation:</a:t>
            </a:r>
            <a:r>
              <a:rPr lang="en-IN" sz="2000">
                <a:solidFill>
                  <a:srgbClr val="0F0F0F"/>
                </a:solidFill>
              </a:rPr>
              <a:t> Evaluate the model's performance using metrics like precision, recall, F1 score, and accuracy, and perform cross-validation to ensure its robustness.</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Visualization and Reporting:</a:t>
            </a:r>
            <a:r>
              <a:rPr lang="en-IN" sz="2000">
                <a:solidFill>
                  <a:srgbClr val="0F0F0F"/>
                </a:solidFill>
              </a:rPr>
              <a:t> Create visualizations (e.g., bar charts, word clouds) to represent sentiment distribution and generate a detailed report summarizing the analysis, insights, and conclusions.</a:t>
            </a:r>
            <a:endParaRPr lang="en-IN" sz="200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065770" cy="582930"/>
          </a:xfrm>
        </p:spPr>
        <p:txBody>
          <a:bodyPr/>
          <a:p>
            <a:r>
              <a:rPr lang="en-US" b="1"/>
              <a:t>ALGORITHM &amp;  DEPLOYMENT:</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sz="2800"/>
              <a:t>Deploying a sentiment analysis algorithm on restaurant reviews involves several steps, from data collection and preprocessing to model training and deployment. Here’s a structured approach to accomplish this task:</a:t>
            </a:r>
            <a:endParaRPr lang="en-US" sz="2800"/>
          </a:p>
          <a:p>
            <a:pPr lvl="2">
              <a:buFont typeface="Wingdings" panose="05000000000000000000" charset="0"/>
              <a:buChar char="v"/>
            </a:pPr>
            <a:r>
              <a:rPr lang="en-US" b="1"/>
              <a:t>Data Collection </a:t>
            </a:r>
            <a:endParaRPr lang="en-US" b="1"/>
          </a:p>
          <a:p>
            <a:pPr lvl="2">
              <a:buFont typeface="Wingdings" panose="05000000000000000000" charset="0"/>
              <a:buChar char="v"/>
            </a:pPr>
            <a:r>
              <a:rPr lang="en-US" b="1"/>
              <a:t>Data Preprocessing</a:t>
            </a:r>
            <a:endParaRPr lang="en-US" b="1"/>
          </a:p>
          <a:p>
            <a:pPr lvl="2">
              <a:buFont typeface="Wingdings" panose="05000000000000000000" charset="0"/>
              <a:buChar char="v"/>
            </a:pPr>
            <a:r>
              <a:rPr lang="en-US" b="1"/>
              <a:t> Feature Extraction</a:t>
            </a:r>
            <a:endParaRPr lang="en-US" b="1"/>
          </a:p>
          <a:p>
            <a:pPr lvl="2">
              <a:buFont typeface="Wingdings" panose="05000000000000000000" charset="0"/>
              <a:buChar char="v"/>
            </a:pPr>
            <a:r>
              <a:rPr lang="en-US" b="1"/>
              <a:t>Model Training</a:t>
            </a:r>
            <a:endParaRPr lang="en-US" b="1"/>
          </a:p>
          <a:p>
            <a:pPr lvl="2">
              <a:buFont typeface="Wingdings" panose="05000000000000000000" charset="0"/>
              <a:buChar char="v"/>
            </a:pPr>
            <a:r>
              <a:rPr lang="en-US" b="1"/>
              <a:t> Model Evaluation</a:t>
            </a:r>
            <a:endParaRPr lang="en-US" b="1"/>
          </a:p>
          <a:p>
            <a:pPr lvl="2">
              <a:buFont typeface="Wingdings" panose="05000000000000000000" charset="0"/>
              <a:buChar char="v"/>
            </a:pPr>
            <a:r>
              <a:rPr lang="en-US" b="1"/>
              <a:t>Model Deployment</a:t>
            </a:r>
            <a:endParaRPr lang="en-US" b="1"/>
          </a:p>
          <a:p>
            <a:pPr lvl="2">
              <a:buFont typeface="Wingdings" panose="05000000000000000000" charset="0"/>
              <a:buChar char="v"/>
            </a:pPr>
            <a:r>
              <a:rPr lang="en-US" b="1"/>
              <a:t>Continuous Monitoring and Updating</a:t>
            </a:r>
            <a:endParaRPr lang="en-US" b="1"/>
          </a:p>
          <a:p>
            <a:pPr lvl="2">
              <a:buFont typeface="Wingdings" panose="05000000000000000000" charset="0"/>
              <a:buChar char="v"/>
            </a:pPr>
            <a:r>
              <a:rPr lang="en-US" b="1"/>
              <a:t>Conclusion</a:t>
            </a:r>
            <a:endParaRPr lang="en-US" b="1"/>
          </a:p>
          <a:p>
            <a:pPr marL="914400" lvl="2" indent="0">
              <a:buFont typeface="+mj-lt"/>
              <a:buNone/>
            </a:pPr>
            <a:r>
              <a:rPr lang="en-US" sz="2100" b="1"/>
              <a:t>     </a:t>
            </a:r>
            <a:endParaRPr lang="en-US" sz="2100" b="1"/>
          </a:p>
        </p:txBody>
      </p:sp>
      <p:pic>
        <p:nvPicPr>
          <p:cNvPr id="6" name="Picture 5" descr="Analyzing-Sentiment-of-Restaurant-Reviews"/>
          <p:cNvPicPr>
            <a:picLocks noChangeAspect="1"/>
          </p:cNvPicPr>
          <p:nvPr/>
        </p:nvPicPr>
        <p:blipFill>
          <a:blip r:embed="rId1"/>
          <a:stretch>
            <a:fillRect/>
          </a:stretch>
        </p:blipFill>
        <p:spPr>
          <a:xfrm>
            <a:off x="5906135" y="2788285"/>
            <a:ext cx="5904865" cy="363156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7361</Words>
  <Application>WPS Presentation</Application>
  <PresentationFormat>Widescreen</PresentationFormat>
  <Paragraphs>172</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Calibri</vt:lpstr>
      <vt:lpstr>Wingdings</vt:lpstr>
      <vt:lpstr>Microsoft YaHei</vt:lpstr>
      <vt:lpstr>Arial Unicode MS</vt:lpstr>
      <vt:lpstr>Communications and Dialogues</vt:lpstr>
      <vt:lpstr>TITLE: sentimental analysis</vt:lpstr>
      <vt:lpstr>OUTLINE:</vt:lpstr>
      <vt:lpstr>PROBLEM STAMENT:</vt:lpstr>
      <vt:lpstr>PROPOSED SOLUTION: </vt:lpstr>
      <vt:lpstr>PowerPoint 演示文稿</vt:lpstr>
      <vt:lpstr>PowerPoint 演示文稿</vt:lpstr>
      <vt:lpstr>PowerPoint 演示文稿</vt:lpstr>
      <vt:lpstr>System Approach:</vt:lpstr>
      <vt:lpstr>ALGORITHM &amp;  DEPLOYMENT:</vt:lpstr>
      <vt:lpstr>RESULT:</vt:lpstr>
      <vt:lpstr>PowerPoint 演示文稿</vt:lpstr>
      <vt:lpstr>CONCLUSION:</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Lahari</cp:lastModifiedBy>
  <cp:revision>28</cp:revision>
  <dcterms:created xsi:type="dcterms:W3CDTF">2021-05-26T16:50:00Z</dcterms:created>
  <dcterms:modified xsi:type="dcterms:W3CDTF">2024-06-19T07:23:15Z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344BFEE559E647ADBF333B9A7C72EAEF_12</vt:lpwstr>
  </property>
  <property fmtid="{D5CDD505-2E9C-101B-9397-08002B2CF9AE}" pid="4" name="KSOProductBuildVer">
    <vt:lpwstr>1033-12.2.0.17119</vt:lpwstr>
  </property>
</Properties>
</file>