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86" r:id="rId3"/>
    <p:sldId id="259" r:id="rId4"/>
    <p:sldId id="260" r:id="rId5"/>
    <p:sldId id="261" r:id="rId6"/>
    <p:sldId id="262" r:id="rId7"/>
    <p:sldId id="263" r:id="rId8"/>
    <p:sldId id="264" r:id="rId9"/>
    <p:sldId id="265" r:id="rId10"/>
    <p:sldId id="266" r:id="rId11"/>
    <p:sldId id="28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7" r:id="rId30"/>
    <p:sldId id="288" r:id="rId31"/>
    <p:sldId id="289" r:id="rId32"/>
    <p:sldId id="284" r:id="rId33"/>
    <p:sldId id="2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979" autoAdjust="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F8466C6-B828-40C5-9786-0902B3A61476}"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D22976-56BD-4DFB-A4C1-997B9715D62A}" type="slidenum">
              <a:rPr lang="en-IN" smtClean="0"/>
              <a:t>‹#›</a:t>
            </a:fld>
            <a:endParaRPr lang="en-IN"/>
          </a:p>
        </p:txBody>
      </p:sp>
    </p:spTree>
    <p:extLst>
      <p:ext uri="{BB962C8B-B14F-4D97-AF65-F5344CB8AC3E}">
        <p14:creationId xmlns:p14="http://schemas.microsoft.com/office/powerpoint/2010/main" val="208782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8466C6-B828-40C5-9786-0902B3A61476}"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D22976-56BD-4DFB-A4C1-997B9715D62A}" type="slidenum">
              <a:rPr lang="en-IN" smtClean="0"/>
              <a:t>‹#›</a:t>
            </a:fld>
            <a:endParaRPr lang="en-IN"/>
          </a:p>
        </p:txBody>
      </p:sp>
    </p:spTree>
    <p:extLst>
      <p:ext uri="{BB962C8B-B14F-4D97-AF65-F5344CB8AC3E}">
        <p14:creationId xmlns:p14="http://schemas.microsoft.com/office/powerpoint/2010/main" val="2867612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8466C6-B828-40C5-9786-0902B3A61476}"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D22976-56BD-4DFB-A4C1-997B9715D62A}" type="slidenum">
              <a:rPr lang="en-IN" smtClean="0"/>
              <a:t>‹#›</a:t>
            </a:fld>
            <a:endParaRPr lang="en-IN"/>
          </a:p>
        </p:txBody>
      </p:sp>
    </p:spTree>
    <p:extLst>
      <p:ext uri="{BB962C8B-B14F-4D97-AF65-F5344CB8AC3E}">
        <p14:creationId xmlns:p14="http://schemas.microsoft.com/office/powerpoint/2010/main" val="3139725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8466C6-B828-40C5-9786-0902B3A61476}"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D22976-56BD-4DFB-A4C1-997B9715D62A}" type="slidenum">
              <a:rPr lang="en-IN" smtClean="0"/>
              <a:t>‹#›</a:t>
            </a:fld>
            <a:endParaRPr lang="en-IN"/>
          </a:p>
        </p:txBody>
      </p:sp>
    </p:spTree>
    <p:extLst>
      <p:ext uri="{BB962C8B-B14F-4D97-AF65-F5344CB8AC3E}">
        <p14:creationId xmlns:p14="http://schemas.microsoft.com/office/powerpoint/2010/main" val="220454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F8466C6-B828-40C5-9786-0902B3A61476}"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D22976-56BD-4DFB-A4C1-997B9715D62A}" type="slidenum">
              <a:rPr lang="en-IN" smtClean="0"/>
              <a:t>‹#›</a:t>
            </a:fld>
            <a:endParaRPr lang="en-IN"/>
          </a:p>
        </p:txBody>
      </p:sp>
    </p:spTree>
    <p:extLst>
      <p:ext uri="{BB962C8B-B14F-4D97-AF65-F5344CB8AC3E}">
        <p14:creationId xmlns:p14="http://schemas.microsoft.com/office/powerpoint/2010/main" val="1316311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F8466C6-B828-40C5-9786-0902B3A61476}" type="datetimeFigureOut">
              <a:rPr lang="en-IN" smtClean="0"/>
              <a:t>28-09-2021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D22976-56BD-4DFB-A4C1-997B9715D62A}" type="slidenum">
              <a:rPr lang="en-IN" smtClean="0"/>
              <a:t>‹#›</a:t>
            </a:fld>
            <a:endParaRPr lang="en-IN"/>
          </a:p>
        </p:txBody>
      </p:sp>
    </p:spTree>
    <p:extLst>
      <p:ext uri="{BB962C8B-B14F-4D97-AF65-F5344CB8AC3E}">
        <p14:creationId xmlns:p14="http://schemas.microsoft.com/office/powerpoint/2010/main" val="60918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F8466C6-B828-40C5-9786-0902B3A61476}" type="datetimeFigureOut">
              <a:rPr lang="en-IN" smtClean="0"/>
              <a:t>28-09-2021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D22976-56BD-4DFB-A4C1-997B9715D62A}" type="slidenum">
              <a:rPr lang="en-IN" smtClean="0"/>
              <a:t>‹#›</a:t>
            </a:fld>
            <a:endParaRPr lang="en-IN"/>
          </a:p>
        </p:txBody>
      </p:sp>
    </p:spTree>
    <p:extLst>
      <p:ext uri="{BB962C8B-B14F-4D97-AF65-F5344CB8AC3E}">
        <p14:creationId xmlns:p14="http://schemas.microsoft.com/office/powerpoint/2010/main" val="2106227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F8466C6-B828-40C5-9786-0902B3A61476}" type="datetimeFigureOut">
              <a:rPr lang="en-IN" smtClean="0"/>
              <a:t>28-09-2021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D22976-56BD-4DFB-A4C1-997B9715D62A}" type="slidenum">
              <a:rPr lang="en-IN" smtClean="0"/>
              <a:t>‹#›</a:t>
            </a:fld>
            <a:endParaRPr lang="en-IN"/>
          </a:p>
        </p:txBody>
      </p:sp>
    </p:spTree>
    <p:extLst>
      <p:ext uri="{BB962C8B-B14F-4D97-AF65-F5344CB8AC3E}">
        <p14:creationId xmlns:p14="http://schemas.microsoft.com/office/powerpoint/2010/main" val="1685525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8466C6-B828-40C5-9786-0902B3A61476}" type="datetimeFigureOut">
              <a:rPr lang="en-IN" smtClean="0"/>
              <a:t>28-09-2021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D22976-56BD-4DFB-A4C1-997B9715D62A}" type="slidenum">
              <a:rPr lang="en-IN" smtClean="0"/>
              <a:t>‹#›</a:t>
            </a:fld>
            <a:endParaRPr lang="en-IN"/>
          </a:p>
        </p:txBody>
      </p:sp>
    </p:spTree>
    <p:extLst>
      <p:ext uri="{BB962C8B-B14F-4D97-AF65-F5344CB8AC3E}">
        <p14:creationId xmlns:p14="http://schemas.microsoft.com/office/powerpoint/2010/main" val="1033268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8466C6-B828-40C5-9786-0902B3A61476}" type="datetimeFigureOut">
              <a:rPr lang="en-IN" smtClean="0"/>
              <a:t>28-09-2021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D22976-56BD-4DFB-A4C1-997B9715D62A}" type="slidenum">
              <a:rPr lang="en-IN" smtClean="0"/>
              <a:t>‹#›</a:t>
            </a:fld>
            <a:endParaRPr lang="en-IN"/>
          </a:p>
        </p:txBody>
      </p:sp>
    </p:spTree>
    <p:extLst>
      <p:ext uri="{BB962C8B-B14F-4D97-AF65-F5344CB8AC3E}">
        <p14:creationId xmlns:p14="http://schemas.microsoft.com/office/powerpoint/2010/main" val="1195344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8466C6-B828-40C5-9786-0902B3A61476}" type="datetimeFigureOut">
              <a:rPr lang="en-IN" smtClean="0"/>
              <a:t>28-09-2021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D22976-56BD-4DFB-A4C1-997B9715D62A}" type="slidenum">
              <a:rPr lang="en-IN" smtClean="0"/>
              <a:t>‹#›</a:t>
            </a:fld>
            <a:endParaRPr lang="en-IN"/>
          </a:p>
        </p:txBody>
      </p:sp>
    </p:spTree>
    <p:extLst>
      <p:ext uri="{BB962C8B-B14F-4D97-AF65-F5344CB8AC3E}">
        <p14:creationId xmlns:p14="http://schemas.microsoft.com/office/powerpoint/2010/main" val="119133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8466C6-B828-40C5-9786-0902B3A61476}" type="datetimeFigureOut">
              <a:rPr lang="en-IN" smtClean="0"/>
              <a:t>28-09-2021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D22976-56BD-4DFB-A4C1-997B9715D62A}" type="slidenum">
              <a:rPr lang="en-IN" smtClean="0"/>
              <a:t>‹#›</a:t>
            </a:fld>
            <a:endParaRPr lang="en-IN"/>
          </a:p>
        </p:txBody>
      </p:sp>
    </p:spTree>
    <p:extLst>
      <p:ext uri="{BB962C8B-B14F-4D97-AF65-F5344CB8AC3E}">
        <p14:creationId xmlns:p14="http://schemas.microsoft.com/office/powerpoint/2010/main" val="2142486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knowyourgst.com/" TargetMode="External"/><Relationship Id="rId2" Type="http://schemas.openxmlformats.org/officeDocument/2006/relationships/hyperlink" Target="https://patentscope.wipo.int/" TargetMode="External"/><Relationship Id="rId1" Type="http://schemas.openxmlformats.org/officeDocument/2006/relationships/slideLayout" Target="../slideLayouts/slideLayout2.xml"/><Relationship Id="rId6" Type="http://schemas.openxmlformats.org/officeDocument/2006/relationships/hyperlink" Target="https://home.howstuffworks.com/" TargetMode="External"/><Relationship Id="rId5" Type="http://schemas.openxmlformats.org/officeDocument/2006/relationships/hyperlink" Target="https://www.businessinsider.com/" TargetMode="External"/><Relationship Id="rId4" Type="http://schemas.openxmlformats.org/officeDocument/2006/relationships/hyperlink" Target="https://m.indianmart.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a:xfrm>
            <a:off x="838200" y="365125"/>
            <a:ext cx="10515600" cy="5811838"/>
          </a:xfrm>
        </p:spPr>
        <p:txBody>
          <a:bodyPr/>
          <a:lstStyle/>
          <a:p>
            <a:pPr marL="0" indent="0" algn="ctr">
              <a:buNone/>
            </a:pPr>
            <a:r>
              <a:rPr lang="en-US" sz="4000" b="1" dirty="0" smtClean="0">
                <a:latin typeface="Times New Roman" panose="02020603050405020304" pitchFamily="18" charset="0"/>
                <a:cs typeface="Times New Roman" panose="02020603050405020304" pitchFamily="18" charset="0"/>
              </a:rPr>
              <a:t>Engineering design </a:t>
            </a:r>
          </a:p>
          <a:p>
            <a:pPr marL="0" indent="0" algn="ctr">
              <a:buNone/>
            </a:pPr>
            <a:r>
              <a:rPr lang="en-US" sz="4000" b="1" dirty="0" smtClean="0">
                <a:latin typeface="Times New Roman" panose="02020603050405020304" pitchFamily="18" charset="0"/>
                <a:cs typeface="Times New Roman" panose="02020603050405020304" pitchFamily="18" charset="0"/>
              </a:rPr>
              <a:t>process</a:t>
            </a:r>
          </a:p>
          <a:p>
            <a:pPr marL="0" indent="0" algn="ctr">
              <a:buNone/>
            </a:pPr>
            <a:r>
              <a:rPr lang="en-US" sz="2000" smtClean="0">
                <a:latin typeface="Times New Roman" panose="02020603050405020304" pitchFamily="18" charset="0"/>
                <a:cs typeface="Times New Roman" panose="02020603050405020304" pitchFamily="18" charset="0"/>
              </a:rPr>
              <a:t>Batch-9</a:t>
            </a:r>
            <a:endParaRPr lang="en-US" sz="2000" dirty="0" smtClean="0">
              <a:latin typeface="Times New Roman" panose="02020603050405020304" pitchFamily="18" charset="0"/>
              <a:cs typeface="Times New Roman" panose="02020603050405020304" pitchFamily="18" charset="0"/>
            </a:endParaRPr>
          </a:p>
          <a:p>
            <a:pPr marL="0" indent="0" algn="ctr">
              <a:buNone/>
            </a:pPr>
            <a:r>
              <a:rPr lang="en-US" sz="2000" dirty="0" smtClean="0">
                <a:latin typeface="Times New Roman" panose="02020603050405020304" pitchFamily="18" charset="0"/>
                <a:cs typeface="Times New Roman" panose="02020603050405020304" pitchFamily="18" charset="0"/>
              </a:rPr>
              <a:t>Title : Dust/Dirt cleaners</a:t>
            </a:r>
          </a:p>
          <a:p>
            <a:pPr marL="0" indent="0" algn="ctr">
              <a:buNone/>
            </a:pPr>
            <a:r>
              <a:rPr lang="en-US" sz="2000" dirty="0" err="1" smtClean="0">
                <a:latin typeface="Times New Roman" panose="02020603050405020304" pitchFamily="18" charset="0"/>
                <a:cs typeface="Times New Roman" panose="02020603050405020304" pitchFamily="18" charset="0"/>
              </a:rPr>
              <a:t>A.Harshith</a:t>
            </a:r>
            <a:r>
              <a:rPr lang="en-US" sz="2000" dirty="0" smtClean="0">
                <a:latin typeface="Times New Roman" panose="02020603050405020304" pitchFamily="18" charset="0"/>
                <a:cs typeface="Times New Roman" panose="02020603050405020304" pitchFamily="18" charset="0"/>
              </a:rPr>
              <a:t> (19K41A0405)</a:t>
            </a:r>
          </a:p>
          <a:p>
            <a:pPr marL="0" indent="0" algn="ctr">
              <a:buNone/>
            </a:pPr>
            <a:r>
              <a:rPr lang="en-US" sz="2000" dirty="0" err="1" smtClean="0">
                <a:latin typeface="Times New Roman" panose="02020603050405020304" pitchFamily="18" charset="0"/>
                <a:cs typeface="Times New Roman" panose="02020603050405020304" pitchFamily="18" charset="0"/>
              </a:rPr>
              <a:t>A.Akshaya</a:t>
            </a:r>
            <a:r>
              <a:rPr lang="en-US" sz="2000" dirty="0" smtClean="0">
                <a:latin typeface="Times New Roman" panose="02020603050405020304" pitchFamily="18" charset="0"/>
                <a:cs typeface="Times New Roman" panose="02020603050405020304" pitchFamily="18" charset="0"/>
              </a:rPr>
              <a:t> (19K41A0406)</a:t>
            </a:r>
          </a:p>
          <a:p>
            <a:pPr marL="0" indent="0" algn="ctr">
              <a:buNone/>
            </a:pPr>
            <a:r>
              <a:rPr lang="en-US" sz="2000" dirty="0" err="1" smtClean="0">
                <a:latin typeface="Times New Roman" panose="02020603050405020304" pitchFamily="18" charset="0"/>
                <a:cs typeface="Times New Roman" panose="02020603050405020304" pitchFamily="18" charset="0"/>
              </a:rPr>
              <a:t>B.Akash</a:t>
            </a:r>
            <a:r>
              <a:rPr lang="en-US" sz="2000" dirty="0" smtClean="0">
                <a:latin typeface="Times New Roman" panose="02020603050405020304" pitchFamily="18" charset="0"/>
                <a:cs typeface="Times New Roman" panose="02020603050405020304" pitchFamily="18" charset="0"/>
              </a:rPr>
              <a:t> (19K41A0408)</a:t>
            </a:r>
          </a:p>
          <a:p>
            <a:pPr marL="0" indent="0" algn="ctr">
              <a:buNone/>
            </a:pPr>
            <a:r>
              <a:rPr lang="en-US" sz="2000" dirty="0" err="1" smtClean="0">
                <a:latin typeface="Times New Roman" panose="02020603050405020304" pitchFamily="18" charset="0"/>
                <a:cs typeface="Times New Roman" panose="02020603050405020304" pitchFamily="18" charset="0"/>
              </a:rPr>
              <a:t>N.Bhavith</a:t>
            </a:r>
            <a:r>
              <a:rPr lang="en-US" sz="2000" dirty="0" smtClean="0">
                <a:latin typeface="Times New Roman" panose="02020603050405020304" pitchFamily="18" charset="0"/>
                <a:cs typeface="Times New Roman" panose="02020603050405020304" pitchFamily="18" charset="0"/>
              </a:rPr>
              <a:t> (19K41A0450)</a:t>
            </a:r>
          </a:p>
          <a:p>
            <a:pPr marL="0" indent="0" algn="ctr">
              <a:buNone/>
            </a:pPr>
            <a:r>
              <a:rPr lang="en-US" sz="2000" dirty="0" smtClean="0">
                <a:latin typeface="Times New Roman" panose="02020603050405020304" pitchFamily="18" charset="0"/>
                <a:cs typeface="Times New Roman" panose="02020603050405020304" pitchFamily="18" charset="0"/>
              </a:rPr>
              <a:t>Under the guidance of</a:t>
            </a:r>
          </a:p>
          <a:p>
            <a:pPr marL="0" indent="0" algn="ctr">
              <a:buNone/>
            </a:pPr>
            <a:r>
              <a:rPr lang="en-US" sz="2000" dirty="0" smtClean="0">
                <a:latin typeface="Times New Roman" panose="02020603050405020304" pitchFamily="18" charset="0"/>
                <a:cs typeface="Times New Roman" panose="02020603050405020304" pitchFamily="18" charset="0"/>
              </a:rPr>
              <a:t>Mr. </a:t>
            </a:r>
            <a:r>
              <a:rPr lang="en-US" sz="2000" dirty="0" err="1" smtClean="0">
                <a:latin typeface="Times New Roman" panose="02020603050405020304" pitchFamily="18" charset="0"/>
                <a:cs typeface="Times New Roman" panose="02020603050405020304" pitchFamily="18" charset="0"/>
              </a:rPr>
              <a:t>Alok</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Govil</a:t>
            </a:r>
            <a:r>
              <a:rPr lang="en-US" sz="2000" dirty="0" smtClean="0">
                <a:latin typeface="Times New Roman" panose="02020603050405020304" pitchFamily="18" charset="0"/>
                <a:cs typeface="Times New Roman" panose="02020603050405020304" pitchFamily="18" charset="0"/>
              </a:rPr>
              <a:t> sir</a:t>
            </a:r>
          </a:p>
          <a:p>
            <a:pPr marL="0" indent="0" algn="ctr">
              <a:buNone/>
            </a:pPr>
            <a:r>
              <a:rPr lang="en-US" sz="2000" dirty="0" smtClean="0">
                <a:latin typeface="Times New Roman" panose="02020603050405020304" pitchFamily="18" charset="0"/>
                <a:cs typeface="Times New Roman" panose="02020603050405020304" pitchFamily="18" charset="0"/>
              </a:rPr>
              <a:t>&amp;</a:t>
            </a:r>
          </a:p>
          <a:p>
            <a:pPr marL="0" indent="0" algn="ctr">
              <a:buNone/>
            </a:pPr>
            <a:r>
              <a:rPr lang="en-US" sz="2000" dirty="0" smtClean="0">
                <a:latin typeface="Times New Roman" panose="02020603050405020304" pitchFamily="18" charset="0"/>
                <a:cs typeface="Times New Roman" panose="02020603050405020304" pitchFamily="18" charset="0"/>
              </a:rPr>
              <a:t>Mr. Rohan sir</a:t>
            </a:r>
          </a:p>
          <a:p>
            <a:pPr marL="0" indent="0" algn="ctr">
              <a:buNone/>
            </a:pPr>
            <a:endParaRPr lang="en-US" sz="2000" dirty="0" smtClean="0">
              <a:latin typeface="Times New Roman" panose="02020603050405020304" pitchFamily="18" charset="0"/>
              <a:cs typeface="Times New Roman" panose="02020603050405020304" pitchFamily="18" charset="0"/>
            </a:endParaRPr>
          </a:p>
          <a:p>
            <a:pPr marL="0" indent="0" algn="ctr">
              <a:buNone/>
            </a:pPr>
            <a:endParaRPr lang="en-US" sz="2000" dirty="0" smtClean="0">
              <a:latin typeface="Times New Roman" panose="02020603050405020304" pitchFamily="18" charset="0"/>
              <a:cs typeface="Times New Roman" panose="02020603050405020304" pitchFamily="18" charset="0"/>
            </a:endParaRPr>
          </a:p>
          <a:p>
            <a:pPr marL="0" indent="0" algn="ctr">
              <a:buNone/>
            </a:pPr>
            <a:endParaRPr lang="en-US" sz="2000" dirty="0" smtClean="0">
              <a:latin typeface="Times New Roman" panose="02020603050405020304" pitchFamily="18" charset="0"/>
              <a:cs typeface="Times New Roman" panose="02020603050405020304" pitchFamily="18" charset="0"/>
            </a:endParaRPr>
          </a:p>
          <a:p>
            <a:pPr marL="0" indent="0" algn="ctr">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FABFAFA-2441-4292-96DE-ABE4886862F3}"/>
              </a:ext>
            </a:extLst>
          </p:cNvPr>
          <p:cNvPicPr>
            <a:picLocks noChangeAspect="1"/>
          </p:cNvPicPr>
          <p:nvPr/>
        </p:nvPicPr>
        <p:blipFill>
          <a:blip r:embed="rId2"/>
          <a:stretch>
            <a:fillRect/>
          </a:stretch>
        </p:blipFill>
        <p:spPr>
          <a:xfrm>
            <a:off x="838200" y="309706"/>
            <a:ext cx="2478606" cy="11420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8064" y="309705"/>
            <a:ext cx="2195736" cy="1142035"/>
          </a:xfrm>
          <a:prstGeom prst="rect">
            <a:avLst/>
          </a:prstGeom>
        </p:spPr>
      </p:pic>
    </p:spTree>
    <p:extLst>
      <p:ext uri="{BB962C8B-B14F-4D97-AF65-F5344CB8AC3E}">
        <p14:creationId xmlns:p14="http://schemas.microsoft.com/office/powerpoint/2010/main" val="2405482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965"/>
            <a:ext cx="10515600" cy="1256144"/>
          </a:xfrm>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Order of magnitude calculations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46909"/>
            <a:ext cx="10515600" cy="4930054"/>
          </a:xfrm>
        </p:spPr>
        <p:txBody>
          <a:bodyPr>
            <a:normAutofit/>
          </a:bodyPr>
          <a:lstStyle/>
          <a:p>
            <a:pPr>
              <a:buFont typeface="Wingdings" panose="05000000000000000000" pitchFamily="2" charset="2"/>
              <a:buChar char="Ø"/>
            </a:pPr>
            <a:r>
              <a:rPr lang="en-US" sz="1800" b="1" dirty="0" smtClean="0">
                <a:latin typeface="Times New Roman" panose="02020603050405020304" pitchFamily="18" charset="0"/>
                <a:cs typeface="Times New Roman" panose="02020603050405020304" pitchFamily="18" charset="0"/>
              </a:rPr>
              <a:t>Dimensions / Sizing :</a:t>
            </a:r>
          </a:p>
          <a:p>
            <a:pPr marL="0" indent="0">
              <a:buNone/>
            </a:pPr>
            <a:r>
              <a:rPr lang="en-US" sz="1800" dirty="0" smtClean="0">
                <a:latin typeface="Times New Roman" panose="02020603050405020304" pitchFamily="18" charset="0"/>
                <a:cs typeface="Times New Roman" panose="02020603050405020304" pitchFamily="18" charset="0"/>
              </a:rPr>
              <a:t>(These are the dimensions of selected concept)</a:t>
            </a:r>
          </a:p>
          <a:p>
            <a:pPr marL="0" indent="0">
              <a:buNone/>
            </a:pP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FOR HANDLE)</a:t>
            </a: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Height = 5ft, Inner radius = 2cm, outer radius = 2.5cm, Inner threading height = 4cm</a:t>
            </a: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(FOR HEAD)</a:t>
            </a: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Length = 25cm and 10cm, width = 15cm, thickness = 5mm (surfaces at height)</a:t>
            </a: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Inner radius = 9.5cm, outer radius = 10cm, height = 2cm (floor)</a:t>
            </a: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Inner radius = 1.5cm, outer radius = 1.9 cm, outer threading height = 4cm</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smtClean="0">
                <a:latin typeface="Times New Roman" panose="02020603050405020304" pitchFamily="18" charset="0"/>
                <a:cs typeface="Times New Roman" panose="02020603050405020304" pitchFamily="18" charset="0"/>
              </a:rPr>
              <a:t>Weight of product is = weight of handle + weight of head part</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(approx. 400 to 500gr)   (approx. 100 to 200gr)</a:t>
            </a:r>
          </a:p>
          <a:p>
            <a:pPr marL="0" indent="0">
              <a:buNone/>
            </a:pPr>
            <a:r>
              <a:rPr lang="en-US" sz="1800" dirty="0" smtClean="0">
                <a:latin typeface="Times New Roman" panose="02020603050405020304" pitchFamily="18" charset="0"/>
                <a:cs typeface="Times New Roman" panose="02020603050405020304" pitchFamily="18" charset="0"/>
              </a:rPr>
              <a:t>The total weight should be around 500 to 600 grams.</a:t>
            </a:r>
          </a:p>
        </p:txBody>
      </p:sp>
      <p:cxnSp>
        <p:nvCxnSpPr>
          <p:cNvPr id="6" name="Straight Arrow Connector 5"/>
          <p:cNvCxnSpPr/>
          <p:nvPr/>
        </p:nvCxnSpPr>
        <p:spPr>
          <a:xfrm>
            <a:off x="3823854" y="4511962"/>
            <a:ext cx="0" cy="3786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689600" y="4511961"/>
            <a:ext cx="9236" cy="3786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045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584"/>
          </a:xfrm>
        </p:spPr>
        <p:txBody>
          <a:bodyPr>
            <a:normAutofit fontScale="90000"/>
          </a:bodyPr>
          <a:lstStyle/>
          <a:p>
            <a:endParaRPr lang="en-IN" dirty="0"/>
          </a:p>
        </p:txBody>
      </p:sp>
      <p:sp>
        <p:nvSpPr>
          <p:cNvPr id="3" name="Content Placeholder 2"/>
          <p:cNvSpPr>
            <a:spLocks noGrp="1"/>
          </p:cNvSpPr>
          <p:nvPr>
            <p:ph idx="1"/>
          </p:nvPr>
        </p:nvSpPr>
        <p:spPr>
          <a:xfrm>
            <a:off x="838200" y="1043710"/>
            <a:ext cx="10515600" cy="5133253"/>
          </a:xfrm>
        </p:spPr>
        <p:txBody>
          <a:bodyPr>
            <a:normAutofit/>
          </a:bodyPr>
          <a:lstStyle/>
          <a:p>
            <a:pPr>
              <a:buFont typeface="Wingdings" panose="05000000000000000000" pitchFamily="2" charset="2"/>
              <a:buChar char="Ø"/>
            </a:pPr>
            <a:r>
              <a:rPr lang="en-US" sz="1800" b="1"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Market : </a:t>
            </a:r>
            <a:endParaRPr lang="en-IN" sz="1800" dirty="0">
              <a:latin typeface="Times New Roman" panose="02020603050405020304" pitchFamily="18" charset="0"/>
              <a:cs typeface="Times New Roman" panose="02020603050405020304" pitchFamily="18" charset="0"/>
            </a:endParaRPr>
          </a:p>
          <a:p>
            <a:pPr lvl="0" algn="just"/>
            <a:r>
              <a:rPr lang="en-US" sz="1800" dirty="0">
                <a:latin typeface="Times New Roman" panose="02020603050405020304" pitchFamily="18" charset="0"/>
                <a:cs typeface="Times New Roman" panose="02020603050405020304" pitchFamily="18" charset="0"/>
              </a:rPr>
              <a:t>The major customers of our product are cleaning/maintenance staff at offices. </a:t>
            </a:r>
            <a:endParaRPr lang="en-IN" sz="1800" dirty="0">
              <a:latin typeface="Times New Roman" panose="02020603050405020304" pitchFamily="18" charset="0"/>
              <a:cs typeface="Times New Roman" panose="02020603050405020304" pitchFamily="18" charset="0"/>
            </a:endParaRPr>
          </a:p>
          <a:p>
            <a:pPr lvl="0" algn="just"/>
            <a:r>
              <a:rPr lang="en-US" sz="1800" dirty="0">
                <a:latin typeface="Times New Roman" panose="02020603050405020304" pitchFamily="18" charset="0"/>
                <a:cs typeface="Times New Roman" panose="02020603050405020304" pitchFamily="18" charset="0"/>
              </a:rPr>
              <a:t>There are thousands of offices overall in India. They need dust/dirt cleaners to clean. So, it makes a very big market to sell the product.</a:t>
            </a:r>
            <a:endParaRPr lang="en-IN" sz="1800" dirty="0">
              <a:latin typeface="Times New Roman" panose="02020603050405020304" pitchFamily="18" charset="0"/>
              <a:cs typeface="Times New Roman" panose="02020603050405020304" pitchFamily="18" charset="0"/>
            </a:endParaRPr>
          </a:p>
          <a:p>
            <a:pPr lvl="0" algn="just"/>
            <a:r>
              <a:rPr lang="en-US" sz="1800" dirty="0">
                <a:latin typeface="Times New Roman" panose="02020603050405020304" pitchFamily="18" charset="0"/>
                <a:cs typeface="Times New Roman" panose="02020603050405020304" pitchFamily="18" charset="0"/>
              </a:rPr>
              <a:t>The product we design is approximately 150 rupees (includes cost of raw material, taxes, manufacturing cost).</a:t>
            </a:r>
            <a:endParaRPr lang="en-IN" sz="1800" dirty="0">
              <a:latin typeface="Times New Roman" panose="02020603050405020304" pitchFamily="18" charset="0"/>
              <a:cs typeface="Times New Roman" panose="02020603050405020304" pitchFamily="18" charset="0"/>
            </a:endParaRPr>
          </a:p>
          <a:p>
            <a:pPr lvl="0" algn="just"/>
            <a:r>
              <a:rPr lang="en-US" sz="1800" dirty="0">
                <a:latin typeface="Times New Roman" panose="02020603050405020304" pitchFamily="18" charset="0"/>
                <a:cs typeface="Times New Roman" panose="02020603050405020304" pitchFamily="18" charset="0"/>
              </a:rPr>
              <a:t>Compared to other products, the product we design is much lesser cost, multifunctional.</a:t>
            </a:r>
            <a:endParaRPr lang="en-IN" sz="1800" dirty="0">
              <a:latin typeface="Times New Roman" panose="02020603050405020304" pitchFamily="18" charset="0"/>
              <a:cs typeface="Times New Roman" panose="02020603050405020304" pitchFamily="18" charset="0"/>
            </a:endParaRPr>
          </a:p>
          <a:p>
            <a:pPr lvl="0" algn="just"/>
            <a:r>
              <a:rPr lang="en-US" sz="1800" dirty="0">
                <a:latin typeface="Times New Roman" panose="02020603050405020304" pitchFamily="18" charset="0"/>
                <a:cs typeface="Times New Roman" panose="02020603050405020304" pitchFamily="18" charset="0"/>
              </a:rPr>
              <a:t>Which makes our product more reliable to purchase compared to others</a:t>
            </a:r>
            <a:r>
              <a:rPr lang="en-US" sz="1800" dirty="0" smtClean="0">
                <a:latin typeface="Times New Roman" panose="02020603050405020304" pitchFamily="18" charset="0"/>
                <a:cs typeface="Times New Roman" panose="02020603050405020304" pitchFamily="18" charset="0"/>
              </a:rPr>
              <a:t>.</a:t>
            </a:r>
          </a:p>
          <a:p>
            <a:pPr lvl="0" algn="just">
              <a:buFont typeface="Wingdings" panose="05000000000000000000" pitchFamily="2" charset="2"/>
              <a:buChar char="Ø"/>
            </a:pPr>
            <a:r>
              <a:rPr lang="en-US" sz="1900" b="1" dirty="0" smtClean="0">
                <a:latin typeface="Times New Roman" panose="02020603050405020304" pitchFamily="18" charset="0"/>
                <a:cs typeface="Times New Roman" panose="02020603050405020304" pitchFamily="18" charset="0"/>
              </a:rPr>
              <a:t> </a:t>
            </a:r>
            <a:r>
              <a:rPr lang="en-US" sz="1900" b="1" dirty="0">
                <a:latin typeface="Times New Roman" panose="02020603050405020304" pitchFamily="18" charset="0"/>
                <a:cs typeface="Times New Roman" panose="02020603050405020304" pitchFamily="18" charset="0"/>
              </a:rPr>
              <a:t>Value :</a:t>
            </a:r>
            <a:endParaRPr lang="en-IN" sz="1900" dirty="0">
              <a:latin typeface="Times New Roman" panose="02020603050405020304" pitchFamily="18" charset="0"/>
              <a:cs typeface="Times New Roman" panose="02020603050405020304" pitchFamily="18" charset="0"/>
            </a:endParaRPr>
          </a:p>
          <a:p>
            <a:pPr lvl="0" algn="just"/>
            <a:r>
              <a:rPr lang="en-US" sz="1900" dirty="0">
                <a:latin typeface="Times New Roman" panose="02020603050405020304" pitchFamily="18" charset="0"/>
                <a:cs typeface="Times New Roman" panose="02020603050405020304" pitchFamily="18" charset="0"/>
              </a:rPr>
              <a:t>The product we design have multiple functionalities</a:t>
            </a:r>
            <a:r>
              <a:rPr lang="en-IN" sz="1900" dirty="0">
                <a:latin typeface="Times New Roman" panose="02020603050405020304" pitchFamily="18" charset="0"/>
                <a:cs typeface="Times New Roman" panose="02020603050405020304" pitchFamily="18" charset="0"/>
              </a:rPr>
              <a:t> and is cost and time effective.</a:t>
            </a:r>
          </a:p>
          <a:p>
            <a:pPr lvl="0" algn="just"/>
            <a:r>
              <a:rPr lang="en-US" sz="1900" dirty="0">
                <a:latin typeface="Times New Roman" panose="02020603050405020304" pitchFamily="18" charset="0"/>
                <a:cs typeface="Times New Roman" panose="02020603050405020304" pitchFamily="18" charset="0"/>
              </a:rPr>
              <a:t>It saves the time and effort of our customer, because it is multifunctional, so customer can use it for multiple cleaning tasks without using the other one.</a:t>
            </a:r>
            <a:endParaRPr lang="en-IN" sz="1900" dirty="0">
              <a:latin typeface="Times New Roman" panose="02020603050405020304" pitchFamily="18" charset="0"/>
              <a:cs typeface="Times New Roman" panose="02020603050405020304" pitchFamily="18" charset="0"/>
            </a:endParaRPr>
          </a:p>
          <a:p>
            <a:pPr lvl="0" algn="just"/>
            <a:r>
              <a:rPr lang="en-US" sz="1900" dirty="0">
                <a:latin typeface="Times New Roman" panose="02020603050405020304" pitchFamily="18" charset="0"/>
                <a:cs typeface="Times New Roman" panose="02020603050405020304" pitchFamily="18" charset="0"/>
              </a:rPr>
              <a:t>As we mentioned in function structure its functionality is to clean at plane and surfaces at height, so the customer doesn’t require multiple products to clean, they can use this single product we made for both needs with comfort.</a:t>
            </a:r>
            <a:endParaRPr lang="en-IN" sz="1900" dirty="0">
              <a:latin typeface="Times New Roman" panose="02020603050405020304" pitchFamily="18" charset="0"/>
              <a:cs typeface="Times New Roman" panose="02020603050405020304" pitchFamily="18" charset="0"/>
            </a:endParaRPr>
          </a:p>
          <a:p>
            <a:pPr marL="0" lv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6420520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0257"/>
          </a:xfrm>
        </p:spPr>
        <p:txBody>
          <a:bodyPr>
            <a:normAutofit/>
          </a:bodyPr>
          <a:lstStyle/>
          <a:p>
            <a:r>
              <a:rPr lang="en-US" sz="2800" b="1" dirty="0" smtClean="0">
                <a:latin typeface="Times New Roman" panose="02020603050405020304" pitchFamily="18" charset="0"/>
                <a:cs typeface="Times New Roman" panose="02020603050405020304" pitchFamily="18" charset="0"/>
              </a:rPr>
              <a:t>Design requirements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65382"/>
            <a:ext cx="10515600" cy="4911581"/>
          </a:xfrm>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Performance</a:t>
            </a:r>
            <a:r>
              <a:rPr lang="en-US" sz="1800" b="1" dirty="0" smtClean="0">
                <a:latin typeface="Times New Roman" panose="02020603050405020304" pitchFamily="18" charset="0"/>
                <a:cs typeface="Times New Roman" panose="02020603050405020304" pitchFamily="18" charset="0"/>
              </a:rPr>
              <a:t> :</a:t>
            </a:r>
            <a:endParaRPr lang="en-IN" sz="1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Easy to move while cleaning dust.</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It should be multi functional.</a:t>
            </a:r>
          </a:p>
          <a:p>
            <a:pPr marL="0" indent="0">
              <a:buNone/>
            </a:pPr>
            <a:r>
              <a:rPr lang="en-US" sz="2000" b="1" dirty="0" smtClean="0">
                <a:latin typeface="Times New Roman" panose="02020603050405020304" pitchFamily="18" charset="0"/>
                <a:cs typeface="Times New Roman" panose="02020603050405020304" pitchFamily="18" charset="0"/>
              </a:rPr>
              <a:t>Value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It should approximately cost rupees 150 to 250.</a:t>
            </a:r>
          </a:p>
          <a:p>
            <a:pPr marL="0" indent="0">
              <a:buNone/>
            </a:pPr>
            <a:r>
              <a:rPr lang="en-US" sz="2000" b="1" dirty="0" smtClean="0">
                <a:latin typeface="Times New Roman" panose="02020603050405020304" pitchFamily="18" charset="0"/>
                <a:cs typeface="Times New Roman" panose="02020603050405020304" pitchFamily="18" charset="0"/>
              </a:rPr>
              <a:t>Safety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To make sure there are no sharp edges and grip for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handle should be good.</a:t>
            </a:r>
          </a:p>
        </p:txBody>
      </p:sp>
    </p:spTree>
    <p:extLst>
      <p:ext uri="{BB962C8B-B14F-4D97-AF65-F5344CB8AC3E}">
        <p14:creationId xmlns:p14="http://schemas.microsoft.com/office/powerpoint/2010/main" val="2060723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855"/>
            <a:ext cx="10515600" cy="886689"/>
          </a:xfrm>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Concept generation using Morphology Matrix</a:t>
            </a:r>
            <a:endParaRPr lang="en-IN" sz="4000"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nvPr>
        </p:nvGraphicFramePr>
        <p:xfrm>
          <a:off x="838200" y="1265238"/>
          <a:ext cx="10515600" cy="4008839"/>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865097908"/>
                    </a:ext>
                  </a:extLst>
                </a:gridCol>
                <a:gridCol w="2628900">
                  <a:extLst>
                    <a:ext uri="{9D8B030D-6E8A-4147-A177-3AD203B41FA5}">
                      <a16:colId xmlns:a16="http://schemas.microsoft.com/office/drawing/2014/main" val="1493961893"/>
                    </a:ext>
                  </a:extLst>
                </a:gridCol>
                <a:gridCol w="2628900">
                  <a:extLst>
                    <a:ext uri="{9D8B030D-6E8A-4147-A177-3AD203B41FA5}">
                      <a16:colId xmlns:a16="http://schemas.microsoft.com/office/drawing/2014/main" val="1803157962"/>
                    </a:ext>
                  </a:extLst>
                </a:gridCol>
                <a:gridCol w="2628900">
                  <a:extLst>
                    <a:ext uri="{9D8B030D-6E8A-4147-A177-3AD203B41FA5}">
                      <a16:colId xmlns:a16="http://schemas.microsoft.com/office/drawing/2014/main" val="704817302"/>
                    </a:ext>
                  </a:extLst>
                </a:gridCol>
              </a:tblGrid>
              <a:tr h="794471">
                <a:tc>
                  <a:txBody>
                    <a:bodyPr/>
                    <a:lstStyle/>
                    <a:p>
                      <a:r>
                        <a:rPr lang="en-US" dirty="0" smtClean="0">
                          <a:solidFill>
                            <a:schemeClr val="tx1"/>
                          </a:solidFill>
                          <a:latin typeface="Times New Roman" panose="02020603050405020304" pitchFamily="18" charset="0"/>
                          <a:cs typeface="Times New Roman" panose="02020603050405020304" pitchFamily="18" charset="0"/>
                        </a:rPr>
                        <a:t>Material</a:t>
                      </a:r>
                      <a:r>
                        <a:rPr lang="en-US" baseline="0" dirty="0" smtClean="0">
                          <a:solidFill>
                            <a:schemeClr val="tx1"/>
                          </a:solidFill>
                          <a:latin typeface="Times New Roman" panose="02020603050405020304" pitchFamily="18" charset="0"/>
                          <a:cs typeface="Times New Roman" panose="02020603050405020304" pitchFamily="18" charset="0"/>
                        </a:rPr>
                        <a:t> used for head :</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r>
                        <a:rPr lang="en-US" dirty="0" smtClean="0">
                          <a:solidFill>
                            <a:schemeClr val="tx1"/>
                          </a:solidFill>
                          <a:latin typeface="Times New Roman" panose="02020603050405020304" pitchFamily="18" charset="0"/>
                          <a:cs typeface="Times New Roman" panose="02020603050405020304" pitchFamily="18" charset="0"/>
                        </a:rPr>
                        <a:t>Plastic with cloth</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r>
                        <a:rPr lang="en-US" dirty="0" smtClean="0">
                          <a:solidFill>
                            <a:schemeClr val="tx1"/>
                          </a:solidFill>
                          <a:latin typeface="Times New Roman" panose="02020603050405020304" pitchFamily="18" charset="0"/>
                          <a:cs typeface="Times New Roman" panose="02020603050405020304" pitchFamily="18" charset="0"/>
                        </a:rPr>
                        <a:t>Plastic</a:t>
                      </a:r>
                      <a:r>
                        <a:rPr lang="en-US" baseline="0" dirty="0" smtClean="0">
                          <a:solidFill>
                            <a:schemeClr val="tx1"/>
                          </a:solidFill>
                          <a:latin typeface="Times New Roman" panose="02020603050405020304" pitchFamily="18" charset="0"/>
                          <a:cs typeface="Times New Roman" panose="02020603050405020304" pitchFamily="18" charset="0"/>
                        </a:rPr>
                        <a:t> with sponge</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r>
                        <a:rPr lang="en-US" baseline="0" dirty="0" smtClean="0">
                          <a:solidFill>
                            <a:schemeClr val="tx1"/>
                          </a:solidFill>
                          <a:latin typeface="Times New Roman" panose="02020603050405020304" pitchFamily="18" charset="0"/>
                          <a:cs typeface="Times New Roman" panose="02020603050405020304" pitchFamily="18" charset="0"/>
                        </a:rPr>
                        <a:t>Specific</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accent4"/>
                    </a:solidFill>
                  </a:tcPr>
                </a:tc>
                <a:extLst>
                  <a:ext uri="{0D108BD9-81ED-4DB2-BD59-A6C34878D82A}">
                    <a16:rowId xmlns:a16="http://schemas.microsoft.com/office/drawing/2014/main" val="3182892934"/>
                  </a:ext>
                </a:extLst>
              </a:tr>
              <a:tr h="803592">
                <a:tc>
                  <a:txBody>
                    <a:bodyPr/>
                    <a:lstStyle/>
                    <a:p>
                      <a:r>
                        <a:rPr lang="en-US" b="1" dirty="0" smtClean="0">
                          <a:latin typeface="Times New Roman" panose="02020603050405020304" pitchFamily="18" charset="0"/>
                          <a:cs typeface="Times New Roman" panose="02020603050405020304" pitchFamily="18" charset="0"/>
                        </a:rPr>
                        <a:t>Materials used for handle :</a:t>
                      </a:r>
                      <a:endParaRPr lang="en-IN" b="1" dirty="0">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r>
                        <a:rPr lang="en-US" b="1" dirty="0" smtClean="0">
                          <a:latin typeface="Times New Roman" panose="02020603050405020304" pitchFamily="18" charset="0"/>
                          <a:cs typeface="Times New Roman" panose="02020603050405020304" pitchFamily="18" charset="0"/>
                        </a:rPr>
                        <a:t>Wood</a:t>
                      </a:r>
                      <a:endParaRPr lang="en-IN" b="1" dirty="0">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r>
                        <a:rPr lang="en-US" b="1" dirty="0" smtClean="0">
                          <a:latin typeface="Times New Roman" panose="02020603050405020304" pitchFamily="18" charset="0"/>
                          <a:cs typeface="Times New Roman" panose="02020603050405020304" pitchFamily="18" charset="0"/>
                        </a:rPr>
                        <a:t>Metal</a:t>
                      </a:r>
                      <a:endParaRPr lang="en-IN" b="1" dirty="0">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r>
                        <a:rPr lang="en-US" b="1" dirty="0" smtClean="0">
                          <a:latin typeface="Times New Roman" panose="02020603050405020304" pitchFamily="18" charset="0"/>
                          <a:cs typeface="Times New Roman" panose="02020603050405020304" pitchFamily="18" charset="0"/>
                        </a:rPr>
                        <a:t>Plastic</a:t>
                      </a:r>
                      <a:endParaRPr lang="en-IN" b="1" dirty="0">
                        <a:latin typeface="Times New Roman" panose="02020603050405020304" pitchFamily="18" charset="0"/>
                        <a:cs typeface="Times New Roman" panose="02020603050405020304" pitchFamily="18" charset="0"/>
                      </a:endParaRPr>
                    </a:p>
                  </a:txBody>
                  <a:tcPr>
                    <a:solidFill>
                      <a:schemeClr val="accent4"/>
                    </a:solidFill>
                  </a:tcPr>
                </a:tc>
                <a:extLst>
                  <a:ext uri="{0D108BD9-81ED-4DB2-BD59-A6C34878D82A}">
                    <a16:rowId xmlns:a16="http://schemas.microsoft.com/office/drawing/2014/main" val="3818426820"/>
                  </a:ext>
                </a:extLst>
              </a:tr>
              <a:tr h="803592">
                <a:tc>
                  <a:txBody>
                    <a:bodyPr/>
                    <a:lstStyle/>
                    <a:p>
                      <a:r>
                        <a:rPr lang="en-US" b="1" dirty="0" smtClean="0">
                          <a:latin typeface="Times New Roman" panose="02020603050405020304" pitchFamily="18" charset="0"/>
                          <a:cs typeface="Times New Roman" panose="02020603050405020304" pitchFamily="18" charset="0"/>
                        </a:rPr>
                        <a:t>Shape of head :</a:t>
                      </a:r>
                      <a:endParaRPr lang="en-IN" b="1" dirty="0">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r>
                        <a:rPr lang="en-US" b="1" dirty="0" smtClean="0">
                          <a:latin typeface="Times New Roman" panose="02020603050405020304" pitchFamily="18" charset="0"/>
                          <a:cs typeface="Times New Roman" panose="02020603050405020304" pitchFamily="18" charset="0"/>
                        </a:rPr>
                        <a:t>Circular</a:t>
                      </a:r>
                      <a:endParaRPr lang="en-IN" b="1" dirty="0">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r>
                        <a:rPr lang="en-US" b="1" dirty="0" smtClean="0">
                          <a:latin typeface="Times New Roman" panose="02020603050405020304" pitchFamily="18" charset="0"/>
                          <a:cs typeface="Times New Roman" panose="02020603050405020304" pitchFamily="18" charset="0"/>
                        </a:rPr>
                        <a:t>Square</a:t>
                      </a:r>
                      <a:endParaRPr lang="en-IN" b="1" dirty="0">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r>
                        <a:rPr lang="en-US" b="1" baseline="0" dirty="0" smtClean="0">
                          <a:latin typeface="Times New Roman" panose="02020603050405020304" pitchFamily="18" charset="0"/>
                          <a:cs typeface="Times New Roman" panose="02020603050405020304" pitchFamily="18" charset="0"/>
                        </a:rPr>
                        <a:t>Specific</a:t>
                      </a:r>
                      <a:endParaRPr lang="en-IN" b="1" dirty="0">
                        <a:latin typeface="Times New Roman" panose="02020603050405020304" pitchFamily="18" charset="0"/>
                        <a:cs typeface="Times New Roman" panose="02020603050405020304" pitchFamily="18" charset="0"/>
                      </a:endParaRPr>
                    </a:p>
                  </a:txBody>
                  <a:tcPr>
                    <a:solidFill>
                      <a:schemeClr val="accent4"/>
                    </a:solidFill>
                  </a:tcPr>
                </a:tc>
                <a:extLst>
                  <a:ext uri="{0D108BD9-81ED-4DB2-BD59-A6C34878D82A}">
                    <a16:rowId xmlns:a16="http://schemas.microsoft.com/office/drawing/2014/main" val="1799416270"/>
                  </a:ext>
                </a:extLst>
              </a:tr>
              <a:tr h="803592">
                <a:tc>
                  <a:txBody>
                    <a:bodyPr/>
                    <a:lstStyle/>
                    <a:p>
                      <a:r>
                        <a:rPr lang="en-US" b="1" dirty="0" smtClean="0">
                          <a:latin typeface="Times New Roman" panose="02020603050405020304" pitchFamily="18" charset="0"/>
                          <a:cs typeface="Times New Roman" panose="02020603050405020304" pitchFamily="18" charset="0"/>
                        </a:rPr>
                        <a:t>Shape of handle :</a:t>
                      </a:r>
                      <a:endParaRPr lang="en-IN" b="1" dirty="0">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r>
                        <a:rPr lang="en-US" b="1" dirty="0" smtClean="0">
                          <a:latin typeface="Times New Roman" panose="02020603050405020304" pitchFamily="18" charset="0"/>
                          <a:cs typeface="Times New Roman" panose="02020603050405020304" pitchFamily="18" charset="0"/>
                        </a:rPr>
                        <a:t>Hollow cylinder</a:t>
                      </a:r>
                      <a:endParaRPr lang="en-IN" b="1" dirty="0">
                        <a:latin typeface="Times New Roman" panose="02020603050405020304" pitchFamily="18" charset="0"/>
                        <a:cs typeface="Times New Roman" panose="02020603050405020304" pitchFamily="18" charset="0"/>
                      </a:endParaRPr>
                    </a:p>
                  </a:txBody>
                  <a:tcPr>
                    <a:solidFill>
                      <a:schemeClr val="accent4"/>
                    </a:solidFill>
                  </a:tcPr>
                </a:tc>
                <a:tc>
                  <a:txBody>
                    <a:bodyPr/>
                    <a:lstStyle/>
                    <a:p>
                      <a:r>
                        <a:rPr lang="en-US" b="1" dirty="0" smtClean="0">
                          <a:latin typeface="Times New Roman" panose="02020603050405020304" pitchFamily="18" charset="0"/>
                          <a:cs typeface="Times New Roman" panose="02020603050405020304" pitchFamily="18" charset="0"/>
                        </a:rPr>
                        <a:t>Solid cylinder</a:t>
                      </a:r>
                      <a:endParaRPr lang="en-IN" b="1" dirty="0">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endParaRPr lang="en-IN" dirty="0"/>
                    </a:p>
                  </a:txBody>
                  <a:tcPr>
                    <a:solidFill>
                      <a:schemeClr val="accent1">
                        <a:lumMod val="20000"/>
                        <a:lumOff val="80000"/>
                      </a:schemeClr>
                    </a:solidFill>
                  </a:tcPr>
                </a:tc>
                <a:extLst>
                  <a:ext uri="{0D108BD9-81ED-4DB2-BD59-A6C34878D82A}">
                    <a16:rowId xmlns:a16="http://schemas.microsoft.com/office/drawing/2014/main" val="336946698"/>
                  </a:ext>
                </a:extLst>
              </a:tr>
              <a:tr h="803592">
                <a:tc>
                  <a:txBody>
                    <a:bodyPr/>
                    <a:lstStyle/>
                    <a:p>
                      <a:r>
                        <a:rPr lang="en-US" b="1" dirty="0" smtClean="0">
                          <a:latin typeface="Times New Roman" panose="02020603050405020304" pitchFamily="18" charset="0"/>
                          <a:cs typeface="Times New Roman" panose="02020603050405020304" pitchFamily="18" charset="0"/>
                        </a:rPr>
                        <a:t>Height :</a:t>
                      </a:r>
                      <a:endParaRPr lang="en-IN" b="1" dirty="0">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r>
                        <a:rPr lang="en-US" b="1" dirty="0" smtClean="0">
                          <a:latin typeface="Times New Roman" panose="02020603050405020304" pitchFamily="18" charset="0"/>
                          <a:cs typeface="Times New Roman" panose="02020603050405020304" pitchFamily="18" charset="0"/>
                        </a:rPr>
                        <a:t>3 feet</a:t>
                      </a:r>
                    </a:p>
                  </a:txBody>
                  <a:tcPr>
                    <a:solidFill>
                      <a:schemeClr val="accent1">
                        <a:lumMod val="20000"/>
                        <a:lumOff val="80000"/>
                      </a:schemeClr>
                    </a:solidFill>
                  </a:tcPr>
                </a:tc>
                <a:tc>
                  <a:txBody>
                    <a:bodyPr/>
                    <a:lstStyle/>
                    <a:p>
                      <a:r>
                        <a:rPr lang="en-US" b="1" dirty="0" smtClean="0">
                          <a:latin typeface="Times New Roman" panose="02020603050405020304" pitchFamily="18" charset="0"/>
                          <a:cs typeface="Times New Roman" panose="02020603050405020304" pitchFamily="18" charset="0"/>
                        </a:rPr>
                        <a:t>4 feet</a:t>
                      </a:r>
                      <a:endParaRPr lang="en-IN" b="1" dirty="0">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r>
                        <a:rPr lang="en-US" b="1" baseline="0" dirty="0" smtClean="0">
                          <a:latin typeface="Times New Roman" panose="02020603050405020304" pitchFamily="18" charset="0"/>
                          <a:cs typeface="Times New Roman" panose="02020603050405020304" pitchFamily="18" charset="0"/>
                        </a:rPr>
                        <a:t>Specific</a:t>
                      </a:r>
                      <a:endParaRPr lang="en-IN" b="1" dirty="0">
                        <a:latin typeface="Times New Roman" panose="02020603050405020304" pitchFamily="18" charset="0"/>
                        <a:cs typeface="Times New Roman" panose="02020603050405020304" pitchFamily="18" charset="0"/>
                      </a:endParaRPr>
                    </a:p>
                  </a:txBody>
                  <a:tcPr>
                    <a:solidFill>
                      <a:schemeClr val="accent4"/>
                    </a:solidFill>
                  </a:tcPr>
                </a:tc>
                <a:extLst>
                  <a:ext uri="{0D108BD9-81ED-4DB2-BD59-A6C34878D82A}">
                    <a16:rowId xmlns:a16="http://schemas.microsoft.com/office/drawing/2014/main" val="53095095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4588189"/>
              </p:ext>
            </p:extLst>
          </p:nvPr>
        </p:nvGraphicFramePr>
        <p:xfrm>
          <a:off x="838200" y="5283199"/>
          <a:ext cx="10515600" cy="8682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846258967"/>
                    </a:ext>
                  </a:extLst>
                </a:gridCol>
                <a:gridCol w="2628900">
                  <a:extLst>
                    <a:ext uri="{9D8B030D-6E8A-4147-A177-3AD203B41FA5}">
                      <a16:colId xmlns:a16="http://schemas.microsoft.com/office/drawing/2014/main" val="4274808431"/>
                    </a:ext>
                  </a:extLst>
                </a:gridCol>
                <a:gridCol w="2628900">
                  <a:extLst>
                    <a:ext uri="{9D8B030D-6E8A-4147-A177-3AD203B41FA5}">
                      <a16:colId xmlns:a16="http://schemas.microsoft.com/office/drawing/2014/main" val="3840442557"/>
                    </a:ext>
                  </a:extLst>
                </a:gridCol>
                <a:gridCol w="2628900">
                  <a:extLst>
                    <a:ext uri="{9D8B030D-6E8A-4147-A177-3AD203B41FA5}">
                      <a16:colId xmlns:a16="http://schemas.microsoft.com/office/drawing/2014/main" val="2396114396"/>
                    </a:ext>
                  </a:extLst>
                </a:gridCol>
              </a:tblGrid>
              <a:tr h="868220">
                <a:tc>
                  <a:txBody>
                    <a:bodyPr/>
                    <a:lstStyle/>
                    <a:p>
                      <a:r>
                        <a:rPr lang="en-US" b="1" dirty="0" smtClean="0">
                          <a:solidFill>
                            <a:schemeClr val="tx1"/>
                          </a:solidFill>
                          <a:latin typeface="Times New Roman" panose="02020603050405020304" pitchFamily="18" charset="0"/>
                          <a:cs typeface="Times New Roman" panose="02020603050405020304" pitchFamily="18" charset="0"/>
                        </a:rPr>
                        <a:t>Extra</a:t>
                      </a:r>
                      <a:r>
                        <a:rPr lang="en-US" b="1" baseline="0" dirty="0" smtClean="0">
                          <a:solidFill>
                            <a:schemeClr val="tx1"/>
                          </a:solidFill>
                          <a:latin typeface="Times New Roman" panose="02020603050405020304" pitchFamily="18" charset="0"/>
                          <a:cs typeface="Times New Roman" panose="02020603050405020304" pitchFamily="18" charset="0"/>
                        </a:rPr>
                        <a:t> feature :</a:t>
                      </a:r>
                      <a:endParaRPr lang="en-IN" b="1" dirty="0">
                        <a:solidFill>
                          <a:schemeClr val="tx1"/>
                        </a:solidFill>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r>
                        <a:rPr lang="en-US" dirty="0" smtClean="0">
                          <a:solidFill>
                            <a:schemeClr val="tx1"/>
                          </a:solidFill>
                          <a:latin typeface="Times New Roman" panose="02020603050405020304" pitchFamily="18" charset="0"/>
                          <a:cs typeface="Times New Roman" panose="02020603050405020304" pitchFamily="18" charset="0"/>
                        </a:rPr>
                        <a:t>Head</a:t>
                      </a:r>
                      <a:r>
                        <a:rPr lang="en-US" baseline="0" dirty="0" smtClean="0">
                          <a:solidFill>
                            <a:schemeClr val="tx1"/>
                          </a:solidFill>
                          <a:latin typeface="Times New Roman" panose="02020603050405020304" pitchFamily="18" charset="0"/>
                          <a:cs typeface="Times New Roman" panose="02020603050405020304" pitchFamily="18" charset="0"/>
                        </a:rPr>
                        <a:t> replaceable</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accent4"/>
                    </a:solidFill>
                  </a:tcPr>
                </a:tc>
                <a:tc>
                  <a:txBody>
                    <a:bodyPr/>
                    <a:lstStyle/>
                    <a:p>
                      <a:r>
                        <a:rPr lang="en-US" dirty="0" smtClean="0">
                          <a:solidFill>
                            <a:schemeClr val="tx1"/>
                          </a:solidFill>
                          <a:latin typeface="Times New Roman" panose="02020603050405020304" pitchFamily="18" charset="0"/>
                          <a:cs typeface="Times New Roman" panose="02020603050405020304" pitchFamily="18" charset="0"/>
                        </a:rPr>
                        <a:t>Body transparent</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accent4"/>
                    </a:solidFill>
                  </a:tcPr>
                </a:tc>
                <a:tc>
                  <a:txBody>
                    <a:bodyPr/>
                    <a:lstStyle/>
                    <a:p>
                      <a:r>
                        <a:rPr lang="en-US" dirty="0" smtClean="0">
                          <a:solidFill>
                            <a:schemeClr val="tx1"/>
                          </a:solidFill>
                          <a:latin typeface="Times New Roman" panose="02020603050405020304" pitchFamily="18" charset="0"/>
                          <a:cs typeface="Times New Roman" panose="02020603050405020304" pitchFamily="18" charset="0"/>
                        </a:rPr>
                        <a:t>Height adjustable</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accent5">
                        <a:lumMod val="20000"/>
                        <a:lumOff val="80000"/>
                      </a:schemeClr>
                    </a:solidFill>
                  </a:tcPr>
                </a:tc>
                <a:extLst>
                  <a:ext uri="{0D108BD9-81ED-4DB2-BD59-A6C34878D82A}">
                    <a16:rowId xmlns:a16="http://schemas.microsoft.com/office/drawing/2014/main" val="3735866253"/>
                  </a:ext>
                </a:extLst>
              </a:tr>
            </a:tbl>
          </a:graphicData>
        </a:graphic>
      </p:graphicFrame>
    </p:spTree>
    <p:extLst>
      <p:ext uri="{BB962C8B-B14F-4D97-AF65-F5344CB8AC3E}">
        <p14:creationId xmlns:p14="http://schemas.microsoft.com/office/powerpoint/2010/main" val="220350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Concept-1(Sketches and CAD Model) by 405 </a:t>
            </a:r>
            <a:endParaRPr lang="en-IN" sz="40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83944" y="1690688"/>
            <a:ext cx="3528111" cy="4351338"/>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040572" y="1690688"/>
            <a:ext cx="5731510" cy="4351338"/>
          </a:xfrm>
          <a:prstGeom prst="rect">
            <a:avLst/>
          </a:prstGeom>
        </p:spPr>
      </p:pic>
    </p:spTree>
    <p:extLst>
      <p:ext uri="{BB962C8B-B14F-4D97-AF65-F5344CB8AC3E}">
        <p14:creationId xmlns:p14="http://schemas.microsoft.com/office/powerpoint/2010/main" val="6108130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descr="C:\Users\nakka\Pictures\Saved Pictures\Screenshot 2021-06-15 154158.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16200000">
            <a:off x="1242039" y="1694621"/>
            <a:ext cx="3989676" cy="4185009"/>
          </a:xfrm>
          <a:prstGeom prst="rect">
            <a:avLst/>
          </a:prstGeom>
          <a:noFill/>
          <a:ln>
            <a:no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5782" y="1690688"/>
            <a:ext cx="5338618" cy="4026621"/>
          </a:xfrm>
          <a:prstGeom prst="rect">
            <a:avLst/>
          </a:prstGeom>
        </p:spPr>
      </p:pic>
    </p:spTree>
    <p:extLst>
      <p:ext uri="{BB962C8B-B14F-4D97-AF65-F5344CB8AC3E}">
        <p14:creationId xmlns:p14="http://schemas.microsoft.com/office/powerpoint/2010/main" val="18527210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Concept-2(Sketches and CAD Model) by 406</a:t>
            </a:r>
            <a:endParaRPr lang="en-IN" sz="40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20731" y="1690688"/>
            <a:ext cx="4664477" cy="4351338"/>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267739" y="1690688"/>
            <a:ext cx="5086061" cy="4351338"/>
          </a:xfrm>
          <a:prstGeom prst="rect">
            <a:avLst/>
          </a:prstGeom>
        </p:spPr>
      </p:pic>
    </p:spTree>
    <p:extLst>
      <p:ext uri="{BB962C8B-B14F-4D97-AF65-F5344CB8AC3E}">
        <p14:creationId xmlns:p14="http://schemas.microsoft.com/office/powerpoint/2010/main" val="28023962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00568" y="1913192"/>
            <a:ext cx="2971953" cy="41023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0179" y="1913192"/>
            <a:ext cx="3467278" cy="4102311"/>
          </a:xfrm>
          <a:prstGeom prst="rect">
            <a:avLst/>
          </a:prstGeom>
        </p:spPr>
      </p:pic>
    </p:spTree>
    <p:extLst>
      <p:ext uri="{BB962C8B-B14F-4D97-AF65-F5344CB8AC3E}">
        <p14:creationId xmlns:p14="http://schemas.microsoft.com/office/powerpoint/2010/main" val="2083021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Concept-3(Sketches and CAD Model) by 408 </a:t>
            </a:r>
            <a:endParaRPr lang="en-IN" sz="40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067987" cy="4351338"/>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435110" y="1690688"/>
            <a:ext cx="5731510" cy="4351338"/>
          </a:xfrm>
          <a:prstGeom prst="rect">
            <a:avLst/>
          </a:prstGeom>
        </p:spPr>
      </p:pic>
    </p:spTree>
    <p:extLst>
      <p:ext uri="{BB962C8B-B14F-4D97-AF65-F5344CB8AC3E}">
        <p14:creationId xmlns:p14="http://schemas.microsoft.com/office/powerpoint/2010/main" val="11668256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3873699" cy="391180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1899" y="2836012"/>
            <a:ext cx="2749691" cy="179140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1121" y="1770067"/>
            <a:ext cx="3492679" cy="3753043"/>
          </a:xfrm>
          <a:prstGeom prst="rect">
            <a:avLst/>
          </a:prstGeom>
        </p:spPr>
      </p:pic>
    </p:spTree>
    <p:extLst>
      <p:ext uri="{BB962C8B-B14F-4D97-AF65-F5344CB8AC3E}">
        <p14:creationId xmlns:p14="http://schemas.microsoft.com/office/powerpoint/2010/main" val="1507599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2620"/>
          </a:xfrm>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57746"/>
            <a:ext cx="10515600" cy="4819217"/>
          </a:xfrm>
        </p:spPr>
        <p:txBody>
          <a:bodyPr>
            <a:normAutofit/>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act of making something clean by brushing or wiping the dirt/dust from any surface is called dust/dirt cleaning</a:t>
            </a:r>
            <a:r>
              <a:rPr lang="en-US"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domain we have selected is office and here are some different types of meeting rooms worth considering are large conference rooms, small meeting rooms, brainstorming rooms, video conferencing rooms, reception and greeting area, IT room, webinar and recording room etc</a:t>
            </a:r>
            <a:r>
              <a:rPr lang="en-US" sz="1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major reason we selected office as our domain is, it consists of many rooms and it is necessary to clean them regularly which is a big task for cleaning staff. So we decided to innovate and design a product to clean dust/dirt that will easily make their work done in less time and which have multiple functionalities.</a:t>
            </a: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50933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Concept-4(Sketches and CAD Model) by 450 </a:t>
            </a:r>
            <a:endParaRPr lang="en-IN" sz="40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26721" y="1616797"/>
            <a:ext cx="4001655" cy="4351338"/>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416896" y="1616797"/>
            <a:ext cx="5251104" cy="4351338"/>
          </a:xfrm>
          <a:prstGeom prst="rect">
            <a:avLst/>
          </a:prstGeom>
        </p:spPr>
      </p:pic>
    </p:spTree>
    <p:extLst>
      <p:ext uri="{BB962C8B-B14F-4D97-AF65-F5344CB8AC3E}">
        <p14:creationId xmlns:p14="http://schemas.microsoft.com/office/powerpoint/2010/main" val="4673987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49274"/>
          </a:xfrm>
        </p:spPr>
        <p:txBody>
          <a:bodyPr>
            <a:normAutofit fontScale="90000"/>
          </a:bodyPr>
          <a:lstStyle/>
          <a:p>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199" y="1219634"/>
            <a:ext cx="4333401" cy="495502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171601" y="1219634"/>
            <a:ext cx="2419350" cy="4955020"/>
          </a:xfrm>
          <a:prstGeom prst="rect">
            <a:avLst/>
          </a:prstGeom>
        </p:spPr>
      </p:pic>
      <p:pic>
        <p:nvPicPr>
          <p:cNvPr id="8" name="Picture 7"/>
          <p:cNvPicPr/>
          <p:nvPr/>
        </p:nvPicPr>
        <p:blipFill>
          <a:blip r:embed="rId4">
            <a:extLst>
              <a:ext uri="{28A0092B-C50C-407E-A947-70E740481C1C}">
                <a14:useLocalDpi xmlns:a14="http://schemas.microsoft.com/office/drawing/2010/main" val="0"/>
              </a:ext>
            </a:extLst>
          </a:blip>
          <a:stretch>
            <a:fillRect/>
          </a:stretch>
        </p:blipFill>
        <p:spPr>
          <a:xfrm>
            <a:off x="8346441" y="1219634"/>
            <a:ext cx="1798320" cy="4955020"/>
          </a:xfrm>
          <a:prstGeom prst="rect">
            <a:avLst/>
          </a:prstGeom>
        </p:spPr>
      </p:pic>
    </p:spTree>
    <p:extLst>
      <p:ext uri="{BB962C8B-B14F-4D97-AF65-F5344CB8AC3E}">
        <p14:creationId xmlns:p14="http://schemas.microsoft.com/office/powerpoint/2010/main" val="33456781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1" y="1690688"/>
            <a:ext cx="4904434" cy="4351338"/>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8118764" y="2225965"/>
            <a:ext cx="2770909" cy="3306617"/>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rot="5400000">
            <a:off x="5037533" y="2462609"/>
            <a:ext cx="3638550" cy="2228347"/>
          </a:xfrm>
          <a:prstGeom prst="rect">
            <a:avLst/>
          </a:prstGeom>
        </p:spPr>
      </p:pic>
    </p:spTree>
    <p:extLst>
      <p:ext uri="{BB962C8B-B14F-4D97-AF65-F5344CB8AC3E}">
        <p14:creationId xmlns:p14="http://schemas.microsoft.com/office/powerpoint/2010/main" val="9197003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Concept selection – Pugh’s matrix</a:t>
            </a:r>
            <a:endParaRPr lang="en-IN" sz="40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16364" y="1690688"/>
            <a:ext cx="8793018" cy="4285557"/>
          </a:xfrm>
          <a:prstGeom prst="rect">
            <a:avLst/>
          </a:prstGeom>
        </p:spPr>
      </p:pic>
    </p:spTree>
    <p:extLst>
      <p:ext uri="{BB962C8B-B14F-4D97-AF65-F5344CB8AC3E}">
        <p14:creationId xmlns:p14="http://schemas.microsoft.com/office/powerpoint/2010/main" val="20356767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Selected concept sketches – Exploded view and story board</a:t>
            </a:r>
            <a:endParaRPr lang="en-IN" sz="4000" dirty="0"/>
          </a:p>
        </p:txBody>
      </p:sp>
      <p:pic>
        <p:nvPicPr>
          <p:cNvPr id="4"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690688"/>
            <a:ext cx="3634047"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2764" y="1690688"/>
            <a:ext cx="6791036" cy="4351338"/>
          </a:xfrm>
          <a:prstGeom prst="rect">
            <a:avLst/>
          </a:prstGeom>
        </p:spPr>
      </p:pic>
    </p:spTree>
    <p:extLst>
      <p:ext uri="{BB962C8B-B14F-4D97-AF65-F5344CB8AC3E}">
        <p14:creationId xmlns:p14="http://schemas.microsoft.com/office/powerpoint/2010/main" val="25620858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CAD Model – High quality render</a:t>
            </a:r>
            <a:endParaRPr lang="en-IN" sz="4000" dirty="0"/>
          </a:p>
        </p:txBody>
      </p:sp>
      <p:pic>
        <p:nvPicPr>
          <p:cNvPr id="4" name="Content Placeholder 3"/>
          <p:cNvPicPr>
            <a:picLocks/>
          </p:cNvPicPr>
          <p:nvPr/>
        </p:nvPicPr>
        <p:blipFill>
          <a:blip r:embed="rId2">
            <a:extLst>
              <a:ext uri="{28A0092B-C50C-407E-A947-70E740481C1C}">
                <a14:useLocalDpi xmlns:a14="http://schemas.microsoft.com/office/drawing/2010/main" val="0"/>
              </a:ext>
            </a:extLst>
          </a:blip>
          <a:stretch>
            <a:fillRect/>
          </a:stretch>
        </p:blipFill>
        <p:spPr>
          <a:xfrm>
            <a:off x="952881" y="1540741"/>
            <a:ext cx="4333401" cy="4955020"/>
          </a:xfrm>
          <a:prstGeom prst="rect">
            <a:avLst/>
          </a:prstGeom>
        </p:spPr>
      </p:pic>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5902036" y="1540741"/>
            <a:ext cx="3001818" cy="4655127"/>
          </a:xfrm>
          <a:prstGeom prst="rect">
            <a:avLst/>
          </a:prstGeom>
        </p:spPr>
      </p:pic>
    </p:spTree>
    <p:extLst>
      <p:ext uri="{BB962C8B-B14F-4D97-AF65-F5344CB8AC3E}">
        <p14:creationId xmlns:p14="http://schemas.microsoft.com/office/powerpoint/2010/main" val="22316061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9639"/>
          </a:xfrm>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Manufacturing process – Tools and Techniques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14764"/>
            <a:ext cx="10515600" cy="4662199"/>
          </a:xfrm>
        </p:spPr>
        <p:txBody>
          <a:bodyPr>
            <a:normAutofit/>
          </a:bodyPr>
          <a:lstStyle/>
          <a:p>
            <a:pPr marL="0" indent="0" algn="just">
              <a:buNone/>
            </a:pPr>
            <a:r>
              <a:rPr lang="en-US" sz="1800" dirty="0" smtClean="0">
                <a:latin typeface="Times New Roman" panose="02020603050405020304" pitchFamily="18" charset="0"/>
                <a:cs typeface="Times New Roman" panose="02020603050405020304" pitchFamily="18" charset="0"/>
              </a:rPr>
              <a:t>For manufacturing of our product we require raw material plastic further it is molded into the required shape. </a:t>
            </a:r>
            <a:r>
              <a:rPr lang="en-US" sz="1800" dirty="0">
                <a:latin typeface="Times New Roman" panose="02020603050405020304" pitchFamily="18" charset="0"/>
                <a:cs typeface="Times New Roman" panose="02020603050405020304" pitchFamily="18" charset="0"/>
              </a:rPr>
              <a:t>F</a:t>
            </a:r>
            <a:r>
              <a:rPr lang="en-US" sz="1800" dirty="0" smtClean="0">
                <a:latin typeface="Times New Roman" panose="02020603050405020304" pitchFamily="18" charset="0"/>
                <a:cs typeface="Times New Roman" panose="02020603050405020304" pitchFamily="18" charset="0"/>
              </a:rPr>
              <a:t>or head part plastic is molded to c shape with hollow cylinder at bottom and threading on outer side. For handle plastic should be molded into open top Cylinder with threading at inner side. Then yarn is attached to c shaped head part. </a:t>
            </a:r>
          </a:p>
          <a:p>
            <a:pPr marL="0" indent="0" algn="just">
              <a:buNone/>
            </a:pPr>
            <a:r>
              <a:rPr lang="en-US" sz="1800" dirty="0" smtClean="0">
                <a:latin typeface="Times New Roman" panose="02020603050405020304" pitchFamily="18" charset="0"/>
                <a:cs typeface="Times New Roman" panose="02020603050405020304" pitchFamily="18" charset="0"/>
              </a:rPr>
              <a:t>Cutting, molding, folding, measuring are some techniques used while manufacturing.</a:t>
            </a:r>
            <a:endParaRPr lang="en-IN" sz="1800" dirty="0">
              <a:latin typeface="Times New Roman" panose="02020603050405020304" pitchFamily="18" charset="0"/>
              <a:cs typeface="Times New Roman" panose="02020603050405020304" pitchFamily="18" charset="0"/>
            </a:endParaRPr>
          </a:p>
        </p:txBody>
      </p:sp>
      <p:pic>
        <p:nvPicPr>
          <p:cNvPr id="1026" name="Picture 2" descr="Share your videos with friends, family, and the wor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672" y="3121891"/>
            <a:ext cx="7934037" cy="2962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8821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Cost Estimate</a:t>
            </a:r>
            <a:endParaRPr lang="en-IN" sz="4000" dirty="0"/>
          </a:p>
        </p:txBody>
      </p:sp>
      <p:sp>
        <p:nvSpPr>
          <p:cNvPr id="3" name="Content Placeholder 2"/>
          <p:cNvSpPr>
            <a:spLocks noGrp="1"/>
          </p:cNvSpPr>
          <p:nvPr>
            <p:ph idx="1"/>
          </p:nvPr>
        </p:nvSpPr>
        <p:spPr>
          <a:xfrm>
            <a:off x="838200" y="1690688"/>
            <a:ext cx="10515600" cy="4486275"/>
          </a:xfrm>
        </p:spPr>
        <p:txBody>
          <a:bodyPr>
            <a:normAutofit/>
          </a:bodyPr>
          <a:lstStyle/>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Cost of raw materials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Cost of transparent PET plastic : 30 rupees</a:t>
            </a:r>
          </a:p>
          <a:p>
            <a:pPr marL="0" indent="0">
              <a:buNone/>
            </a:pPr>
            <a:r>
              <a:rPr lang="en-US" sz="1800" dirty="0" smtClean="0">
                <a:latin typeface="Times New Roman" panose="02020603050405020304" pitchFamily="18" charset="0"/>
                <a:cs typeface="Times New Roman" panose="02020603050405020304" pitchFamily="18" charset="0"/>
              </a:rPr>
              <a:t>    Cost of yarn : 20 rupees</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Cost of manufacturing : 50 rupees</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Taxes : 18 rupees</a:t>
            </a:r>
            <a:endParaRPr lang="en-IN"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Miscellaneous costs : 30 rupees</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Final cost estimation approximately : 150 rupees</a:t>
            </a:r>
          </a:p>
        </p:txBody>
      </p:sp>
    </p:spTree>
    <p:extLst>
      <p:ext uri="{BB962C8B-B14F-4D97-AF65-F5344CB8AC3E}">
        <p14:creationId xmlns:p14="http://schemas.microsoft.com/office/powerpoint/2010/main" val="13618029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Future Scope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40042"/>
            <a:ext cx="10515600" cy="4636921"/>
          </a:xfrm>
        </p:spPr>
        <p:txBody>
          <a:bodyPr>
            <a:normAutofit/>
          </a:bodyPr>
          <a:lstStyle/>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To overcome problems of regular dust cleaners we made a dust cleaner with multiple functionalities such that it can clean high roof, fans, floor, window glasses, office desks etc.</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It also have features like replaceable head, transparent body.</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All these extra features are packed for a minimal price.</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So, there are higher chances for our product to succeed in outside market.</a:t>
            </a: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72006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GANTT chart</a:t>
            </a:r>
            <a:endParaRPr lang="en-IN" sz="4000"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928059"/>
            <a:ext cx="10515600" cy="4146470"/>
          </a:xfrm>
          <a:prstGeom prst="rect">
            <a:avLst/>
          </a:prstGeom>
        </p:spPr>
      </p:pic>
    </p:spTree>
    <p:extLst>
      <p:ext uri="{BB962C8B-B14F-4D97-AF65-F5344CB8AC3E}">
        <p14:creationId xmlns:p14="http://schemas.microsoft.com/office/powerpoint/2010/main" val="2133969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6652"/>
            <a:ext cx="10515600" cy="955675"/>
          </a:xfrm>
          <a:solidFill>
            <a:schemeClr val="bg1"/>
          </a:solidFill>
        </p:spPr>
        <p:txBody>
          <a:bodyPr>
            <a:normAutofit/>
          </a:bodyPr>
          <a:lstStyle/>
          <a:p>
            <a:pPr marL="0" indent="0" algn="ctr"/>
            <a:r>
              <a:rPr lang="en-US" sz="4000" b="1" dirty="0">
                <a:latin typeface="Times New Roman" panose="02020603050405020304" pitchFamily="18" charset="0"/>
                <a:cs typeface="Times New Roman" panose="02020603050405020304" pitchFamily="18" charset="0"/>
              </a:rPr>
              <a:t>Domain/Design </a:t>
            </a:r>
            <a:r>
              <a:rPr lang="en-US" sz="4000" b="1" dirty="0" smtClean="0">
                <a:latin typeface="Times New Roman" panose="02020603050405020304" pitchFamily="18" charset="0"/>
                <a:cs typeface="Times New Roman" panose="02020603050405020304" pitchFamily="18" charset="0"/>
              </a:rPr>
              <a:t>space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39273"/>
            <a:ext cx="10515600" cy="4856163"/>
          </a:xfrm>
          <a:solidFill>
            <a:schemeClr val="bg1"/>
          </a:solidFill>
        </p:spPr>
        <p:txBody>
          <a:bodyPr>
            <a:normAutofit/>
          </a:bodyPr>
          <a:lstStyle/>
          <a:p>
            <a:pPr marL="0" indent="0">
              <a:buNone/>
            </a:pPr>
            <a:r>
              <a:rPr lang="en-US" sz="1800" b="1" dirty="0" smtClean="0">
                <a:latin typeface="Times New Roman" panose="02020603050405020304" pitchFamily="18" charset="0"/>
                <a:cs typeface="Times New Roman" panose="02020603050405020304" pitchFamily="18" charset="0"/>
              </a:rPr>
              <a:t>Domain :</a:t>
            </a:r>
            <a:r>
              <a:rPr lang="en-US" sz="1800" dirty="0" smtClean="0">
                <a:latin typeface="Times New Roman" panose="02020603050405020304" pitchFamily="18" charset="0"/>
                <a:cs typeface="Times New Roman" panose="02020603050405020304" pitchFamily="18" charset="0"/>
              </a:rPr>
              <a:t> Office</a:t>
            </a:r>
          </a:p>
          <a:p>
            <a:pPr marL="0" indent="0">
              <a:buNone/>
            </a:pPr>
            <a:r>
              <a:rPr lang="en-US" sz="1800" dirty="0" smtClean="0">
                <a:latin typeface="Times New Roman" panose="02020603050405020304" pitchFamily="18" charset="0"/>
                <a:cs typeface="Times New Roman" panose="02020603050405020304" pitchFamily="18" charset="0"/>
              </a:rPr>
              <a:t>We concentrate on designing dust/dirt cleaners as our product.</a:t>
            </a:r>
          </a:p>
          <a:p>
            <a:pPr marL="0" indent="0">
              <a:buNone/>
            </a:pPr>
            <a:r>
              <a:rPr lang="en-US" sz="1800" dirty="0" smtClean="0">
                <a:latin typeface="Times New Roman" panose="02020603050405020304" pitchFamily="18" charset="0"/>
                <a:cs typeface="Times New Roman" panose="02020603050405020304" pitchFamily="18" charset="0"/>
              </a:rPr>
              <a:t>Easy to use and universal.</a:t>
            </a: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p:txBody>
      </p:sp>
      <p:pic>
        <p:nvPicPr>
          <p:cNvPr id="4" name="Picture 3" descr="The Average Office – The Persistence of Ignora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8328" y="2475345"/>
            <a:ext cx="6152572" cy="3720091"/>
          </a:xfrm>
          <a:prstGeom prst="rect">
            <a:avLst/>
          </a:prstGeom>
        </p:spPr>
      </p:pic>
    </p:spTree>
    <p:extLst>
      <p:ext uri="{BB962C8B-B14F-4D97-AF65-F5344CB8AC3E}">
        <p14:creationId xmlns:p14="http://schemas.microsoft.com/office/powerpoint/2010/main" val="36650892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4911"/>
          </a:xfrm>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Patent search</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30036"/>
            <a:ext cx="10515600" cy="4846927"/>
          </a:xfrm>
        </p:spPr>
        <p:txBody>
          <a:bodyPr>
            <a:normAutofit/>
          </a:bodyPr>
          <a:lstStyle/>
          <a:p>
            <a:r>
              <a:rPr lang="en-IN" sz="1800" dirty="0">
                <a:latin typeface="Times New Roman" panose="02020603050405020304" pitchFamily="18" charset="0"/>
                <a:cs typeface="Times New Roman" panose="02020603050405020304" pitchFamily="18" charset="0"/>
              </a:rPr>
              <a:t>Multi-purpose mop apparatus and method of use : </a:t>
            </a:r>
          </a:p>
          <a:p>
            <a:r>
              <a:rPr lang="en-IN" sz="1800" dirty="0">
                <a:latin typeface="Times New Roman" panose="02020603050405020304" pitchFamily="18" charset="0"/>
                <a:cs typeface="Times New Roman" panose="02020603050405020304" pitchFamily="18" charset="0"/>
              </a:rPr>
              <a:t>Application no. : 13766360</a:t>
            </a:r>
          </a:p>
          <a:p>
            <a:r>
              <a:rPr lang="en-IN" sz="1800" dirty="0">
                <a:latin typeface="Times New Roman" panose="02020603050405020304" pitchFamily="18" charset="0"/>
                <a:cs typeface="Times New Roman" panose="02020603050405020304" pitchFamily="18" charset="0"/>
              </a:rPr>
              <a:t>Application date : 13.02.2013</a:t>
            </a:r>
          </a:p>
          <a:p>
            <a:r>
              <a:rPr lang="en-IN" sz="1800" dirty="0">
                <a:latin typeface="Times New Roman" panose="02020603050405020304" pitchFamily="18" charset="0"/>
                <a:cs typeface="Times New Roman" panose="02020603050405020304" pitchFamily="18" charset="0"/>
              </a:rPr>
              <a:t>Applicants : Minh T. </a:t>
            </a:r>
            <a:r>
              <a:rPr lang="en-IN" sz="1800" dirty="0" err="1">
                <a:latin typeface="Times New Roman" panose="02020603050405020304" pitchFamily="18" charset="0"/>
                <a:cs typeface="Times New Roman" panose="02020603050405020304" pitchFamily="18" charset="0"/>
              </a:rPr>
              <a:t>Dinh</a:t>
            </a: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Inventors : Minh T. </a:t>
            </a:r>
            <a:r>
              <a:rPr lang="en-IN" sz="1800" dirty="0" err="1">
                <a:latin typeface="Times New Roman" panose="02020603050405020304" pitchFamily="18" charset="0"/>
                <a:cs typeface="Times New Roman" panose="02020603050405020304" pitchFamily="18" charset="0"/>
              </a:rPr>
              <a:t>Dinh</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Abstract </a:t>
            </a:r>
            <a:r>
              <a:rPr lang="en-IN" sz="1800" dirty="0" smtClean="0">
                <a:latin typeface="Times New Roman" panose="02020603050405020304" pitchFamily="18" charset="0"/>
                <a:cs typeface="Times New Roman" panose="02020603050405020304" pitchFamily="18" charset="0"/>
              </a:rPr>
              <a:t>:A </a:t>
            </a:r>
            <a:r>
              <a:rPr lang="en-IN" sz="1800" dirty="0">
                <a:latin typeface="Times New Roman" panose="02020603050405020304" pitchFamily="18" charset="0"/>
                <a:cs typeface="Times New Roman" panose="02020603050405020304" pitchFamily="18" charset="0"/>
              </a:rPr>
              <a:t>multi-purpose mop apparatus includes a mop having a mop handle and a cleaning attachment </a:t>
            </a:r>
            <a:r>
              <a:rPr lang="en-IN" sz="1800" dirty="0" err="1">
                <a:latin typeface="Times New Roman" panose="02020603050405020304" pitchFamily="18" charset="0"/>
                <a:cs typeface="Times New Roman" panose="02020603050405020304" pitchFamily="18" charset="0"/>
              </a:rPr>
              <a:t>removably</a:t>
            </a:r>
            <a:r>
              <a:rPr lang="en-IN" sz="1800" dirty="0">
                <a:latin typeface="Times New Roman" panose="02020603050405020304" pitchFamily="18" charset="0"/>
                <a:cs typeface="Times New Roman" panose="02020603050405020304" pitchFamily="18" charset="0"/>
              </a:rPr>
              <a:t> mounted thereon, the mop handle further comprising a base and a grip installed thereon for manipulating the mop during use. The cleaning attachment may be a mop material cinched onto the base of the mop handle using a drawstring or may be a squeegee strapped thereto. A removable extension handle may be pivotally installed on the mop handle and configured for use in multiple configurations and modes.</a:t>
            </a:r>
          </a:p>
        </p:txBody>
      </p:sp>
    </p:spTree>
    <p:extLst>
      <p:ext uri="{BB962C8B-B14F-4D97-AF65-F5344CB8AC3E}">
        <p14:creationId xmlns:p14="http://schemas.microsoft.com/office/powerpoint/2010/main" val="10598756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5675"/>
          </a:xfrm>
        </p:spPr>
        <p:txBody>
          <a:bodyPr/>
          <a:lstStyle/>
          <a:p>
            <a:endParaRPr lang="en-IN" dirty="0"/>
          </a:p>
        </p:txBody>
      </p:sp>
      <p:sp>
        <p:nvSpPr>
          <p:cNvPr id="3" name="Content Placeholder 2"/>
          <p:cNvSpPr>
            <a:spLocks noGrp="1"/>
          </p:cNvSpPr>
          <p:nvPr>
            <p:ph idx="1"/>
          </p:nvPr>
        </p:nvSpPr>
        <p:spPr>
          <a:xfrm>
            <a:off x="838200" y="1320800"/>
            <a:ext cx="10515600" cy="4856163"/>
          </a:xfrm>
        </p:spPr>
        <p:txBody>
          <a:bodyPr>
            <a:normAutofit/>
          </a:bodyPr>
          <a:lstStyle/>
          <a:p>
            <a:r>
              <a:rPr lang="en-IN" sz="1800" dirty="0">
                <a:latin typeface="Times New Roman" panose="02020603050405020304" pitchFamily="18" charset="0"/>
                <a:cs typeface="Times New Roman" panose="02020603050405020304" pitchFamily="18" charset="0"/>
              </a:rPr>
              <a:t>CLEANING TOOL WITH REMOVABLE CLEANING SHEETS : </a:t>
            </a:r>
          </a:p>
          <a:p>
            <a:r>
              <a:rPr lang="en-IN" sz="1800" dirty="0">
                <a:latin typeface="Times New Roman" panose="02020603050405020304" pitchFamily="18" charset="0"/>
                <a:cs typeface="Times New Roman" panose="02020603050405020304" pitchFamily="18" charset="0"/>
              </a:rPr>
              <a:t>Publication Number : WO/1999/063879</a:t>
            </a:r>
          </a:p>
          <a:p>
            <a:r>
              <a:rPr lang="en-IN" sz="1800" dirty="0">
                <a:latin typeface="Times New Roman" panose="02020603050405020304" pitchFamily="18" charset="0"/>
                <a:cs typeface="Times New Roman" panose="02020603050405020304" pitchFamily="18" charset="0"/>
              </a:rPr>
              <a:t>Publication Date : 16.12.1999</a:t>
            </a:r>
          </a:p>
          <a:p>
            <a:r>
              <a:rPr lang="en-IN" sz="1800" dirty="0">
                <a:latin typeface="Times New Roman" panose="02020603050405020304" pitchFamily="18" charset="0"/>
                <a:cs typeface="Times New Roman" panose="02020603050405020304" pitchFamily="18" charset="0"/>
              </a:rPr>
              <a:t>Applicants : </a:t>
            </a:r>
            <a:r>
              <a:rPr lang="en-IN" sz="1800" dirty="0" err="1">
                <a:latin typeface="Times New Roman" panose="02020603050405020304" pitchFamily="18" charset="0"/>
                <a:cs typeface="Times New Roman" panose="02020603050405020304" pitchFamily="18" charset="0"/>
              </a:rPr>
              <a:t>McKAY</a:t>
            </a:r>
            <a:r>
              <a:rPr lang="en-IN" sz="1800" dirty="0">
                <a:latin typeface="Times New Roman" panose="02020603050405020304" pitchFamily="18" charset="0"/>
                <a:cs typeface="Times New Roman" panose="02020603050405020304" pitchFamily="18" charset="0"/>
              </a:rPr>
              <a:t>, William, D. [US]/[US]</a:t>
            </a:r>
          </a:p>
          <a:p>
            <a:r>
              <a:rPr lang="en-IN" sz="1800" dirty="0">
                <a:latin typeface="Times New Roman" panose="02020603050405020304" pitchFamily="18" charset="0"/>
                <a:cs typeface="Times New Roman" panose="02020603050405020304" pitchFamily="18" charset="0"/>
              </a:rPr>
              <a:t>Inventors : </a:t>
            </a:r>
            <a:r>
              <a:rPr lang="en-IN" sz="1800" dirty="0" err="1">
                <a:latin typeface="Times New Roman" panose="02020603050405020304" pitchFamily="18" charset="0"/>
                <a:cs typeface="Times New Roman" panose="02020603050405020304" pitchFamily="18" charset="0"/>
              </a:rPr>
              <a:t>McKAY</a:t>
            </a:r>
            <a:r>
              <a:rPr lang="en-IN" sz="1800" dirty="0">
                <a:latin typeface="Times New Roman" panose="02020603050405020304" pitchFamily="18" charset="0"/>
                <a:cs typeface="Times New Roman" panose="02020603050405020304" pitchFamily="18" charset="0"/>
              </a:rPr>
              <a:t>, William, D.</a:t>
            </a:r>
          </a:p>
          <a:p>
            <a:r>
              <a:rPr lang="en-IN" sz="1800" dirty="0">
                <a:latin typeface="Times New Roman" panose="02020603050405020304" pitchFamily="18" charset="0"/>
                <a:cs typeface="Times New Roman" panose="02020603050405020304" pitchFamily="18" charset="0"/>
              </a:rPr>
              <a:t>Abstract : A mop (10) for cleaning a floor includes a handle (12) for a user to grip the mop (10) and a mop head (20) which is interconnected with the handle (12). The mop head (20) has a lower surface (24) and an upper surface (22), each of which have a side to side width and a back to front length. Multiple cleaning sheets (46) are each </a:t>
            </a:r>
            <a:r>
              <a:rPr lang="en-IN" sz="1800" dirty="0" err="1">
                <a:latin typeface="Times New Roman" panose="02020603050405020304" pitchFamily="18" charset="0"/>
                <a:cs typeface="Times New Roman" panose="02020603050405020304" pitchFamily="18" charset="0"/>
              </a:rPr>
              <a:t>removably</a:t>
            </a:r>
            <a:r>
              <a:rPr lang="en-IN" sz="1800" dirty="0">
                <a:latin typeface="Times New Roman" panose="02020603050405020304" pitchFamily="18" charset="0"/>
                <a:cs typeface="Times New Roman" panose="02020603050405020304" pitchFamily="18" charset="0"/>
              </a:rPr>
              <a:t> supported on the lower surface (22) in a stacked configuration. Each of the sheets (46) has an </a:t>
            </a:r>
            <a:r>
              <a:rPr lang="en-IN" sz="1800" dirty="0" err="1">
                <a:latin typeface="Times New Roman" panose="02020603050405020304" pitchFamily="18" charset="0"/>
                <a:cs typeface="Times New Roman" panose="02020603050405020304" pitchFamily="18" charset="0"/>
              </a:rPr>
              <a:t>outerward</a:t>
            </a:r>
            <a:r>
              <a:rPr lang="en-IN" sz="1800" dirty="0">
                <a:latin typeface="Times New Roman" panose="02020603050405020304" pitchFamily="18" charset="0"/>
                <a:cs typeface="Times New Roman" panose="02020603050405020304" pitchFamily="18" charset="0"/>
              </a:rPr>
              <a:t> face (60) for cleaning and an opposed inward face (62). The outward face (60) of each of the sheets (46) is configured for contacting and cleaning the floor causing them to be soiled. When the outward face (60) of the outermost sheet becomes soiled, that sheet may be peeled away to expose a non-soiled sheet. In some embodiments, the mop head (20) and the handle (12) are pivotally interconnected.</a:t>
            </a:r>
          </a:p>
        </p:txBody>
      </p:sp>
    </p:spTree>
    <p:extLst>
      <p:ext uri="{BB962C8B-B14F-4D97-AF65-F5344CB8AC3E}">
        <p14:creationId xmlns:p14="http://schemas.microsoft.com/office/powerpoint/2010/main" val="30723101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References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hlinkClick r:id="rId2"/>
              </a:rPr>
              <a:t>https://patentscope.wipo.int</a:t>
            </a: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hlinkClick r:id="rId3"/>
              </a:rPr>
              <a:t>www.knowyourgst.com</a:t>
            </a: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hlinkClick r:id="rId4"/>
              </a:rPr>
              <a:t>https://m.indianmart.com</a:t>
            </a: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Amazon.com</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Flipkart.com</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hlinkClick r:id="rId5"/>
              </a:rPr>
              <a:t>https://www.businessinsider.com</a:t>
            </a: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hlinkClick r:id="rId6"/>
              </a:rPr>
              <a:t>https://home.howstuffworks.com</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874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551709"/>
            <a:ext cx="10515600" cy="2706255"/>
          </a:xfrm>
        </p:spPr>
        <p:txBody>
          <a:bodyPr>
            <a:normAutofit/>
          </a:bodyPr>
          <a:lstStyle/>
          <a:p>
            <a:pPr algn="ctr"/>
            <a:endParaRPr lang="en-IN" sz="4000" b="1" dirty="0">
              <a:latin typeface="Times New Roman" panose="02020603050405020304" pitchFamily="18" charset="0"/>
              <a:cs typeface="Times New Roman" panose="02020603050405020304" pitchFamily="18" charset="0"/>
            </a:endParaRPr>
          </a:p>
        </p:txBody>
      </p:sp>
      <p:sp>
        <p:nvSpPr>
          <p:cNvPr id="4" name="Rounded Rectangle 3"/>
          <p:cNvSpPr/>
          <p:nvPr/>
        </p:nvSpPr>
        <p:spPr>
          <a:xfrm>
            <a:off x="3149600" y="1865745"/>
            <a:ext cx="5671127" cy="2078182"/>
          </a:xfrm>
          <a:prstGeom prst="round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solidFill>
                <a:latin typeface="Times New Roman" panose="02020603050405020304" pitchFamily="18" charset="0"/>
                <a:cs typeface="Times New Roman" panose="02020603050405020304" pitchFamily="18" charset="0"/>
              </a:rPr>
              <a:t>Thank you…</a:t>
            </a:r>
            <a:endParaRPr lang="en-IN" sz="4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5927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6"/>
            <a:ext cx="10515600" cy="521566"/>
          </a:xfrm>
        </p:spPr>
        <p:txBody>
          <a:bodyPr>
            <a:normAutofit/>
          </a:bodyPr>
          <a:lstStyle/>
          <a:p>
            <a:pPr marL="0" indent="0" fontAlgn="base"/>
            <a:r>
              <a:rPr lang="en-US" sz="2000" b="1" dirty="0">
                <a:latin typeface="Times New Roman" panose="02020603050405020304" pitchFamily="18" charset="0"/>
                <a:cs typeface="Times New Roman" panose="02020603050405020304" pitchFamily="18" charset="0"/>
              </a:rPr>
              <a:t>Users of dust cleaner at office :</a:t>
            </a:r>
          </a:p>
        </p:txBody>
      </p:sp>
      <p:sp>
        <p:nvSpPr>
          <p:cNvPr id="3" name="Content Placeholder 2"/>
          <p:cNvSpPr>
            <a:spLocks noGrp="1"/>
          </p:cNvSpPr>
          <p:nvPr>
            <p:ph idx="1"/>
          </p:nvPr>
        </p:nvSpPr>
        <p:spPr>
          <a:xfrm>
            <a:off x="838200" y="886692"/>
            <a:ext cx="10515600" cy="5290272"/>
          </a:xfrm>
        </p:spPr>
        <p:txBody>
          <a:bodyPr>
            <a:normAutofit/>
          </a:bodyPr>
          <a:lstStyle/>
          <a:p>
            <a:pPr marL="514350" indent="-514350" fontAlgn="base">
              <a:buFont typeface="+mj-lt"/>
              <a:buAutoNum type="romanLcPeriod"/>
            </a:pPr>
            <a:r>
              <a:rPr lang="en-US" sz="1800" dirty="0" smtClean="0">
                <a:latin typeface="Times New Roman" panose="02020603050405020304" pitchFamily="18" charset="0"/>
                <a:cs typeface="Times New Roman" panose="02020603050405020304" pitchFamily="18" charset="0"/>
              </a:rPr>
              <a:t>Janitors</a:t>
            </a:r>
          </a:p>
          <a:p>
            <a:pPr marL="514350" indent="-514350" fontAlgn="base">
              <a:buFont typeface="+mj-lt"/>
              <a:buAutoNum type="romanLcPeriod"/>
            </a:pPr>
            <a:r>
              <a:rPr lang="en-US" sz="1800" dirty="0" smtClean="0">
                <a:latin typeface="Times New Roman" panose="02020603050405020304" pitchFamily="18" charset="0"/>
                <a:cs typeface="Times New Roman" panose="02020603050405020304" pitchFamily="18" charset="0"/>
              </a:rPr>
              <a:t>Employee’s in office</a:t>
            </a:r>
          </a:p>
          <a:p>
            <a:pPr marL="514350" indent="-514350" fontAlgn="base">
              <a:buFont typeface="+mj-lt"/>
              <a:buAutoNum type="romanLcPeriod"/>
            </a:pPr>
            <a:r>
              <a:rPr lang="en-US" sz="1800" dirty="0" smtClean="0">
                <a:latin typeface="Times New Roman" panose="02020603050405020304" pitchFamily="18" charset="0"/>
                <a:cs typeface="Times New Roman" panose="02020603050405020304" pitchFamily="18" charset="0"/>
              </a:rPr>
              <a:t>Cleaning/maintenance staff</a:t>
            </a:r>
            <a:endParaRPr lang="en-US" sz="1800" dirty="0">
              <a:latin typeface="Times New Roman" panose="02020603050405020304" pitchFamily="18" charset="0"/>
              <a:cs typeface="Times New Roman" panose="02020603050405020304" pitchFamily="18" charset="0"/>
            </a:endParaRPr>
          </a:p>
          <a:p>
            <a:pPr marL="0" indent="0" fontAlgn="base">
              <a:buNone/>
            </a:pPr>
            <a:r>
              <a:rPr lang="en-US" sz="2000" b="1" dirty="0" smtClean="0">
                <a:latin typeface="Times New Roman" panose="02020603050405020304" pitchFamily="18" charset="0"/>
                <a:cs typeface="Times New Roman" panose="02020603050405020304" pitchFamily="18" charset="0"/>
              </a:rPr>
              <a:t>Products used to clean dust at office :</a:t>
            </a:r>
            <a:endParaRPr lang="en-US" sz="2000" b="1" dirty="0">
              <a:latin typeface="Times New Roman" panose="02020603050405020304" pitchFamily="18" charset="0"/>
              <a:cs typeface="Times New Roman" panose="02020603050405020304" pitchFamily="18" charset="0"/>
            </a:endParaRPr>
          </a:p>
          <a:p>
            <a:pPr marL="514350" indent="-514350" fontAlgn="base">
              <a:buFont typeface="+mj-lt"/>
              <a:buAutoNum type="romanLcPeriod"/>
            </a:pPr>
            <a:r>
              <a:rPr lang="en-US" sz="1800" dirty="0" smtClean="0">
                <a:latin typeface="Times New Roman" panose="02020603050405020304" pitchFamily="18" charset="0"/>
                <a:cs typeface="Times New Roman" panose="02020603050405020304" pitchFamily="18" charset="0"/>
              </a:rPr>
              <a:t>Vacuum cleaners</a:t>
            </a:r>
          </a:p>
          <a:p>
            <a:pPr marL="514350" indent="-514350" fontAlgn="base">
              <a:buFont typeface="+mj-lt"/>
              <a:buAutoNum type="romanLcPeriod"/>
            </a:pPr>
            <a:r>
              <a:rPr lang="en-US" sz="1800" dirty="0" smtClean="0">
                <a:latin typeface="Times New Roman" panose="02020603050405020304" pitchFamily="18" charset="0"/>
                <a:cs typeface="Times New Roman" panose="02020603050405020304" pitchFamily="18" charset="0"/>
              </a:rPr>
              <a:t>Disinfecting sprays</a:t>
            </a:r>
          </a:p>
          <a:p>
            <a:pPr marL="514350" indent="-514350" fontAlgn="base">
              <a:buFont typeface="+mj-lt"/>
              <a:buAutoNum type="romanLcPeriod"/>
            </a:pPr>
            <a:r>
              <a:rPr lang="en-US" sz="1800" dirty="0" smtClean="0">
                <a:latin typeface="Times New Roman" panose="02020603050405020304" pitchFamily="18" charset="0"/>
                <a:cs typeface="Times New Roman" panose="02020603050405020304" pitchFamily="18" charset="0"/>
              </a:rPr>
              <a:t>Floor mopping cloths</a:t>
            </a:r>
          </a:p>
          <a:p>
            <a:pPr marL="514350" indent="-514350" fontAlgn="base">
              <a:buFont typeface="+mj-lt"/>
              <a:buAutoNum type="romanLcPeriod"/>
            </a:pPr>
            <a:r>
              <a:rPr lang="en-US" sz="1800" dirty="0" smtClean="0">
                <a:latin typeface="Times New Roman" panose="02020603050405020304" pitchFamily="18" charset="0"/>
                <a:cs typeface="Times New Roman" panose="02020603050405020304" pitchFamily="18" charset="0"/>
              </a:rPr>
              <a:t>Sponge mop</a:t>
            </a:r>
          </a:p>
          <a:p>
            <a:pPr marL="514350" indent="-514350" fontAlgn="base">
              <a:buFont typeface="+mj-lt"/>
              <a:buAutoNum type="romanLcPeriod"/>
            </a:pPr>
            <a:r>
              <a:rPr lang="en-US" sz="1800" dirty="0" smtClean="0">
                <a:latin typeface="Times New Roman" panose="02020603050405020304" pitchFamily="18" charset="0"/>
                <a:cs typeface="Times New Roman" panose="02020603050405020304" pitchFamily="18" charset="0"/>
              </a:rPr>
              <a:t>Broom</a:t>
            </a:r>
          </a:p>
          <a:p>
            <a:pPr marL="0" indent="0" fontAlgn="base">
              <a:buNone/>
            </a:pPr>
            <a:endParaRPr lang="en-US" sz="1800" dirty="0" smtClean="0">
              <a:latin typeface="Times New Roman" panose="02020603050405020304" pitchFamily="18" charset="0"/>
              <a:cs typeface="Times New Roman" panose="02020603050405020304" pitchFamily="18" charset="0"/>
            </a:endParaRPr>
          </a:p>
          <a:p>
            <a:pPr marL="514350" indent="-514350" fontAlgn="base">
              <a:buFont typeface="+mj-lt"/>
              <a:buAutoNum type="romanLcPeriod"/>
            </a:pPr>
            <a:endParaRPr lang="en-US" sz="1800" dirty="0" smtClean="0">
              <a:latin typeface="Times New Roman" panose="02020603050405020304" pitchFamily="18" charset="0"/>
              <a:cs typeface="Times New Roman" panose="02020603050405020304" pitchFamily="18" charset="0"/>
            </a:endParaRPr>
          </a:p>
        </p:txBody>
      </p:sp>
      <p:pic>
        <p:nvPicPr>
          <p:cNvPr id="7" name="Picture 6" descr="18 Essential Office Cleaning Tips | Home Deep Cleaning | Office Clean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744" y="886691"/>
            <a:ext cx="5932056" cy="5290273"/>
          </a:xfrm>
          <a:prstGeom prst="rect">
            <a:avLst/>
          </a:prstGeom>
        </p:spPr>
      </p:pic>
    </p:spTree>
    <p:extLst>
      <p:ext uri="{BB962C8B-B14F-4D97-AF65-F5344CB8AC3E}">
        <p14:creationId xmlns:p14="http://schemas.microsoft.com/office/powerpoint/2010/main" val="1736876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FACT SHEET</a:t>
            </a:r>
            <a:endParaRPr lang="en-IN" sz="4000"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5026" r="4434" b="3771"/>
          <a:stretch/>
        </p:blipFill>
        <p:spPr>
          <a:xfrm>
            <a:off x="838200" y="1690688"/>
            <a:ext cx="10515600" cy="4322185"/>
          </a:xfrm>
        </p:spPr>
      </p:pic>
    </p:spTree>
    <p:extLst>
      <p:ext uri="{BB962C8B-B14F-4D97-AF65-F5344CB8AC3E}">
        <p14:creationId xmlns:p14="http://schemas.microsoft.com/office/powerpoint/2010/main" val="448885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7129"/>
          </a:xfrm>
        </p:spPr>
        <p:txBody>
          <a:bodyPr>
            <a:normAutofit/>
          </a:bodyPr>
          <a:lstStyle/>
          <a:p>
            <a:r>
              <a:rPr lang="en-US" sz="2800" b="1" smtClean="0">
                <a:latin typeface="Times New Roman" panose="02020603050405020304" pitchFamily="18" charset="0"/>
                <a:cs typeface="Times New Roman" panose="02020603050405020304" pitchFamily="18" charset="0"/>
              </a:rPr>
              <a:t>Problem </a:t>
            </a:r>
            <a:r>
              <a:rPr lang="en-US" sz="2800" b="1" dirty="0" smtClean="0">
                <a:latin typeface="Times New Roman" panose="02020603050405020304" pitchFamily="18" charset="0"/>
                <a:cs typeface="Times New Roman" panose="02020603050405020304" pitchFamily="18" charset="0"/>
              </a:rPr>
              <a:t>Statement </a:t>
            </a:r>
            <a:r>
              <a:rPr lang="en-US" sz="4000" b="1" dirty="0" smtClean="0">
                <a:latin typeface="Times New Roman" panose="02020603050405020304" pitchFamily="18" charset="0"/>
                <a:cs typeface="Times New Roman" panose="02020603050405020304" pitchFamily="18" charset="0"/>
              </a:rPr>
              <a: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2256"/>
            <a:ext cx="10515600" cy="4994708"/>
          </a:xfrm>
        </p:spPr>
        <p:txBody>
          <a:bodyPr>
            <a:normAutofit/>
          </a:bodyPr>
          <a:lstStyle/>
          <a:p>
            <a:pPr marL="0" indent="0">
              <a:buNone/>
            </a:pPr>
            <a:r>
              <a:rPr lang="en-US" sz="1800" dirty="0" smtClean="0">
                <a:latin typeface="Times New Roman" panose="02020603050405020304" pitchFamily="18" charset="0"/>
                <a:cs typeface="Times New Roman" panose="02020603050405020304" pitchFamily="18" charset="0"/>
              </a:rPr>
              <a:t>The janitors/cleaning staff in the office are facing problem with existing dust cleaners those are more time consuming for cleaning, if head is damaged they need to replace it with a new product, different types of cleaning products are required for cleaning at different areas, and should spend extra money for different products. So, they require multi functional dust cleaner with affordable price.</a:t>
            </a:r>
          </a:p>
          <a:p>
            <a:pPr marL="0" indent="0">
              <a:buNone/>
            </a:pPr>
            <a:r>
              <a:rPr lang="en-US" b="1" dirty="0" smtClean="0">
                <a:latin typeface="Times New Roman" panose="02020603050405020304" pitchFamily="18" charset="0"/>
                <a:cs typeface="Times New Roman" panose="02020603050405020304" pitchFamily="18" charset="0"/>
              </a:rPr>
              <a:t>Problems found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Wet and slippery floors.</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Working at height.</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Falling objects.</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Obstacles (like tables, chairs and desks).</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Many rooms and more time is taken to clean.</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Requires many products to clean different places.</a:t>
            </a:r>
          </a:p>
          <a:p>
            <a:pPr marL="0" indent="0">
              <a:buNone/>
            </a:pP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1824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0329"/>
          </a:xfrm>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Need statement</a:t>
            </a:r>
            <a:endParaRPr lang="en-IN" sz="4000" b="1" dirty="0">
              <a:latin typeface="Times New Roman" panose="02020603050405020304" pitchFamily="18" charset="0"/>
              <a:cs typeface="Times New Roman" panose="02020603050405020304" pitchFamily="18" charset="0"/>
            </a:endParaRPr>
          </a:p>
        </p:txBody>
      </p:sp>
      <p:pic>
        <p:nvPicPr>
          <p:cNvPr id="6" name="Content Placeholder 5" descr="Why is Sanitation Relevant to Office Productivity? | AgseLaw.com"/>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856216"/>
            <a:ext cx="10515600" cy="3257550"/>
          </a:xfrm>
        </p:spPr>
      </p:pic>
      <p:sp>
        <p:nvSpPr>
          <p:cNvPr id="5" name="Rectangle 4"/>
          <p:cNvSpPr/>
          <p:nvPr/>
        </p:nvSpPr>
        <p:spPr>
          <a:xfrm>
            <a:off x="838200" y="1385456"/>
            <a:ext cx="10515600" cy="14707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The goal is to design a dust/dirt cleaner for office use, which is having multiple functionality </a:t>
            </a:r>
            <a:r>
              <a:rPr lang="en-US" sz="2000" b="1" dirty="0" smtClean="0">
                <a:solidFill>
                  <a:schemeClr val="tx1"/>
                </a:solidFill>
                <a:latin typeface="Times New Roman" panose="02020603050405020304" pitchFamily="18" charset="0"/>
                <a:cs typeface="Times New Roman" panose="02020603050405020304" pitchFamily="18" charset="0"/>
              </a:rPr>
              <a:t>and is </a:t>
            </a:r>
            <a:r>
              <a:rPr lang="en-US" sz="2000" b="1" dirty="0">
                <a:solidFill>
                  <a:schemeClr val="tx1"/>
                </a:solidFill>
                <a:latin typeface="Times New Roman" panose="02020603050405020304" pitchFamily="18" charset="0"/>
                <a:cs typeface="Times New Roman" panose="02020603050405020304" pitchFamily="18" charset="0"/>
              </a:rPr>
              <a:t>time and cost </a:t>
            </a:r>
            <a:r>
              <a:rPr lang="en-US" sz="2000" b="1" dirty="0" smtClean="0">
                <a:solidFill>
                  <a:schemeClr val="tx1"/>
                </a:solidFill>
                <a:latin typeface="Times New Roman" panose="02020603050405020304" pitchFamily="18" charset="0"/>
                <a:cs typeface="Times New Roman" panose="02020603050405020304" pitchFamily="18" charset="0"/>
              </a:rPr>
              <a:t>effective.</a:t>
            </a:r>
            <a:endParaRPr lang="en-US" sz="2000" b="1" dirty="0">
              <a:solidFill>
                <a:schemeClr val="tx1"/>
              </a:solidFill>
              <a:latin typeface="Times New Roman" panose="02020603050405020304" pitchFamily="18" charset="0"/>
              <a:cs typeface="Times New Roman" panose="02020603050405020304" pitchFamily="18" charset="0"/>
            </a:endParaRPr>
          </a:p>
          <a:p>
            <a:pPr algn="ctr"/>
            <a:endParaRPr lang="en-IN" dirty="0"/>
          </a:p>
        </p:txBody>
      </p:sp>
    </p:spTree>
    <p:extLst>
      <p:ext uri="{BB962C8B-B14F-4D97-AF65-F5344CB8AC3E}">
        <p14:creationId xmlns:p14="http://schemas.microsoft.com/office/powerpoint/2010/main" val="1003377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Function structure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861502"/>
          </a:xfrm>
        </p:spPr>
        <p:txBody>
          <a:bodyPr>
            <a:normAutofit/>
          </a:bodyPr>
          <a:lstStyle/>
          <a:p>
            <a:pPr marL="0" indent="0" algn="just">
              <a:buNone/>
            </a:pPr>
            <a:r>
              <a:rPr lang="en-US" sz="1800" dirty="0" smtClean="0">
                <a:latin typeface="Times New Roman" panose="02020603050405020304" pitchFamily="18" charset="0"/>
                <a:cs typeface="Times New Roman" panose="02020603050405020304" pitchFamily="18" charset="0"/>
              </a:rPr>
              <a:t>This is the function structure : </a:t>
            </a:r>
          </a:p>
        </p:txBody>
      </p:sp>
      <p:sp>
        <p:nvSpPr>
          <p:cNvPr id="9" name="Rectangle 8"/>
          <p:cNvSpPr/>
          <p:nvPr/>
        </p:nvSpPr>
        <p:spPr>
          <a:xfrm>
            <a:off x="4416552" y="2299565"/>
            <a:ext cx="3063240" cy="8412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Dust/Dirt cleaner with multiple functionality</a:t>
            </a:r>
            <a:endParaRPr lang="en-IN" dirty="0">
              <a:solidFill>
                <a:schemeClr val="tx1"/>
              </a:solidFill>
            </a:endParaRPr>
          </a:p>
        </p:txBody>
      </p:sp>
      <p:cxnSp>
        <p:nvCxnSpPr>
          <p:cNvPr id="12" name="Straight Arrow Connector 11"/>
          <p:cNvCxnSpPr/>
          <p:nvPr/>
        </p:nvCxnSpPr>
        <p:spPr>
          <a:xfrm flipH="1">
            <a:off x="3749964" y="3122851"/>
            <a:ext cx="666588" cy="3409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618532" y="3476661"/>
            <a:ext cx="2096654" cy="6915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With 2 multiple functionality</a:t>
            </a:r>
            <a:endParaRPr lang="en-IN" sz="1600" dirty="0">
              <a:solidFill>
                <a:schemeClr val="tx1"/>
              </a:solidFill>
              <a:latin typeface="Times New Roman" panose="02020603050405020304" pitchFamily="18" charset="0"/>
              <a:cs typeface="Times New Roman" panose="02020603050405020304" pitchFamily="18" charset="0"/>
            </a:endParaRPr>
          </a:p>
        </p:txBody>
      </p:sp>
      <p:cxnSp>
        <p:nvCxnSpPr>
          <p:cNvPr id="24" name="Straight Arrow Connector 23"/>
          <p:cNvCxnSpPr/>
          <p:nvPr/>
        </p:nvCxnSpPr>
        <p:spPr>
          <a:xfrm>
            <a:off x="7442337" y="3137963"/>
            <a:ext cx="555844" cy="3097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341649" y="3462258"/>
            <a:ext cx="1684321" cy="8238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With more than </a:t>
            </a:r>
          </a:p>
          <a:p>
            <a:pPr algn="ctr"/>
            <a:r>
              <a:rPr lang="en-US" sz="1600" dirty="0" smtClean="0">
                <a:solidFill>
                  <a:schemeClr val="tx1"/>
                </a:solidFill>
                <a:latin typeface="Times New Roman" panose="02020603050405020304" pitchFamily="18" charset="0"/>
                <a:cs typeface="Times New Roman" panose="02020603050405020304" pitchFamily="18" charset="0"/>
              </a:rPr>
              <a:t>2 multiple functionality</a:t>
            </a:r>
            <a:endParaRPr lang="en-IN" sz="1600" dirty="0">
              <a:solidFill>
                <a:schemeClr val="tx1"/>
              </a:solidFill>
              <a:latin typeface="Times New Roman" panose="02020603050405020304" pitchFamily="18" charset="0"/>
              <a:cs typeface="Times New Roman" panose="02020603050405020304" pitchFamily="18" charset="0"/>
            </a:endParaRPr>
          </a:p>
        </p:txBody>
      </p:sp>
      <p:cxnSp>
        <p:nvCxnSpPr>
          <p:cNvPr id="30" name="Straight Arrow Connector 29"/>
          <p:cNvCxnSpPr/>
          <p:nvPr/>
        </p:nvCxnSpPr>
        <p:spPr>
          <a:xfrm flipH="1">
            <a:off x="2803119" y="4168191"/>
            <a:ext cx="815179" cy="339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085062" y="4504039"/>
            <a:ext cx="1533236" cy="10344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1st function to clean plane surfaces</a:t>
            </a:r>
            <a:endParaRPr lang="en-IN" sz="1600" dirty="0">
              <a:solidFill>
                <a:schemeClr val="tx1"/>
              </a:solidFill>
              <a:latin typeface="Times New Roman" panose="02020603050405020304" pitchFamily="18" charset="0"/>
              <a:cs typeface="Times New Roman" panose="02020603050405020304" pitchFamily="18" charset="0"/>
            </a:endParaRPr>
          </a:p>
        </p:txBody>
      </p:sp>
      <p:cxnSp>
        <p:nvCxnSpPr>
          <p:cNvPr id="33" name="Straight Arrow Connector 32"/>
          <p:cNvCxnSpPr>
            <a:stCxn id="14" idx="2"/>
          </p:cNvCxnSpPr>
          <p:nvPr/>
        </p:nvCxnSpPr>
        <p:spPr>
          <a:xfrm>
            <a:off x="3666859" y="4168191"/>
            <a:ext cx="930610" cy="3409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013222" y="4520743"/>
            <a:ext cx="1403928" cy="10177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2</a:t>
            </a:r>
            <a:r>
              <a:rPr lang="en-US" sz="1600" baseline="30000" dirty="0" smtClean="0">
                <a:solidFill>
                  <a:schemeClr val="tx1"/>
                </a:solidFill>
                <a:latin typeface="Times New Roman" panose="02020603050405020304" pitchFamily="18" charset="0"/>
                <a:cs typeface="Times New Roman" panose="02020603050405020304" pitchFamily="18" charset="0"/>
              </a:rPr>
              <a:t>nd</a:t>
            </a:r>
            <a:r>
              <a:rPr lang="en-US" sz="1600" dirty="0" smtClean="0">
                <a:solidFill>
                  <a:schemeClr val="tx1"/>
                </a:solidFill>
                <a:latin typeface="Times New Roman" panose="02020603050405020304" pitchFamily="18" charset="0"/>
                <a:cs typeface="Times New Roman" panose="02020603050405020304" pitchFamily="18" charset="0"/>
              </a:rPr>
              <a:t> function is to clean surfaces at height</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2486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073"/>
            <a:ext cx="10515600" cy="1062181"/>
          </a:xfrm>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Constraints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25235"/>
            <a:ext cx="10515600" cy="5514109"/>
          </a:xfrm>
        </p:spPr>
        <p:txBody>
          <a:bodyPr>
            <a:normAutofit/>
          </a:bodyPr>
          <a:lstStyle/>
          <a:p>
            <a:pPr algn="just">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It should be multi functional.</a:t>
            </a:r>
          </a:p>
          <a:p>
            <a:pPr algn="just">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It should satisfy basic user needs.</a:t>
            </a:r>
          </a:p>
          <a:p>
            <a:pPr algn="just">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It should be reliable.</a:t>
            </a:r>
          </a:p>
          <a:p>
            <a:pPr algn="just">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It should be cost effective and value for money.</a:t>
            </a:r>
          </a:p>
          <a:p>
            <a:pPr algn="just">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It should be user friendly.</a:t>
            </a:r>
          </a:p>
          <a:p>
            <a:pPr algn="just">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It should be time effective and comfortable to use.</a:t>
            </a:r>
          </a:p>
          <a:p>
            <a:pPr algn="just">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284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1162</Words>
  <Application>Microsoft Office PowerPoint</Application>
  <PresentationFormat>Widescreen</PresentationFormat>
  <Paragraphs>165</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Times New Roman</vt:lpstr>
      <vt:lpstr>Wingdings</vt:lpstr>
      <vt:lpstr>Office Theme</vt:lpstr>
      <vt:lpstr>                                                                       </vt:lpstr>
      <vt:lpstr>Introduction</vt:lpstr>
      <vt:lpstr>Domain/Design space</vt:lpstr>
      <vt:lpstr>Users of dust cleaner at office :</vt:lpstr>
      <vt:lpstr>FACT SHEET</vt:lpstr>
      <vt:lpstr>Problem Statement :</vt:lpstr>
      <vt:lpstr>Need statement</vt:lpstr>
      <vt:lpstr>Function structure</vt:lpstr>
      <vt:lpstr>Constraints</vt:lpstr>
      <vt:lpstr>Order of magnitude calculations</vt:lpstr>
      <vt:lpstr>PowerPoint Presentation</vt:lpstr>
      <vt:lpstr>Design requirements</vt:lpstr>
      <vt:lpstr>Concept generation using Morphology Matrix</vt:lpstr>
      <vt:lpstr>Concept-1(Sketches and CAD Model) by 405 </vt:lpstr>
      <vt:lpstr>PowerPoint Presentation</vt:lpstr>
      <vt:lpstr>Concept-2(Sketches and CAD Model) by 406</vt:lpstr>
      <vt:lpstr>PowerPoint Presentation</vt:lpstr>
      <vt:lpstr>Concept-3(Sketches and CAD Model) by 408 </vt:lpstr>
      <vt:lpstr>PowerPoint Presentation</vt:lpstr>
      <vt:lpstr>Concept-4(Sketches and CAD Model) by 450 </vt:lpstr>
      <vt:lpstr>PowerPoint Presentation</vt:lpstr>
      <vt:lpstr>PowerPoint Presentation</vt:lpstr>
      <vt:lpstr>Concept selection – Pugh’s matrix</vt:lpstr>
      <vt:lpstr>Selected concept sketches – Exploded view and story board</vt:lpstr>
      <vt:lpstr>CAD Model – High quality render</vt:lpstr>
      <vt:lpstr>Manufacturing process – Tools and Techniques</vt:lpstr>
      <vt:lpstr>Cost Estimate</vt:lpstr>
      <vt:lpstr>Future Scope</vt:lpstr>
      <vt:lpstr>GANTT chart</vt:lpstr>
      <vt:lpstr>Patent search</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nakka bhavith</dc:creator>
  <cp:lastModifiedBy>nakka bhavith</cp:lastModifiedBy>
  <cp:revision>22</cp:revision>
  <dcterms:created xsi:type="dcterms:W3CDTF">2021-06-15T13:52:42Z</dcterms:created>
  <dcterms:modified xsi:type="dcterms:W3CDTF">2021-09-28T07:15:24Z</dcterms:modified>
</cp:coreProperties>
</file>