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5"/>
  </p:notesMasterIdLst>
  <p:handoutMasterIdLst>
    <p:handoutMasterId r:id="rId16"/>
  </p:handoutMasterIdLst>
  <p:sldIdLst>
    <p:sldId id="256" r:id="rId2"/>
    <p:sldId id="257" r:id="rId3"/>
    <p:sldId id="258" r:id="rId4"/>
    <p:sldId id="271" r:id="rId5"/>
    <p:sldId id="259" r:id="rId6"/>
    <p:sldId id="260" r:id="rId7"/>
    <p:sldId id="261" r:id="rId8"/>
    <p:sldId id="262" r:id="rId9"/>
    <p:sldId id="263" r:id="rId10"/>
    <p:sldId id="268" r:id="rId11"/>
    <p:sldId id="269" r:id="rId12"/>
    <p:sldId id="27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B90EA-4239-4DB1-ACC4-1C9F0EA093C7}" v="32" dt="2023-05-20T18:08:38.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5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5/22/2023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archive.ics.uci.edu/ml/datasets/Breast+Cancer+Wisconsin+%28Diagnostic%2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b="1" i="1" dirty="0">
                <a:solidFill>
                  <a:schemeClr val="bg1"/>
                </a:solidFill>
              </a:rPr>
              <a:t>Breast cancer detection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b="1" i="1" dirty="0">
                <a:solidFill>
                  <a:srgbClr val="7CEBFF"/>
                </a:solidFill>
              </a:rPr>
              <a:t>Presented by RAMYA NAKKALA</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EE2C-2DEC-155B-1A6F-2446A7ACAF18}"/>
              </a:ext>
            </a:extLst>
          </p:cNvPr>
          <p:cNvSpPr>
            <a:spLocks noGrp="1"/>
          </p:cNvSpPr>
          <p:nvPr>
            <p:ph type="title"/>
          </p:nvPr>
        </p:nvSpPr>
        <p:spPr/>
        <p:txBody>
          <a:bodyPr/>
          <a:lstStyle/>
          <a:p>
            <a:r>
              <a:rPr lang="en-IN" dirty="0"/>
              <a:t>Data preparation – creating training and testing dataset</a:t>
            </a:r>
          </a:p>
        </p:txBody>
      </p:sp>
      <p:sp>
        <p:nvSpPr>
          <p:cNvPr id="3" name="Content Placeholder 2">
            <a:extLst>
              <a:ext uri="{FF2B5EF4-FFF2-40B4-BE49-F238E27FC236}">
                <a16:creationId xmlns:a16="http://schemas.microsoft.com/office/drawing/2014/main" id="{B039039F-0F54-2468-8047-54077D7F3168}"/>
              </a:ext>
            </a:extLst>
          </p:cNvPr>
          <p:cNvSpPr>
            <a:spLocks noGrp="1"/>
          </p:cNvSpPr>
          <p:nvPr>
            <p:ph idx="1"/>
          </p:nvPr>
        </p:nvSpPr>
        <p:spPr>
          <a:xfrm>
            <a:off x="0" y="1576874"/>
            <a:ext cx="11610807" cy="4578970"/>
          </a:xfrm>
        </p:spPr>
        <p:txBody>
          <a:bodyPr/>
          <a:lstStyle/>
          <a:p>
            <a:r>
              <a:rPr lang="en-IN" dirty="0"/>
              <a:t>We will </a:t>
            </a:r>
            <a:r>
              <a:rPr lang="en-IN" dirty="0" err="1"/>
              <a:t>slipt</a:t>
            </a:r>
            <a:r>
              <a:rPr lang="en-IN" dirty="0"/>
              <a:t> the data set into test and train</a:t>
            </a:r>
          </a:p>
          <a:p>
            <a:endParaRPr lang="en-IN" dirty="0"/>
          </a:p>
          <a:p>
            <a:endParaRPr lang="en-IN" dirty="0"/>
          </a:p>
          <a:p>
            <a:endParaRPr lang="en-IN" dirty="0"/>
          </a:p>
          <a:p>
            <a:r>
              <a:rPr lang="en-IN" dirty="0"/>
              <a:t>If the preceding commands are confusing remember that data is extracted from </a:t>
            </a:r>
            <a:r>
              <a:rPr lang="en-IN" dirty="0" err="1"/>
              <a:t>dataframes</a:t>
            </a:r>
            <a:r>
              <a:rPr lang="en-IN" dirty="0"/>
              <a:t> using[</a:t>
            </a:r>
            <a:r>
              <a:rPr lang="en-IN" dirty="0" err="1"/>
              <a:t>row,coloumn</a:t>
            </a:r>
            <a:r>
              <a:rPr lang="en-IN" dirty="0"/>
              <a:t>]</a:t>
            </a:r>
            <a:r>
              <a:rPr lang="en-IN" dirty="0" err="1"/>
              <a:t>syntax.a</a:t>
            </a:r>
            <a:r>
              <a:rPr lang="en-IN" dirty="0"/>
              <a:t> blank value for the row or column value indicates that all the rows or </a:t>
            </a:r>
            <a:r>
              <a:rPr lang="en-IN" dirty="0" err="1"/>
              <a:t>coloumns</a:t>
            </a:r>
            <a:r>
              <a:rPr lang="en-IN" dirty="0"/>
              <a:t> should be </a:t>
            </a:r>
            <a:r>
              <a:rPr lang="en-IN" dirty="0" err="1"/>
              <a:t>included.Hence</a:t>
            </a:r>
            <a:r>
              <a:rPr lang="en-IN" dirty="0"/>
              <a:t>, the first line of code takes 75% and all </a:t>
            </a:r>
            <a:r>
              <a:rPr lang="en-IN" dirty="0" err="1"/>
              <a:t>coloums,and</a:t>
            </a:r>
            <a:r>
              <a:rPr lang="en-IN" dirty="0"/>
              <a:t> the second line takes 25% rows and all </a:t>
            </a:r>
            <a:r>
              <a:rPr lang="en-IN" dirty="0" err="1"/>
              <a:t>coloums</a:t>
            </a:r>
            <a:endParaRPr lang="en-IN" dirty="0"/>
          </a:p>
        </p:txBody>
      </p:sp>
      <p:pic>
        <p:nvPicPr>
          <p:cNvPr id="11" name="Picture 10">
            <a:extLst>
              <a:ext uri="{FF2B5EF4-FFF2-40B4-BE49-F238E27FC236}">
                <a16:creationId xmlns:a16="http://schemas.microsoft.com/office/drawing/2014/main" id="{AC0AD0D5-FDC4-D629-7D69-FC2C58F1053E}"/>
              </a:ext>
            </a:extLst>
          </p:cNvPr>
          <p:cNvPicPr>
            <a:picLocks noChangeAspect="1"/>
          </p:cNvPicPr>
          <p:nvPr/>
        </p:nvPicPr>
        <p:blipFill>
          <a:blip r:embed="rId2"/>
          <a:stretch>
            <a:fillRect/>
          </a:stretch>
        </p:blipFill>
        <p:spPr>
          <a:xfrm>
            <a:off x="1511559" y="3218659"/>
            <a:ext cx="4876800" cy="647700"/>
          </a:xfrm>
          <a:prstGeom prst="rect">
            <a:avLst/>
          </a:prstGeom>
        </p:spPr>
      </p:pic>
    </p:spTree>
    <p:extLst>
      <p:ext uri="{BB962C8B-B14F-4D97-AF65-F5344CB8AC3E}">
        <p14:creationId xmlns:p14="http://schemas.microsoft.com/office/powerpoint/2010/main" val="337855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7DFB-DC63-E2A0-EC70-DCA61E80796B}"/>
              </a:ext>
            </a:extLst>
          </p:cNvPr>
          <p:cNvSpPr>
            <a:spLocks noGrp="1"/>
          </p:cNvSpPr>
          <p:nvPr>
            <p:ph type="title"/>
          </p:nvPr>
        </p:nvSpPr>
        <p:spPr/>
        <p:txBody>
          <a:bodyPr/>
          <a:lstStyle/>
          <a:p>
            <a:r>
              <a:rPr lang="en-IN" dirty="0"/>
              <a:t>Step 3 – training a model on the data</a:t>
            </a:r>
          </a:p>
        </p:txBody>
      </p:sp>
      <p:sp>
        <p:nvSpPr>
          <p:cNvPr id="3" name="Content Placeholder 2">
            <a:extLst>
              <a:ext uri="{FF2B5EF4-FFF2-40B4-BE49-F238E27FC236}">
                <a16:creationId xmlns:a16="http://schemas.microsoft.com/office/drawing/2014/main" id="{76A08605-3B04-B11E-DFAA-6637393567CF}"/>
              </a:ext>
            </a:extLst>
          </p:cNvPr>
          <p:cNvSpPr>
            <a:spLocks noGrp="1"/>
          </p:cNvSpPr>
          <p:nvPr>
            <p:ph idx="1"/>
          </p:nvPr>
        </p:nvSpPr>
        <p:spPr/>
        <p:txBody>
          <a:bodyPr/>
          <a:lstStyle/>
          <a:p>
            <a:pPr algn="l"/>
            <a:r>
              <a:rPr lang="en-US" dirty="0">
                <a:solidFill>
                  <a:schemeClr val="tx1"/>
                </a:solidFill>
                <a:latin typeface="Söhne"/>
              </a:rPr>
              <a:t>T</a:t>
            </a:r>
            <a:r>
              <a:rPr lang="en-US" b="0" i="0" dirty="0">
                <a:solidFill>
                  <a:schemeClr val="tx1"/>
                </a:solidFill>
                <a:effectLst/>
                <a:latin typeface="Söhne"/>
              </a:rPr>
              <a:t>raining models for breast cancer detection is performed to develop accurate and reliable algorithms that can assist in the early diagnosis and screening of breast cancer. </a:t>
            </a:r>
          </a:p>
          <a:p>
            <a:r>
              <a:rPr lang="en-IN" dirty="0"/>
              <a:t>After training the accuracy of the training model is</a:t>
            </a:r>
          </a:p>
        </p:txBody>
      </p:sp>
      <p:pic>
        <p:nvPicPr>
          <p:cNvPr id="5" name="Picture 4">
            <a:extLst>
              <a:ext uri="{FF2B5EF4-FFF2-40B4-BE49-F238E27FC236}">
                <a16:creationId xmlns:a16="http://schemas.microsoft.com/office/drawing/2014/main" id="{7EBAA8CF-17B2-83B3-61EC-2E816B5813D8}"/>
              </a:ext>
            </a:extLst>
          </p:cNvPr>
          <p:cNvPicPr>
            <a:picLocks noChangeAspect="1"/>
          </p:cNvPicPr>
          <p:nvPr/>
        </p:nvPicPr>
        <p:blipFill>
          <a:blip r:embed="rId2"/>
          <a:stretch>
            <a:fillRect/>
          </a:stretch>
        </p:blipFill>
        <p:spPr>
          <a:xfrm>
            <a:off x="2855167" y="4784660"/>
            <a:ext cx="4876800" cy="647700"/>
          </a:xfrm>
          <a:prstGeom prst="rect">
            <a:avLst/>
          </a:prstGeom>
        </p:spPr>
      </p:pic>
    </p:spTree>
    <p:extLst>
      <p:ext uri="{BB962C8B-B14F-4D97-AF65-F5344CB8AC3E}">
        <p14:creationId xmlns:p14="http://schemas.microsoft.com/office/powerpoint/2010/main" val="406979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694E-0E9C-C587-AA7D-EE02BB961D93}"/>
              </a:ext>
            </a:extLst>
          </p:cNvPr>
          <p:cNvSpPr>
            <a:spLocks noGrp="1"/>
          </p:cNvSpPr>
          <p:nvPr>
            <p:ph type="title"/>
          </p:nvPr>
        </p:nvSpPr>
        <p:spPr/>
        <p:txBody>
          <a:bodyPr/>
          <a:lstStyle/>
          <a:p>
            <a:r>
              <a:rPr lang="en-IN" dirty="0"/>
              <a:t>Step 4 – testing a model on the data</a:t>
            </a:r>
          </a:p>
        </p:txBody>
      </p:sp>
      <p:sp>
        <p:nvSpPr>
          <p:cNvPr id="3" name="Content Placeholder 2">
            <a:extLst>
              <a:ext uri="{FF2B5EF4-FFF2-40B4-BE49-F238E27FC236}">
                <a16:creationId xmlns:a16="http://schemas.microsoft.com/office/drawing/2014/main" id="{C031170E-0126-99B2-4393-0AB88579778F}"/>
              </a:ext>
            </a:extLst>
          </p:cNvPr>
          <p:cNvSpPr>
            <a:spLocks noGrp="1"/>
          </p:cNvSpPr>
          <p:nvPr>
            <p:ph idx="1"/>
          </p:nvPr>
        </p:nvSpPr>
        <p:spPr>
          <a:xfrm>
            <a:off x="382555" y="1922107"/>
            <a:ext cx="11228253" cy="1922106"/>
          </a:xfrm>
        </p:spPr>
        <p:txBody>
          <a:bodyPr/>
          <a:lstStyle/>
          <a:p>
            <a:r>
              <a:rPr lang="en-US" b="0" i="0" dirty="0">
                <a:solidFill>
                  <a:schemeClr val="tx1"/>
                </a:solidFill>
                <a:effectLst/>
                <a:latin typeface="Söhne"/>
              </a:rPr>
              <a:t>Testing models in breast cancer detection is performed to evaluate their performance and assess their accuracy, reliability, and generalizability before deploying them in real-world </a:t>
            </a:r>
            <a:r>
              <a:rPr lang="en-US" dirty="0">
                <a:solidFill>
                  <a:schemeClr val="tx1"/>
                </a:solidFill>
                <a:latin typeface="Söhne"/>
              </a:rPr>
              <a:t>cl</a:t>
            </a:r>
            <a:r>
              <a:rPr lang="en-US" b="0" i="0" dirty="0">
                <a:solidFill>
                  <a:schemeClr val="tx1"/>
                </a:solidFill>
                <a:effectLst/>
                <a:latin typeface="Söhne"/>
              </a:rPr>
              <a:t>inical settings.</a:t>
            </a:r>
          </a:p>
          <a:p>
            <a:r>
              <a:rPr lang="en-US" dirty="0">
                <a:solidFill>
                  <a:schemeClr val="tx1"/>
                </a:solidFill>
                <a:latin typeface="Söhne"/>
              </a:rPr>
              <a:t>Here the testing accuracy of the is performed by using four main points </a:t>
            </a:r>
            <a:r>
              <a:rPr lang="en-US" b="1" dirty="0">
                <a:solidFill>
                  <a:schemeClr val="tx1"/>
                </a:solidFill>
                <a:latin typeface="Söhne"/>
              </a:rPr>
              <a:t>TP</a:t>
            </a:r>
            <a:r>
              <a:rPr lang="en-US" dirty="0">
                <a:solidFill>
                  <a:schemeClr val="tx1"/>
                </a:solidFill>
                <a:latin typeface="Söhne"/>
              </a:rPr>
              <a:t>(true positive),</a:t>
            </a:r>
            <a:r>
              <a:rPr lang="en-US" b="1" dirty="0">
                <a:solidFill>
                  <a:schemeClr val="tx1"/>
                </a:solidFill>
                <a:latin typeface="Söhne"/>
              </a:rPr>
              <a:t>FN</a:t>
            </a:r>
            <a:r>
              <a:rPr lang="en-US" dirty="0">
                <a:solidFill>
                  <a:schemeClr val="tx1"/>
                </a:solidFill>
                <a:latin typeface="Söhne"/>
              </a:rPr>
              <a:t>(false negative)</a:t>
            </a:r>
            <a:r>
              <a:rPr lang="en-US" b="1" dirty="0">
                <a:solidFill>
                  <a:schemeClr val="tx1"/>
                </a:solidFill>
                <a:latin typeface="Söhne"/>
              </a:rPr>
              <a:t>,FP</a:t>
            </a:r>
            <a:r>
              <a:rPr lang="en-US" dirty="0">
                <a:solidFill>
                  <a:schemeClr val="tx1"/>
                </a:solidFill>
                <a:latin typeface="Söhne"/>
              </a:rPr>
              <a:t>(false positive)</a:t>
            </a:r>
            <a:r>
              <a:rPr lang="en-US" b="1" dirty="0">
                <a:solidFill>
                  <a:schemeClr val="tx1"/>
                </a:solidFill>
                <a:latin typeface="Söhne"/>
              </a:rPr>
              <a:t>,TN</a:t>
            </a:r>
            <a:r>
              <a:rPr lang="en-US" dirty="0">
                <a:solidFill>
                  <a:schemeClr val="tx1"/>
                </a:solidFill>
                <a:latin typeface="Söhne"/>
              </a:rPr>
              <a:t>(true negative)</a:t>
            </a:r>
          </a:p>
          <a:p>
            <a:r>
              <a:rPr lang="en-US" dirty="0">
                <a:solidFill>
                  <a:schemeClr val="tx1"/>
                </a:solidFill>
                <a:latin typeface="Söhne"/>
              </a:rPr>
              <a:t>Testing accuracy is performed by (</a:t>
            </a:r>
            <a:r>
              <a:rPr lang="en-US" b="1" dirty="0">
                <a:solidFill>
                  <a:schemeClr val="tx1"/>
                </a:solidFill>
                <a:latin typeface="Söhne"/>
              </a:rPr>
              <a:t>TP + TN ) / (TP + FN + FP + TN)</a:t>
            </a:r>
          </a:p>
          <a:p>
            <a:endParaRPr lang="en-IN" dirty="0">
              <a:solidFill>
                <a:schemeClr val="tx1"/>
              </a:solidFill>
            </a:endParaRPr>
          </a:p>
        </p:txBody>
      </p:sp>
      <p:pic>
        <p:nvPicPr>
          <p:cNvPr id="5" name="Picture 4">
            <a:extLst>
              <a:ext uri="{FF2B5EF4-FFF2-40B4-BE49-F238E27FC236}">
                <a16:creationId xmlns:a16="http://schemas.microsoft.com/office/drawing/2014/main" id="{7A3B8C46-B229-9975-7E99-5896052B2DAD}"/>
              </a:ext>
            </a:extLst>
          </p:cNvPr>
          <p:cNvPicPr>
            <a:picLocks noChangeAspect="1"/>
          </p:cNvPicPr>
          <p:nvPr/>
        </p:nvPicPr>
        <p:blipFill>
          <a:blip r:embed="rId2"/>
          <a:stretch>
            <a:fillRect/>
          </a:stretch>
        </p:blipFill>
        <p:spPr>
          <a:xfrm>
            <a:off x="4767942" y="3685593"/>
            <a:ext cx="3845863" cy="2916257"/>
          </a:xfrm>
          <a:prstGeom prst="rect">
            <a:avLst/>
          </a:prstGeom>
        </p:spPr>
      </p:pic>
    </p:spTree>
    <p:extLst>
      <p:ext uri="{BB962C8B-B14F-4D97-AF65-F5344CB8AC3E}">
        <p14:creationId xmlns:p14="http://schemas.microsoft.com/office/powerpoint/2010/main" val="787101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1B8E82-D557-41EF-D783-9EA76F4C6EBE}"/>
              </a:ext>
            </a:extLst>
          </p:cNvPr>
          <p:cNvPicPr>
            <a:picLocks noChangeAspect="1"/>
          </p:cNvPicPr>
          <p:nvPr/>
        </p:nvPicPr>
        <p:blipFill>
          <a:blip r:embed="rId2"/>
          <a:stretch>
            <a:fillRect/>
          </a:stretch>
        </p:blipFill>
        <p:spPr>
          <a:xfrm>
            <a:off x="0" y="31132"/>
            <a:ext cx="12191999" cy="6920174"/>
          </a:xfrm>
          <a:prstGeom prst="rect">
            <a:avLst/>
          </a:prstGeom>
        </p:spPr>
      </p:pic>
    </p:spTree>
    <p:extLst>
      <p:ext uri="{BB962C8B-B14F-4D97-AF65-F5344CB8AC3E}">
        <p14:creationId xmlns:p14="http://schemas.microsoft.com/office/powerpoint/2010/main" val="89482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DAD2-C51A-BAD0-04A3-A8F843812708}"/>
              </a:ext>
            </a:extLst>
          </p:cNvPr>
          <p:cNvSpPr>
            <a:spLocks noGrp="1"/>
          </p:cNvSpPr>
          <p:nvPr>
            <p:ph type="title"/>
          </p:nvPr>
        </p:nvSpPr>
        <p:spPr/>
        <p:txBody>
          <a:bodyPr/>
          <a:lstStyle/>
          <a:p>
            <a:r>
              <a:rPr lang="en-IN" dirty="0"/>
              <a:t>                           INTRODUCTION</a:t>
            </a:r>
            <a:br>
              <a:rPr lang="en-IN" dirty="0"/>
            </a:br>
            <a:r>
              <a:rPr lang="en-IN" dirty="0"/>
              <a:t>                        Machine learning</a:t>
            </a:r>
          </a:p>
        </p:txBody>
      </p:sp>
      <p:sp>
        <p:nvSpPr>
          <p:cNvPr id="3" name="Content Placeholder 2">
            <a:extLst>
              <a:ext uri="{FF2B5EF4-FFF2-40B4-BE49-F238E27FC236}">
                <a16:creationId xmlns:a16="http://schemas.microsoft.com/office/drawing/2014/main" id="{C51B4D07-6866-3ACF-7FDC-19FFA4041D5F}"/>
              </a:ext>
            </a:extLst>
          </p:cNvPr>
          <p:cNvSpPr>
            <a:spLocks noGrp="1"/>
          </p:cNvSpPr>
          <p:nvPr>
            <p:ph idx="1"/>
          </p:nvPr>
        </p:nvSpPr>
        <p:spPr>
          <a:xfrm>
            <a:off x="690465" y="2004648"/>
            <a:ext cx="10564016" cy="1911482"/>
          </a:xfrm>
        </p:spPr>
        <p:txBody>
          <a:bodyPr/>
          <a:lstStyle/>
          <a:p>
            <a:pPr marL="0" indent="0">
              <a:buNone/>
            </a:pPr>
            <a:r>
              <a:rPr lang="en-US" b="1" i="1" dirty="0">
                <a:solidFill>
                  <a:schemeClr val="tx1"/>
                </a:solidFill>
                <a:effectLst/>
                <a:latin typeface="Google Sans"/>
              </a:rPr>
              <a:t>       Machine learning </a:t>
            </a:r>
            <a:r>
              <a:rPr lang="en-US" b="0" i="1" dirty="0">
                <a:solidFill>
                  <a:schemeClr val="tx1"/>
                </a:solidFill>
                <a:effectLst/>
                <a:latin typeface="Google Sans"/>
              </a:rPr>
              <a:t>is a branch of </a:t>
            </a:r>
            <a:r>
              <a:rPr lang="en-US" b="1" i="1" dirty="0">
                <a:solidFill>
                  <a:schemeClr val="tx1"/>
                </a:solidFill>
                <a:effectLst/>
                <a:latin typeface="Google Sans"/>
              </a:rPr>
              <a:t>artificial intelligence (AI) </a:t>
            </a:r>
            <a:r>
              <a:rPr lang="en-US" b="0" i="1" dirty="0">
                <a:solidFill>
                  <a:schemeClr val="tx1"/>
                </a:solidFill>
                <a:effectLst/>
                <a:latin typeface="Google Sans"/>
              </a:rPr>
              <a:t>and computer science which focuses on the use </a:t>
            </a:r>
            <a:r>
              <a:rPr lang="en-US" b="0" i="1">
                <a:solidFill>
                  <a:schemeClr val="tx1"/>
                </a:solidFill>
                <a:effectLst/>
                <a:latin typeface="Google Sans"/>
              </a:rPr>
              <a:t>of    data  and </a:t>
            </a:r>
            <a:r>
              <a:rPr lang="en-US" b="0" i="1" dirty="0">
                <a:solidFill>
                  <a:schemeClr val="tx1"/>
                </a:solidFill>
                <a:effectLst/>
                <a:latin typeface="Google Sans"/>
              </a:rPr>
              <a:t>algorithms to imitate the way that humans learn, gradually improving its accuracy.</a:t>
            </a:r>
          </a:p>
          <a:p>
            <a:pPr marL="0" indent="0">
              <a:buNone/>
            </a:pPr>
            <a:r>
              <a:rPr lang="en-US" b="0" i="1" dirty="0">
                <a:solidFill>
                  <a:schemeClr val="tx1"/>
                </a:solidFill>
                <a:effectLst/>
                <a:latin typeface="Google Sans"/>
              </a:rPr>
              <a:t>     For example, we use Google Assistant that employs ML concepts, we take help from online customer support, which  is also an example of machine learning, and many more</a:t>
            </a:r>
            <a:r>
              <a:rPr lang="en-US" b="0" i="1" dirty="0">
                <a:solidFill>
                  <a:srgbClr val="4D5156"/>
                </a:solidFill>
                <a:effectLst/>
                <a:latin typeface="Google Sans"/>
              </a:rPr>
              <a:t>.</a:t>
            </a:r>
            <a:endParaRPr lang="en-IN" i="1" dirty="0"/>
          </a:p>
        </p:txBody>
      </p:sp>
      <p:sp>
        <p:nvSpPr>
          <p:cNvPr id="4" name="Oval 3">
            <a:extLst>
              <a:ext uri="{FF2B5EF4-FFF2-40B4-BE49-F238E27FC236}">
                <a16:creationId xmlns:a16="http://schemas.microsoft.com/office/drawing/2014/main" id="{F0618BDF-E3DB-0F71-EEE6-819D8905119E}"/>
              </a:ext>
            </a:extLst>
          </p:cNvPr>
          <p:cNvSpPr/>
          <p:nvPr/>
        </p:nvSpPr>
        <p:spPr>
          <a:xfrm>
            <a:off x="4105469" y="4177781"/>
            <a:ext cx="3088433" cy="22323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ai</a:t>
            </a:r>
          </a:p>
        </p:txBody>
      </p:sp>
      <p:sp>
        <p:nvSpPr>
          <p:cNvPr id="5" name="Oval 4">
            <a:extLst>
              <a:ext uri="{FF2B5EF4-FFF2-40B4-BE49-F238E27FC236}">
                <a16:creationId xmlns:a16="http://schemas.microsoft.com/office/drawing/2014/main" id="{3DD7D0CE-A79E-3499-59B7-1B012A13A2E7}"/>
              </a:ext>
            </a:extLst>
          </p:cNvPr>
          <p:cNvSpPr/>
          <p:nvPr/>
        </p:nvSpPr>
        <p:spPr>
          <a:xfrm>
            <a:off x="4749282" y="4795935"/>
            <a:ext cx="1791477" cy="11290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01ABCC4E-3C18-08ED-F2ED-0ADA9A411B01}"/>
              </a:ext>
            </a:extLst>
          </p:cNvPr>
          <p:cNvSpPr/>
          <p:nvPr/>
        </p:nvSpPr>
        <p:spPr>
          <a:xfrm>
            <a:off x="7837715" y="3818552"/>
            <a:ext cx="2733870"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664335-B3C2-5746-BAF8-31E765530253}"/>
              </a:ext>
            </a:extLst>
          </p:cNvPr>
          <p:cNvSpPr/>
          <p:nvPr/>
        </p:nvSpPr>
        <p:spPr>
          <a:xfrm>
            <a:off x="797769" y="5551713"/>
            <a:ext cx="2118049" cy="1175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Arrow Connector 8">
            <a:extLst>
              <a:ext uri="{FF2B5EF4-FFF2-40B4-BE49-F238E27FC236}">
                <a16:creationId xmlns:a16="http://schemas.microsoft.com/office/drawing/2014/main" id="{ABE98FD2-F03D-E320-4257-11A8EAFBE337}"/>
              </a:ext>
            </a:extLst>
          </p:cNvPr>
          <p:cNvCxnSpPr>
            <a:stCxn id="6" idx="1"/>
          </p:cNvCxnSpPr>
          <p:nvPr/>
        </p:nvCxnSpPr>
        <p:spPr>
          <a:xfrm flipH="1">
            <a:off x="7053944" y="4177781"/>
            <a:ext cx="783771" cy="499187"/>
          </a:xfrm>
          <a:prstGeom prst="straightConnector1">
            <a:avLst/>
          </a:prstGeom>
          <a:ln>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7215C61-9B08-09FB-1E5F-82EE61846CA0}"/>
              </a:ext>
            </a:extLst>
          </p:cNvPr>
          <p:cNvCxnSpPr>
            <a:cxnSpLocks/>
          </p:cNvCxnSpPr>
          <p:nvPr/>
        </p:nvCxnSpPr>
        <p:spPr>
          <a:xfrm flipV="1">
            <a:off x="3200400" y="5551714"/>
            <a:ext cx="877078" cy="359228"/>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9CFD4C8-A75E-9D8F-DD9B-646B431FB6A1}"/>
              </a:ext>
            </a:extLst>
          </p:cNvPr>
          <p:cNvSpPr txBox="1"/>
          <p:nvPr/>
        </p:nvSpPr>
        <p:spPr>
          <a:xfrm>
            <a:off x="5318448" y="5293956"/>
            <a:ext cx="559837" cy="369332"/>
          </a:xfrm>
          <a:prstGeom prst="rect">
            <a:avLst/>
          </a:prstGeom>
          <a:noFill/>
        </p:spPr>
        <p:txBody>
          <a:bodyPr wrap="square" rtlCol="0">
            <a:spAutoFit/>
          </a:bodyPr>
          <a:lstStyle/>
          <a:p>
            <a:r>
              <a:rPr lang="en-IN" b="1" dirty="0">
                <a:solidFill>
                  <a:schemeClr val="tx1">
                    <a:lumMod val="95000"/>
                    <a:lumOff val="5000"/>
                  </a:schemeClr>
                </a:solidFill>
              </a:rPr>
              <a:t>ML</a:t>
            </a:r>
          </a:p>
        </p:txBody>
      </p:sp>
      <p:sp>
        <p:nvSpPr>
          <p:cNvPr id="17" name="TextBox 16">
            <a:extLst>
              <a:ext uri="{FF2B5EF4-FFF2-40B4-BE49-F238E27FC236}">
                <a16:creationId xmlns:a16="http://schemas.microsoft.com/office/drawing/2014/main" id="{E349308C-5A34-0C6A-C262-383EBDFADD41}"/>
              </a:ext>
            </a:extLst>
          </p:cNvPr>
          <p:cNvSpPr txBox="1"/>
          <p:nvPr/>
        </p:nvSpPr>
        <p:spPr>
          <a:xfrm>
            <a:off x="5197150" y="4310743"/>
            <a:ext cx="1045030" cy="523220"/>
          </a:xfrm>
          <a:prstGeom prst="rect">
            <a:avLst/>
          </a:prstGeom>
          <a:noFill/>
        </p:spPr>
        <p:txBody>
          <a:bodyPr wrap="square" rtlCol="0">
            <a:spAutoFit/>
          </a:bodyPr>
          <a:lstStyle/>
          <a:p>
            <a:r>
              <a:rPr lang="en-IN" sz="2800" b="1" dirty="0">
                <a:solidFill>
                  <a:schemeClr val="bg1"/>
                </a:solidFill>
              </a:rPr>
              <a:t>AI</a:t>
            </a:r>
          </a:p>
        </p:txBody>
      </p:sp>
      <p:sp>
        <p:nvSpPr>
          <p:cNvPr id="19" name="TextBox 18">
            <a:extLst>
              <a:ext uri="{FF2B5EF4-FFF2-40B4-BE49-F238E27FC236}">
                <a16:creationId xmlns:a16="http://schemas.microsoft.com/office/drawing/2014/main" id="{CD8B5376-AF32-2E17-2E64-54732AE6018D}"/>
              </a:ext>
            </a:extLst>
          </p:cNvPr>
          <p:cNvSpPr txBox="1"/>
          <p:nvPr/>
        </p:nvSpPr>
        <p:spPr>
          <a:xfrm>
            <a:off x="7837715" y="3874412"/>
            <a:ext cx="2733871" cy="707886"/>
          </a:xfrm>
          <a:prstGeom prst="rect">
            <a:avLst/>
          </a:prstGeom>
          <a:noFill/>
        </p:spPr>
        <p:txBody>
          <a:bodyPr wrap="square" rtlCol="0">
            <a:spAutoFit/>
          </a:bodyPr>
          <a:lstStyle/>
          <a:p>
            <a:r>
              <a:rPr lang="en-IN" sz="2000" b="1" dirty="0">
                <a:solidFill>
                  <a:schemeClr val="bg1"/>
                </a:solidFill>
              </a:rPr>
              <a:t>    Self   Thinking</a:t>
            </a:r>
          </a:p>
          <a:p>
            <a:r>
              <a:rPr lang="en-IN" sz="2000" b="1" dirty="0">
                <a:solidFill>
                  <a:schemeClr val="bg1"/>
                </a:solidFill>
              </a:rPr>
              <a:t>         Computer</a:t>
            </a:r>
          </a:p>
        </p:txBody>
      </p:sp>
      <p:sp>
        <p:nvSpPr>
          <p:cNvPr id="21" name="TextBox 20">
            <a:extLst>
              <a:ext uri="{FF2B5EF4-FFF2-40B4-BE49-F238E27FC236}">
                <a16:creationId xmlns:a16="http://schemas.microsoft.com/office/drawing/2014/main" id="{5294255D-3C35-5FCC-4E6D-3C9E38B631CF}"/>
              </a:ext>
            </a:extLst>
          </p:cNvPr>
          <p:cNvSpPr txBox="1"/>
          <p:nvPr/>
        </p:nvSpPr>
        <p:spPr>
          <a:xfrm>
            <a:off x="797769" y="5663288"/>
            <a:ext cx="2118048" cy="1015663"/>
          </a:xfrm>
          <a:prstGeom prst="rect">
            <a:avLst/>
          </a:prstGeom>
          <a:noFill/>
        </p:spPr>
        <p:txBody>
          <a:bodyPr wrap="square" rtlCol="0">
            <a:spAutoFit/>
          </a:bodyPr>
          <a:lstStyle/>
          <a:p>
            <a:r>
              <a:rPr lang="en-IN" sz="2000" b="1" dirty="0">
                <a:solidFill>
                  <a:schemeClr val="bg1"/>
                </a:solidFill>
              </a:rPr>
              <a:t>Provides</a:t>
            </a:r>
          </a:p>
          <a:p>
            <a:r>
              <a:rPr lang="en-IN" sz="2000" b="1" dirty="0">
                <a:solidFill>
                  <a:schemeClr val="bg1"/>
                </a:solidFill>
              </a:rPr>
              <a:t>Mathematical</a:t>
            </a:r>
          </a:p>
          <a:p>
            <a:r>
              <a:rPr lang="en-IN" sz="2000" b="1" dirty="0">
                <a:solidFill>
                  <a:schemeClr val="bg1"/>
                </a:solidFill>
              </a:rPr>
              <a:t>Tool  To AI</a:t>
            </a:r>
          </a:p>
        </p:txBody>
      </p:sp>
    </p:spTree>
    <p:extLst>
      <p:ext uri="{BB962C8B-B14F-4D97-AF65-F5344CB8AC3E}">
        <p14:creationId xmlns:p14="http://schemas.microsoft.com/office/powerpoint/2010/main" val="377569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8DF4-BA78-2AB2-E9CA-2D3D61194F6F}"/>
              </a:ext>
            </a:extLst>
          </p:cNvPr>
          <p:cNvSpPr>
            <a:spLocks noGrp="1"/>
          </p:cNvSpPr>
          <p:nvPr>
            <p:ph type="title"/>
          </p:nvPr>
        </p:nvSpPr>
        <p:spPr>
          <a:xfrm>
            <a:off x="777134" y="492301"/>
            <a:ext cx="11029616" cy="1013800"/>
          </a:xfrm>
        </p:spPr>
        <p:txBody>
          <a:bodyPr/>
          <a:lstStyle/>
          <a:p>
            <a:r>
              <a:rPr lang="en-IN" dirty="0"/>
              <a:t>             breast cancer : </a:t>
            </a:r>
            <a:r>
              <a:rPr lang="en-IN" i="1" dirty="0"/>
              <a:t>an overview</a:t>
            </a:r>
            <a:endParaRPr lang="en-IN" dirty="0"/>
          </a:p>
        </p:txBody>
      </p:sp>
      <p:sp>
        <p:nvSpPr>
          <p:cNvPr id="3" name="Content Placeholder 2">
            <a:extLst>
              <a:ext uri="{FF2B5EF4-FFF2-40B4-BE49-F238E27FC236}">
                <a16:creationId xmlns:a16="http://schemas.microsoft.com/office/drawing/2014/main" id="{266F2402-0DF3-E899-7E51-3701B1955C5F}"/>
              </a:ext>
            </a:extLst>
          </p:cNvPr>
          <p:cNvSpPr>
            <a:spLocks noGrp="1"/>
          </p:cNvSpPr>
          <p:nvPr>
            <p:ph idx="1"/>
          </p:nvPr>
        </p:nvSpPr>
        <p:spPr/>
        <p:txBody>
          <a:bodyPr>
            <a:normAutofit/>
          </a:bodyPr>
          <a:lstStyle/>
          <a:p>
            <a:pPr marL="0" indent="0">
              <a:buNone/>
            </a:pPr>
            <a:endParaRPr lang="en-US" dirty="0"/>
          </a:p>
          <a:p>
            <a:r>
              <a:rPr lang="en-US" dirty="0"/>
              <a:t>1. Breast cancer is a type of cancer that starts in the cells of the breast and primarily affects women.</a:t>
            </a:r>
          </a:p>
          <a:p>
            <a:r>
              <a:rPr lang="en-US" dirty="0"/>
              <a:t>2. It can have a significant impact on individuals, including physical, emotional, and financial consequences.</a:t>
            </a:r>
          </a:p>
          <a:p>
            <a:r>
              <a:rPr lang="en-US" dirty="0"/>
              <a:t>3. Early detection of breast cancer is crucial because it increases the chances of successful treatment and improves survival rates.</a:t>
            </a:r>
          </a:p>
          <a:p>
            <a:r>
              <a:rPr lang="en-US" dirty="0"/>
              <a:t>4. Machine learning plays a vital role in medical diagnostics by analyzing large amounts of data and identifying patterns that can help detect breast cancer at an early stage.</a:t>
            </a:r>
          </a:p>
          <a:p>
            <a:r>
              <a:rPr lang="en-US" dirty="0"/>
              <a:t>5. By leveraging machine learning algorithms, healthcare professionals can improve the accuracy of breast cancer detection, reduce false positives and false negatives, and provide personalized treatment recommendations, ultimately saving lives and improving patient outcomes.</a:t>
            </a:r>
            <a:endParaRPr lang="en-IN" dirty="0"/>
          </a:p>
        </p:txBody>
      </p:sp>
    </p:spTree>
    <p:extLst>
      <p:ext uri="{BB962C8B-B14F-4D97-AF65-F5344CB8AC3E}">
        <p14:creationId xmlns:p14="http://schemas.microsoft.com/office/powerpoint/2010/main" val="237815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4654-713E-7A33-7586-247C21944B12}"/>
              </a:ext>
            </a:extLst>
          </p:cNvPr>
          <p:cNvSpPr>
            <a:spLocks noGrp="1"/>
          </p:cNvSpPr>
          <p:nvPr>
            <p:ph type="title"/>
          </p:nvPr>
        </p:nvSpPr>
        <p:spPr/>
        <p:txBody>
          <a:bodyPr/>
          <a:lstStyle/>
          <a:p>
            <a:r>
              <a:rPr lang="en-IN" dirty="0"/>
              <a:t>Classification of machine leaning</a:t>
            </a:r>
          </a:p>
        </p:txBody>
      </p:sp>
      <p:sp>
        <p:nvSpPr>
          <p:cNvPr id="3" name="Content Placeholder 2">
            <a:extLst>
              <a:ext uri="{FF2B5EF4-FFF2-40B4-BE49-F238E27FC236}">
                <a16:creationId xmlns:a16="http://schemas.microsoft.com/office/drawing/2014/main" id="{A8C7A343-DFE5-121D-D421-2F1CECCCD54C}"/>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9959D9E4-4FDB-E69F-5140-07ED0B2E65D0}"/>
              </a:ext>
            </a:extLst>
          </p:cNvPr>
          <p:cNvSpPr txBox="1"/>
          <p:nvPr/>
        </p:nvSpPr>
        <p:spPr>
          <a:xfrm>
            <a:off x="5197152" y="2310098"/>
            <a:ext cx="21740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dirty="0">
                <a:solidFill>
                  <a:schemeClr val="bg1"/>
                </a:solidFill>
              </a:rPr>
              <a:t>Machine Learning</a:t>
            </a:r>
          </a:p>
          <a:p>
            <a:endParaRPr lang="en-IN" dirty="0">
              <a:solidFill>
                <a:schemeClr val="bg1"/>
              </a:solidFill>
            </a:endParaRPr>
          </a:p>
        </p:txBody>
      </p:sp>
      <p:sp>
        <p:nvSpPr>
          <p:cNvPr id="6" name="Rectangle 5">
            <a:extLst>
              <a:ext uri="{FF2B5EF4-FFF2-40B4-BE49-F238E27FC236}">
                <a16:creationId xmlns:a16="http://schemas.microsoft.com/office/drawing/2014/main" id="{7DC06D74-0E28-F991-D547-EA369D34E369}"/>
              </a:ext>
            </a:extLst>
          </p:cNvPr>
          <p:cNvSpPr/>
          <p:nvPr/>
        </p:nvSpPr>
        <p:spPr>
          <a:xfrm>
            <a:off x="7473820" y="3428999"/>
            <a:ext cx="2472613" cy="513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A96697A-B462-5554-425A-8D9EBA24A197}"/>
              </a:ext>
            </a:extLst>
          </p:cNvPr>
          <p:cNvSpPr/>
          <p:nvPr/>
        </p:nvSpPr>
        <p:spPr>
          <a:xfrm>
            <a:off x="2957804" y="3428999"/>
            <a:ext cx="2472613" cy="513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C917A2E-3AFD-7DD4-AFEC-B3613E3A07F0}"/>
              </a:ext>
            </a:extLst>
          </p:cNvPr>
          <p:cNvSpPr txBox="1"/>
          <p:nvPr/>
        </p:nvSpPr>
        <p:spPr>
          <a:xfrm>
            <a:off x="3013788" y="3495571"/>
            <a:ext cx="2323322" cy="369332"/>
          </a:xfrm>
          <a:prstGeom prst="rect">
            <a:avLst/>
          </a:prstGeom>
          <a:noFill/>
        </p:spPr>
        <p:txBody>
          <a:bodyPr wrap="square" rtlCol="0">
            <a:spAutoFit/>
          </a:bodyPr>
          <a:lstStyle/>
          <a:p>
            <a:r>
              <a:rPr lang="en-IN" dirty="0">
                <a:solidFill>
                  <a:schemeClr val="bg1">
                    <a:lumMod val="95000"/>
                  </a:schemeClr>
                </a:solidFill>
              </a:rPr>
              <a:t>Supervised</a:t>
            </a:r>
          </a:p>
        </p:txBody>
      </p:sp>
      <p:sp>
        <p:nvSpPr>
          <p:cNvPr id="9" name="TextBox 8">
            <a:extLst>
              <a:ext uri="{FF2B5EF4-FFF2-40B4-BE49-F238E27FC236}">
                <a16:creationId xmlns:a16="http://schemas.microsoft.com/office/drawing/2014/main" id="{3C62906E-67D5-AB67-70C1-420D524162F0}"/>
              </a:ext>
            </a:extLst>
          </p:cNvPr>
          <p:cNvSpPr txBox="1"/>
          <p:nvPr/>
        </p:nvSpPr>
        <p:spPr>
          <a:xfrm>
            <a:off x="7473820" y="3495571"/>
            <a:ext cx="2621902" cy="646331"/>
          </a:xfrm>
          <a:prstGeom prst="rect">
            <a:avLst/>
          </a:prstGeom>
          <a:noFill/>
        </p:spPr>
        <p:txBody>
          <a:bodyPr wrap="square" rtlCol="0">
            <a:spAutoFit/>
          </a:bodyPr>
          <a:lstStyle/>
          <a:p>
            <a:r>
              <a:rPr lang="en-IN" dirty="0">
                <a:solidFill>
                  <a:schemeClr val="bg1"/>
                </a:solidFill>
              </a:rPr>
              <a:t>     Unsupervised</a:t>
            </a:r>
          </a:p>
          <a:p>
            <a:endParaRPr lang="en-IN" dirty="0">
              <a:solidFill>
                <a:schemeClr val="bg1"/>
              </a:solidFill>
            </a:endParaRPr>
          </a:p>
        </p:txBody>
      </p:sp>
      <p:sp>
        <p:nvSpPr>
          <p:cNvPr id="10" name="Rectangle 9">
            <a:extLst>
              <a:ext uri="{FF2B5EF4-FFF2-40B4-BE49-F238E27FC236}">
                <a16:creationId xmlns:a16="http://schemas.microsoft.com/office/drawing/2014/main" id="{53B02AC1-714D-95D2-C7FD-01B1C8F211D0}"/>
              </a:ext>
            </a:extLst>
          </p:cNvPr>
          <p:cNvSpPr/>
          <p:nvPr/>
        </p:nvSpPr>
        <p:spPr>
          <a:xfrm>
            <a:off x="1555881" y="4815684"/>
            <a:ext cx="1754155" cy="4618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D4C2ECC-D114-43D3-B343-BC0467949977}"/>
              </a:ext>
            </a:extLst>
          </p:cNvPr>
          <p:cNvSpPr/>
          <p:nvPr/>
        </p:nvSpPr>
        <p:spPr>
          <a:xfrm>
            <a:off x="4141236" y="4790025"/>
            <a:ext cx="1931438" cy="5131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D333F07-06AC-C572-04DE-BDC1231C1745}"/>
              </a:ext>
            </a:extLst>
          </p:cNvPr>
          <p:cNvSpPr/>
          <p:nvPr/>
        </p:nvSpPr>
        <p:spPr>
          <a:xfrm>
            <a:off x="8341567" y="4769417"/>
            <a:ext cx="1754155" cy="4618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Clustering</a:t>
            </a:r>
          </a:p>
        </p:txBody>
      </p:sp>
      <p:sp>
        <p:nvSpPr>
          <p:cNvPr id="15" name="TextBox 14">
            <a:extLst>
              <a:ext uri="{FF2B5EF4-FFF2-40B4-BE49-F238E27FC236}">
                <a16:creationId xmlns:a16="http://schemas.microsoft.com/office/drawing/2014/main" id="{87801DE7-41D5-DDAE-5293-8A59662FAC28}"/>
              </a:ext>
            </a:extLst>
          </p:cNvPr>
          <p:cNvSpPr txBox="1"/>
          <p:nvPr/>
        </p:nvSpPr>
        <p:spPr>
          <a:xfrm>
            <a:off x="1561892" y="4861952"/>
            <a:ext cx="1548881" cy="369332"/>
          </a:xfrm>
          <a:prstGeom prst="rect">
            <a:avLst/>
          </a:prstGeom>
          <a:noFill/>
        </p:spPr>
        <p:txBody>
          <a:bodyPr wrap="square" rtlCol="0">
            <a:spAutoFit/>
          </a:bodyPr>
          <a:lstStyle/>
          <a:p>
            <a:r>
              <a:rPr lang="en-IN" dirty="0">
                <a:solidFill>
                  <a:schemeClr val="bg1"/>
                </a:solidFill>
              </a:rPr>
              <a:t>Classification</a:t>
            </a:r>
          </a:p>
        </p:txBody>
      </p:sp>
      <p:sp>
        <p:nvSpPr>
          <p:cNvPr id="16" name="TextBox 15">
            <a:extLst>
              <a:ext uri="{FF2B5EF4-FFF2-40B4-BE49-F238E27FC236}">
                <a16:creationId xmlns:a16="http://schemas.microsoft.com/office/drawing/2014/main" id="{9C344FCE-2D64-3DA6-D315-F7A6C433D31E}"/>
              </a:ext>
            </a:extLst>
          </p:cNvPr>
          <p:cNvSpPr txBox="1"/>
          <p:nvPr/>
        </p:nvSpPr>
        <p:spPr>
          <a:xfrm>
            <a:off x="4385388" y="4861952"/>
            <a:ext cx="1558212" cy="369332"/>
          </a:xfrm>
          <a:prstGeom prst="rect">
            <a:avLst/>
          </a:prstGeom>
          <a:noFill/>
        </p:spPr>
        <p:txBody>
          <a:bodyPr wrap="square" rtlCol="0">
            <a:spAutoFit/>
          </a:bodyPr>
          <a:lstStyle/>
          <a:p>
            <a:r>
              <a:rPr lang="en-IN" dirty="0">
                <a:solidFill>
                  <a:schemeClr val="bg1"/>
                </a:solidFill>
              </a:rPr>
              <a:t>Regression</a:t>
            </a:r>
          </a:p>
        </p:txBody>
      </p:sp>
      <p:cxnSp>
        <p:nvCxnSpPr>
          <p:cNvPr id="23" name="Connector: Elbow 22">
            <a:extLst>
              <a:ext uri="{FF2B5EF4-FFF2-40B4-BE49-F238E27FC236}">
                <a16:creationId xmlns:a16="http://schemas.microsoft.com/office/drawing/2014/main" id="{281418F6-1536-4721-941A-EFB1710A45CA}"/>
              </a:ext>
            </a:extLst>
          </p:cNvPr>
          <p:cNvCxnSpPr/>
          <p:nvPr/>
        </p:nvCxnSpPr>
        <p:spPr>
          <a:xfrm rot="5400000" flipH="1" flipV="1">
            <a:off x="6072674" y="2956431"/>
            <a:ext cx="12700" cy="12700"/>
          </a:xfrm>
          <a:prstGeom prst="bentConnector3">
            <a:avLst>
              <a:gd name="adj1" fmla="val 36732"/>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D6717B08-8509-B493-C35A-40884ADD8EE8}"/>
              </a:ext>
            </a:extLst>
          </p:cNvPr>
          <p:cNvCxnSpPr/>
          <p:nvPr/>
        </p:nvCxnSpPr>
        <p:spPr>
          <a:xfrm>
            <a:off x="5943600" y="2969131"/>
            <a:ext cx="1595535" cy="71110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14F91ED-051C-DC94-3101-7230500F9CD9}"/>
              </a:ext>
            </a:extLst>
          </p:cNvPr>
          <p:cNvCxnSpPr>
            <a:cxnSpLocks/>
          </p:cNvCxnSpPr>
          <p:nvPr/>
        </p:nvCxnSpPr>
        <p:spPr>
          <a:xfrm rot="5400000">
            <a:off x="5207050" y="2651841"/>
            <a:ext cx="874804" cy="12363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BFADDD8-65C3-8059-C211-94F2BB6191E9}"/>
              </a:ext>
            </a:extLst>
          </p:cNvPr>
          <p:cNvCxnSpPr>
            <a:cxnSpLocks/>
          </p:cNvCxnSpPr>
          <p:nvPr/>
        </p:nvCxnSpPr>
        <p:spPr>
          <a:xfrm flipH="1">
            <a:off x="2547257" y="3988451"/>
            <a:ext cx="1138335" cy="64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0774F53-67A0-1425-FC75-B91AE58F571E}"/>
              </a:ext>
            </a:extLst>
          </p:cNvPr>
          <p:cNvCxnSpPr>
            <a:cxnSpLocks/>
          </p:cNvCxnSpPr>
          <p:nvPr/>
        </p:nvCxnSpPr>
        <p:spPr>
          <a:xfrm>
            <a:off x="3788229" y="3988451"/>
            <a:ext cx="531844" cy="69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D112CA5-080F-EE89-3775-ECE38C96F3F2}"/>
              </a:ext>
            </a:extLst>
          </p:cNvPr>
          <p:cNvCxnSpPr/>
          <p:nvPr/>
        </p:nvCxnSpPr>
        <p:spPr>
          <a:xfrm>
            <a:off x="9004041" y="3988451"/>
            <a:ext cx="0" cy="64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08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AABE-C538-D1CC-D573-8AE59678FD45}"/>
              </a:ext>
            </a:extLst>
          </p:cNvPr>
          <p:cNvSpPr>
            <a:spLocks noGrp="1"/>
          </p:cNvSpPr>
          <p:nvPr>
            <p:ph type="title"/>
          </p:nvPr>
        </p:nvSpPr>
        <p:spPr/>
        <p:txBody>
          <a:bodyPr/>
          <a:lstStyle/>
          <a:p>
            <a:r>
              <a:rPr lang="en-IN" dirty="0"/>
              <a:t>Why I am using classification(logistic regression)</a:t>
            </a:r>
          </a:p>
        </p:txBody>
      </p:sp>
      <p:sp>
        <p:nvSpPr>
          <p:cNvPr id="3" name="Content Placeholder 2">
            <a:extLst>
              <a:ext uri="{FF2B5EF4-FFF2-40B4-BE49-F238E27FC236}">
                <a16:creationId xmlns:a16="http://schemas.microsoft.com/office/drawing/2014/main" id="{F0D319C0-211A-8321-BC6F-DC9C61A32D72}"/>
              </a:ext>
            </a:extLst>
          </p:cNvPr>
          <p:cNvSpPr>
            <a:spLocks noGrp="1"/>
          </p:cNvSpPr>
          <p:nvPr>
            <p:ph idx="1"/>
          </p:nvPr>
        </p:nvSpPr>
        <p:spPr/>
        <p:txBody>
          <a:bodyPr/>
          <a:lstStyle/>
          <a:p>
            <a:r>
              <a:rPr lang="en-IN" dirty="0"/>
              <a:t>Classification is used because here we need to predict the type that </a:t>
            </a:r>
            <a:r>
              <a:rPr lang="en-IN" b="1" dirty="0"/>
              <a:t>Malignant</a:t>
            </a:r>
            <a:r>
              <a:rPr lang="en-IN" dirty="0"/>
              <a:t> (cancerous) or</a:t>
            </a:r>
            <a:r>
              <a:rPr lang="en-IN" b="1" dirty="0"/>
              <a:t> Benign</a:t>
            </a:r>
            <a:r>
              <a:rPr lang="en-IN" dirty="0"/>
              <a:t>(Non-cancerous)</a:t>
            </a:r>
          </a:p>
          <a:p>
            <a:r>
              <a:rPr lang="en-IN" dirty="0" err="1"/>
              <a:t>Maligant</a:t>
            </a:r>
            <a:r>
              <a:rPr lang="en-IN" dirty="0"/>
              <a:t> is Cancerous that is 1</a:t>
            </a:r>
          </a:p>
          <a:p>
            <a:r>
              <a:rPr lang="en-IN" dirty="0"/>
              <a:t>Benign is Non-Cancerous that is 0</a:t>
            </a:r>
          </a:p>
        </p:txBody>
      </p:sp>
    </p:spTree>
    <p:extLst>
      <p:ext uri="{BB962C8B-B14F-4D97-AF65-F5344CB8AC3E}">
        <p14:creationId xmlns:p14="http://schemas.microsoft.com/office/powerpoint/2010/main" val="1675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C343-04F2-D8BC-C200-DA1126FFF256}"/>
              </a:ext>
            </a:extLst>
          </p:cNvPr>
          <p:cNvSpPr>
            <a:spLocks noGrp="1"/>
          </p:cNvSpPr>
          <p:nvPr>
            <p:ph type="title"/>
          </p:nvPr>
        </p:nvSpPr>
        <p:spPr>
          <a:xfrm>
            <a:off x="625150" y="702156"/>
            <a:ext cx="10985657" cy="1013800"/>
          </a:xfrm>
        </p:spPr>
        <p:txBody>
          <a:bodyPr/>
          <a:lstStyle/>
          <a:p>
            <a:r>
              <a:rPr lang="en-IN" dirty="0"/>
              <a:t>                ANALYSING THE BREAST CANCER</a:t>
            </a:r>
            <a:br>
              <a:rPr lang="en-IN" dirty="0"/>
            </a:br>
            <a:r>
              <a:rPr lang="en-IN" dirty="0"/>
              <a:t>                      </a:t>
            </a:r>
            <a:r>
              <a:rPr lang="en-IN" dirty="0">
                <a:solidFill>
                  <a:schemeClr val="bg2">
                    <a:lumMod val="90000"/>
                  </a:schemeClr>
                </a:solidFill>
              </a:rPr>
              <a:t>STEP 1: COLLECTING THE DATA</a:t>
            </a:r>
            <a:endParaRPr lang="en-IN" dirty="0"/>
          </a:p>
        </p:txBody>
      </p:sp>
      <p:sp>
        <p:nvSpPr>
          <p:cNvPr id="3" name="Content Placeholder 2">
            <a:extLst>
              <a:ext uri="{FF2B5EF4-FFF2-40B4-BE49-F238E27FC236}">
                <a16:creationId xmlns:a16="http://schemas.microsoft.com/office/drawing/2014/main" id="{C3B6C00B-44DB-7D5D-EB75-8B09138B0CDE}"/>
              </a:ext>
            </a:extLst>
          </p:cNvPr>
          <p:cNvSpPr>
            <a:spLocks noGrp="1"/>
          </p:cNvSpPr>
          <p:nvPr>
            <p:ph idx="1"/>
          </p:nvPr>
        </p:nvSpPr>
        <p:spPr>
          <a:xfrm>
            <a:off x="467878" y="1916007"/>
            <a:ext cx="11256244" cy="1757021"/>
          </a:xfrm>
        </p:spPr>
        <p:txBody>
          <a:bodyPr>
            <a:normAutofit lnSpcReduction="10000"/>
          </a:bodyPr>
          <a:lstStyle/>
          <a:p>
            <a:pPr algn="l"/>
            <a:r>
              <a:rPr lang="en-US" sz="1500" b="0" i="0" dirty="0">
                <a:solidFill>
                  <a:srgbClr val="212121"/>
                </a:solidFill>
                <a:effectLst/>
                <a:latin typeface="Roboto" panose="020B0604020202020204" pitchFamily="2" charset="0"/>
              </a:rPr>
              <a:t>The </a:t>
            </a:r>
            <a:r>
              <a:rPr lang="en-US" sz="1500" b="0" i="0" dirty="0">
                <a:solidFill>
                  <a:srgbClr val="212121"/>
                </a:solidFill>
                <a:effectLst/>
                <a:latin typeface="Roboto" panose="020B0604020202020204" pitchFamily="2" charset="0"/>
                <a:hlinkClick r:id="rId2"/>
              </a:rPr>
              <a:t>Breast Cancer</a:t>
            </a:r>
            <a:r>
              <a:rPr lang="en-US" sz="1500" b="0" i="0" dirty="0">
                <a:solidFill>
                  <a:srgbClr val="212121"/>
                </a:solidFill>
                <a:effectLst/>
                <a:latin typeface="Roboto" panose="020B0604020202020204" pitchFamily="2" charset="0"/>
              </a:rPr>
              <a:t> datasets is available machine learning repository maintained by the University of California, Irvine. The dataset contains </a:t>
            </a:r>
            <a:r>
              <a:rPr lang="en-US" sz="1500" b="1" i="0" dirty="0">
                <a:solidFill>
                  <a:srgbClr val="212121"/>
                </a:solidFill>
                <a:effectLst/>
                <a:latin typeface="Roboto" panose="020B0604020202020204" pitchFamily="2" charset="0"/>
              </a:rPr>
              <a:t>569 samples of malignant and benign tumor cells</a:t>
            </a:r>
            <a:r>
              <a:rPr lang="en-US" sz="1500" b="0" i="0" dirty="0">
                <a:solidFill>
                  <a:srgbClr val="212121"/>
                </a:solidFill>
                <a:effectLst/>
                <a:latin typeface="Roboto" panose="020B0604020202020204" pitchFamily="2" charset="0"/>
              </a:rPr>
              <a:t>.</a:t>
            </a:r>
          </a:p>
          <a:p>
            <a:pPr algn="l">
              <a:buFont typeface="Arial" panose="020B0604020202020204" pitchFamily="34" charset="0"/>
              <a:buChar char="•"/>
            </a:pPr>
            <a:r>
              <a:rPr lang="en-US" sz="1500" b="0" i="0" dirty="0">
                <a:solidFill>
                  <a:srgbClr val="212121"/>
                </a:solidFill>
                <a:effectLst/>
                <a:latin typeface="Roboto" panose="020B0604020202020204" pitchFamily="2" charset="0"/>
              </a:rPr>
              <a:t>The first two columns in the dataset store the unique ID numbers of the samples and the corresponding diagnosis (M=malignant, B=benign), respectively.</a:t>
            </a:r>
          </a:p>
          <a:p>
            <a:pPr algn="l">
              <a:buFont typeface="Arial" panose="020B0604020202020204" pitchFamily="34" charset="0"/>
              <a:buChar char="•"/>
            </a:pPr>
            <a:r>
              <a:rPr lang="en-US" sz="1500" b="0" i="0" dirty="0">
                <a:solidFill>
                  <a:srgbClr val="212121"/>
                </a:solidFill>
                <a:effectLst/>
                <a:latin typeface="Roboto" panose="020B0604020202020204" pitchFamily="2" charset="0"/>
              </a:rPr>
              <a:t>The columns 3-32 contain 30 real-value features that have been computed from digitized images of the cell nuclei, which can be used to build a model to predict whether a tumor is benign or malignant.</a:t>
            </a:r>
          </a:p>
          <a:p>
            <a:endParaRPr lang="en-IN" dirty="0"/>
          </a:p>
        </p:txBody>
      </p:sp>
      <p:pic>
        <p:nvPicPr>
          <p:cNvPr id="7" name="Picture 6">
            <a:extLst>
              <a:ext uri="{FF2B5EF4-FFF2-40B4-BE49-F238E27FC236}">
                <a16:creationId xmlns:a16="http://schemas.microsoft.com/office/drawing/2014/main" id="{0D9C54FF-7ED5-2B82-39BC-5B764B531F56}"/>
              </a:ext>
            </a:extLst>
          </p:cNvPr>
          <p:cNvPicPr>
            <a:picLocks noChangeAspect="1"/>
          </p:cNvPicPr>
          <p:nvPr/>
        </p:nvPicPr>
        <p:blipFill>
          <a:blip r:embed="rId3"/>
          <a:stretch>
            <a:fillRect/>
          </a:stretch>
        </p:blipFill>
        <p:spPr>
          <a:xfrm>
            <a:off x="430554" y="3526971"/>
            <a:ext cx="11256244" cy="3331029"/>
          </a:xfrm>
          <a:prstGeom prst="rect">
            <a:avLst/>
          </a:prstGeom>
        </p:spPr>
      </p:pic>
    </p:spTree>
    <p:extLst>
      <p:ext uri="{BB962C8B-B14F-4D97-AF65-F5344CB8AC3E}">
        <p14:creationId xmlns:p14="http://schemas.microsoft.com/office/powerpoint/2010/main" val="408722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8EE1-1972-3B67-DB5B-526F6881538B}"/>
              </a:ext>
            </a:extLst>
          </p:cNvPr>
          <p:cNvSpPr>
            <a:spLocks noGrp="1"/>
          </p:cNvSpPr>
          <p:nvPr>
            <p:ph type="title"/>
          </p:nvPr>
        </p:nvSpPr>
        <p:spPr/>
        <p:txBody>
          <a:bodyPr/>
          <a:lstStyle/>
          <a:p>
            <a:r>
              <a:rPr lang="en-IN" dirty="0"/>
              <a:t>STEP 2: Exploring and preparing the data</a:t>
            </a:r>
          </a:p>
        </p:txBody>
      </p:sp>
      <p:sp>
        <p:nvSpPr>
          <p:cNvPr id="3" name="Content Placeholder 2">
            <a:extLst>
              <a:ext uri="{FF2B5EF4-FFF2-40B4-BE49-F238E27FC236}">
                <a16:creationId xmlns:a16="http://schemas.microsoft.com/office/drawing/2014/main" id="{7CD19C8F-2830-5025-2759-73AB9F867F25}"/>
              </a:ext>
            </a:extLst>
          </p:cNvPr>
          <p:cNvSpPr>
            <a:spLocks noGrp="1"/>
          </p:cNvSpPr>
          <p:nvPr>
            <p:ph idx="1"/>
          </p:nvPr>
        </p:nvSpPr>
        <p:spPr>
          <a:xfrm>
            <a:off x="373224" y="1959429"/>
            <a:ext cx="11237583" cy="899527"/>
          </a:xfrm>
        </p:spPr>
        <p:txBody>
          <a:bodyPr/>
          <a:lstStyle/>
          <a:p>
            <a:r>
              <a:rPr lang="en-IN" dirty="0"/>
              <a:t>Importing the data from drive</a:t>
            </a:r>
          </a:p>
          <a:p>
            <a:r>
              <a:rPr lang="en-IN" dirty="0"/>
              <a:t>The Table() output indicates that 357 masses are </a:t>
            </a:r>
            <a:r>
              <a:rPr lang="en-IN" b="1" dirty="0"/>
              <a:t>Benign</a:t>
            </a:r>
            <a:r>
              <a:rPr lang="en-IN" dirty="0"/>
              <a:t> and while 212 are </a:t>
            </a:r>
            <a:r>
              <a:rPr lang="en-IN" b="1" dirty="0" err="1"/>
              <a:t>Malignat</a:t>
            </a:r>
            <a:endParaRPr lang="en-IN" b="1" dirty="0"/>
          </a:p>
          <a:p>
            <a:endParaRPr lang="en-IN" b="1" dirty="0"/>
          </a:p>
        </p:txBody>
      </p:sp>
      <p:pic>
        <p:nvPicPr>
          <p:cNvPr id="5" name="Picture 4">
            <a:extLst>
              <a:ext uri="{FF2B5EF4-FFF2-40B4-BE49-F238E27FC236}">
                <a16:creationId xmlns:a16="http://schemas.microsoft.com/office/drawing/2014/main" id="{27D5EAAD-881C-EDB4-B869-80A6F7BBD553}"/>
              </a:ext>
            </a:extLst>
          </p:cNvPr>
          <p:cNvPicPr>
            <a:picLocks noChangeAspect="1"/>
          </p:cNvPicPr>
          <p:nvPr/>
        </p:nvPicPr>
        <p:blipFill>
          <a:blip r:embed="rId2"/>
          <a:stretch>
            <a:fillRect/>
          </a:stretch>
        </p:blipFill>
        <p:spPr>
          <a:xfrm>
            <a:off x="83975" y="2944343"/>
            <a:ext cx="4381500" cy="1143000"/>
          </a:xfrm>
          <a:prstGeom prst="rect">
            <a:avLst/>
          </a:prstGeom>
        </p:spPr>
      </p:pic>
      <p:pic>
        <p:nvPicPr>
          <p:cNvPr id="7" name="Picture 6">
            <a:extLst>
              <a:ext uri="{FF2B5EF4-FFF2-40B4-BE49-F238E27FC236}">
                <a16:creationId xmlns:a16="http://schemas.microsoft.com/office/drawing/2014/main" id="{9DC71A87-1ABF-48A5-C6BF-364EF44D0033}"/>
              </a:ext>
            </a:extLst>
          </p:cNvPr>
          <p:cNvPicPr>
            <a:picLocks noChangeAspect="1"/>
          </p:cNvPicPr>
          <p:nvPr/>
        </p:nvPicPr>
        <p:blipFill>
          <a:blip r:embed="rId3"/>
          <a:stretch>
            <a:fillRect/>
          </a:stretch>
        </p:blipFill>
        <p:spPr>
          <a:xfrm>
            <a:off x="5168348" y="2625153"/>
            <a:ext cx="5854148" cy="4044004"/>
          </a:xfrm>
          <a:prstGeom prst="rect">
            <a:avLst/>
          </a:prstGeom>
        </p:spPr>
      </p:pic>
    </p:spTree>
    <p:extLst>
      <p:ext uri="{BB962C8B-B14F-4D97-AF65-F5344CB8AC3E}">
        <p14:creationId xmlns:p14="http://schemas.microsoft.com/office/powerpoint/2010/main" val="132798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53D8-754B-7044-28BA-2D5A666885B8}"/>
              </a:ext>
            </a:extLst>
          </p:cNvPr>
          <p:cNvSpPr>
            <a:spLocks noGrp="1"/>
          </p:cNvSpPr>
          <p:nvPr>
            <p:ph type="title"/>
          </p:nvPr>
        </p:nvSpPr>
        <p:spPr/>
        <p:txBody>
          <a:bodyPr/>
          <a:lstStyle/>
          <a:p>
            <a:r>
              <a:rPr lang="en-IN" dirty="0"/>
              <a:t>Visualization - 1</a:t>
            </a:r>
          </a:p>
        </p:txBody>
      </p:sp>
      <p:pic>
        <p:nvPicPr>
          <p:cNvPr id="5" name="Content Placeholder 4">
            <a:extLst>
              <a:ext uri="{FF2B5EF4-FFF2-40B4-BE49-F238E27FC236}">
                <a16:creationId xmlns:a16="http://schemas.microsoft.com/office/drawing/2014/main" id="{218976CF-46B9-205B-1AF7-6866CAB1667D}"/>
              </a:ext>
            </a:extLst>
          </p:cNvPr>
          <p:cNvPicPr>
            <a:picLocks noGrp="1" noChangeAspect="1"/>
          </p:cNvPicPr>
          <p:nvPr>
            <p:ph idx="1"/>
          </p:nvPr>
        </p:nvPicPr>
        <p:blipFill>
          <a:blip r:embed="rId2"/>
          <a:stretch>
            <a:fillRect/>
          </a:stretch>
        </p:blipFill>
        <p:spPr>
          <a:xfrm>
            <a:off x="581193" y="2111650"/>
            <a:ext cx="5763624" cy="4373125"/>
          </a:xfrm>
        </p:spPr>
      </p:pic>
      <p:sp>
        <p:nvSpPr>
          <p:cNvPr id="6" name="Rectangle 5">
            <a:extLst>
              <a:ext uri="{FF2B5EF4-FFF2-40B4-BE49-F238E27FC236}">
                <a16:creationId xmlns:a16="http://schemas.microsoft.com/office/drawing/2014/main" id="{BB28AE3A-B59F-36C4-353A-5E34DB1C899A}"/>
              </a:ext>
            </a:extLst>
          </p:cNvPr>
          <p:cNvSpPr/>
          <p:nvPr/>
        </p:nvSpPr>
        <p:spPr>
          <a:xfrm>
            <a:off x="7296540" y="2539448"/>
            <a:ext cx="1932936" cy="25096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AC85997C-3177-71A3-867E-13DD18460B28}"/>
              </a:ext>
            </a:extLst>
          </p:cNvPr>
          <p:cNvSpPr txBox="1"/>
          <p:nvPr/>
        </p:nvSpPr>
        <p:spPr>
          <a:xfrm>
            <a:off x="7474227" y="2971800"/>
            <a:ext cx="1500808" cy="1477328"/>
          </a:xfrm>
          <a:prstGeom prst="rect">
            <a:avLst/>
          </a:prstGeom>
          <a:noFill/>
        </p:spPr>
        <p:txBody>
          <a:bodyPr wrap="square" rtlCol="0">
            <a:spAutoFit/>
          </a:bodyPr>
          <a:lstStyle/>
          <a:p>
            <a:r>
              <a:rPr lang="en-IN" b="1" i="1" dirty="0"/>
              <a:t>Do you notice any problematic</a:t>
            </a:r>
          </a:p>
          <a:p>
            <a:r>
              <a:rPr lang="en-IN" b="1" i="1" dirty="0"/>
              <a:t>About the Data ? </a:t>
            </a:r>
          </a:p>
        </p:txBody>
      </p:sp>
      <p:sp>
        <p:nvSpPr>
          <p:cNvPr id="8" name="Oval 7">
            <a:extLst>
              <a:ext uri="{FF2B5EF4-FFF2-40B4-BE49-F238E27FC236}">
                <a16:creationId xmlns:a16="http://schemas.microsoft.com/office/drawing/2014/main" id="{F516B645-1575-F5A8-131A-D1AD5B3E1B83}"/>
              </a:ext>
            </a:extLst>
          </p:cNvPr>
          <p:cNvSpPr/>
          <p:nvPr/>
        </p:nvSpPr>
        <p:spPr>
          <a:xfrm>
            <a:off x="9573208" y="3727174"/>
            <a:ext cx="2522714" cy="16697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Since there are standard values no need to do Normalization</a:t>
            </a:r>
          </a:p>
        </p:txBody>
      </p:sp>
      <p:cxnSp>
        <p:nvCxnSpPr>
          <p:cNvPr id="10" name="Straight Arrow Connector 9">
            <a:extLst>
              <a:ext uri="{FF2B5EF4-FFF2-40B4-BE49-F238E27FC236}">
                <a16:creationId xmlns:a16="http://schemas.microsoft.com/office/drawing/2014/main" id="{5FF7ACE4-8891-AB05-0182-31CCDB9A0C08}"/>
              </a:ext>
            </a:extLst>
          </p:cNvPr>
          <p:cNvCxnSpPr>
            <a:cxnSpLocks/>
          </p:cNvCxnSpPr>
          <p:nvPr/>
        </p:nvCxnSpPr>
        <p:spPr>
          <a:xfrm>
            <a:off x="9433249" y="3429000"/>
            <a:ext cx="391886" cy="52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44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C72B-CCED-ABA6-F5B8-C3467A09A651}"/>
              </a:ext>
            </a:extLst>
          </p:cNvPr>
          <p:cNvSpPr>
            <a:spLocks noGrp="1"/>
          </p:cNvSpPr>
          <p:nvPr>
            <p:ph type="title"/>
          </p:nvPr>
        </p:nvSpPr>
        <p:spPr/>
        <p:txBody>
          <a:bodyPr/>
          <a:lstStyle/>
          <a:p>
            <a:r>
              <a:rPr lang="en-IN" dirty="0"/>
              <a:t>Visualization - 2</a:t>
            </a:r>
          </a:p>
        </p:txBody>
      </p:sp>
      <p:sp>
        <p:nvSpPr>
          <p:cNvPr id="3" name="Content Placeholder 2">
            <a:extLst>
              <a:ext uri="{FF2B5EF4-FFF2-40B4-BE49-F238E27FC236}">
                <a16:creationId xmlns:a16="http://schemas.microsoft.com/office/drawing/2014/main" id="{EA0CD4CC-EE2B-3844-29AF-9E4FB88B1219}"/>
              </a:ext>
            </a:extLst>
          </p:cNvPr>
          <p:cNvSpPr>
            <a:spLocks noGrp="1"/>
          </p:cNvSpPr>
          <p:nvPr>
            <p:ph idx="1"/>
          </p:nvPr>
        </p:nvSpPr>
        <p:spPr>
          <a:xfrm>
            <a:off x="2677886" y="1418254"/>
            <a:ext cx="4385387" cy="1343607"/>
          </a:xfrm>
        </p:spPr>
        <p:txBody>
          <a:bodyPr>
            <a:normAutofit/>
          </a:bodyPr>
          <a:lstStyle/>
          <a:p>
            <a:r>
              <a:rPr lang="en-IN" sz="2400" b="1" dirty="0"/>
              <a:t>Visualizing the correlation</a:t>
            </a:r>
          </a:p>
        </p:txBody>
      </p:sp>
      <p:pic>
        <p:nvPicPr>
          <p:cNvPr id="5" name="Picture 4">
            <a:extLst>
              <a:ext uri="{FF2B5EF4-FFF2-40B4-BE49-F238E27FC236}">
                <a16:creationId xmlns:a16="http://schemas.microsoft.com/office/drawing/2014/main" id="{22AE4FAB-3654-C678-B314-3E31CBC494A9}"/>
              </a:ext>
            </a:extLst>
          </p:cNvPr>
          <p:cNvPicPr>
            <a:picLocks noChangeAspect="1"/>
          </p:cNvPicPr>
          <p:nvPr/>
        </p:nvPicPr>
        <p:blipFill>
          <a:blip r:embed="rId2"/>
          <a:stretch>
            <a:fillRect/>
          </a:stretch>
        </p:blipFill>
        <p:spPr>
          <a:xfrm>
            <a:off x="3767185" y="2325576"/>
            <a:ext cx="7224275" cy="4675785"/>
          </a:xfrm>
          <a:prstGeom prst="rect">
            <a:avLst/>
          </a:prstGeom>
        </p:spPr>
      </p:pic>
      <p:sp>
        <p:nvSpPr>
          <p:cNvPr id="6" name="Rectangle: Rounded Corners 5">
            <a:extLst>
              <a:ext uri="{FF2B5EF4-FFF2-40B4-BE49-F238E27FC236}">
                <a16:creationId xmlns:a16="http://schemas.microsoft.com/office/drawing/2014/main" id="{7AC814C7-96BF-9750-6A56-A134088294F7}"/>
              </a:ext>
            </a:extLst>
          </p:cNvPr>
          <p:cNvSpPr/>
          <p:nvPr/>
        </p:nvSpPr>
        <p:spPr>
          <a:xfrm>
            <a:off x="251927" y="3191068"/>
            <a:ext cx="3620277" cy="2248677"/>
          </a:xfrm>
          <a:prstGeom prst="roundRect">
            <a:avLst>
              <a:gd name="adj" fmla="val 1626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TextBox 7">
            <a:extLst>
              <a:ext uri="{FF2B5EF4-FFF2-40B4-BE49-F238E27FC236}">
                <a16:creationId xmlns:a16="http://schemas.microsoft.com/office/drawing/2014/main" id="{7B9D7CFD-1C2A-B003-D891-AEFF45D2CCE1}"/>
              </a:ext>
            </a:extLst>
          </p:cNvPr>
          <p:cNvSpPr txBox="1"/>
          <p:nvPr/>
        </p:nvSpPr>
        <p:spPr>
          <a:xfrm>
            <a:off x="581192" y="3477959"/>
            <a:ext cx="3076408" cy="1754326"/>
          </a:xfrm>
          <a:prstGeom prst="rect">
            <a:avLst/>
          </a:prstGeom>
          <a:noFill/>
        </p:spPr>
        <p:txBody>
          <a:bodyPr wrap="square" rtlCol="0">
            <a:spAutoFit/>
          </a:bodyPr>
          <a:lstStyle/>
          <a:p>
            <a:r>
              <a:rPr lang="en-IN" dirty="0"/>
              <a:t>A vector X of numeric </a:t>
            </a:r>
            <a:r>
              <a:rPr lang="en-IN" dirty="0" err="1"/>
              <a:t>values,and</a:t>
            </a:r>
            <a:r>
              <a:rPr lang="en-IN" dirty="0"/>
              <a:t> for each value in X,</a:t>
            </a:r>
          </a:p>
          <a:p>
            <a:r>
              <a:rPr lang="en-IN" dirty="0"/>
              <a:t>Subtracts the</a:t>
            </a:r>
          </a:p>
          <a:p>
            <a:r>
              <a:rPr lang="en-IN" dirty="0"/>
              <a:t>Minimum value in X and divides by the range of values in X.</a:t>
            </a:r>
          </a:p>
        </p:txBody>
      </p:sp>
    </p:spTree>
    <p:extLst>
      <p:ext uri="{BB962C8B-B14F-4D97-AF65-F5344CB8AC3E}">
        <p14:creationId xmlns:p14="http://schemas.microsoft.com/office/powerpoint/2010/main" val="18236010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894</TotalTime>
  <Words>709</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Gill Sans MT</vt:lpstr>
      <vt:lpstr>Google Sans</vt:lpstr>
      <vt:lpstr>Roboto</vt:lpstr>
      <vt:lpstr>Söhne</vt:lpstr>
      <vt:lpstr>Wingdings 2</vt:lpstr>
      <vt:lpstr>Dividend</vt:lpstr>
      <vt:lpstr>Breast cancer detection</vt:lpstr>
      <vt:lpstr>                           INTRODUCTION                         Machine learning</vt:lpstr>
      <vt:lpstr>             breast cancer : an overview</vt:lpstr>
      <vt:lpstr>Classification of machine leaning</vt:lpstr>
      <vt:lpstr>Why I am using classification(logistic regression)</vt:lpstr>
      <vt:lpstr>                ANALYSING THE BREAST CANCER                       STEP 1: COLLECTING THE DATA</vt:lpstr>
      <vt:lpstr>STEP 2: Exploring and preparing the data</vt:lpstr>
      <vt:lpstr>Visualization - 1</vt:lpstr>
      <vt:lpstr>Visualization - 2</vt:lpstr>
      <vt:lpstr>Data preparation – creating training and testing dataset</vt:lpstr>
      <vt:lpstr>Step 3 – training a model on the data</vt:lpstr>
      <vt:lpstr>Step 4 – testing a model on the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dc:title>
  <dc:creator>Ramya Nakkala</dc:creator>
  <cp:lastModifiedBy>Ramya Nakkala</cp:lastModifiedBy>
  <cp:revision>2</cp:revision>
  <dcterms:created xsi:type="dcterms:W3CDTF">2023-05-19T16:52:28Z</dcterms:created>
  <dcterms:modified xsi:type="dcterms:W3CDTF">2023-05-22T13:40:20Z</dcterms:modified>
</cp:coreProperties>
</file>