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1" r:id="rId2"/>
    <p:sldId id="267" r:id="rId3"/>
    <p:sldId id="269" r:id="rId4"/>
    <p:sldId id="273" r:id="rId5"/>
    <p:sldId id="276" r:id="rId6"/>
    <p:sldId id="278" r:id="rId7"/>
    <p:sldId id="295" r:id="rId8"/>
    <p:sldId id="277" r:id="rId9"/>
    <p:sldId id="279" r:id="rId10"/>
    <p:sldId id="281" r:id="rId11"/>
    <p:sldId id="280" r:id="rId12"/>
    <p:sldId id="282" r:id="rId13"/>
    <p:sldId id="283" r:id="rId14"/>
    <p:sldId id="297" r:id="rId15"/>
    <p:sldId id="285" r:id="rId16"/>
    <p:sldId id="286" r:id="rId17"/>
    <p:sldId id="296" r:id="rId18"/>
    <p:sldId id="287" r:id="rId19"/>
    <p:sldId id="288" r:id="rId20"/>
    <p:sldId id="289" r:id="rId21"/>
    <p:sldId id="257" r:id="rId22"/>
    <p:sldId id="291" r:id="rId23"/>
    <p:sldId id="292" r:id="rId24"/>
    <p:sldId id="293" r:id="rId25"/>
    <p:sldId id="294" r:id="rId26"/>
    <p:sldId id="272" r:id="rId27"/>
    <p:sldId id="265" r:id="rId28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86"/>
  </p:normalViewPr>
  <p:slideViewPr>
    <p:cSldViewPr snapToGrid="0" snapToObjects="1">
      <p:cViewPr varScale="1">
        <p:scale>
          <a:sx n="39" d="100"/>
          <a:sy n="39" d="100"/>
        </p:scale>
        <p:origin x="86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71AF-0DE0-43E2-A4CC-CEBC810A21E2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2781-BB52-4166-AFD6-73AB356930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1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6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74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8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080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2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35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9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4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2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9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1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664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16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7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9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9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2781-BB52-4166-AFD6-73AB356930F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1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2022-02-04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gif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gif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5722826"/>
            <a:ext cx="110514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Denoising Diffusion Probabilistic Model 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2648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January 01, 2022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52" y="12114746"/>
            <a:ext cx="5804164" cy="906404"/>
          </a:xfrm>
          <a:prstGeom prst="rect">
            <a:avLst/>
          </a:prstGeom>
        </p:spPr>
      </p:pic>
      <p:sp>
        <p:nvSpPr>
          <p:cNvPr id="11" name="텍스트 상자 10"/>
          <p:cNvSpPr txBox="1"/>
          <p:nvPr/>
        </p:nvSpPr>
        <p:spPr>
          <a:xfrm>
            <a:off x="935197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27444" y="11990311"/>
            <a:ext cx="6531382" cy="111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2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Electronic Engineering</a:t>
            </a:r>
          </a:p>
          <a:p>
            <a:pPr>
              <a:lnSpc>
                <a:spcPct val="110000"/>
              </a:lnSpc>
            </a:pP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3rd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Engineering Building </a:t>
            </a:r>
            <a:r>
              <a:rPr lang="ko-KR" altLang="en-US" sz="2200" dirty="0" err="1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Room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 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4</a:t>
            </a:r>
            <a:r>
              <a:rPr lang="ko-KR" altLang="en-US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1</a:t>
            </a:r>
            <a:r>
              <a:rPr lang="en-US" altLang="ko-KR" sz="2200" dirty="0">
                <a:solidFill>
                  <a:srgbClr val="002856"/>
                </a:solidFill>
                <a:latin typeface="Geomanist Light" charset="0"/>
                <a:ea typeface="Geomanist Light" charset="0"/>
                <a:cs typeface="Geomanist Light" charset="0"/>
              </a:rPr>
              <a:t>0-1</a:t>
            </a:r>
          </a:p>
          <a:p>
            <a:pPr>
              <a:lnSpc>
                <a:spcPct val="110000"/>
              </a:lnSpc>
            </a:pPr>
            <a:r>
              <a:rPr lang="ko-KR" altLang="en-US" sz="1800" b="1" dirty="0" err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Web</a:t>
            </a:r>
            <a:r>
              <a:rPr lang="ko-KR" altLang="en-US" sz="1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.</a:t>
            </a:r>
            <a:r>
              <a:rPr lang="ko-KR" altLang="en-US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 </a:t>
            </a:r>
            <a:r>
              <a:rPr lang="en-US" altLang="ko-KR" sz="18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www.github.io/nakkwan</a:t>
            </a:r>
            <a:endParaRPr lang="ko-KR" altLang="en-US" sz="1800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Regula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19131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Score Matching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50805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Explicit Score Matching(ESM)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𝐸𝑆𝑀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, 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𝑞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𝑡𝑟𝑢𝑒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𝑝𝑑𝑓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같이 나타낼 수 있지만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true pdf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를 모른다면 쓸 수 없다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Implicit Score Matching(ISM)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𝐸𝑆𝑀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NanumGothic Regular" charset="-127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𝑆𝑀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𝑞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,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𝜓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 미분 가능할 때 성립하고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ISM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같으면서도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 필요하지 않다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Denoising Score Matching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DAE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관점에서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𝑐𝑙𝑒𝑎𝑛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, 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𝑐𝑜𝑟𝑟𝑢𝑝𝑡𝑒𝑑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NanumGothic Regular" charset="-127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𝜎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𝑞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다음과 같이 정의된다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𝐽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𝐷𝑆𝑀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𝜎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;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|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Gaussian kernel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을 고려했을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b="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j-ea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|</m:t>
                                </m:r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나타나기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corru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𝑝𝑡𝑒𝑑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𝑙𝑒𝑎𝑛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방향으로 움직인다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j-ea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|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대해서 미분 가능한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경우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특정 형식에 의존하지 않고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𝐸𝑆𝑀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ko-KR" altLang="en-US" sz="28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508052"/>
              </a:xfrm>
              <a:prstGeom prst="rect">
                <a:avLst/>
              </a:prstGeom>
              <a:blipFill>
                <a:blip r:embed="rId3"/>
                <a:stretch>
                  <a:fillRect l="-165" t="-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120154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Forward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337650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설정할 수 있지만 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값으로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 = 1000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일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시점의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1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되어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같게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input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corrupted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이기 때문에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시점의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data(noise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일정한 분포를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따르기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때문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loss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라고 볼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훈련 시 무시된다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3376502"/>
              </a:xfrm>
              <a:prstGeom prst="rect">
                <a:avLst/>
              </a:prstGeom>
              <a:blipFill>
                <a:blip r:embed="rId4"/>
                <a:stretch>
                  <a:fillRect l="-165" t="-1805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2"/>
            <a:ext cx="6668608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12113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다음과 같이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gaussian noise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로부터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true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얻을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하지만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추정하는 것은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target 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모든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필요하기 때문에 어렵다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이용하여 근사한다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1&lt;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br>
                  <a:rPr lang="en-US" altLang="ko-KR" sz="2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시간에 독립적인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경험적으로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설정하는 것과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결과는 유사하다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첫번째는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두번째는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deterministic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점에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평균을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나타내고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제시한다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표현할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l-GR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θ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 독립적이다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직관적으로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posterior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평균인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예측하도록 학습된다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(forward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form)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121134"/>
              </a:xfrm>
              <a:prstGeom prst="rect">
                <a:avLst/>
              </a:prstGeom>
              <a:blipFill>
                <a:blip r:embed="rId4"/>
                <a:stretch>
                  <a:fillRect l="-165" t="-751" r="-469" b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12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522718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Slide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식을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rad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reparametrizing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하고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확장하면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𝐶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NanumGothic Regular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즉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주어진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예측하도록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학습된다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따라서 위의 식들을 통해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형식으로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522718"/>
              </a:xfrm>
              <a:prstGeom prst="rect">
                <a:avLst/>
              </a:prstGeom>
              <a:blipFill>
                <a:blip r:embed="rId4"/>
                <a:stretch>
                  <a:fillRect l="-165" t="-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54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84699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예측하는 식을 조금 더 자세히 써보면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condition probability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tractable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상황에서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가정하면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ko-KR" altLang="en-US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ko-KR" sz="2800" i="1" smtClean="0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ko-KR" altLang="en-US" sz="2800" i="1" smtClean="0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altLang="ko-KR" sz="2800" b="0" i="1" smtClean="0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ko-KR" sz="2800" i="1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ko-KR" altLang="en-US" sz="2800" i="1">
                                                              <a:solidFill>
                                                                <a:schemeClr val="tx1">
                                                                  <a:lumMod val="50000"/>
                                                                  <a:lumOff val="50000"/>
                                                                </a:schemeClr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ko-KR" sz="2800" i="1">
                                                          <a:solidFill>
                                                            <a:schemeClr val="tx1">
                                                              <a:lumMod val="50000"/>
                                                              <a:lumOff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  <a:lumOff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ko-KR" sz="2800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ko-KR" sz="280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ko-KR" sz="2800" b="0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ko-KR" altLang="en-US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ko-KR" sz="2800" b="0" i="1" smtClean="0">
                                                          <a:solidFill>
                                                            <a:schemeClr val="accent5">
                                                              <a:lumMod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ko-KR" altLang="en-US" sz="2800" b="0" i="1" smtClean="0">
                                                          <a:solidFill>
                                                            <a:schemeClr val="accent5">
                                                              <a:lumMod val="50000"/>
                                                            </a:schemeClr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ko-KR" sz="2800" b="0" i="1" smtClean="0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ko-KR" sz="28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2800" i="1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ko-KR" altLang="en-US" sz="2800" i="1">
                                                      <a:solidFill>
                                                        <a:schemeClr val="accent5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ko-KR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예측하도록 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846991"/>
              </a:xfrm>
              <a:prstGeom prst="rect">
                <a:avLst/>
              </a:prstGeom>
              <a:blipFill>
                <a:blip r:embed="rId4"/>
                <a:stretch>
                  <a:fillRect l="-165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A1C20C-87A3-4270-8347-090703FE0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798" y="2791136"/>
            <a:ext cx="13232118" cy="32805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82799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하기 위해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ko-KR" altLang="en-US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계산한다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나타난 전체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density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trained gradient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비슷하다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+mj-ea"/>
                  </a:rPr>
                  <a:t>또한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𝐶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이용하면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다음과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같이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 level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multiple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과 닮은 형식으로 간단히 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위의 식이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Langevin-like reverse process for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같기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DSM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optimization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형식의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 chain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finite-time marginal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inference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사용하는 것과 같다고 여길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827994"/>
              </a:xfrm>
              <a:prstGeom prst="rect">
                <a:avLst/>
              </a:prstGeom>
              <a:blipFill>
                <a:blip r:embed="rId7"/>
                <a:stretch>
                  <a:fillRect l="-165" t="-691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54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1913149" cy="784830"/>
              </a:xfrm>
              <a:prstGeom prst="rect">
                <a:avLst/>
              </a:prstGeom>
              <a:blipFill>
                <a:blip r:embed="rId3"/>
                <a:stretch>
                  <a:fillRect l="-2149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289598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즉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근사하도록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학습시킬 수 있고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re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이용하여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근사하도록 학습시킬 수도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𝑝𝑎𝑟𝑎𝑚𝑒𝑡𝑒𝑟𝑖𝑧𝑎𝑡𝑖𝑜𝑛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효율적고 이에 대한 비교는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experiment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부분에서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비교하여 진행한다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2895986"/>
              </a:xfrm>
              <a:prstGeom prst="rect">
                <a:avLst/>
              </a:prstGeom>
              <a:blipFill>
                <a:blip r:embed="rId4"/>
                <a:stretch>
                  <a:fillRect l="-165" t="-2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7331392" cy="1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241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Langevin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Dynamics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370466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Langevin dynamics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Markov chain update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80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만을 이용하여 </a:t>
                </a:r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확률 밀도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sampling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수 있는 방식을 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SGLD(Stochastic Gradient Langevin Dynamics)</a:t>
                </a:r>
                <a:r>
                  <a:rPr lang="ko-KR" altLang="en-US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한다</a:t>
                </a:r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Local minimize collapse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방지를 위해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update 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넣는다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3704669"/>
              </a:xfrm>
              <a:prstGeom prst="rect">
                <a:avLst/>
              </a:prstGeom>
              <a:blipFill>
                <a:blip r:embed="rId3"/>
                <a:stretch>
                  <a:fillRect l="-165" t="-1645" b="-36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293141"/>
            <a:ext cx="5352180" cy="14983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17</a:t>
              </a:r>
              <a:endPara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1119187" y="1463013"/>
                <a:ext cx="12410201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Data</a:t>
                </a:r>
                <a:r>
                  <a:rPr lang="ko-KR" altLang="en-US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 </a:t>
                </a: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scaling,</a:t>
                </a:r>
                <a:r>
                  <a:rPr lang="ko-KR" altLang="en-US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 </a:t>
                </a:r>
                <a:r>
                  <a:rPr lang="en-US" altLang="ko-KR" sz="4500" b="1" dirty="0">
                    <a:solidFill>
                      <a:srgbClr val="002856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Nanum Gothic ExtraBold" charset="-127"/>
                  </a:rPr>
                  <a:t>Reverse process decoder,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r>
                          <a:rPr lang="ko-KR" altLang="en-US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𝓛</m:t>
                        </m:r>
                      </m:e>
                      <m:sub>
                        <m:r>
                          <a:rPr lang="en-US" altLang="ko-KR" sz="4500" b="1" i="1" smtClean="0">
                            <a:solidFill>
                              <a:srgbClr val="002856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𝟎</m:t>
                        </m:r>
                      </m:sub>
                    </m:sSub>
                  </m:oMath>
                </a14:m>
                <a:endParaRPr lang="ko-KR" altLang="en-US" sz="4500" b="1" dirty="0">
                  <a:solidFill>
                    <a:srgbClr val="002856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7" y="1463013"/>
                <a:ext cx="12410201" cy="784830"/>
              </a:xfrm>
              <a:prstGeom prst="rect">
                <a:avLst/>
              </a:prstGeom>
              <a:blipFill>
                <a:blip r:embed="rId3"/>
                <a:stretch>
                  <a:fillRect l="-2064" t="-16279" b="-37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50466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시작한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Neural Network 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지속적으로 동일한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scale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수행될 수 있도록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{1 ~ 255}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range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image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[-1, 1]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range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scaling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시켜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input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사용한다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Discrete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가지는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image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마지막 과정을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유도된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independent discrete decode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설정하여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discrete log likelihood 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만들면 다음과 같이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의미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sub>
                            <m:sup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sup>
                            <m:e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den>
                              </m:f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255</m:t>
                                  </m:r>
                                </m:den>
                              </m:f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&gt;−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하여 나온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discrete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loss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구하는 형식으로 생각할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(CE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비슷한 듯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504666"/>
              </a:xfrm>
              <a:prstGeom prst="rect">
                <a:avLst/>
              </a:prstGeom>
              <a:blipFill>
                <a:blip r:embed="rId4"/>
                <a:stretch>
                  <a:fillRect l="-165" t="-937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 flipV="1">
            <a:off x="1187768" y="2308123"/>
            <a:ext cx="12410201" cy="2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18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24102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Simplified training Objective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32788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이전의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decoder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구성된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명백히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미분가능하고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training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적용할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간단히 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uniform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다음과 같이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ko-KR" altLang="en-US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e>
                            <m:sup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정확한 동작한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1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Slide 13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식에 비해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coefficient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없기 때문에 위의 식은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라고 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낮을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가중치가 낮아지는데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높을수록 어려운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task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이기 때문에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어려운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task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훈련을 집중 할 수 있게 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다 좋은 성능을 이끌어 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327886"/>
              </a:xfrm>
              <a:prstGeom prst="rect">
                <a:avLst/>
              </a:prstGeom>
              <a:blipFill>
                <a:blip r:embed="rId3"/>
                <a:stretch>
                  <a:fillRect l="-165" t="-963" r="-469" b="-17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7788281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19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721173" y="989917"/>
            <a:ext cx="5932651" cy="1446550"/>
          </a:xfrm>
          <a:prstGeom prst="rect">
            <a:avLst/>
          </a:prstGeom>
          <a:effectLst>
            <a:reflection blurRad="6350" stA="45000" endPos="38500" dist="50800" dir="5400000" sy="-100000" algn="bl" rotWithShape="0"/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8800" b="1" dirty="0">
                <a:solidFill>
                  <a:srgbClr val="002856"/>
                </a:solidFill>
                <a:effectLst>
                  <a:reflection blurRad="6350" stA="45000" endPos="50000" dist="12700" dir="5400000" sy="-100000" algn="bl" rotWithShape="0"/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CONTENTS</a:t>
            </a:r>
            <a:endParaRPr lang="en-US" altLang="ko-KR" sz="4400" b="1" dirty="0">
              <a:solidFill>
                <a:srgbClr val="002856"/>
              </a:solidFill>
              <a:effectLst>
                <a:reflection blurRad="6350" stA="45000" endPos="50000" dist="12700" dir="5400000" sy="-100000" algn="bl" rotWithShape="0"/>
              </a:effectLst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079275" y="2905434"/>
            <a:ext cx="5070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spc="30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1. </a:t>
            </a:r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Introduction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079279" y="4042995"/>
            <a:ext cx="48526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2. Background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170270" y="4847644"/>
            <a:ext cx="59602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Rao-Blackwell theorem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79281" y="5769761"/>
            <a:ext cx="153795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3. Diffusion model and denoising autoencoders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170272" y="6574410"/>
            <a:ext cx="4395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Forward process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20253059" y="2905434"/>
            <a:ext cx="806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03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0253064" y="4042995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04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0253065" y="5769761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09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079281" y="8093015"/>
            <a:ext cx="49471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4. Experiments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165834" y="8897664"/>
            <a:ext cx="2178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Quality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3079280" y="10409530"/>
            <a:ext cx="45384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5. Conclusion</a:t>
            </a:r>
            <a:endParaRPr lang="en-US" altLang="ko-KR" sz="32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0253066" y="8008855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20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0253065" y="10409530"/>
            <a:ext cx="8066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26</a:t>
            </a:r>
            <a:endParaRPr lang="en-US" altLang="ko-KR" sz="2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26" name="직사각형 25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7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A3F082-004B-43DF-A5C5-6113A7B0A320}"/>
              </a:ext>
            </a:extLst>
          </p:cNvPr>
          <p:cNvSpPr/>
          <p:nvPr/>
        </p:nvSpPr>
        <p:spPr>
          <a:xfrm>
            <a:off x="4165833" y="7239995"/>
            <a:ext cx="42386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Reverse process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1F4D6B-EB2A-44D2-9E4C-0001765CFA35}"/>
              </a:ext>
            </a:extLst>
          </p:cNvPr>
          <p:cNvSpPr/>
          <p:nvPr/>
        </p:nvSpPr>
        <p:spPr>
          <a:xfrm>
            <a:off x="4165834" y="9589827"/>
            <a:ext cx="2719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- Sampling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3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362076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Experiments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22272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=1000,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=0.02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linear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하게 증가하도록 설정했다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작기 때문에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거의 동일하다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또한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에서는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KL divergence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최대한 작도록 설정되었다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architecture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unmasked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PixelCNN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++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Unet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backbone(wide </a:t>
                </a:r>
                <a:r>
                  <a:rPr lang="en-US" altLang="ko-KR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resnet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기반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group normalize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또한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시간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transformer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sinusoidal position embedding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공유하도록 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32x32 pixel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영상에 대해서는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(32x32 ~ 4x4) 4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architecture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256x256 pixel size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영상에는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256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부터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각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마다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residual conv block, 16x16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resolution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conv block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끼리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self-attention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EMA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decay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0.999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222729"/>
              </a:xfrm>
              <a:prstGeom prst="rect">
                <a:avLst/>
              </a:prstGeom>
              <a:blipFill>
                <a:blip r:embed="rId3"/>
                <a:stretch>
                  <a:fillRect l="-165" t="-979" b="-1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35521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20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510771"/>
            <a:ext cx="42552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Sample Quality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7" y="3627419"/>
            <a:ext cx="9855945" cy="7158883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Table 1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Inception, FID score, NLL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codelength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나타낸다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전체적으로 다른 방식에 비해 뛰어난 성능을 나타냈다고 언급되어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NLL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의 경우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simple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보다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true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더 좋았지만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sample quality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simple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더 좋았다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>
              <a:lnSpc>
                <a:spcPct val="110000"/>
              </a:lnSpc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NLL test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으로 나타나는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log2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형식으로 바꾸어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픽셀당 필요한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계산되는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) bit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수를 나타내는 것 같다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정확하지 않음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)</a:t>
            </a:r>
          </a:p>
          <a:p>
            <a:pPr algn="just">
              <a:lnSpc>
                <a:spcPct val="11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Data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의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range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0 ~ 256(8bit)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으로 바꾸고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color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space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다 다른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pixel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로 생각하여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bit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도출해내는데 까지 필요한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계산량을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나타낸다고 이해했다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Regular" charset="-127"/>
              </a:rPr>
              <a:t> </a:t>
            </a: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431729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DA343416-34A9-4B4A-B169-8EFE92513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149" y="2510771"/>
            <a:ext cx="11344767" cy="93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510771"/>
            <a:ext cx="176540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Reverse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process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parameterization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and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training objective ablation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7" y="3627419"/>
                <a:ext cx="9855945" cy="5739841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reverse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비교한 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Baseline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사용되는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경우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에서만 좋은 성능을 보였고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에서는 불안정한 모습을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제시된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unweighted 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대해서도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baseline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과 비슷한 성능을 보였고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simple loss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대해서는 더 뛰어난 성능을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fixed 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비해 모두 불안정한 모습을 보였다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7" y="3627419"/>
                <a:ext cx="9855945" cy="5739841"/>
              </a:xfrm>
              <a:prstGeom prst="rect">
                <a:avLst/>
              </a:prstGeom>
              <a:blipFill>
                <a:blip r:embed="rId3"/>
                <a:stretch>
                  <a:fillRect l="-371" t="-955" r="-1113" b="-20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17454795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474E63E-41E3-415F-B1CF-A6332F957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5523" y="3569305"/>
            <a:ext cx="8919610" cy="82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22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630797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Progressive generation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716176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Algorithm 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reverse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예측된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결과를 얻을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Unconditional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progressive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결과는 아래의 그림과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로부터 시작하여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generate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결과는 아래의 그림과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낮은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에서는 결과가 유사한 것을 확인할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7161769"/>
              </a:xfrm>
              <a:prstGeom prst="rect">
                <a:avLst/>
              </a:prstGeom>
              <a:blipFill>
                <a:blip r:embed="rId3"/>
                <a:stretch>
                  <a:fillRect l="-165" t="-8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637002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23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10AB71-FC9B-4EB4-B169-5CCDE1EFF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893" y="4348409"/>
            <a:ext cx="14280626" cy="3723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794910-C6FD-4680-B6B0-B043A05E2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269" y="8996604"/>
            <a:ext cx="13353872" cy="32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107367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Connection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to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autoregressive</a:t>
            </a: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 </a:t>
            </a: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decoding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589240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Slide 6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variational bound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다음과 같이 다시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길이를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forward 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정의하는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 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으로 설정하고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dimension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masking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것으로 간주하여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blank image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설정한다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인해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훈련에서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선택된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t+1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대해선 변하지 않고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주어진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t+1 ~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예측한 것으로 간주된다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따라서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좌표를 재정렬하는 것으로는 표현할 수 없는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generalize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bit order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갖는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autoregression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하나로 간주할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589240"/>
              </a:xfrm>
              <a:prstGeom prst="rect">
                <a:avLst/>
              </a:prstGeom>
              <a:blipFill>
                <a:blip r:embed="rId3"/>
                <a:stretch>
                  <a:fillRect l="-165" t="-925" r="-469" b="-1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1073675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24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107367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Interpolation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1949252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두 이미지를 단순히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pixel 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interpolation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하게 된다면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가 발생하게 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이러한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forward process q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stochastic encoder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사용하여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, </a:t>
                </a:r>
                <a:endParaRPr lang="en-US" altLang="ko-KR" sz="2800" b="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space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interpolation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을 수행하게 된다면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 artifact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를 없앨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1949252"/>
              </a:xfrm>
              <a:prstGeom prst="rect">
                <a:avLst/>
              </a:prstGeom>
              <a:blipFill>
                <a:blip r:embed="rId3"/>
                <a:stretch>
                  <a:fillRect l="-165" t="-3125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3"/>
            <a:ext cx="372013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25</a:t>
              </a:r>
              <a:endPara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F23925-6331-49FD-847D-81AE8CF5B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8157" y="5298689"/>
            <a:ext cx="19955571" cy="48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22114872" cy="4832092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고품질 이미지 생성을 제안했고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Markov chain training, Denoising Score Matching, annealed Langevin dynamics, autoregressive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위한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과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Variational Inference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간의 연결점을 찾았다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또한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image data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대해 뛰어난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inductive bias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가지고 있는 것으로 보여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다른 분야에도 유용성이 있을 것이라 기대된다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 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Pros</a:t>
            </a:r>
          </a:p>
          <a:p>
            <a:pPr marL="1371554" lvl="1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Tractability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flexibility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는 원래 상충되는 성능이지만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DDPM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에서는 두 성능이 모두 좋다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Cons</a:t>
            </a:r>
          </a:p>
          <a:p>
            <a:pPr marL="1371554" lvl="1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Sample generate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Markov chain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의존하는데 이 과정에서 많은 시간과 계산이 든다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marL="1371554" lvl="1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Improved DDPM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도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GAN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보다 많은 시간과 비용이 든다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205431"/>
            <a:ext cx="323494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26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sp>
        <p:nvSpPr>
          <p:cNvPr id="4" name="텍스트 상자 3"/>
          <p:cNvSpPr txBox="1"/>
          <p:nvPr/>
        </p:nvSpPr>
        <p:spPr>
          <a:xfrm>
            <a:off x="6328222" y="10112187"/>
            <a:ext cx="114682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pc="-150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“ Denoising Diffusion Probabilistic Model. ”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2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999129" y="2791135"/>
                <a:ext cx="22114872" cy="620669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Energy-based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최근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generative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분야에서 큰 성과를 거두었다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논문에서는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Diffusion probability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제시한다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유한한 시간 후의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과 일치하는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뽑기 위해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   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Variational Inference(VI)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사용하여 훈련한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 model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VE :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 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posterior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찾기 힘들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더 쉬운 확률 분포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𝑧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근사하기 위한 방법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반대되는 방향으로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DM(Gaussian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추가하는 것을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파괴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(noise)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될 때까지 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 reverse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학습한다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작다면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 sampling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conditional 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설정할 수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NN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가능하다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또한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진행될수록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distinguish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특성은 사라지고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isotropic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distribution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변한다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parameterize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multi-level 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denoising score match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  <a:endPara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29" y="2791135"/>
                <a:ext cx="22114872" cy="6206699"/>
              </a:xfrm>
              <a:prstGeom prst="rect">
                <a:avLst/>
              </a:prstGeom>
              <a:blipFill>
                <a:blip r:embed="rId3"/>
                <a:stretch>
                  <a:fillRect l="-165" t="-1081" r="-469" b="-1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538056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7D6AD5-0584-45D3-8950-E44927F141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976" y="9386214"/>
            <a:ext cx="13578459" cy="23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510771"/>
            <a:ext cx="39557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4888" y="3627419"/>
            <a:ext cx="7270432" cy="6124754"/>
          </a:xfrm>
          <a:prstGeom prst="rect">
            <a:avLst/>
          </a:prstGeom>
        </p:spPr>
        <p:txBody>
          <a:bodyPr wrap="square" lIns="180000" rIns="108000">
            <a:spAutoFit/>
          </a:bodyPr>
          <a:lstStyle/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Generative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GAN, VAE, Flow-based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등이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GAN: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훈련이 불안정함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VAE: surrogate loss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의존함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Flow-based: Reversible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해야하기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 때문에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architecture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에 제약이 있다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NanumGothic Regular" charset="-127"/>
            </a:endParaRPr>
          </a:p>
          <a:p>
            <a:pPr algn="just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Diffusion model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은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Markov chain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을 이용하여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noise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를 조금씩 더하고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, reverse process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로부터 학습한다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</a:t>
            </a:r>
          </a:p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각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latent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가 다 같은 차원을 가진다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NanumGothic Regular" charset="-127"/>
              </a:rPr>
              <a:t>. </a:t>
            </a:r>
          </a:p>
        </p:txBody>
      </p:sp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3365451"/>
            <a:ext cx="346114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AA42186-6986-47CE-94C2-37C1E9C8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73" y="2366962"/>
            <a:ext cx="13306425" cy="89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0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06004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latent variable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nary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Reverse process(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):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𝒩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;0,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로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부터 시작해서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Gaussian transition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훈련하는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Markov chain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훈련은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VLB(variation lower bound)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이용한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NLL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optimization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하여 수행됨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: 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𝔼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[−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endParaRPr lang="en-US" altLang="ko-KR" sz="2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trainable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하게 설정할 수도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설정할 수도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작으면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생각할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060044"/>
              </a:xfrm>
              <a:prstGeom prst="rect">
                <a:avLst/>
              </a:prstGeom>
              <a:blipFill>
                <a:blip r:embed="rId3"/>
                <a:stretch>
                  <a:fillRect l="-165" t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512419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8795806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Forward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process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step 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표현할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,(1−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)</m:t>
                      </m:r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SGD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함으로써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training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이뤄지고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다시 표현하면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: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tractable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한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분포를 같도록 학습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8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𝒩</m:t>
                      </m:r>
                      <m:d>
                        <m:d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dirty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,  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𝑤h𝑒𝑟𝑒</m:t>
                      </m:r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sz="2800" b="0" i="1" dirty="0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800" i="1" dirty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800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Rao-Blackwell theorem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closed form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계산한다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8795806"/>
              </a:xfrm>
              <a:prstGeom prst="rect">
                <a:avLst/>
              </a:prstGeom>
              <a:blipFill>
                <a:blip r:embed="rId3"/>
                <a:stretch>
                  <a:fillRect l="-165" t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4858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9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1463013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Background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23938" y="2791135"/>
                <a:ext cx="22114872" cy="9014134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ko-KR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𝔼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ko-KR" sz="2800" i="1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80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i="1">
                                            <a:solidFill>
                                              <a:schemeClr val="tx1">
                                                <a:lumMod val="50000"/>
                                                <a:lumOff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8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280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ko-KR" altLang="en-US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유도과정은 아래와 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ℒ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r>
                        <a:rPr lang="ko-KR" altLang="en-US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𝔼</m:t>
                      </m:r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[−</m:t>
                      </m:r>
                      <m:func>
                        <m:func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ko-KR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i="1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800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800" b="0" i="1" smtClean="0">
                                                  <a:solidFill>
                                                    <a:schemeClr val="tx1">
                                                      <a:lumMod val="50000"/>
                                                      <a:lumOff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ko-KR" altLang="en-US" sz="280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28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NanumGothic Regular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NanumGothic Regular" charset="-127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28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ko-KR" altLang="en-US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첫번째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variance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constant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로 설정되어 있기 때문에 논문에서는 무시된다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두번째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−1 ~ 1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step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마지막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term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으로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discrete 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위해 나눠주는 것으로 생각된다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8" y="2791135"/>
                <a:ext cx="22114872" cy="9014134"/>
              </a:xfrm>
              <a:prstGeom prst="rect">
                <a:avLst/>
              </a:prstGeom>
              <a:blipFill>
                <a:blip r:embed="rId3"/>
                <a:stretch>
                  <a:fillRect l="-165" t="-541" b="-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3485832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64438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Rao-Blackwell Theorem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9665275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(parameter)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추정 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conditional expectation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을 취함으로써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효율을 높인다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unknown vector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x</m:t>
                    </m:r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=(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⋯,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확률 분포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𝑝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에서의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random sample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이라고 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대한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t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     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𝑖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𝑗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=1~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     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 </m:t>
                    </m:r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x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랜덤 변수</a:t>
                </a: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𝐸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  <m:e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𝑠</m:t>
                        </m:r>
                      </m:e>
                    </m:d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와 독립적이도록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vector valued statistic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이라 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Rao-Blackwell theorem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따르면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𝑡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𝐶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PD matrix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표본이 충분히 크다면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𝑇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𝜃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에 독립적이라는 것은 충족된다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 (S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충분 통계량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따라서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NanumGothic Regular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≥</m:t>
                    </m:r>
                    <m:r>
                      <a:rPr lang="ko-KR" altLang="en-US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8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NanumGothic Regular" charset="-127"/>
                          </a:rPr>
                          <m:t>Φ</m:t>
                        </m:r>
                        <m:d>
                          <m:dPr>
                            <m:ctrlP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NanumGothic Regular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sz="28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, 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𝑟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=1~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NanumGothic Regular" charset="-127"/>
                      </a:rPr>
                      <m:t>𝑞</m:t>
                    </m:r>
                  </m:oMath>
                </a14:m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성립한다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충분 통계량이 아닐 경우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 통계량의 함수인 다른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 있고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estimator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MSE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의 관점에서 더 효율적이다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충분 통계량이란 랜덤표본에서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모수를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구할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조건으로 주어지면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모수에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의존하지 않는 경우를 얘기한다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예를 들어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가우시안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분포를 따르는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표본이 있을 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평균과 분산은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 모두 사용하는 것과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모수를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같게 예측하기 때문에 충분 통계량이 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	→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즉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변수도 충분 통계량이 되지만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평균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,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분산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2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개의 변수와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모수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 추정에서 같은 효과를 낼 수 있다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NanumGothic Regular" charset="-127"/>
                  </a:rPr>
                  <a:t>.</a:t>
                </a:r>
              </a:p>
              <a:p>
                <a:pPr algn="just"/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NanumGothic Regular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9665275"/>
              </a:xfrm>
              <a:prstGeom prst="rect">
                <a:avLst/>
              </a:prstGeom>
              <a:blipFill>
                <a:blip r:embed="rId3"/>
                <a:stretch>
                  <a:fillRect l="-165" t="-6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6563268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1463013"/>
            <a:ext cx="1191314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Diffusion model and Denoising autoencoder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1004888" y="2791135"/>
                <a:ext cx="22114872" cy="6745629"/>
              </a:xfrm>
              <a:prstGeom prst="rect">
                <a:avLst/>
              </a:prstGeom>
            </p:spPr>
            <p:txBody>
              <a:bodyPr wrap="square" lIns="180000" rIns="10800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Diffusion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model(DM)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구현에는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𝛽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reverse architecture, gaussian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distribution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parameterization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 필요하다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이를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위해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DM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denoising score 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을 명시적으로 연결한다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 matching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partition function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이 다루기 힘든 비정규화 확률 밀도 모델에 적합한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Maximum log-likelihood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대안이다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→ Partition function(Z)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열역학에 나오는 함수로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에너지 시스템 상태 간의 분배에 관한 </a:t>
                </a:r>
                <a:r>
                  <a:rPr lang="ko-KR" altLang="en-US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함수같다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(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자세히 몰라도 될 듯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matching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training data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noise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robust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 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Energy function(E, model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output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과 같은 것 같음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에 대해서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probability density model(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p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x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θ</m:t>
                    </m:r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)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)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은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p</m:t>
                    </m:r>
                    <m:d>
                      <m:d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 b="0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x</m:t>
                        </m:r>
                        <m:r>
                          <a:rPr lang="en-US" altLang="ko-KR" sz="2800" b="0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θ</m:t>
                        </m:r>
                      </m:e>
                    </m:d>
                    <m: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=</m:t>
                    </m:r>
                    <m:f>
                      <m:fPr>
                        <m:ctrlP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𝑍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ko-KR" altLang="en-US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𝜃</m:t>
                        </m:r>
                        <m:r>
                          <a:rPr lang="en-US" altLang="ko-KR" sz="2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800" b="0" i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exp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(−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𝑥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;</m:t>
                    </m:r>
                    <m:r>
                      <a:rPr lang="ko-KR" altLang="en-US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ko-KR" sz="2800" b="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))</m:t>
                    </m:r>
                    <m:r>
                      <a:rPr lang="ko-KR" altLang="en-US" sz="28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의</m:t>
                    </m:r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 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형태로 나타난다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  <a:p>
                <a:pPr algn="just">
                  <a:lnSpc>
                    <a:spcPct val="110000"/>
                  </a:lnSpc>
                </a:pPr>
                <a:endPara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cs typeface="NanumGothic Regular" charset="-127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𝑆𝑐𝑜𝑟𝑒</m:t>
                    </m:r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: </m:t>
                    </m:r>
                    <m:r>
                      <a:rPr lang="ko-KR" altLang="en-US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𝜓</m:t>
                    </m:r>
                    <m:d>
                      <m:d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𝑥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;</m:t>
                        </m:r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  <a:cs typeface="NanumGothic Regular" charset="-127"/>
                          </a:rPr>
                          <m:t>𝜃</m:t>
                        </m:r>
                      </m:e>
                    </m:d>
                    <m:r>
                      <a:rPr lang="en-US" altLang="ko-KR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  <a:cs typeface="NanumGothic Regular" charset="-127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𝑝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(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;</m:t>
                            </m:r>
                            <m:r>
                              <a:rPr lang="ko-KR" altLang="en-US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𝜃</m:t>
                            </m:r>
                            <m:r>
                              <a:rPr lang="en-US" altLang="ko-KR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ko-KR" altLang="en-US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𝜕</m:t>
                        </m:r>
                        <m:r>
                          <a:rPr lang="en-US" altLang="ko-KR" sz="2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, score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는 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parameter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의 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gradient</a:t>
                </a:r>
                <a:r>
                  <a:rPr lang="ko-KR" altLang="en-US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를 의미하는 듯 하다</a:t>
                </a:r>
                <a:r>
                  <a:rPr lang="en-US" altLang="ko-KR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cs typeface="NanumGothic Regular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88" y="2791135"/>
                <a:ext cx="22114872" cy="6745629"/>
              </a:xfrm>
              <a:prstGeom prst="rect">
                <a:avLst/>
              </a:prstGeom>
              <a:blipFill>
                <a:blip r:embed="rId3"/>
                <a:stretch>
                  <a:fillRect l="-165" t="-904" b="-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41"/>
          <p:cNvCxnSpPr>
            <a:cxnSpLocks/>
          </p:cNvCxnSpPr>
          <p:nvPr/>
        </p:nvCxnSpPr>
        <p:spPr>
          <a:xfrm>
            <a:off x="1187768" y="2308122"/>
            <a:ext cx="12015484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2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5693</TotalTime>
  <Words>2873</Words>
  <Application>Microsoft Office PowerPoint</Application>
  <PresentationFormat>사용자 지정</PresentationFormat>
  <Paragraphs>341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Geomanist Light</vt:lpstr>
      <vt:lpstr>나눔고딕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CHOI Nakkwan</cp:lastModifiedBy>
  <cp:revision>182</cp:revision>
  <dcterms:created xsi:type="dcterms:W3CDTF">2017-02-16T07:20:56Z</dcterms:created>
  <dcterms:modified xsi:type="dcterms:W3CDTF">2022-02-04T13:55:07Z</dcterms:modified>
</cp:coreProperties>
</file>