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0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6A7B-9876-4311-8236-72B091079A3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F8E8-6ED0-4384-9B33-EC34253B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6A7B-9876-4311-8236-72B091079A3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F8E8-6ED0-4384-9B33-EC34253B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7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6A7B-9876-4311-8236-72B091079A3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F8E8-6ED0-4384-9B33-EC34253B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6A7B-9876-4311-8236-72B091079A3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F8E8-6ED0-4384-9B33-EC34253B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0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6A7B-9876-4311-8236-72B091079A3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F8E8-6ED0-4384-9B33-EC34253B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6A7B-9876-4311-8236-72B091079A3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F8E8-6ED0-4384-9B33-EC34253B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2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6A7B-9876-4311-8236-72B091079A3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F8E8-6ED0-4384-9B33-EC34253B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4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6A7B-9876-4311-8236-72B091079A3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F8E8-6ED0-4384-9B33-EC34253B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9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6A7B-9876-4311-8236-72B091079A3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F8E8-6ED0-4384-9B33-EC34253B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1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6A7B-9876-4311-8236-72B091079A3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F8E8-6ED0-4384-9B33-EC34253B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2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6A7B-9876-4311-8236-72B091079A3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F8E8-6ED0-4384-9B33-EC34253B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0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76A7B-9876-4311-8236-72B091079A3F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BF8E8-6ED0-4384-9B33-EC34253B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4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1406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DNA Fountain</a:t>
            </a:r>
            <a:br>
              <a:rPr lang="en-US" sz="4000" dirty="0" smtClean="0"/>
            </a:br>
            <a:r>
              <a:rPr lang="en-US" sz="4000" dirty="0" smtClean="0"/>
              <a:t>Seminar </a:t>
            </a:r>
            <a:r>
              <a:rPr lang="en-US" sz="4000" dirty="0" err="1" smtClean="0"/>
              <a:t>Datenmanagement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24125"/>
            <a:ext cx="9144000" cy="1655762"/>
          </a:xfrm>
        </p:spPr>
        <p:txBody>
          <a:bodyPr/>
          <a:lstStyle/>
          <a:p>
            <a:r>
              <a:rPr lang="en-US" dirty="0" smtClean="0"/>
              <a:t>Nako Nachev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Luby</a:t>
            </a:r>
            <a:r>
              <a:rPr lang="en-US" sz="3200" dirty="0" smtClean="0"/>
              <a:t> Transform (Droplet creation)</a:t>
            </a:r>
            <a:endParaRPr lang="en-US" sz="32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After the seed is attached to the bitwise addition result, we have the droplet 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Example: seed 10, bitwise addition result 1010 -&gt; droplet is 101010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Since the droplet has to synthesized, we need to convert it to DNA first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Mapping: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00: 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01: 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10: 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11: 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Therefore producing GGG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On demand a RS Code can be attached to the end for error correction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 smtClean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00591" y="197264"/>
            <a:ext cx="23898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/>
              <a:t>Luby</a:t>
            </a:r>
            <a:r>
              <a:rPr lang="en-US" sz="1000" dirty="0"/>
              <a:t> </a:t>
            </a:r>
            <a:r>
              <a:rPr lang="en-US" sz="1000" dirty="0" smtClean="0"/>
              <a:t>Transform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Random selection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Soliton distribution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Seed selection (LFSR)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/>
              <a:t>Droplet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Screening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bg2">
                    <a:lumMod val="90000"/>
                  </a:schemeClr>
                </a:solidFill>
              </a:rPr>
              <a:t>Oligos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 generation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0" y="2962765"/>
            <a:ext cx="4987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		G</a:t>
            </a:r>
            <a:r>
              <a:rPr lang="en-US" dirty="0" smtClean="0">
                <a:solidFill>
                  <a:srgbClr val="FFC000"/>
                </a:solidFill>
              </a:rPr>
              <a:t>GG</a:t>
            </a:r>
            <a:r>
              <a:rPr lang="en-US" dirty="0" smtClean="0">
                <a:solidFill>
                  <a:srgbClr val="00B050"/>
                </a:solidFill>
              </a:rPr>
              <a:t>ACCG</a:t>
            </a:r>
            <a:r>
              <a:rPr lang="en-US" dirty="0" smtClean="0">
                <a:solidFill>
                  <a:srgbClr val="FF0000"/>
                </a:solidFill>
              </a:rPr>
              <a:t>	       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            10</a:t>
            </a:r>
            <a:r>
              <a:rPr lang="en-US" dirty="0" smtClean="0">
                <a:solidFill>
                  <a:srgbClr val="FFC000"/>
                </a:solidFill>
              </a:rPr>
              <a:t>1010</a:t>
            </a:r>
            <a:r>
              <a:rPr lang="en-US" dirty="0" smtClean="0">
                <a:solidFill>
                  <a:srgbClr val="00B050"/>
                </a:solidFill>
              </a:rPr>
              <a:t>00010110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4586097" y="3617625"/>
            <a:ext cx="415408" cy="258642"/>
          </a:xfrm>
          <a:prstGeom prst="leftBrace">
            <a:avLst>
              <a:gd name="adj1" fmla="val 8333"/>
              <a:gd name="adj2" fmla="val 486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4966023" y="3549124"/>
            <a:ext cx="415408" cy="395641"/>
          </a:xfrm>
          <a:prstGeom prst="leftBrace">
            <a:avLst>
              <a:gd name="adj1" fmla="val 8333"/>
              <a:gd name="adj2" fmla="val 486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5658481" y="3305093"/>
            <a:ext cx="415408" cy="883704"/>
          </a:xfrm>
          <a:prstGeom prst="leftBrace">
            <a:avLst>
              <a:gd name="adj1" fmla="val 8333"/>
              <a:gd name="adj2" fmla="val 486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31574" y="4031682"/>
            <a:ext cx="724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Seed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70114" y="4031681"/>
            <a:ext cx="797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Payload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67485" y="4031681"/>
            <a:ext cx="797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RS-Code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649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5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Screening stage</a:t>
            </a:r>
            <a:endParaRPr lang="en-US" sz="32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Not part of the original fountain code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Allows us to complete realize the coding potential of each nucleotide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The created droplet is against 2 conditions: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Condition 1: Long </a:t>
            </a:r>
            <a:r>
              <a:rPr lang="en-US" sz="1600" dirty="0" err="1" smtClean="0">
                <a:latin typeface="+mj-lt"/>
              </a:rPr>
              <a:t>homopolymer</a:t>
            </a:r>
            <a:r>
              <a:rPr lang="en-US" sz="1600" dirty="0" smtClean="0">
                <a:latin typeface="+mj-lt"/>
              </a:rPr>
              <a:t> runs (e.g. AAAAAA…)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Condition 2: High “GC” content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Both of the above mentioned conditions are undesirable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Difficult to synthesize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Prone to sequencing errors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If any of the both conditions is met – droplet is dropped and process starts from the beginning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0591" y="197264"/>
            <a:ext cx="23898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/>
              <a:t>Luby</a:t>
            </a:r>
            <a:r>
              <a:rPr lang="en-US" sz="1000" dirty="0"/>
              <a:t> </a:t>
            </a:r>
            <a:r>
              <a:rPr lang="en-US" sz="1000" dirty="0" smtClean="0"/>
              <a:t>Transform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Random selection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Soliton distribution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Seed selection (LFSR)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/>
              <a:t>Droplet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Screening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bg2">
                    <a:lumMod val="90000"/>
                  </a:schemeClr>
                </a:solidFill>
              </a:rPr>
              <a:t>Oligos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4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Oligo creation</a:t>
            </a:r>
            <a:endParaRPr lang="en-US" sz="32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After the screening stage is complete we receive the final oligo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The process of </a:t>
            </a:r>
            <a:r>
              <a:rPr lang="en-US" sz="2000" dirty="0" err="1" smtClean="0">
                <a:latin typeface="+mj-lt"/>
              </a:rPr>
              <a:t>Luby</a:t>
            </a:r>
            <a:r>
              <a:rPr lang="en-US" sz="2000" dirty="0" smtClean="0">
                <a:latin typeface="+mj-lt"/>
              </a:rPr>
              <a:t> Transform and Screening is repeated until sufficient number of valid </a:t>
            </a:r>
            <a:r>
              <a:rPr lang="en-US" sz="2000" dirty="0" err="1" smtClean="0">
                <a:latin typeface="+mj-lt"/>
              </a:rPr>
              <a:t>oligos</a:t>
            </a:r>
            <a:r>
              <a:rPr lang="en-US" sz="2000" dirty="0" smtClean="0">
                <a:latin typeface="+mj-lt"/>
              </a:rPr>
              <a:t> is generated (usually 5 to 10% more </a:t>
            </a:r>
            <a:r>
              <a:rPr lang="en-US" sz="2000" dirty="0" err="1" smtClean="0">
                <a:latin typeface="+mj-lt"/>
              </a:rPr>
              <a:t>oligos</a:t>
            </a:r>
            <a:r>
              <a:rPr lang="en-US" sz="2000" dirty="0" smtClean="0">
                <a:latin typeface="+mj-lt"/>
              </a:rPr>
              <a:t> than input segments)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0591" y="197264"/>
            <a:ext cx="23898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/>
              <a:t>Luby</a:t>
            </a:r>
            <a:r>
              <a:rPr lang="en-US" sz="1000" dirty="0"/>
              <a:t> </a:t>
            </a:r>
            <a:r>
              <a:rPr lang="en-US" sz="1000" dirty="0" smtClean="0"/>
              <a:t>Transform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Random selection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Soliton distribution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Seed selection (LFSR)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/>
              <a:t>Droplet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Screening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/>
              <a:t>Oligos</a:t>
            </a:r>
            <a:r>
              <a:rPr lang="en-US" sz="1000" dirty="0"/>
              <a:t> generation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313" y="2832791"/>
            <a:ext cx="5545373" cy="31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0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DNA Fountain coding strategy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Encoding overview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+mj-lt"/>
              </a:rPr>
              <a:t>Luby</a:t>
            </a:r>
            <a:r>
              <a:rPr lang="en-US" sz="2000" dirty="0" smtClean="0">
                <a:latin typeface="+mj-lt"/>
              </a:rPr>
              <a:t> Transform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Random selection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Soliton distribution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Seed selection (LSFR)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Droplet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Screening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+mj-lt"/>
              </a:rPr>
              <a:t>Oligos</a:t>
            </a:r>
            <a:r>
              <a:rPr lang="en-US" sz="2000" dirty="0" smtClean="0">
                <a:latin typeface="+mj-lt"/>
              </a:rPr>
              <a:t> generation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Decoding process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042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Preprocessing stage (Segmentation)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Files are initially packaged (tar) and compressed using </a:t>
            </a:r>
            <a:r>
              <a:rPr lang="en-US" sz="2000" dirty="0" err="1" smtClean="0">
                <a:latin typeface="+mj-lt"/>
              </a:rPr>
              <a:t>gzip</a:t>
            </a: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Compressed file is partitioned in non-overlapping segments of length 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In case of segments having </a:t>
            </a:r>
            <a:r>
              <a:rPr lang="en-US" sz="2000" dirty="0" err="1" smtClean="0">
                <a:latin typeface="+mj-lt"/>
              </a:rPr>
              <a:t>len</a:t>
            </a:r>
            <a:r>
              <a:rPr lang="en-US" sz="2000" dirty="0" smtClean="0">
                <a:latin typeface="+mj-lt"/>
              </a:rPr>
              <a:t>(segment) &lt; L we fill the missing bits with zeroes</a:t>
            </a:r>
            <a:endParaRPr lang="en-US" sz="20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37113" y="3214999"/>
            <a:ext cx="4033078" cy="38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7112" y="3230321"/>
            <a:ext cx="403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| 0 | 1 | 0 </a:t>
            </a:r>
            <a:r>
              <a:rPr lang="en-US" b="1" dirty="0" smtClean="0">
                <a:solidFill>
                  <a:srgbClr val="FF0000"/>
                </a:solidFill>
              </a:rPr>
              <a:t>|</a:t>
            </a:r>
            <a:r>
              <a:rPr lang="en-US" dirty="0" smtClean="0"/>
              <a:t> 0 | 0 | 0 | 0</a:t>
            </a:r>
            <a:r>
              <a:rPr lang="en-US" b="1" dirty="0" smtClean="0">
                <a:solidFill>
                  <a:srgbClr val="FF0000"/>
                </a:solidFill>
              </a:rPr>
              <a:t>|</a:t>
            </a:r>
            <a:r>
              <a:rPr lang="en-US" dirty="0" smtClean="0"/>
              <a:t> 1 | 1 | 1 | 1 |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89355" y="3911723"/>
            <a:ext cx="954158" cy="61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55022" y="5120266"/>
            <a:ext cx="1296505" cy="38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55021" y="5129965"/>
            <a:ext cx="129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| 0 | 1 | 0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87392" y="3922643"/>
            <a:ext cx="19878" cy="90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68347" y="5149363"/>
            <a:ext cx="1296505" cy="38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68347" y="5168761"/>
            <a:ext cx="129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 | 0 | 0 | 0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61072" y="5145455"/>
            <a:ext cx="1296505" cy="38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61072" y="5164853"/>
            <a:ext cx="129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| 1 | 1 | 1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51149" y="3846443"/>
            <a:ext cx="938695" cy="86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00591" y="197264"/>
            <a:ext cx="23898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bg2">
                    <a:lumMod val="90000"/>
                  </a:schemeClr>
                </a:solidFill>
              </a:rPr>
              <a:t>Luby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Transform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Random selection</a:t>
            </a:r>
            <a:endParaRPr lang="en-US" sz="1000" dirty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Soliton distribution</a:t>
            </a:r>
            <a:endParaRPr lang="en-US" sz="1000" dirty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Seed selection (LSFR)</a:t>
            </a:r>
            <a:endParaRPr lang="en-US" sz="1000" dirty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Droplet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Screening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bg2">
                    <a:lumMod val="90000"/>
                  </a:schemeClr>
                </a:solidFill>
              </a:rPr>
              <a:t>Oligos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0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9" grpId="0"/>
      <p:bldP spid="12" grpId="0" animBg="1"/>
      <p:bldP spid="13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Luby</a:t>
            </a:r>
            <a:r>
              <a:rPr lang="en-US" sz="3200" dirty="0" smtClean="0"/>
              <a:t> Transform (Random selection)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+mj-lt"/>
              </a:rPr>
              <a:t>Luby</a:t>
            </a:r>
            <a:r>
              <a:rPr lang="en-US" sz="2000" dirty="0" smtClean="0">
                <a:latin typeface="+mj-lt"/>
              </a:rPr>
              <a:t> Transform stage is responsible for the droplet/oligo generation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It begins by randomly choosing how many segments to combine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This is achieved via the robust soliton distribution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The “combination” of segments is achieved by XOR-</a:t>
            </a:r>
            <a:r>
              <a:rPr lang="en-US" sz="2000" dirty="0" err="1" smtClean="0">
                <a:latin typeface="+mj-lt"/>
              </a:rPr>
              <a:t>ing</a:t>
            </a:r>
            <a:r>
              <a:rPr lang="en-US" sz="2000" dirty="0" smtClean="0">
                <a:latin typeface="+mj-lt"/>
              </a:rPr>
              <a:t> (Bitwise addition mod 2) the individual segments</a:t>
            </a:r>
            <a:endParaRPr lang="en-US" sz="2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00591" y="197264"/>
            <a:ext cx="23898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/>
              <a:t>Luby</a:t>
            </a:r>
            <a:r>
              <a:rPr lang="en-US" sz="1000" dirty="0"/>
              <a:t> </a:t>
            </a:r>
            <a:r>
              <a:rPr lang="en-US" sz="1000" dirty="0" smtClean="0"/>
              <a:t>Transform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Random selection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Soliton distribution</a:t>
            </a:r>
            <a:endParaRPr lang="en-US" sz="1000" dirty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Seed selection (LSFR)</a:t>
            </a:r>
            <a:endParaRPr lang="en-US" sz="1000" dirty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Droplet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Screening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bg2">
                    <a:lumMod val="90000"/>
                  </a:schemeClr>
                </a:solidFill>
              </a:rPr>
              <a:t>Oligos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Luby</a:t>
            </a:r>
            <a:r>
              <a:rPr lang="en-US" sz="3200" dirty="0" smtClean="0"/>
              <a:t> Transform (Robust Soliton Distribution)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2827"/>
            <a:ext cx="5562886" cy="1333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16616"/>
            <a:ext cx="6001058" cy="1759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9544"/>
            <a:ext cx="6064562" cy="13970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0191" y="4258366"/>
            <a:ext cx="223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Robust soliton dist.</a:t>
            </a:r>
            <a:endParaRPr lang="en-US" sz="2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0191" y="2104157"/>
            <a:ext cx="223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Ideal soliton dist.</a:t>
            </a:r>
            <a:endParaRPr lang="en-US" sz="2000" dirty="0">
              <a:latin typeface="+mj-lt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692348" y="1846470"/>
            <a:ext cx="923235" cy="9154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6692348" y="3085597"/>
            <a:ext cx="923235" cy="28116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700591" y="197264"/>
            <a:ext cx="23898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/>
              <a:t>Luby</a:t>
            </a:r>
            <a:r>
              <a:rPr lang="en-US" sz="1000" dirty="0"/>
              <a:t> </a:t>
            </a:r>
            <a:r>
              <a:rPr lang="en-US" sz="1000" dirty="0" smtClean="0"/>
              <a:t>Transform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Random selection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Soliton distribution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Seed selection (LSFR)</a:t>
            </a:r>
            <a:endParaRPr lang="en-US" sz="1000" dirty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Droplet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Screening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bg2">
                    <a:lumMod val="90000"/>
                  </a:schemeClr>
                </a:solidFill>
              </a:rPr>
              <a:t>Oligos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3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Luby</a:t>
            </a:r>
            <a:r>
              <a:rPr lang="en-US" sz="3200" dirty="0" smtClean="0"/>
              <a:t> Transform (Robust Soliton Distribution)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0746"/>
            <a:ext cx="4129024" cy="30967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957" y="2570746"/>
            <a:ext cx="4129024" cy="3096768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Values used: K = 20, c = 0.5, delta = 0.001</a:t>
            </a:r>
            <a:endParaRPr lang="en-US" sz="20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00591" y="197264"/>
            <a:ext cx="23898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/>
              <a:t>Luby</a:t>
            </a:r>
            <a:r>
              <a:rPr lang="en-US" sz="1000" dirty="0"/>
              <a:t> </a:t>
            </a:r>
            <a:r>
              <a:rPr lang="en-US" sz="1000" dirty="0" smtClean="0"/>
              <a:t>Transform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Random selection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Soliton distribution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Seed selection (LSFR)</a:t>
            </a:r>
            <a:endParaRPr lang="en-US" sz="1000" dirty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Droplet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Screening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bg2">
                    <a:lumMod val="90000"/>
                  </a:schemeClr>
                </a:solidFill>
              </a:rPr>
              <a:t>Oligos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Luby</a:t>
            </a:r>
            <a:r>
              <a:rPr lang="en-US" sz="3200" dirty="0" smtClean="0"/>
              <a:t> Transform (Robust Soliton Distribution)</a:t>
            </a:r>
            <a:endParaRPr lang="en-US" sz="32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Upon generation of the distributions – a random choice n is taken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Example: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N = 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We pick 3 segments at random without replacement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Segments : [1,0,0,1], [0,0,0,0], [1,1,0,0]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Apply bitwise addition: 1001 Ꚛ 0000 Ꚛ 1100 = 0101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The result 0101 is passed to the next stage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0591" y="197264"/>
            <a:ext cx="23898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/>
              <a:t>Luby</a:t>
            </a:r>
            <a:r>
              <a:rPr lang="en-US" sz="1000" dirty="0"/>
              <a:t> </a:t>
            </a:r>
            <a:r>
              <a:rPr lang="en-US" sz="1000" dirty="0" smtClean="0"/>
              <a:t>Transform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Random selection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Soliton distribution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Seed selection (LSFR)</a:t>
            </a:r>
            <a:endParaRPr lang="en-US" sz="1000" dirty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Droplet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Screening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bg2">
                    <a:lumMod val="90000"/>
                  </a:schemeClr>
                </a:solidFill>
              </a:rPr>
              <a:t>Oligos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5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Luby</a:t>
            </a:r>
            <a:r>
              <a:rPr lang="en-US" sz="3200" dirty="0" smtClean="0"/>
              <a:t> Transform (LFSR)</a:t>
            </a:r>
            <a:endParaRPr lang="en-US" sz="32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The XOR-</a:t>
            </a:r>
            <a:r>
              <a:rPr lang="en-US" sz="2000" dirty="0" err="1" smtClean="0">
                <a:latin typeface="+mj-lt"/>
              </a:rPr>
              <a:t>ed</a:t>
            </a:r>
            <a:r>
              <a:rPr lang="en-US" sz="2000" dirty="0" smtClean="0">
                <a:latin typeface="+mj-lt"/>
              </a:rPr>
              <a:t> segments alone are not enough for the droplet generation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A seed needs to be generated using the Linear Feedback Shift Register (LFSR)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A LFSR works the following way: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Take an n-bit binary integer (initial state)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Define a primitive polynomial for the LFSR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Start endlessly transforming it: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j-lt"/>
              </a:rPr>
              <a:t>Step 1: Shift the numbers to the right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j-lt"/>
              </a:rPr>
              <a:t>Step 2: Use the predetermined polynomial to calculate the leftmost bit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j-lt"/>
              </a:rPr>
              <a:t>Step 3: The polynomial determines the so-called “taps”, which are the coefficients of the polynomial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j-lt"/>
              </a:rPr>
              <a:t>Step 4: XOR the bits under the tap positions to get the leftmost bit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j-lt"/>
              </a:rPr>
              <a:t>Step 5: Repeat the process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Given the right polynomial a LFSR will cycle out all possible n-bit combinations till we reach the initial state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0591" y="197264"/>
            <a:ext cx="23898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/>
              <a:t>Luby</a:t>
            </a:r>
            <a:r>
              <a:rPr lang="en-US" sz="1000" dirty="0"/>
              <a:t> </a:t>
            </a:r>
            <a:r>
              <a:rPr lang="en-US" sz="1000" dirty="0" smtClean="0"/>
              <a:t>Transform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Random selection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Soliton distribution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Seed selection (LFSR)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Droplet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Screening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bg2">
                    <a:lumMod val="90000"/>
                  </a:schemeClr>
                </a:solidFill>
              </a:rPr>
              <a:t>Oligos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Luby</a:t>
            </a:r>
            <a:r>
              <a:rPr lang="en-US" sz="3200" dirty="0" smtClean="0"/>
              <a:t> Transform (LFSR example)</a:t>
            </a:r>
            <a:endParaRPr lang="en-US" sz="32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Initial state for 3-bit integer: 100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Polynomial = x^2 + x + 1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This result in having taps (2,1), therefore we XOR the bits on positions 2 and 1 on each cycle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600" dirty="0" smtClean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00591" y="197264"/>
            <a:ext cx="23898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/>
              <a:t>Luby</a:t>
            </a:r>
            <a:r>
              <a:rPr lang="en-US" sz="1000" dirty="0"/>
              <a:t> </a:t>
            </a:r>
            <a:r>
              <a:rPr lang="en-US" sz="1000" dirty="0" smtClean="0"/>
              <a:t>Transform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Random selection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Soliton distribution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Seed selection (LFSR)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Droplet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Screening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bg2">
                    <a:lumMod val="90000"/>
                  </a:schemeClr>
                </a:solidFill>
              </a:rPr>
              <a:t>Oligos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 generation</a:t>
            </a: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32522"/>
              </p:ext>
            </p:extLst>
          </p:nvPr>
        </p:nvGraphicFramePr>
        <p:xfrm>
          <a:off x="1016553" y="3029962"/>
          <a:ext cx="3176104" cy="330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4026"/>
                <a:gridCol w="794026"/>
                <a:gridCol w="794026"/>
                <a:gridCol w="794026"/>
              </a:tblGrid>
              <a:tr h="352333">
                <a:tc>
                  <a:txBody>
                    <a:bodyPr/>
                    <a:lstStyle/>
                    <a:p>
                      <a:r>
                        <a:rPr lang="en-US" dirty="0" smtClean="0"/>
                        <a:t>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</a:tr>
              <a:tr h="37673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233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233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233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233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233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2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2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2657" y="4157923"/>
            <a:ext cx="3321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b1 = 1 </a:t>
            </a:r>
            <a:r>
              <a:rPr lang="en-US" sz="1600" dirty="0" smtClean="0">
                <a:latin typeface="+mj-lt"/>
              </a:rPr>
              <a:t>Ꚛ 0 = 1</a:t>
            </a:r>
          </a:p>
          <a:p>
            <a:endParaRPr lang="en-US" sz="16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2657" y="3819369"/>
            <a:ext cx="332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b</a:t>
            </a:r>
            <a:r>
              <a:rPr lang="en-US" sz="1600" dirty="0" smtClean="0">
                <a:latin typeface="+mj-lt"/>
              </a:rPr>
              <a:t>1 = 0 Ꚛ 0 = 0</a:t>
            </a:r>
            <a:endParaRPr lang="en-US" sz="1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2657" y="4512090"/>
            <a:ext cx="332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b1 = 0 </a:t>
            </a:r>
            <a:r>
              <a:rPr lang="en-US" sz="1600" dirty="0" smtClean="0">
                <a:latin typeface="+mj-lt"/>
              </a:rPr>
              <a:t>Ꚛ 1 = 1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4104" y="3237948"/>
            <a:ext cx="4514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Each state corresponds to a new seed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 seed is then attached to the front of the bitwise addition of the segments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3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902</Words>
  <Application>Microsoft Office PowerPoint</Application>
  <PresentationFormat>Widescreen</PresentationFormat>
  <Paragraphs>206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DNA Fountain Seminar Datenmanagement</vt:lpstr>
      <vt:lpstr>DNA Fountain coding strategy</vt:lpstr>
      <vt:lpstr>Preprocessing stage (Segmentation)</vt:lpstr>
      <vt:lpstr>Luby Transform (Random selection)</vt:lpstr>
      <vt:lpstr>Luby Transform (Robust Soliton Distribution)</vt:lpstr>
      <vt:lpstr>Luby Transform (Robust Soliton Distribution)</vt:lpstr>
      <vt:lpstr>Luby Transform (Robust Soliton Distribution)</vt:lpstr>
      <vt:lpstr>Luby Transform (LFSR)</vt:lpstr>
      <vt:lpstr>Luby Transform (LFSR example)</vt:lpstr>
      <vt:lpstr>Luby Transform (Droplet creation)</vt:lpstr>
      <vt:lpstr>Screening stage</vt:lpstr>
      <vt:lpstr>Oligo creation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Nako Nachev</dc:creator>
  <cp:lastModifiedBy>Nako Nachev</cp:lastModifiedBy>
  <cp:revision>18</cp:revision>
  <dcterms:created xsi:type="dcterms:W3CDTF">2024-01-14T09:57:09Z</dcterms:created>
  <dcterms:modified xsi:type="dcterms:W3CDTF">2024-01-14T16:50:48Z</dcterms:modified>
</cp:coreProperties>
</file>