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8C4DD0-A843-4608-94A0-79567BE1FA94}">
          <p14:sldIdLst>
            <p14:sldId id="256"/>
            <p14:sldId id="257"/>
            <p14:sldId id="274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Appendix" id="{767B8D8D-80D9-4538-ACEC-30CC3D439500}">
          <p14:sldIdLst>
            <p14:sldId id="27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6A7B-9876-4311-8236-72B091079A3F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F8E8-6ED0-4384-9B33-EC34253BC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406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DNA Fountain</a:t>
            </a:r>
            <a:br>
              <a:rPr lang="en-US" sz="4000" dirty="0" smtClean="0"/>
            </a:br>
            <a:r>
              <a:rPr lang="en-US" sz="4000" dirty="0" smtClean="0"/>
              <a:t>Seminar </a:t>
            </a:r>
            <a:r>
              <a:rPr lang="en-US" sz="4000" dirty="0" err="1" smtClean="0"/>
              <a:t>Datenmanagement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4125"/>
            <a:ext cx="9144000" cy="1655762"/>
          </a:xfrm>
        </p:spPr>
        <p:txBody>
          <a:bodyPr/>
          <a:lstStyle/>
          <a:p>
            <a:r>
              <a:rPr lang="en-US" dirty="0" smtClean="0"/>
              <a:t>Nako Nachev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Screening stage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Not part of the original fountain code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Allows us to complete realize the coding potential of each nucleotide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created droplet is against 2 conditions: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Condition 1: Long </a:t>
            </a:r>
            <a:r>
              <a:rPr lang="en-US" sz="1600" dirty="0" err="1" smtClean="0">
                <a:latin typeface="+mj-lt"/>
              </a:rPr>
              <a:t>homopolymer</a:t>
            </a:r>
            <a:r>
              <a:rPr lang="en-US" sz="1600" dirty="0" smtClean="0">
                <a:latin typeface="+mj-lt"/>
              </a:rPr>
              <a:t> runs (e.g. AAAAAA…)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Condition 2: High “GC” content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Both of the above mentioned conditions are undesirable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Difficult to synthesize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Prone to sequencing 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If any of the both conditions is met – droplet is dropped and process starts from the beginning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Oligo creation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After the screening stage is complete we receive the final oligo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process of </a:t>
            </a:r>
            <a:r>
              <a:rPr lang="en-US" sz="2000" dirty="0" err="1" smtClean="0">
                <a:latin typeface="+mj-lt"/>
              </a:rPr>
              <a:t>Luby</a:t>
            </a:r>
            <a:r>
              <a:rPr lang="en-US" sz="2000" dirty="0" smtClean="0">
                <a:latin typeface="+mj-lt"/>
              </a:rPr>
              <a:t> Transform and Screening is repeated until sufficient number of valid </a:t>
            </a: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 is generated (usually 5 to 10% more </a:t>
            </a: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 than input segments)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Oligos</a:t>
            </a:r>
            <a:r>
              <a:rPr lang="en-US" sz="1000" dirty="0"/>
              <a:t> generation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13" y="2832791"/>
            <a:ext cx="5545373" cy="31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Decoding (preprocessing)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process of oligo generation can generate many </a:t>
            </a:r>
            <a:r>
              <a:rPr lang="en-US" sz="2000" dirty="0" err="1" smtClean="0">
                <a:latin typeface="+mj-lt"/>
              </a:rPr>
              <a:t>oligos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ones with length &gt; X (predefined) are filtered out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Most of them could be identical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Identical sequences are collapsed and the number of occurrences is stored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Sequences are sorted so that prevalent sequences appear first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Highest quality data first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We might not need all </a:t>
            </a:r>
            <a:r>
              <a:rPr lang="en-US" sz="1600" dirty="0" err="1" smtClean="0">
                <a:latin typeface="+mj-lt"/>
              </a:rPr>
              <a:t>oligos</a:t>
            </a:r>
            <a:r>
              <a:rPr lang="en-US" sz="1600" dirty="0" smtClean="0">
                <a:latin typeface="+mj-lt"/>
              </a:rPr>
              <a:t>, so singletons are placed at the end</a:t>
            </a:r>
            <a:endParaRPr lang="en-US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Droplet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Segment inference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Decoding (preprocessing example)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Droplet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Segment inference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Generated </a:t>
            </a:r>
            <a:r>
              <a:rPr lang="en-US" sz="2000" dirty="0" err="1" smtClean="0">
                <a:latin typeface="+mj-lt"/>
              </a:rPr>
              <a:t>oligos</a:t>
            </a:r>
            <a:r>
              <a:rPr lang="en-US" sz="2000" dirty="0" smtClean="0">
                <a:latin typeface="+mj-lt"/>
              </a:rPr>
              <a:t>: GAT, TAG, CAG, GTC, GAT, AAG, GAT, GGAT, CAG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GGAT is dropped (length &gt; 3 nucleotides)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Calculate occurrences: GAT: 3, TAG: 1, CAG: 2, GTC: 1, AAG: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Sort: GAT:3, CAG: 2, TAG: 1, GTC: 1, AAG: 1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96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Decoding (droplet recovery)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Droplet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Segment inference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Translate the DNA sequence into binary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{A,C,G,T} to {0,1,2,3} or {00, 01, 10, 11}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Extract seed, data payload and RS Code (if exists)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Given sequence = [….]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Seed = [: </a:t>
            </a:r>
            <a:r>
              <a:rPr lang="en-US" sz="1600" dirty="0" err="1" smtClean="0">
                <a:latin typeface="+mj-lt"/>
              </a:rPr>
              <a:t>seed_size</a:t>
            </a:r>
            <a:r>
              <a:rPr lang="en-US" sz="1600" dirty="0" smtClean="0">
                <a:latin typeface="+mj-lt"/>
              </a:rPr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Data = [</a:t>
            </a:r>
            <a:r>
              <a:rPr lang="en-US" sz="1600" dirty="0" err="1" smtClean="0">
                <a:latin typeface="+mj-lt"/>
              </a:rPr>
              <a:t>seed_size</a:t>
            </a:r>
            <a:r>
              <a:rPr lang="en-US" sz="1600" dirty="0" smtClean="0">
                <a:latin typeface="+mj-lt"/>
              </a:rPr>
              <a:t>: </a:t>
            </a:r>
            <a:r>
              <a:rPr lang="en-US" sz="1600" dirty="0" err="1" smtClean="0">
                <a:latin typeface="+mj-lt"/>
              </a:rPr>
              <a:t>segment_size</a:t>
            </a:r>
            <a:r>
              <a:rPr lang="en-US" sz="1600" dirty="0" smtClean="0">
                <a:latin typeface="+mj-lt"/>
              </a:rPr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RS Code = [(</a:t>
            </a:r>
            <a:r>
              <a:rPr lang="en-US" sz="1600" dirty="0" err="1" smtClean="0">
                <a:latin typeface="+mj-lt"/>
              </a:rPr>
              <a:t>seed_size</a:t>
            </a:r>
            <a:r>
              <a:rPr lang="en-US" sz="1600" dirty="0" smtClean="0">
                <a:latin typeface="+mj-lt"/>
              </a:rPr>
              <a:t> + </a:t>
            </a:r>
            <a:r>
              <a:rPr lang="en-US" sz="1600" dirty="0" err="1" smtClean="0">
                <a:latin typeface="+mj-lt"/>
              </a:rPr>
              <a:t>segment_size</a:t>
            </a:r>
            <a:r>
              <a:rPr lang="en-US" sz="1600" dirty="0" smtClean="0">
                <a:latin typeface="+mj-lt"/>
              </a:rPr>
              <a:t>):]</a:t>
            </a:r>
            <a:endParaRPr lang="en-US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If error correcting code available, check if there are any errors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Sequences with 1 or more errors are excluded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Most errors due to short insertions/deletions from oligo synthesis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Attempting to correct is more likely to result in erroneous recovery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7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Decoding (Segment inference)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Droplet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smtClean="0"/>
              <a:t>Segment inference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Assumptio</a:t>
            </a:r>
            <a:r>
              <a:rPr lang="en-US" sz="2000" dirty="0" smtClean="0">
                <a:latin typeface="+mj-lt"/>
              </a:rPr>
              <a:t>n: integrity of binary message is validated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Initialize the pseudorandom number generator with the observed seed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Generate a list of input segment identifiers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These segment identifiers are the likely positions of segments that were XOR-</a:t>
            </a:r>
            <a:r>
              <a:rPr lang="en-US" sz="1600" dirty="0" err="1" smtClean="0">
                <a:latin typeface="+mj-lt"/>
              </a:rPr>
              <a:t>ed</a:t>
            </a:r>
            <a:r>
              <a:rPr lang="en-US" sz="1600" dirty="0" smtClean="0">
                <a:latin typeface="+mj-lt"/>
              </a:rPr>
              <a:t> together to form the droplet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Example: droplet X was generated with 3 segments – the LFSR generates indices [3, 20, 5]</a:t>
            </a:r>
            <a:endParaRPr lang="en-US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Employ one round of message passing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If any of the indices in the droplet were already inferred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XOR them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and remove from the droplet list of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If the droplet has only one element left: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Set the segment to the droplets data payload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The process is repeated until no more updates can be made</a:t>
            </a:r>
          </a:p>
        </p:txBody>
      </p:sp>
    </p:spTree>
    <p:extLst>
      <p:ext uri="{BB962C8B-B14F-4D97-AF65-F5344CB8AC3E}">
        <p14:creationId xmlns:p14="http://schemas.microsoft.com/office/powerpoint/2010/main" val="5939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Benchmark test and considerations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Both of the inputs were decoded to match 100%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 third really small one (16 bits in total) example was used for testing purposes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Parameters play a crucial 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Initial seed and chosen polynomial for the LFSR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Multiplier for </a:t>
            </a:r>
            <a:r>
              <a:rPr lang="en-US" sz="1600" dirty="0" err="1" smtClean="0">
                <a:latin typeface="+mj-lt"/>
              </a:rPr>
              <a:t>oligos</a:t>
            </a:r>
            <a:r>
              <a:rPr lang="en-US" sz="1600" dirty="0" smtClean="0">
                <a:latin typeface="+mj-lt"/>
              </a:rPr>
              <a:t> to generate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For example multiplier of 5 means generate 5 times as many </a:t>
            </a:r>
            <a:r>
              <a:rPr lang="en-US" sz="1400" dirty="0" err="1" smtClean="0">
                <a:latin typeface="+mj-lt"/>
              </a:rPr>
              <a:t>oligos</a:t>
            </a:r>
            <a:r>
              <a:rPr lang="en-US" sz="1400" dirty="0" smtClean="0">
                <a:latin typeface="+mj-lt"/>
              </a:rPr>
              <a:t> as there were segments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+mj-lt"/>
              </a:rPr>
              <a:t>Homopolymer</a:t>
            </a:r>
            <a:r>
              <a:rPr lang="en-US" sz="1600" dirty="0" smtClean="0">
                <a:latin typeface="+mj-lt"/>
              </a:rPr>
              <a:t> and GC content </a:t>
            </a:r>
            <a:r>
              <a:rPr lang="en-US" sz="1600" dirty="0" err="1" smtClean="0">
                <a:latin typeface="+mj-lt"/>
              </a:rPr>
              <a:t>criterias</a:t>
            </a:r>
            <a:endParaRPr lang="en-US" sz="16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Soliton parameters (c and delta)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Computational speed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Testing machine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Single/Multithreaded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Algorithm optimization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0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Benchmark testing </a:t>
            </a:r>
            <a:r>
              <a:rPr lang="en-US" sz="3200" dirty="0" err="1" smtClean="0"/>
              <a:t>configs</a:t>
            </a:r>
            <a:r>
              <a:rPr lang="en-US" sz="3200" dirty="0" smtClean="0"/>
              <a:t>/conditions</a:t>
            </a:r>
            <a:endParaRPr lang="en-US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3921525" cy="139991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Minimal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 size 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Initial seed = [1,0,0,0]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Polynomial: x^4 + x^3 + 1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Segments multiplier = 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55147"/>
            <a:ext cx="4109249" cy="1622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Short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Segment size = 32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Initial seed = [1….0] (32 bit)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Polynomial: x^32 + x^30 + x^26 + x^25+ 1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Segments multiplier = 3.5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705224"/>
            <a:ext cx="4109249" cy="1622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Long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Segment size = 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Initial seed = </a:t>
            </a:r>
            <a:r>
              <a:rPr lang="en-US" sz="1700" dirty="0">
                <a:latin typeface="+mj-lt"/>
              </a:rPr>
              <a:t>[1….0] (32 bit)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Polynomial: x^32 + x^30 + x^26 + x^25+ 1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+mj-lt"/>
              </a:rPr>
              <a:t>Segments multiplier = 3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7449" y="1491644"/>
            <a:ext cx="3921525" cy="139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Robust Soliton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 = 0.1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Delta = 0.001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K = </a:t>
            </a:r>
            <a:r>
              <a:rPr lang="en-US" sz="1600" dirty="0" err="1" smtClean="0">
                <a:latin typeface="+mj-lt"/>
              </a:rPr>
              <a:t>len</a:t>
            </a:r>
            <a:r>
              <a:rPr lang="en-US" sz="1600" dirty="0" smtClean="0">
                <a:latin typeface="+mj-lt"/>
              </a:rPr>
              <a:t>(segments)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47449" y="3018731"/>
            <a:ext cx="3921525" cy="1399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Testing PC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CPU: i9 13900HX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RAM: 64 GB 5200 MHz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998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827"/>
            <a:ext cx="5562886" cy="1333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6616"/>
            <a:ext cx="6001058" cy="175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9544"/>
            <a:ext cx="6064562" cy="1397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0191" y="4258366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Robust soliton dist.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0191" y="2104157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Ideal soliton dist.</a:t>
            </a:r>
            <a:endParaRPr lang="en-US" sz="2000" dirty="0">
              <a:latin typeface="+mj-lt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692348" y="1846470"/>
            <a:ext cx="923235" cy="9154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692348" y="3085597"/>
            <a:ext cx="923235" cy="28116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0746"/>
            <a:ext cx="4129024" cy="3096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57" y="2570746"/>
            <a:ext cx="4129024" cy="3096768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Values used: K = 20, c = 0.5, delta = 0.001</a:t>
            </a:r>
            <a:endParaRPr lang="en-US" sz="2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DNA Fountain coding strategy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DNA Fountain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Encoding </a:t>
            </a:r>
            <a:r>
              <a:rPr lang="en-US" sz="2000" dirty="0" smtClean="0">
                <a:latin typeface="+mj-lt"/>
              </a:rPr>
              <a:t>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+mj-lt"/>
              </a:rPr>
              <a:t>Luby</a:t>
            </a:r>
            <a:r>
              <a:rPr lang="en-US" sz="1600" dirty="0" smtClean="0">
                <a:latin typeface="+mj-lt"/>
              </a:rPr>
              <a:t> 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Random selection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Soliton distribution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Seed selection (LSFR)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+mj-lt"/>
              </a:rPr>
              <a:t>Oligos</a:t>
            </a:r>
            <a:r>
              <a:rPr lang="en-US" sz="1600" dirty="0" smtClean="0">
                <a:latin typeface="+mj-lt"/>
              </a:rPr>
              <a:t>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Decoding </a:t>
            </a:r>
            <a:r>
              <a:rPr lang="en-US" sz="2000" dirty="0" smtClean="0">
                <a:latin typeface="+mj-lt"/>
              </a:rPr>
              <a:t>process</a:t>
            </a:r>
            <a:endParaRPr lang="bg-BG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Droplet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 inference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4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DNA Fountain 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677372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Represents a method for decoding digital data into DNA sequences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Unlike binary data (0s and 1s), DNA Fountains utilizes the 4 nucleotide 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Adenine (A)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Cytosine (C)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Guanine (G)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Thymine (T)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Data is saved and encoded in molecules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Each droplet corresponds to a packet of digital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Once the bucket is full we can retain the full data</a:t>
            </a:r>
            <a:endParaRPr lang="en-US" sz="20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725" y="786348"/>
            <a:ext cx="4490754" cy="4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Preprocessing stage (Segmentation)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Files are initially packaged (tar) and compressed using </a:t>
            </a:r>
            <a:r>
              <a:rPr lang="en-US" sz="2000" dirty="0" err="1" smtClean="0">
                <a:latin typeface="+mj-lt"/>
              </a:rPr>
              <a:t>gzip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Compressed file is partitioned in non-overlapping segments of length 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 case of segments having </a:t>
            </a:r>
            <a:r>
              <a:rPr lang="en-US" sz="2000" dirty="0" err="1" smtClean="0">
                <a:latin typeface="+mj-lt"/>
              </a:rPr>
              <a:t>len</a:t>
            </a:r>
            <a:r>
              <a:rPr lang="en-US" sz="2000" dirty="0" smtClean="0">
                <a:latin typeface="+mj-lt"/>
              </a:rPr>
              <a:t>(segment) &lt; L we fill the missing bits with zeroes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7113" y="3214999"/>
            <a:ext cx="4033078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7112" y="3230321"/>
            <a:ext cx="40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0 | 1 | 0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0 | 0 | 0 | 0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1 | 1 | 1 | 1 |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89355" y="3911723"/>
            <a:ext cx="954158" cy="61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55022" y="5120266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5021" y="5129965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0 | 1 | 0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87392" y="3922643"/>
            <a:ext cx="19878" cy="90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68347" y="5149363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68347" y="5168761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| 0 | 0 | 0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61072" y="5145455"/>
            <a:ext cx="1296505" cy="38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1072" y="5164853"/>
            <a:ext cx="129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1 | 1 | 1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51149" y="3846443"/>
            <a:ext cx="938695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Luby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Random selection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Soliton distribution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2" grpId="0" animBg="1"/>
      <p:bldP spid="13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(Random selection)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+mj-lt"/>
              </a:rPr>
              <a:t>Luby</a:t>
            </a:r>
            <a:r>
              <a:rPr lang="en-US" sz="2000" dirty="0" smtClean="0">
                <a:latin typeface="+mj-lt"/>
              </a:rPr>
              <a:t> Transform stage is responsible for the droplet/oligo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It begins by randomly choosing how many segments to combine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This is achieved via the robust soliton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“combination” of segments is achieved by XOR-</a:t>
            </a:r>
            <a:r>
              <a:rPr lang="en-US" sz="2000" dirty="0" err="1" smtClean="0">
                <a:latin typeface="+mj-lt"/>
              </a:rPr>
              <a:t>ing</a:t>
            </a:r>
            <a:r>
              <a:rPr lang="en-US" sz="2000" dirty="0" smtClean="0">
                <a:latin typeface="+mj-lt"/>
              </a:rPr>
              <a:t> (Bitwise addition mod 2) the individual segments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Soliton distribution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(Robust Soliton Distribution)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Upon generation of the distributions – a random choice n is taken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N =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We pick 3 segments at random without replacement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Segments : [1,0,0,1], [0,0,0,0], [1,1,0,0]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Apply bitwise addition: 1001 Ꚛ 0000 Ꚛ 1100 = 0101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The result 0101 is passed to the next stage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bg2">
                    <a:lumMod val="90000"/>
                  </a:schemeClr>
                </a:solidFill>
              </a:rPr>
              <a:t>Seed selection (LSFR)</a:t>
            </a:r>
            <a:endParaRPr lang="en-US" sz="1000" dirty="0">
              <a:solidFill>
                <a:schemeClr val="bg2">
                  <a:lumMod val="9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(LFSR)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 XOR-</a:t>
            </a:r>
            <a:r>
              <a:rPr lang="en-US" sz="2000" dirty="0" err="1" smtClean="0">
                <a:latin typeface="+mj-lt"/>
              </a:rPr>
              <a:t>ed</a:t>
            </a:r>
            <a:r>
              <a:rPr lang="en-US" sz="2000" dirty="0" smtClean="0">
                <a:latin typeface="+mj-lt"/>
              </a:rPr>
              <a:t> segments alone are not enough for the droplet </a:t>
            </a:r>
            <a:r>
              <a:rPr lang="en-US" sz="2000" dirty="0" smtClean="0">
                <a:latin typeface="+mj-lt"/>
              </a:rPr>
              <a:t>generation and later on for the decoding process</a:t>
            </a: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 seed needs to be generated using the Linear Feedback Shift Register (LFSR)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 LFSR works the following way: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Take an n-bit binary integer (initial state)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Define a primitive polynomial for the LFSR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Start endlessly transforming it: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1: Shift the numbers to the right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2: Use the predetermined polynomial to calculate the leftmost bit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3: The polynomial determines the so-called “taps”, which are the coefficients of the polynomial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4: XOR the bits under the tap positions to get the leftmost bit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Step 5: Repeat the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Given the right polynomial a LFSR will cycle out all possible n-bit combinations till we reach the initial 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(LFSR example)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Initial state for 3-bit integer: 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Polynomial = x^2 + x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This result in having taps (2,1), therefore we XOR the bits on positions 2 and 1 on each cycle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32522"/>
              </p:ext>
            </p:extLst>
          </p:nvPr>
        </p:nvGraphicFramePr>
        <p:xfrm>
          <a:off x="1016553" y="3029962"/>
          <a:ext cx="3176104" cy="330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4026"/>
                <a:gridCol w="794026"/>
                <a:gridCol w="794026"/>
                <a:gridCol w="794026"/>
              </a:tblGrid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b3</a:t>
                      </a:r>
                      <a:endParaRPr lang="en-US" dirty="0"/>
                    </a:p>
                  </a:txBody>
                  <a:tcPr/>
                </a:tc>
              </a:tr>
              <a:tr h="37673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2657" y="4157923"/>
            <a:ext cx="332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b1 = 1 Ꚛ 0 = 1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2657" y="3819369"/>
            <a:ext cx="332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</a:t>
            </a:r>
            <a:r>
              <a:rPr lang="en-US" sz="1600" dirty="0" smtClean="0">
                <a:latin typeface="+mj-lt"/>
              </a:rPr>
              <a:t>1 = 0 Ꚛ 0 = 0</a:t>
            </a:r>
            <a:endParaRPr 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2657" y="4512090"/>
            <a:ext cx="3321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b1 = 0 Ꚛ 1 = 1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4104" y="3237948"/>
            <a:ext cx="451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Each state corresponds to a new seed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The seed is then attached to the front of the bitwise addition of the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2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Luby</a:t>
            </a:r>
            <a:r>
              <a:rPr lang="en-US" sz="3200" dirty="0" smtClean="0"/>
              <a:t> Transform (Droplet creation)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After the seed is attached to the bitwise addition result, we have the droplet 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Example: seed 10, bitwise addition result 1010 -&gt; droplet is 101010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Since the droplet has to synthesized, we need to convert it to DNA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Mapping: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00: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01: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10: 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11: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Therefore producing GGG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On demand a RS Code can be attached to the end for error correction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 smtClean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00591" y="197264"/>
            <a:ext cx="2389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000" dirty="0"/>
              <a:t>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/>
              <a:t>Luby</a:t>
            </a:r>
            <a:r>
              <a:rPr lang="en-US" sz="1000" dirty="0"/>
              <a:t> </a:t>
            </a:r>
            <a:r>
              <a:rPr lang="en-US" sz="1000" dirty="0" smtClean="0"/>
              <a:t>Transform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Random selection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Soliton distribution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 smtClean="0"/>
              <a:t>Seed selection (LFSR)</a:t>
            </a:r>
            <a:endParaRPr lang="en-US" sz="1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000" dirty="0"/>
              <a:t>Droplet creation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Screening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bg2">
                    <a:lumMod val="90000"/>
                  </a:schemeClr>
                </a:solidFill>
              </a:rPr>
              <a:t>Oligos</a:t>
            </a:r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 generation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2962765"/>
            <a:ext cx="498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	G</a:t>
            </a:r>
            <a:r>
              <a:rPr lang="en-US" dirty="0" smtClean="0">
                <a:solidFill>
                  <a:srgbClr val="FFC000"/>
                </a:solidFill>
              </a:rPr>
              <a:t>GG</a:t>
            </a:r>
            <a:r>
              <a:rPr lang="en-US" dirty="0" smtClean="0">
                <a:solidFill>
                  <a:srgbClr val="00B050"/>
                </a:solidFill>
              </a:rPr>
              <a:t>ACCG</a:t>
            </a:r>
            <a:r>
              <a:rPr lang="en-US" dirty="0" smtClean="0">
                <a:solidFill>
                  <a:srgbClr val="FF0000"/>
                </a:solidFill>
              </a:rPr>
              <a:t>	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            10</a:t>
            </a:r>
            <a:r>
              <a:rPr lang="en-US" dirty="0" smtClean="0">
                <a:solidFill>
                  <a:srgbClr val="FFC000"/>
                </a:solidFill>
              </a:rPr>
              <a:t>1010</a:t>
            </a:r>
            <a:r>
              <a:rPr lang="en-US" dirty="0" smtClean="0">
                <a:solidFill>
                  <a:srgbClr val="00B050"/>
                </a:solidFill>
              </a:rPr>
              <a:t>00010110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4586097" y="3617625"/>
            <a:ext cx="415408" cy="258642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4966023" y="3549124"/>
            <a:ext cx="415408" cy="395641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5658481" y="3305093"/>
            <a:ext cx="415408" cy="883704"/>
          </a:xfrm>
          <a:prstGeom prst="leftBrace">
            <a:avLst>
              <a:gd name="adj1" fmla="val 8333"/>
              <a:gd name="adj2" fmla="val 486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1574" y="4031682"/>
            <a:ext cx="724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Seed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0114" y="4031681"/>
            <a:ext cx="79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Payload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67485" y="4031681"/>
            <a:ext cx="79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RS-Code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64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1583</Words>
  <Application>Microsoft Office PowerPoint</Application>
  <PresentationFormat>Widescreen</PresentationFormat>
  <Paragraphs>306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DNA Fountain Seminar Datenmanagement</vt:lpstr>
      <vt:lpstr>DNA Fountain coding strategy</vt:lpstr>
      <vt:lpstr>DNA Fountain introduction</vt:lpstr>
      <vt:lpstr>Preprocessing stage (Segmentation)</vt:lpstr>
      <vt:lpstr>Luby Transform (Random selection)</vt:lpstr>
      <vt:lpstr>Luby Transform (Robust Soliton Distribution)</vt:lpstr>
      <vt:lpstr>Luby Transform (LFSR)</vt:lpstr>
      <vt:lpstr>Luby Transform (LFSR example)</vt:lpstr>
      <vt:lpstr>Luby Transform (Droplet creation)</vt:lpstr>
      <vt:lpstr>Screening stage</vt:lpstr>
      <vt:lpstr>Oligo creation</vt:lpstr>
      <vt:lpstr>Decoding (preprocessing)</vt:lpstr>
      <vt:lpstr>Decoding (preprocessing example)</vt:lpstr>
      <vt:lpstr>Decoding (droplet recovery)</vt:lpstr>
      <vt:lpstr>Decoding (Segment inference)</vt:lpstr>
      <vt:lpstr>Benchmark test and considerations</vt:lpstr>
      <vt:lpstr>Benchmark testing configs/conditions</vt:lpstr>
      <vt:lpstr>Luby Transform (Robust Soliton Distribution)</vt:lpstr>
      <vt:lpstr>Luby Transform (Robust Soliton Distribution)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Nako Nachev</dc:creator>
  <cp:lastModifiedBy>Nako Nachev</cp:lastModifiedBy>
  <cp:revision>29</cp:revision>
  <dcterms:created xsi:type="dcterms:W3CDTF">2024-01-14T09:57:09Z</dcterms:created>
  <dcterms:modified xsi:type="dcterms:W3CDTF">2024-01-20T21:36:17Z</dcterms:modified>
</cp:coreProperties>
</file>