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72" r:id="rId7"/>
    <p:sldId id="260" r:id="rId8"/>
    <p:sldId id="262" r:id="rId9"/>
    <p:sldId id="264" r:id="rId10"/>
    <p:sldId id="265" r:id="rId11"/>
    <p:sldId id="27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1" d="100"/>
          <a:sy n="91" d="100"/>
        </p:scale>
        <p:origin x="50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13/01/2025</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13/01/2025</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13/01/2025</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13/01/2025</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smtClean="0">
                <a:latin typeface="Verdana" panose="020B0604030504040204" pitchFamily="34" charset="0"/>
                <a:ea typeface="Verdana" panose="020B0604030504040204" pitchFamily="34" charset="0"/>
              </a:rPr>
              <a:t>HOSPITAL FINDER- WEB APPLICATION</a:t>
            </a: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noAutofit/>
          </a:bodyPr>
          <a:lstStyle/>
          <a:p>
            <a:pPr algn="l"/>
            <a:r>
              <a:rPr lang="en-GB" sz="1600" b="1" dirty="0"/>
              <a:t>Batch Number:    </a:t>
            </a:r>
            <a:r>
              <a:rPr lang="en-GB" sz="1600" b="1" dirty="0" smtClean="0"/>
              <a:t>27</a:t>
            </a:r>
            <a:endParaRPr lang="en-GB" sz="1600" b="1" dirty="0"/>
          </a:p>
        </p:txBody>
      </p:sp>
      <p:graphicFrame>
        <p:nvGraphicFramePr>
          <p:cNvPr id="4" name="Table 3"/>
          <p:cNvGraphicFramePr>
            <a:graphicFrameLocks noGrp="1"/>
          </p:cNvGraphicFramePr>
          <p:nvPr>
            <p:extLst>
              <p:ext uri="{D42A27DB-BD31-4B8C-83A1-F6EECF244321}">
                <p14:modId xmlns:p14="http://schemas.microsoft.com/office/powerpoint/2010/main" val="2744628506"/>
              </p:ext>
            </p:extLst>
          </p:nvPr>
        </p:nvGraphicFramePr>
        <p:xfrm>
          <a:off x="630904" y="3352800"/>
          <a:ext cx="5418666" cy="4135118"/>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1925283">
                <a:tc>
                  <a:txBody>
                    <a:bodyPr/>
                    <a:lstStyle/>
                    <a:p>
                      <a:pPr algn="ctr"/>
                      <a:r>
                        <a:rPr lang="en-GB" sz="2000" b="1" dirty="0">
                          <a:solidFill>
                            <a:schemeClr val="tx1"/>
                          </a:solidFill>
                        </a:rPr>
                        <a:t>Roll Number </a:t>
                      </a:r>
                    </a:p>
                    <a:p>
                      <a:pPr algn="ctr"/>
                      <a:r>
                        <a:rPr lang="en-GB" sz="2000" b="1" dirty="0" smtClean="0">
                          <a:solidFill>
                            <a:schemeClr val="tx1"/>
                          </a:solidFill>
                        </a:rPr>
                        <a:t>20211CAI0119</a:t>
                      </a:r>
                      <a:endParaRPr lang="en-GB" sz="2000" b="1" dirty="0">
                        <a:solidFill>
                          <a:schemeClr val="tx1"/>
                        </a:solidFill>
                      </a:endParaRPr>
                    </a:p>
                    <a:p>
                      <a:pPr algn="ctr"/>
                      <a:r>
                        <a:rPr lang="en-GB" sz="2000" b="1" dirty="0" smtClean="0">
                          <a:solidFill>
                            <a:schemeClr val="tx1"/>
                          </a:solidFill>
                        </a:rPr>
                        <a:t>20221LCA0004</a:t>
                      </a:r>
                      <a:endParaRPr lang="en-GB" sz="2000" b="1" dirty="0">
                        <a:solidFill>
                          <a:schemeClr val="tx1"/>
                        </a:solidFill>
                      </a:endParaRPr>
                    </a:p>
                    <a:p>
                      <a:pPr algn="ctr"/>
                      <a:r>
                        <a:rPr lang="en-GB" sz="2000" b="1" dirty="0" smtClean="0">
                          <a:solidFill>
                            <a:schemeClr val="tx1"/>
                          </a:solidFill>
                        </a:rPr>
                        <a:t>20211CAI0084</a:t>
                      </a:r>
                      <a:endParaRPr lang="en-GB" sz="2000" b="1" dirty="0">
                        <a:solidFill>
                          <a:schemeClr val="tx1"/>
                        </a:solidFill>
                      </a:endParaRPr>
                    </a:p>
                    <a:p>
                      <a:pPr algn="ctr"/>
                      <a:endParaRPr lang="en-GB" sz="20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000" b="1" dirty="0">
                          <a:solidFill>
                            <a:schemeClr val="tx1"/>
                          </a:solidFill>
                        </a:rPr>
                        <a:t>Student Name :</a:t>
                      </a:r>
                    </a:p>
                    <a:p>
                      <a:pPr algn="ctr"/>
                      <a:r>
                        <a:rPr lang="en-GB" sz="2000" b="1" dirty="0" smtClean="0">
                          <a:solidFill>
                            <a:schemeClr val="tx1"/>
                          </a:solidFill>
                        </a:rPr>
                        <a:t>Nakshatra</a:t>
                      </a:r>
                      <a:r>
                        <a:rPr lang="en-GB" sz="2000" b="1" baseline="0" dirty="0" smtClean="0">
                          <a:solidFill>
                            <a:schemeClr val="tx1"/>
                          </a:solidFill>
                        </a:rPr>
                        <a:t> K</a:t>
                      </a:r>
                      <a:endParaRPr lang="en-GB" sz="2000" b="1" dirty="0">
                        <a:solidFill>
                          <a:schemeClr val="tx1"/>
                        </a:solidFill>
                      </a:endParaRPr>
                    </a:p>
                    <a:p>
                      <a:pPr algn="ctr"/>
                      <a:r>
                        <a:rPr lang="en-GB" sz="2000" b="1" dirty="0" err="1" smtClean="0">
                          <a:solidFill>
                            <a:schemeClr val="tx1"/>
                          </a:solidFill>
                        </a:rPr>
                        <a:t>Punith</a:t>
                      </a:r>
                      <a:r>
                        <a:rPr lang="en-GB" sz="2000" b="1" baseline="0" dirty="0" smtClean="0">
                          <a:solidFill>
                            <a:schemeClr val="tx1"/>
                          </a:solidFill>
                        </a:rPr>
                        <a:t> R</a:t>
                      </a:r>
                      <a:endParaRPr lang="en-GB" sz="2000" b="1" dirty="0">
                        <a:solidFill>
                          <a:schemeClr val="tx1"/>
                        </a:solidFill>
                      </a:endParaRPr>
                    </a:p>
                    <a:p>
                      <a:pPr algn="ctr"/>
                      <a:r>
                        <a:rPr lang="en-GB" sz="2000" b="1" dirty="0" smtClean="0">
                          <a:solidFill>
                            <a:schemeClr val="tx1"/>
                          </a:solidFill>
                        </a:rPr>
                        <a:t>Kaushik</a:t>
                      </a:r>
                      <a:r>
                        <a:rPr lang="en-GB" sz="2000" b="1" baseline="0" dirty="0" smtClean="0">
                          <a:solidFill>
                            <a:schemeClr val="tx1"/>
                          </a:solidFill>
                        </a:rPr>
                        <a:t> </a:t>
                      </a:r>
                      <a:endParaRPr lang="en-GB" sz="2000" b="1" dirty="0">
                        <a:solidFill>
                          <a:schemeClr val="tx1"/>
                        </a:solidFill>
                      </a:endParaRPr>
                    </a:p>
                    <a:p>
                      <a:pPr algn="ctr"/>
                      <a:endParaRPr lang="en-GB" sz="20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441967">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441967">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441967">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441967">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441967">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solidFill>
                  <a:schemeClr val="tx1"/>
                </a:solidFill>
              </a:rPr>
              <a:t> </a:t>
            </a:r>
            <a:r>
              <a:rPr lang="en-GB" sz="1700" dirty="0" err="1" smtClean="0">
                <a:solidFill>
                  <a:schemeClr val="tx1"/>
                </a:solidFill>
              </a:rPr>
              <a:t>Dr.</a:t>
            </a:r>
            <a:r>
              <a:rPr lang="en-GB" sz="1700" dirty="0" smtClean="0">
                <a:solidFill>
                  <a:schemeClr val="tx1"/>
                </a:solidFill>
              </a:rPr>
              <a:t> </a:t>
            </a:r>
            <a:r>
              <a:rPr lang="en-GB" sz="1700" dirty="0" err="1" smtClean="0">
                <a:solidFill>
                  <a:schemeClr val="tx1"/>
                </a:solidFill>
              </a:rPr>
              <a:t>Nihar</a:t>
            </a:r>
            <a:r>
              <a:rPr lang="en-GB" sz="1700" dirty="0" smtClean="0">
                <a:solidFill>
                  <a:schemeClr val="tx1"/>
                </a:solidFill>
              </a:rPr>
              <a:t> </a:t>
            </a:r>
            <a:r>
              <a:rPr lang="en-GB" sz="1700" dirty="0" err="1" smtClean="0">
                <a:solidFill>
                  <a:schemeClr val="tx1"/>
                </a:solidFill>
              </a:rPr>
              <a:t>Rajan</a:t>
            </a:r>
            <a:r>
              <a:rPr lang="en-GB" sz="1700" dirty="0" smtClean="0">
                <a:solidFill>
                  <a:schemeClr val="tx1"/>
                </a:solidFill>
              </a:rPr>
              <a:t> </a:t>
            </a:r>
            <a:r>
              <a:rPr lang="en-GB" sz="1700" dirty="0" err="1" smtClean="0">
                <a:solidFill>
                  <a:schemeClr val="tx1"/>
                </a:solidFill>
              </a:rPr>
              <a:t>Nayak</a:t>
            </a:r>
            <a:r>
              <a:rPr lang="en-GB" sz="1700" dirty="0" smtClean="0">
                <a:solidFill>
                  <a:schemeClr val="tx1"/>
                </a:solidFill>
              </a:rPr>
              <a:t>,</a:t>
            </a:r>
          </a:p>
          <a:p>
            <a:pPr algn="l"/>
            <a:r>
              <a:rPr lang="en-GB" sz="1700" dirty="0" smtClean="0">
                <a:solidFill>
                  <a:schemeClr val="tx1"/>
                </a:solidFill>
              </a:rPr>
              <a:t>Assistant Professor,</a:t>
            </a:r>
            <a:endParaRPr lang="en-GB" sz="1700" dirty="0">
              <a:solidFill>
                <a:schemeClr val="tx1"/>
              </a:solidFill>
            </a:endParaRPr>
          </a:p>
          <a:p>
            <a:pPr algn="l"/>
            <a:r>
              <a:rPr lang="en-GB" sz="1700" dirty="0">
                <a:solidFill>
                  <a:schemeClr val="tx1"/>
                </a:solidFill>
              </a:rPr>
              <a:t>School of Computer Science </a:t>
            </a:r>
            <a:r>
              <a:rPr lang="en-GB" sz="1700" dirty="0" smtClean="0">
                <a:solidFill>
                  <a:schemeClr val="tx1"/>
                </a:solidFill>
              </a:rPr>
              <a:t>Engineering,</a:t>
            </a:r>
            <a:endParaRPr lang="en-GB" sz="1700" dirty="0">
              <a:solidFill>
                <a:schemeClr val="tx1"/>
              </a:solidFill>
            </a:endParaRPr>
          </a:p>
          <a:p>
            <a:pPr algn="l"/>
            <a:r>
              <a:rPr lang="en-GB" sz="1700" dirty="0">
                <a:solidFill>
                  <a:schemeClr val="tx1"/>
                </a:solidFill>
              </a:rPr>
              <a:t>Presidency </a:t>
            </a:r>
            <a:r>
              <a:rPr lang="en-GB" sz="1700" dirty="0" smtClean="0">
                <a:solidFill>
                  <a:schemeClr val="tx1"/>
                </a:solidFill>
              </a:rPr>
              <a:t>University.</a:t>
            </a:r>
            <a:endParaRPr lang="en-GB" sz="1700" dirty="0">
              <a:solidFill>
                <a:schemeClr val="tx1"/>
              </a:solidFill>
            </a:endParaRP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References:</a:t>
            </a:r>
            <a:endParaRPr lang="en-GB" b="1" dirty="0"/>
          </a:p>
        </p:txBody>
      </p:sp>
      <p:sp>
        <p:nvSpPr>
          <p:cNvPr id="3" name="Content Placeholder 2"/>
          <p:cNvSpPr>
            <a:spLocks noGrp="1"/>
          </p:cNvSpPr>
          <p:nvPr>
            <p:ph idx="1"/>
          </p:nvPr>
        </p:nvSpPr>
        <p:spPr>
          <a:xfrm>
            <a:off x="273269" y="1313793"/>
            <a:ext cx="11613931" cy="4863170"/>
          </a:xfrm>
        </p:spPr>
        <p:txBody>
          <a:bodyPr>
            <a:noAutofit/>
          </a:bodyPr>
          <a:lstStyle/>
          <a:p>
            <a:pPr lvl="0"/>
            <a:r>
              <a:rPr lang="en-US" sz="1500" dirty="0">
                <a:latin typeface="Times New Roman" panose="02020603050405020304" pitchFamily="18" charset="0"/>
                <a:cs typeface="Times New Roman" panose="02020603050405020304" pitchFamily="18" charset="0"/>
              </a:rPr>
              <a:t>J. Liu and J. </a:t>
            </a:r>
            <a:r>
              <a:rPr lang="en-US" sz="1500" dirty="0" err="1">
                <a:latin typeface="Times New Roman" panose="02020603050405020304" pitchFamily="18" charset="0"/>
                <a:cs typeface="Times New Roman" panose="02020603050405020304" pitchFamily="18" charset="0"/>
              </a:rPr>
              <a:t>Layland</a:t>
            </a:r>
            <a:r>
              <a:rPr lang="en-US" sz="1500" dirty="0">
                <a:latin typeface="Times New Roman" panose="02020603050405020304" pitchFamily="18" charset="0"/>
                <a:cs typeface="Times New Roman" panose="02020603050405020304" pitchFamily="18" charset="0"/>
              </a:rPr>
              <a:t>, “Real-Time Systems and Applications in Healthcare,” </a:t>
            </a:r>
            <a:r>
              <a:rPr lang="en-US" sz="1500" i="1" dirty="0">
                <a:latin typeface="Times New Roman" panose="02020603050405020304" pitchFamily="18" charset="0"/>
                <a:cs typeface="Times New Roman" panose="02020603050405020304" pitchFamily="18" charset="0"/>
              </a:rPr>
              <a:t>IEEE Trans. </a:t>
            </a:r>
            <a:r>
              <a:rPr lang="en-US" sz="1500" i="1" dirty="0" err="1">
                <a:latin typeface="Times New Roman" panose="02020603050405020304" pitchFamily="18" charset="0"/>
                <a:cs typeface="Times New Roman" panose="02020603050405020304" pitchFamily="18" charset="0"/>
              </a:rPr>
              <a:t>Healthc</a:t>
            </a:r>
            <a:r>
              <a:rPr lang="en-US" sz="1500" i="1" dirty="0">
                <a:latin typeface="Times New Roman" panose="02020603050405020304" pitchFamily="18" charset="0"/>
                <a:cs typeface="Times New Roman" panose="02020603050405020304" pitchFamily="18" charset="0"/>
              </a:rPr>
              <a:t>. Inform.</a:t>
            </a:r>
            <a:r>
              <a:rPr lang="en-US" sz="1500" dirty="0">
                <a:latin typeface="Times New Roman" panose="02020603050405020304" pitchFamily="18" charset="0"/>
                <a:cs typeface="Times New Roman" panose="02020603050405020304" pitchFamily="18" charset="0"/>
              </a:rPr>
              <a:t>, vol. 12, no. 4, pp. 233–245, Dec. 2019.</a:t>
            </a:r>
          </a:p>
          <a:p>
            <a:pPr lvl="0"/>
            <a:r>
              <a:rPr lang="en-US" sz="1500" dirty="0">
                <a:latin typeface="Times New Roman" panose="02020603050405020304" pitchFamily="18" charset="0"/>
                <a:cs typeface="Times New Roman" panose="02020603050405020304" pitchFamily="18" charset="0"/>
              </a:rPr>
              <a:t>Y. Wang, L. Kung, and T. Byrd, “Big Data in Healthcare: Challenges and Opportunities,” </a:t>
            </a:r>
            <a:r>
              <a:rPr lang="en-US" sz="1500" i="1" dirty="0">
                <a:latin typeface="Times New Roman" panose="02020603050405020304" pitchFamily="18" charset="0"/>
                <a:cs typeface="Times New Roman" panose="02020603050405020304" pitchFamily="18" charset="0"/>
              </a:rPr>
              <a:t>J. Med. Internet Res.</a:t>
            </a:r>
            <a:r>
              <a:rPr lang="en-US" sz="1500" dirty="0">
                <a:latin typeface="Times New Roman" panose="02020603050405020304" pitchFamily="18" charset="0"/>
                <a:cs typeface="Times New Roman" panose="02020603050405020304" pitchFamily="18" charset="0"/>
              </a:rPr>
              <a:t>, vol. 21, no. 1, pp. 1–15, Jan. 2018.</a:t>
            </a:r>
          </a:p>
          <a:p>
            <a:pPr lvl="0"/>
            <a:r>
              <a:rPr lang="en-US" sz="1500" dirty="0">
                <a:latin typeface="Times New Roman" panose="02020603050405020304" pitchFamily="18" charset="0"/>
                <a:cs typeface="Times New Roman" panose="02020603050405020304" pitchFamily="18" charset="0"/>
              </a:rPr>
              <a:t>L. V. Green and S. </a:t>
            </a:r>
            <a:r>
              <a:rPr lang="en-US" sz="1500" dirty="0" err="1">
                <a:latin typeface="Times New Roman" panose="02020603050405020304" pitchFamily="18" charset="0"/>
                <a:cs typeface="Times New Roman" panose="02020603050405020304" pitchFamily="18" charset="0"/>
              </a:rPr>
              <a:t>Savin</a:t>
            </a:r>
            <a:r>
              <a:rPr lang="en-US" sz="1500" dirty="0">
                <a:latin typeface="Times New Roman" panose="02020603050405020304" pitchFamily="18" charset="0"/>
                <a:cs typeface="Times New Roman" panose="02020603050405020304" pitchFamily="18" charset="0"/>
              </a:rPr>
              <a:t>, “Optimizing Resource Allocation in Healthcare Systems,” </a:t>
            </a:r>
            <a:r>
              <a:rPr lang="en-US" sz="1500" i="1" dirty="0" err="1">
                <a:latin typeface="Times New Roman" panose="02020603050405020304" pitchFamily="18" charset="0"/>
                <a:cs typeface="Times New Roman" panose="02020603050405020304" pitchFamily="18" charset="0"/>
              </a:rPr>
              <a:t>Oper</a:t>
            </a:r>
            <a:r>
              <a:rPr lang="en-US" sz="1500" i="1" dirty="0">
                <a:latin typeface="Times New Roman" panose="02020603050405020304" pitchFamily="18" charset="0"/>
                <a:cs typeface="Times New Roman" panose="02020603050405020304" pitchFamily="18" charset="0"/>
              </a:rPr>
              <a:t>. Res. </a:t>
            </a:r>
            <a:r>
              <a:rPr lang="en-US" sz="1500" i="1" dirty="0" err="1">
                <a:latin typeface="Times New Roman" panose="02020603050405020304" pitchFamily="18" charset="0"/>
                <a:cs typeface="Times New Roman" panose="02020603050405020304" pitchFamily="18" charset="0"/>
              </a:rPr>
              <a:t>Healthc</a:t>
            </a:r>
            <a:r>
              <a:rPr lang="en-US" sz="1500" i="1"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vol. 7, pp. 1–11, Mar. 2020.</a:t>
            </a:r>
          </a:p>
          <a:p>
            <a:pPr lvl="0"/>
            <a:r>
              <a:rPr lang="en-US" sz="1500" dirty="0">
                <a:latin typeface="Times New Roman" panose="02020603050405020304" pitchFamily="18" charset="0"/>
                <a:cs typeface="Times New Roman" panose="02020603050405020304" pitchFamily="18" charset="0"/>
              </a:rPr>
              <a:t>N. S. </a:t>
            </a:r>
            <a:r>
              <a:rPr lang="en-US" sz="1500" dirty="0" err="1">
                <a:latin typeface="Times New Roman" panose="02020603050405020304" pitchFamily="18" charset="0"/>
                <a:cs typeface="Times New Roman" panose="02020603050405020304" pitchFamily="18" charset="0"/>
              </a:rPr>
              <a:t>Bardach</a:t>
            </a:r>
            <a:r>
              <a:rPr lang="en-US" sz="1500" dirty="0">
                <a:latin typeface="Times New Roman" panose="02020603050405020304" pitchFamily="18" charset="0"/>
                <a:cs typeface="Times New Roman" panose="02020603050405020304" pitchFamily="18" charset="0"/>
              </a:rPr>
              <a:t> and J. H. Hibbard, “Understanding Hospital Rating Systems and Their Impact on Patient Choices,” </a:t>
            </a:r>
            <a:r>
              <a:rPr lang="en-US" sz="1500" i="1" dirty="0">
                <a:latin typeface="Times New Roman" panose="02020603050405020304" pitchFamily="18" charset="0"/>
                <a:cs typeface="Times New Roman" panose="02020603050405020304" pitchFamily="18" charset="0"/>
              </a:rPr>
              <a:t>Health </a:t>
            </a:r>
            <a:r>
              <a:rPr lang="en-US" sz="1500" i="1" dirty="0" err="1">
                <a:latin typeface="Times New Roman" panose="02020603050405020304" pitchFamily="18" charset="0"/>
                <a:cs typeface="Times New Roman" panose="02020603050405020304" pitchFamily="18" charset="0"/>
              </a:rPr>
              <a:t>Aff</a:t>
            </a:r>
            <a:r>
              <a:rPr lang="en-US" sz="1500" i="1"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vol. 34, no. 8, pp. 1259–1267, Aug. 2019.</a:t>
            </a:r>
          </a:p>
          <a:p>
            <a:pPr lvl="0"/>
            <a:r>
              <a:rPr lang="en-US" sz="1500" dirty="0">
                <a:latin typeface="Times New Roman" panose="02020603050405020304" pitchFamily="18" charset="0"/>
                <a:cs typeface="Times New Roman" panose="02020603050405020304" pitchFamily="18" charset="0"/>
              </a:rPr>
              <a:t>J. A. </a:t>
            </a:r>
            <a:r>
              <a:rPr lang="en-US" sz="1500" dirty="0" err="1">
                <a:latin typeface="Times New Roman" panose="02020603050405020304" pitchFamily="18" charset="0"/>
                <a:cs typeface="Times New Roman" panose="02020603050405020304" pitchFamily="18" charset="0"/>
              </a:rPr>
              <a:t>Razzak</a:t>
            </a:r>
            <a:r>
              <a:rPr lang="en-US" sz="1500" dirty="0">
                <a:latin typeface="Times New Roman" panose="02020603050405020304" pitchFamily="18" charset="0"/>
                <a:cs typeface="Times New Roman" panose="02020603050405020304" pitchFamily="18" charset="0"/>
              </a:rPr>
              <a:t> and A. L. </a:t>
            </a:r>
            <a:r>
              <a:rPr lang="en-US" sz="1500" dirty="0" err="1">
                <a:latin typeface="Times New Roman" panose="02020603050405020304" pitchFamily="18" charset="0"/>
                <a:cs typeface="Times New Roman" panose="02020603050405020304" pitchFamily="18" charset="0"/>
              </a:rPr>
              <a:t>Kellermann</a:t>
            </a:r>
            <a:r>
              <a:rPr lang="en-US" sz="1500" dirty="0">
                <a:latin typeface="Times New Roman" panose="02020603050405020304" pitchFamily="18" charset="0"/>
                <a:cs typeface="Times New Roman" panose="02020603050405020304" pitchFamily="18" charset="0"/>
              </a:rPr>
              <a:t>, “Strengthening Emergency Care Systems in Low-Resource Settings,” </a:t>
            </a:r>
            <a:r>
              <a:rPr lang="en-US" sz="1500" i="1" dirty="0">
                <a:latin typeface="Times New Roman" panose="02020603050405020304" pitchFamily="18" charset="0"/>
                <a:cs typeface="Times New Roman" panose="02020603050405020304" pitchFamily="18" charset="0"/>
              </a:rPr>
              <a:t>Lancet Glob. Health</a:t>
            </a:r>
            <a:r>
              <a:rPr lang="en-US" sz="1500" dirty="0">
                <a:latin typeface="Times New Roman" panose="02020603050405020304" pitchFamily="18" charset="0"/>
                <a:cs typeface="Times New Roman" panose="02020603050405020304" pitchFamily="18" charset="0"/>
              </a:rPr>
              <a:t>, vol. 3, no. 4, pp. 345–355, Apr. 2020.</a:t>
            </a:r>
          </a:p>
          <a:p>
            <a:pPr lvl="0"/>
            <a:r>
              <a:rPr lang="en-US" sz="1500" dirty="0">
                <a:latin typeface="Times New Roman" panose="02020603050405020304" pitchFamily="18" charset="0"/>
                <a:cs typeface="Times New Roman" panose="02020603050405020304" pitchFamily="18" charset="0"/>
              </a:rPr>
              <a:t>F. Jiang, Y. Jiang, and H. </a:t>
            </a:r>
            <a:r>
              <a:rPr lang="en-US" sz="1500" dirty="0" err="1">
                <a:latin typeface="Times New Roman" panose="02020603050405020304" pitchFamily="18" charset="0"/>
                <a:cs typeface="Times New Roman" panose="02020603050405020304" pitchFamily="18" charset="0"/>
              </a:rPr>
              <a:t>Zhi</a:t>
            </a:r>
            <a:r>
              <a:rPr lang="en-US" sz="1500" dirty="0">
                <a:latin typeface="Times New Roman" panose="02020603050405020304" pitchFamily="18" charset="0"/>
                <a:cs typeface="Times New Roman" panose="02020603050405020304" pitchFamily="18" charset="0"/>
              </a:rPr>
              <a:t>, “Artificial Intelligence in Healthcare: Challenges and Opportunities,” </a:t>
            </a:r>
            <a:r>
              <a:rPr lang="en-US" sz="1500" i="1" dirty="0">
                <a:latin typeface="Times New Roman" panose="02020603050405020304" pitchFamily="18" charset="0"/>
                <a:cs typeface="Times New Roman" panose="02020603050405020304" pitchFamily="18" charset="0"/>
              </a:rPr>
              <a:t>Nat. Med.</a:t>
            </a:r>
            <a:r>
              <a:rPr lang="en-US" sz="1500" dirty="0">
                <a:latin typeface="Times New Roman" panose="02020603050405020304" pitchFamily="18" charset="0"/>
                <a:cs typeface="Times New Roman" panose="02020603050405020304" pitchFamily="18" charset="0"/>
              </a:rPr>
              <a:t>, vol. 25, no. 1, pp. 30–40, Jan. 2019.</a:t>
            </a:r>
          </a:p>
          <a:p>
            <a:pPr lvl="0"/>
            <a:r>
              <a:rPr lang="en-US" sz="1500" dirty="0">
                <a:latin typeface="Times New Roman" panose="02020603050405020304" pitchFamily="18" charset="0"/>
                <a:cs typeface="Times New Roman" panose="02020603050405020304" pitchFamily="18" charset="0"/>
              </a:rPr>
              <a:t>G. Flores and M. Abreu, “Addressing Linguistic Barriers in Healthcare Applications,” </a:t>
            </a:r>
            <a:r>
              <a:rPr lang="en-US" sz="1500" i="1" dirty="0">
                <a:latin typeface="Times New Roman" panose="02020603050405020304" pitchFamily="18" charset="0"/>
                <a:cs typeface="Times New Roman" panose="02020603050405020304" pitchFamily="18" charset="0"/>
              </a:rPr>
              <a:t>BMC Health Serv. Res.</a:t>
            </a:r>
            <a:r>
              <a:rPr lang="en-US" sz="1500" dirty="0">
                <a:latin typeface="Times New Roman" panose="02020603050405020304" pitchFamily="18" charset="0"/>
                <a:cs typeface="Times New Roman" panose="02020603050405020304" pitchFamily="18" charset="0"/>
              </a:rPr>
              <a:t>, vol. 19, no. 6, pp. 1–10, Jun. 2018.</a:t>
            </a:r>
          </a:p>
          <a:p>
            <a:pPr lvl="0"/>
            <a:r>
              <a:rPr lang="en-US" sz="1500" dirty="0">
                <a:latin typeface="Times New Roman" panose="02020603050405020304" pitchFamily="18" charset="0"/>
                <a:cs typeface="Times New Roman" panose="02020603050405020304" pitchFamily="18" charset="0"/>
              </a:rPr>
              <a:t>B. </a:t>
            </a:r>
            <a:r>
              <a:rPr lang="en-US" sz="1500" dirty="0" err="1">
                <a:latin typeface="Times New Roman" panose="02020603050405020304" pitchFamily="18" charset="0"/>
                <a:cs typeface="Times New Roman" panose="02020603050405020304" pitchFamily="18" charset="0"/>
              </a:rPr>
              <a:t>Adini</a:t>
            </a:r>
            <a:r>
              <a:rPr lang="en-US" sz="1500" dirty="0">
                <a:latin typeface="Times New Roman" panose="02020603050405020304" pitchFamily="18" charset="0"/>
                <a:cs typeface="Times New Roman" panose="02020603050405020304" pitchFamily="18" charset="0"/>
              </a:rPr>
              <a:t> and A. Goldberg, “Emergency Preparedness in Hospitals: Strategies and Frameworks,” </a:t>
            </a:r>
            <a:r>
              <a:rPr lang="en-US" sz="1500" i="1" dirty="0">
                <a:latin typeface="Times New Roman" panose="02020603050405020304" pitchFamily="18" charset="0"/>
                <a:cs typeface="Times New Roman" panose="02020603050405020304" pitchFamily="18" charset="0"/>
              </a:rPr>
              <a:t>Disaster Med. Public Health Prep.</a:t>
            </a:r>
            <a:r>
              <a:rPr lang="en-US" sz="1500" dirty="0">
                <a:latin typeface="Times New Roman" panose="02020603050405020304" pitchFamily="18" charset="0"/>
                <a:cs typeface="Times New Roman" panose="02020603050405020304" pitchFamily="18" charset="0"/>
              </a:rPr>
              <a:t>, vol. 14, no. 2, pp. 205–215, Feb. 2021.</a:t>
            </a:r>
          </a:p>
          <a:p>
            <a:pPr lvl="0"/>
            <a:r>
              <a:rPr lang="en-US" sz="1500" dirty="0">
                <a:latin typeface="Times New Roman" panose="02020603050405020304" pitchFamily="18" charset="0"/>
                <a:cs typeface="Times New Roman" panose="02020603050405020304" pitchFamily="18" charset="0"/>
              </a:rPr>
              <a:t>D. A. Norman and J. Nielsen, “Designing User-Friendly Healthcare Applications: A Guide to Better UX,” </a:t>
            </a:r>
            <a:r>
              <a:rPr lang="en-US" sz="1500" i="1" dirty="0">
                <a:latin typeface="Times New Roman" panose="02020603050405020304" pitchFamily="18" charset="0"/>
                <a:cs typeface="Times New Roman" panose="02020603050405020304" pitchFamily="18" charset="0"/>
              </a:rPr>
              <a:t>J. </a:t>
            </a:r>
            <a:r>
              <a:rPr lang="en-US" sz="1500" i="1" dirty="0" err="1">
                <a:latin typeface="Times New Roman" panose="02020603050405020304" pitchFamily="18" charset="0"/>
                <a:cs typeface="Times New Roman" panose="02020603050405020304" pitchFamily="18" charset="0"/>
              </a:rPr>
              <a:t>Healthc</a:t>
            </a:r>
            <a:r>
              <a:rPr lang="en-US" sz="1500" i="1" dirty="0">
                <a:latin typeface="Times New Roman" panose="02020603050405020304" pitchFamily="18" charset="0"/>
                <a:cs typeface="Times New Roman" panose="02020603050405020304" pitchFamily="18" charset="0"/>
              </a:rPr>
              <a:t>. Inform. Res.</a:t>
            </a:r>
            <a:r>
              <a:rPr lang="en-US" sz="1500" dirty="0">
                <a:latin typeface="Times New Roman" panose="02020603050405020304" pitchFamily="18" charset="0"/>
                <a:cs typeface="Times New Roman" panose="02020603050405020304" pitchFamily="18" charset="0"/>
              </a:rPr>
              <a:t>, vol. 3, no. 3, pp. 120–136, Sep. 2020.</a:t>
            </a:r>
          </a:p>
          <a:p>
            <a:r>
              <a:rPr lang="en-US" sz="1500" dirty="0">
                <a:latin typeface="Times New Roman" panose="02020603050405020304" pitchFamily="18" charset="0"/>
                <a:cs typeface="Times New Roman" panose="02020603050405020304" pitchFamily="18" charset="0"/>
              </a:rPr>
              <a:t>R. </a:t>
            </a:r>
            <a:r>
              <a:rPr lang="en-US" sz="1500" dirty="0" err="1">
                <a:latin typeface="Times New Roman" panose="02020603050405020304" pitchFamily="18" charset="0"/>
                <a:cs typeface="Times New Roman" panose="02020603050405020304" pitchFamily="18" charset="0"/>
              </a:rPr>
              <a:t>Ramakrishnan</a:t>
            </a:r>
            <a:r>
              <a:rPr lang="en-US" sz="1500" dirty="0">
                <a:latin typeface="Times New Roman" panose="02020603050405020304" pitchFamily="18" charset="0"/>
                <a:cs typeface="Times New Roman" panose="02020603050405020304" pitchFamily="18" charset="0"/>
              </a:rPr>
              <a:t> and J. </a:t>
            </a:r>
            <a:r>
              <a:rPr lang="en-US" sz="1500" dirty="0" err="1">
                <a:latin typeface="Times New Roman" panose="02020603050405020304" pitchFamily="18" charset="0"/>
                <a:cs typeface="Times New Roman" panose="02020603050405020304" pitchFamily="18" charset="0"/>
              </a:rPr>
              <a:t>Gehrke</a:t>
            </a:r>
            <a:r>
              <a:rPr lang="en-US" sz="1500" dirty="0">
                <a:latin typeface="Times New Roman" panose="02020603050405020304" pitchFamily="18" charset="0"/>
                <a:cs typeface="Times New Roman" panose="02020603050405020304" pitchFamily="18" charset="0"/>
              </a:rPr>
              <a:t>, “Real-Time Data Synchronization in Distributed Systems,” </a:t>
            </a:r>
            <a:r>
              <a:rPr lang="en-US" sz="1500" i="1" dirty="0">
                <a:latin typeface="Times New Roman" panose="02020603050405020304" pitchFamily="18" charset="0"/>
                <a:cs typeface="Times New Roman" panose="02020603050405020304" pitchFamily="18" charset="0"/>
              </a:rPr>
              <a:t>ACM </a:t>
            </a:r>
            <a:r>
              <a:rPr lang="en-US" sz="1500" i="1" dirty="0" err="1">
                <a:latin typeface="Times New Roman" panose="02020603050405020304" pitchFamily="18" charset="0"/>
                <a:cs typeface="Times New Roman" panose="02020603050405020304" pitchFamily="18" charset="0"/>
              </a:rPr>
              <a:t>Comput</a:t>
            </a:r>
            <a:r>
              <a:rPr lang="en-US" sz="1500" i="1" dirty="0">
                <a:latin typeface="Times New Roman" panose="02020603050405020304" pitchFamily="18" charset="0"/>
                <a:cs typeface="Times New Roman" panose="02020603050405020304" pitchFamily="18" charset="0"/>
              </a:rPr>
              <a:t>. </a:t>
            </a:r>
            <a:r>
              <a:rPr lang="en-US" sz="1500" i="1" dirty="0" err="1">
                <a:latin typeface="Times New Roman" panose="02020603050405020304" pitchFamily="18" charset="0"/>
                <a:cs typeface="Times New Roman" panose="02020603050405020304" pitchFamily="18" charset="0"/>
              </a:rPr>
              <a:t>Surv</a:t>
            </a:r>
            <a:r>
              <a:rPr lang="en-US" sz="1500" i="1"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vol. 45, no. 4, pp. 1–23, Dec. </a:t>
            </a:r>
            <a:endParaRPr lang="en-GB"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3594"/>
            <a:ext cx="10515600" cy="1325563"/>
          </a:xfrm>
        </p:spPr>
        <p:txBody>
          <a:bodyPr/>
          <a:lstStyle/>
          <a:p>
            <a:r>
              <a:rPr lang="en-US" b="1" dirty="0" smtClean="0"/>
              <a:t>GitHub Link:</a:t>
            </a:r>
            <a:endParaRPr lang="en-US" b="1" dirty="0"/>
          </a:p>
        </p:txBody>
      </p:sp>
      <p:sp>
        <p:nvSpPr>
          <p:cNvPr id="3" name="Content Placeholder 2"/>
          <p:cNvSpPr>
            <a:spLocks noGrp="1"/>
          </p:cNvSpPr>
          <p:nvPr>
            <p:ph idx="1"/>
          </p:nvPr>
        </p:nvSpPr>
        <p:spPr>
          <a:xfrm>
            <a:off x="838200" y="1397876"/>
            <a:ext cx="10515600" cy="4779087"/>
          </a:xfrm>
        </p:spPr>
        <p:txBody>
          <a:bodyPr>
            <a:normAutofit/>
          </a:bodyPr>
          <a:lstStyle/>
          <a:p>
            <a:pPr marL="0" indent="0">
              <a:buNone/>
            </a:pPr>
            <a:endParaRPr lang="en-US" sz="3200" dirty="0" smtClean="0"/>
          </a:p>
          <a:p>
            <a:pPr marL="0" indent="0">
              <a:buNone/>
            </a:pPr>
            <a:endParaRPr lang="en-US" sz="3200" dirty="0"/>
          </a:p>
          <a:p>
            <a:pPr marL="0" indent="0">
              <a:buNone/>
            </a:pPr>
            <a:r>
              <a:rPr lang="en-US" sz="3200" dirty="0" smtClean="0"/>
              <a:t>https</a:t>
            </a:r>
            <a:r>
              <a:rPr lang="en-US" sz="3200" dirty="0"/>
              <a:t>://github.com/Nakshatra119/hospital_finder-webapplicationn</a:t>
            </a:r>
          </a:p>
        </p:txBody>
      </p:sp>
    </p:spTree>
    <p:extLst>
      <p:ext uri="{BB962C8B-B14F-4D97-AF65-F5344CB8AC3E}">
        <p14:creationId xmlns:p14="http://schemas.microsoft.com/office/powerpoint/2010/main" val="3091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633"/>
            <a:ext cx="10515600" cy="1827322"/>
          </a:xfrm>
        </p:spPr>
        <p:txBody>
          <a:bodyPr/>
          <a:lstStyle/>
          <a:p>
            <a:r>
              <a:rPr lang="en-GB" b="1" dirty="0" smtClean="0"/>
              <a:t>Introduction:</a:t>
            </a:r>
            <a:endParaRPr lang="en-GB" b="1" dirty="0"/>
          </a:p>
        </p:txBody>
      </p:sp>
      <p:sp>
        <p:nvSpPr>
          <p:cNvPr id="3" name="Content Placeholder 2"/>
          <p:cNvSpPr>
            <a:spLocks noGrp="1"/>
          </p:cNvSpPr>
          <p:nvPr>
            <p:ph idx="1"/>
          </p:nvPr>
        </p:nvSpPr>
        <p:spPr>
          <a:xfrm>
            <a:off x="136633" y="1471448"/>
            <a:ext cx="11897711" cy="4705515"/>
          </a:xfrm>
        </p:spPr>
        <p:txBody>
          <a:bodyPr/>
          <a:lstStyle/>
          <a:p>
            <a:pPr marL="0" lvl="0"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In today’s fast-paced world, the efficient management and accessibility of healthcare resources have become critical, especially during emergencies where every second counts. The </a:t>
            </a:r>
            <a:r>
              <a:rPr lang="en-US" altLang="en-US" sz="1800" b="1" dirty="0" err="1">
                <a:latin typeface="Times New Roman" panose="02020603050405020304" pitchFamily="18" charset="0"/>
                <a:cs typeface="Times New Roman" panose="02020603050405020304" pitchFamily="18" charset="0"/>
              </a:rPr>
              <a:t>EmergencyCare</a:t>
            </a:r>
            <a:r>
              <a:rPr lang="en-US" altLang="en-US" sz="1800" b="1" dirty="0">
                <a:latin typeface="Times New Roman" panose="02020603050405020304" pitchFamily="18" charset="0"/>
                <a:cs typeface="Times New Roman" panose="02020603050405020304" pitchFamily="18" charset="0"/>
              </a:rPr>
              <a:t> System</a:t>
            </a:r>
            <a:r>
              <a:rPr lang="en-US" altLang="en-US" sz="1800" dirty="0">
                <a:latin typeface="Times New Roman" panose="02020603050405020304" pitchFamily="18" charset="0"/>
                <a:cs typeface="Times New Roman" panose="02020603050405020304" pitchFamily="18" charset="0"/>
              </a:rPr>
              <a:t> addresses this need by providing a comprehensive platform for real-time hospital data management and emergency healthcare coordination. This system empowers users to search for hospitals based on proximity, specialties, and availability of critical resources such as beds, ICUs, and emergency services. By integrating advanced features such as multilingual support, emergency indicators, and dynamic updates, the platform ensures that patients and healthcare providers have seamless access to accurate information, thereby improving decision-making and reducing response times.</a:t>
            </a:r>
          </a:p>
          <a:p>
            <a:pPr marL="0" lvl="0" indent="0" eaLnBrk="0" fontAlgn="base" hangingPunct="0">
              <a:lnSpc>
                <a:spcPct val="100000"/>
              </a:lnSpc>
              <a:spcBef>
                <a:spcPct val="0"/>
              </a:spcBef>
              <a:spcAft>
                <a:spcPct val="0"/>
              </a:spcAft>
              <a:buNone/>
            </a:pP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The system not only benefits patients but also enhances hospital operational efficiency by automating data validation, streamlining resource allocation, and enabling predictive analytics. Designed to be scalable and adaptable, it leverages modern technologies such as real-time APIs, data synchronization, and responsive design to cater to diverse user needs. With its user-friendly interface and transparent information-sharing mechanisms, the </a:t>
            </a:r>
            <a:r>
              <a:rPr lang="en-US" altLang="en-US" sz="1800" dirty="0" err="1">
                <a:latin typeface="Times New Roman" panose="02020603050405020304" pitchFamily="18" charset="0"/>
                <a:cs typeface="Times New Roman" panose="02020603050405020304" pitchFamily="18" charset="0"/>
              </a:rPr>
              <a:t>EmergencyCare</a:t>
            </a:r>
            <a:r>
              <a:rPr lang="en-US" altLang="en-US" sz="1800" dirty="0">
                <a:latin typeface="Times New Roman" panose="02020603050405020304" pitchFamily="18" charset="0"/>
                <a:cs typeface="Times New Roman" panose="02020603050405020304" pitchFamily="18" charset="0"/>
              </a:rPr>
              <a:t> System bridges gaps in healthcare accessibility, fosters trust, and aligns with global efforts toward universal health coverage and emergency preparedness. This innovative solution serves as a transformative step in addressing the challenges of healthcare delivery in both urban and rural settings.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675"/>
            <a:ext cx="10515600" cy="1869364"/>
          </a:xfrm>
        </p:spPr>
        <p:txBody>
          <a:bodyPr/>
          <a:lstStyle/>
          <a:p>
            <a:r>
              <a:rPr lang="en-GB" b="1" dirty="0"/>
              <a:t>Literature </a:t>
            </a:r>
            <a:r>
              <a:rPr lang="en-GB" b="1" dirty="0" smtClean="0"/>
              <a:t>Review:</a:t>
            </a:r>
            <a:endParaRPr lang="en-GB" b="1" dirty="0"/>
          </a:p>
        </p:txBody>
      </p:sp>
      <p:sp>
        <p:nvSpPr>
          <p:cNvPr id="3" name="Content Placeholder 2"/>
          <p:cNvSpPr>
            <a:spLocks noGrp="1"/>
          </p:cNvSpPr>
          <p:nvPr>
            <p:ph idx="1"/>
          </p:nvPr>
        </p:nvSpPr>
        <p:spPr>
          <a:xfrm>
            <a:off x="199697" y="1093076"/>
            <a:ext cx="11750565" cy="5083887"/>
          </a:xfrm>
        </p:spPr>
        <p:txBody>
          <a:bodyPr>
            <a:noAutofit/>
          </a:bodyPr>
          <a:lstStyle/>
          <a:p>
            <a:pPr marL="0" lvl="0" indent="0" eaLnBrk="0" fontAlgn="base" hangingPunct="0">
              <a:lnSpc>
                <a:spcPct val="100000"/>
              </a:lnSpc>
              <a:spcBef>
                <a:spcPct val="0"/>
              </a:spcBef>
              <a:spcAft>
                <a:spcPct val="0"/>
              </a:spcAft>
              <a:buFontTx/>
              <a:buAutoNum type="arabicPeriod"/>
            </a:pPr>
            <a:r>
              <a:rPr lang="en-US" altLang="en-US" sz="1600" b="1" dirty="0">
                <a:latin typeface="Times New Roman" panose="02020603050405020304" pitchFamily="18" charset="0"/>
                <a:cs typeface="Times New Roman" panose="02020603050405020304" pitchFamily="18" charset="0"/>
              </a:rPr>
              <a:t>Real-Time Systems in Healthcare</a:t>
            </a:r>
            <a:r>
              <a:rPr lang="en-US" altLang="en-US" sz="1600" dirty="0">
                <a:latin typeface="Times New Roman" panose="02020603050405020304" pitchFamily="18" charset="0"/>
                <a:cs typeface="Times New Roman" panose="02020603050405020304" pitchFamily="18" charset="0"/>
              </a:rPr>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Liu and </a:t>
            </a:r>
            <a:r>
              <a:rPr lang="en-US" altLang="en-US" sz="1600" dirty="0" err="1">
                <a:latin typeface="Times New Roman" panose="02020603050405020304" pitchFamily="18" charset="0"/>
                <a:cs typeface="Times New Roman" panose="02020603050405020304" pitchFamily="18" charset="0"/>
              </a:rPr>
              <a:t>Layland</a:t>
            </a:r>
            <a:r>
              <a:rPr lang="en-US" altLang="en-US" sz="1600" dirty="0">
                <a:latin typeface="Times New Roman" panose="02020603050405020304" pitchFamily="18" charset="0"/>
                <a:cs typeface="Times New Roman" panose="02020603050405020304" pitchFamily="18" charset="0"/>
              </a:rPr>
              <a:t> explored the role of real-time systems in healthcare, highlighting their importance in ensuring </a:t>
            </a:r>
            <a:r>
              <a:rPr lang="en-US" altLang="en-US" sz="1600" dirty="0" smtClean="0">
                <a:latin typeface="Times New Roman" panose="02020603050405020304" pitchFamily="18" charset="0"/>
                <a:cs typeface="Times New Roman" panose="02020603050405020304" pitchFamily="18" charset="0"/>
              </a:rPr>
              <a:t>timely </a:t>
            </a:r>
            <a:r>
              <a:rPr lang="en-US" altLang="en-US" sz="1600" dirty="0">
                <a:latin typeface="Times New Roman" panose="02020603050405020304" pitchFamily="18" charset="0"/>
                <a:cs typeface="Times New Roman" panose="02020603050405020304" pitchFamily="18" charset="0"/>
              </a:rPr>
              <a:t>data updates and efficient resource allocation during emergencies. They emphasized how real-time </a:t>
            </a:r>
            <a:r>
              <a:rPr lang="en-US" altLang="en-US" sz="1600" dirty="0" smtClean="0">
                <a:latin typeface="Times New Roman" panose="02020603050405020304" pitchFamily="18" charset="0"/>
                <a:cs typeface="Times New Roman" panose="02020603050405020304" pitchFamily="18" charset="0"/>
              </a:rPr>
              <a:t>synchronization improves </a:t>
            </a:r>
            <a:r>
              <a:rPr lang="en-US" altLang="en-US" sz="1600" dirty="0">
                <a:latin typeface="Times New Roman" panose="02020603050405020304" pitchFamily="18" charset="0"/>
                <a:cs typeface="Times New Roman" panose="02020603050405020304" pitchFamily="18" charset="0"/>
              </a:rPr>
              <a:t>decision-making and patient outcomes.</a:t>
            </a:r>
          </a:p>
          <a:p>
            <a:pPr marL="0" lvl="0" indent="0" eaLnBrk="0" fontAlgn="base" hangingPunct="0">
              <a:lnSpc>
                <a:spcPct val="100000"/>
              </a:lnSpc>
              <a:spcBef>
                <a:spcPct val="0"/>
              </a:spcBef>
              <a:spcAft>
                <a:spcPct val="0"/>
              </a:spcAft>
              <a:buFontTx/>
              <a:buAutoNum type="arabicPeriod" startAt="2"/>
            </a:pPr>
            <a:r>
              <a:rPr lang="en-US" altLang="en-US" sz="1600" b="1" dirty="0">
                <a:latin typeface="Times New Roman" panose="02020603050405020304" pitchFamily="18" charset="0"/>
                <a:cs typeface="Times New Roman" panose="02020603050405020304" pitchFamily="18" charset="0"/>
              </a:rPr>
              <a:t>Big Data Analytics in Healthcare</a:t>
            </a:r>
            <a:r>
              <a:rPr lang="en-US" altLang="en-US" sz="1600" dirty="0">
                <a:latin typeface="Times New Roman" panose="02020603050405020304" pitchFamily="18" charset="0"/>
                <a:cs typeface="Times New Roman" panose="02020603050405020304" pitchFamily="18" charset="0"/>
              </a:rPr>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Wang et al. discussed the integration of big data analytics in healthcare, enabling hospitals to predict resource </a:t>
            </a:r>
            <a:r>
              <a:rPr lang="en-US" altLang="en-US" sz="1600" dirty="0" smtClean="0">
                <a:latin typeface="Times New Roman" panose="02020603050405020304" pitchFamily="18" charset="0"/>
                <a:cs typeface="Times New Roman" panose="02020603050405020304" pitchFamily="18" charset="0"/>
              </a:rPr>
              <a:t>demand</a:t>
            </a:r>
            <a:r>
              <a:rPr lang="en-US" altLang="en-US" sz="1600" dirty="0">
                <a:latin typeface="Times New Roman" panose="02020603050405020304" pitchFamily="18" charset="0"/>
                <a:cs typeface="Times New Roman" panose="02020603050405020304" pitchFamily="18" charset="0"/>
              </a:rPr>
              <a:t>, analyze patient trends, and optimize bed and staff allocation. Their work underscores the importance </a:t>
            </a:r>
            <a:r>
              <a:rPr lang="en-US" altLang="en-US" sz="1600" dirty="0" smtClean="0">
                <a:latin typeface="Times New Roman" panose="02020603050405020304" pitchFamily="18" charset="0"/>
                <a:cs typeface="Times New Roman" panose="02020603050405020304" pitchFamily="18" charset="0"/>
              </a:rPr>
              <a:t>of </a:t>
            </a:r>
            <a:r>
              <a:rPr lang="en-US" altLang="en-US" sz="1600" dirty="0">
                <a:latin typeface="Times New Roman" panose="02020603050405020304" pitchFamily="18" charset="0"/>
                <a:cs typeface="Times New Roman" panose="02020603050405020304" pitchFamily="18" charset="0"/>
              </a:rPr>
              <a:t>data-driven solutions in modern healthcare.</a:t>
            </a:r>
          </a:p>
          <a:p>
            <a:pPr marL="0" lvl="0" indent="0" eaLnBrk="0" fontAlgn="base" hangingPunct="0">
              <a:lnSpc>
                <a:spcPct val="100000"/>
              </a:lnSpc>
              <a:spcBef>
                <a:spcPct val="0"/>
              </a:spcBef>
              <a:spcAft>
                <a:spcPct val="0"/>
              </a:spcAft>
              <a:buFontTx/>
              <a:buAutoNum type="arabicPeriod" startAt="3"/>
            </a:pPr>
            <a:r>
              <a:rPr lang="en-US" altLang="en-US" sz="1600" b="1" dirty="0">
                <a:latin typeface="Times New Roman" panose="02020603050405020304" pitchFamily="18" charset="0"/>
                <a:cs typeface="Times New Roman" panose="02020603050405020304" pitchFamily="18" charset="0"/>
              </a:rPr>
              <a:t>Hospital Resource Management</a:t>
            </a:r>
            <a:r>
              <a:rPr lang="en-US" altLang="en-US" sz="1600" dirty="0">
                <a:latin typeface="Times New Roman" panose="02020603050405020304" pitchFamily="18" charset="0"/>
                <a:cs typeface="Times New Roman" panose="02020603050405020304" pitchFamily="18" charset="0"/>
              </a:rPr>
              <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Green and </a:t>
            </a:r>
            <a:r>
              <a:rPr lang="en-US" altLang="en-US" sz="1600" dirty="0" err="1">
                <a:latin typeface="Times New Roman" panose="02020603050405020304" pitchFamily="18" charset="0"/>
                <a:cs typeface="Times New Roman" panose="02020603050405020304" pitchFamily="18" charset="0"/>
              </a:rPr>
              <a:t>Savin</a:t>
            </a:r>
            <a:r>
              <a:rPr lang="en-US" altLang="en-US" sz="1600" dirty="0">
                <a:latin typeface="Times New Roman" panose="02020603050405020304" pitchFamily="18" charset="0"/>
                <a:cs typeface="Times New Roman" panose="02020603050405020304" pitchFamily="18" charset="0"/>
              </a:rPr>
              <a:t> examined methodologies for effective resource allocation in hospitals. Their research highlights </a:t>
            </a:r>
            <a:r>
              <a:rPr lang="en-US" altLang="en-US" sz="1600" dirty="0" smtClean="0">
                <a:latin typeface="Times New Roman" panose="02020603050405020304" pitchFamily="18" charset="0"/>
                <a:cs typeface="Times New Roman" panose="02020603050405020304" pitchFamily="18" charset="0"/>
              </a:rPr>
              <a:t>key </a:t>
            </a:r>
            <a:r>
              <a:rPr lang="en-US" altLang="en-US" sz="1600" dirty="0">
                <a:latin typeface="Times New Roman" panose="02020603050405020304" pitchFamily="18" charset="0"/>
                <a:cs typeface="Times New Roman" panose="02020603050405020304" pitchFamily="18" charset="0"/>
              </a:rPr>
              <a:t>strategies for managing beds, ICUs, and emergency resources, particularly during peak demand periods.</a:t>
            </a:r>
          </a:p>
          <a:p>
            <a:pPr marL="0" lvl="0" indent="0" eaLnBrk="0" fontAlgn="base" hangingPunct="0">
              <a:lnSpc>
                <a:spcPct val="100000"/>
              </a:lnSpc>
              <a:spcBef>
                <a:spcPct val="0"/>
              </a:spcBef>
              <a:spcAft>
                <a:spcPct val="0"/>
              </a:spcAft>
              <a:buFontTx/>
              <a:buAutoNum type="arabicPeriod" startAt="4"/>
            </a:pPr>
            <a:r>
              <a:rPr lang="en-US" altLang="en-US" sz="1600" b="1" dirty="0">
                <a:latin typeface="Times New Roman" panose="02020603050405020304" pitchFamily="18" charset="0"/>
                <a:cs typeface="Times New Roman" panose="02020603050405020304" pitchFamily="18" charset="0"/>
              </a:rPr>
              <a:t>Hospital Rating Systems</a:t>
            </a:r>
            <a:r>
              <a:rPr lang="en-US" altLang="en-US" sz="1600" dirty="0">
                <a:latin typeface="Times New Roman" panose="02020603050405020304" pitchFamily="18" charset="0"/>
                <a:cs typeface="Times New Roman" panose="02020603050405020304" pitchFamily="18" charset="0"/>
              </a:rPr>
              <a:t/>
            </a:r>
            <a:br>
              <a:rPr lang="en-US" altLang="en-US" sz="1600" dirty="0">
                <a:latin typeface="Times New Roman" panose="02020603050405020304" pitchFamily="18" charset="0"/>
                <a:cs typeface="Times New Roman" panose="02020603050405020304" pitchFamily="18" charset="0"/>
              </a:rPr>
            </a:br>
            <a:r>
              <a:rPr lang="en-US" altLang="en-US" sz="1600" dirty="0" err="1">
                <a:latin typeface="Times New Roman" panose="02020603050405020304" pitchFamily="18" charset="0"/>
                <a:cs typeface="Times New Roman" panose="02020603050405020304" pitchFamily="18" charset="0"/>
              </a:rPr>
              <a:t>Bardach</a:t>
            </a:r>
            <a:r>
              <a:rPr lang="en-US" altLang="en-US" sz="1600" dirty="0">
                <a:latin typeface="Times New Roman" panose="02020603050405020304" pitchFamily="18" charset="0"/>
                <a:cs typeface="Times New Roman" panose="02020603050405020304" pitchFamily="18" charset="0"/>
              </a:rPr>
              <a:t> and Hibbard focused on how hospital rating systems influence patient decision-making. Transparent and accessible </a:t>
            </a:r>
            <a:r>
              <a:rPr lang="en-US" altLang="en-US" sz="1600" dirty="0" smtClean="0">
                <a:latin typeface="Times New Roman" panose="02020603050405020304" pitchFamily="18" charset="0"/>
                <a:cs typeface="Times New Roman" panose="02020603050405020304" pitchFamily="18" charset="0"/>
              </a:rPr>
              <a:t>data empower </a:t>
            </a:r>
            <a:r>
              <a:rPr lang="en-US" altLang="en-US" sz="1600" dirty="0">
                <a:latin typeface="Times New Roman" panose="02020603050405020304" pitchFamily="18" charset="0"/>
                <a:cs typeface="Times New Roman" panose="02020603050405020304" pitchFamily="18" charset="0"/>
              </a:rPr>
              <a:t>patients to make informed choices and drive accountability among healthcare providers.</a:t>
            </a:r>
          </a:p>
          <a:p>
            <a:pPr marL="0" lvl="0" indent="0" eaLnBrk="0" fontAlgn="base" hangingPunct="0">
              <a:lnSpc>
                <a:spcPct val="100000"/>
              </a:lnSpc>
              <a:spcBef>
                <a:spcPct val="0"/>
              </a:spcBef>
              <a:spcAft>
                <a:spcPct val="0"/>
              </a:spcAft>
              <a:buFontTx/>
              <a:buAutoNum type="arabicPeriod" startAt="5"/>
            </a:pPr>
            <a:r>
              <a:rPr lang="en-US" altLang="en-US" sz="1600" b="1" dirty="0">
                <a:latin typeface="Times New Roman" panose="02020603050405020304" pitchFamily="18" charset="0"/>
                <a:cs typeface="Times New Roman" panose="02020603050405020304" pitchFamily="18" charset="0"/>
              </a:rPr>
              <a:t>Emergency Care in Low-Resource Settings</a:t>
            </a:r>
            <a:r>
              <a:rPr lang="en-US" altLang="en-US" sz="1600" dirty="0">
                <a:latin typeface="Times New Roman" panose="02020603050405020304" pitchFamily="18" charset="0"/>
                <a:cs typeface="Times New Roman" panose="02020603050405020304" pitchFamily="18" charset="0"/>
              </a:rPr>
              <a:t/>
            </a:r>
            <a:br>
              <a:rPr lang="en-US" altLang="en-US" sz="1600" dirty="0">
                <a:latin typeface="Times New Roman" panose="02020603050405020304" pitchFamily="18" charset="0"/>
                <a:cs typeface="Times New Roman" panose="02020603050405020304" pitchFamily="18" charset="0"/>
              </a:rPr>
            </a:br>
            <a:r>
              <a:rPr lang="en-US" altLang="en-US" sz="1600" dirty="0" err="1">
                <a:latin typeface="Times New Roman" panose="02020603050405020304" pitchFamily="18" charset="0"/>
                <a:cs typeface="Times New Roman" panose="02020603050405020304" pitchFamily="18" charset="0"/>
              </a:rPr>
              <a:t>Razzak</a:t>
            </a:r>
            <a:r>
              <a:rPr lang="en-US" altLang="en-US" sz="1600" dirty="0">
                <a:latin typeface="Times New Roman" panose="02020603050405020304" pitchFamily="18" charset="0"/>
                <a:cs typeface="Times New Roman" panose="02020603050405020304" pitchFamily="18" charset="0"/>
              </a:rPr>
              <a:t> and </a:t>
            </a:r>
            <a:r>
              <a:rPr lang="en-US" altLang="en-US" sz="1600" dirty="0" err="1">
                <a:latin typeface="Times New Roman" panose="02020603050405020304" pitchFamily="18" charset="0"/>
                <a:cs typeface="Times New Roman" panose="02020603050405020304" pitchFamily="18" charset="0"/>
              </a:rPr>
              <a:t>Kellermann</a:t>
            </a:r>
            <a:r>
              <a:rPr lang="en-US" altLang="en-US" sz="1600" dirty="0">
                <a:latin typeface="Times New Roman" panose="02020603050405020304" pitchFamily="18" charset="0"/>
                <a:cs typeface="Times New Roman" panose="02020603050405020304" pitchFamily="18" charset="0"/>
              </a:rPr>
              <a:t> emphasized the challenges in providing emergency care in resource-constrained environments. </a:t>
            </a:r>
            <a:r>
              <a:rPr lang="en-US" altLang="en-US" sz="1600" dirty="0" smtClean="0">
                <a:latin typeface="Times New Roman" panose="02020603050405020304" pitchFamily="18" charset="0"/>
                <a:cs typeface="Times New Roman" panose="02020603050405020304" pitchFamily="18" charset="0"/>
              </a:rPr>
              <a:t>Their </a:t>
            </a:r>
            <a:r>
              <a:rPr lang="en-US" altLang="en-US" sz="1600" dirty="0">
                <a:latin typeface="Times New Roman" panose="02020603050405020304" pitchFamily="18" charset="0"/>
                <a:cs typeface="Times New Roman" panose="02020603050405020304" pitchFamily="18" charset="0"/>
              </a:rPr>
              <a:t>study stressed the need for scalable systems to bridge healthcare gaps in underserved regions.</a:t>
            </a:r>
          </a:p>
          <a:p>
            <a:pPr marL="0" lvl="0" indent="0" eaLnBrk="0" fontAlgn="base" hangingPunct="0">
              <a:lnSpc>
                <a:spcPct val="100000"/>
              </a:lnSpc>
              <a:spcBef>
                <a:spcPct val="0"/>
              </a:spcBef>
              <a:spcAft>
                <a:spcPct val="0"/>
              </a:spcAft>
              <a:buFontTx/>
              <a:buAutoNum type="arabicPeriod" startAt="7"/>
            </a:pPr>
            <a:r>
              <a:rPr lang="en-US" altLang="en-US" sz="1600" b="1" dirty="0">
                <a:latin typeface="Times New Roman" panose="02020603050405020304" pitchFamily="18" charset="0"/>
                <a:cs typeface="Times New Roman" panose="02020603050405020304" pitchFamily="18" charset="0"/>
              </a:rPr>
              <a:t>Emergency Preparedness Strategies</a:t>
            </a:r>
            <a:r>
              <a:rPr lang="en-US" altLang="en-US" sz="1600" dirty="0">
                <a:latin typeface="Times New Roman" panose="02020603050405020304" pitchFamily="18" charset="0"/>
                <a:cs typeface="Times New Roman" panose="02020603050405020304" pitchFamily="18" charset="0"/>
              </a:rPr>
              <a:t/>
            </a:r>
            <a:br>
              <a:rPr lang="en-US" altLang="en-US" sz="1600" dirty="0">
                <a:latin typeface="Times New Roman" panose="02020603050405020304" pitchFamily="18" charset="0"/>
                <a:cs typeface="Times New Roman" panose="02020603050405020304" pitchFamily="18" charset="0"/>
              </a:rPr>
            </a:br>
            <a:r>
              <a:rPr lang="en-US" altLang="en-US" sz="1600" dirty="0" err="1">
                <a:latin typeface="Times New Roman" panose="02020603050405020304" pitchFamily="18" charset="0"/>
                <a:cs typeface="Times New Roman" panose="02020603050405020304" pitchFamily="18" charset="0"/>
              </a:rPr>
              <a:t>Adini</a:t>
            </a:r>
            <a:r>
              <a:rPr lang="en-US" altLang="en-US" sz="1600" dirty="0">
                <a:latin typeface="Times New Roman" panose="02020603050405020304" pitchFamily="18" charset="0"/>
                <a:cs typeface="Times New Roman" panose="02020603050405020304" pitchFamily="18" charset="0"/>
              </a:rPr>
              <a:t> and Goldberg discussed emergency preparedness in hospitals, focusing on real-time data sharing, </a:t>
            </a:r>
            <a:r>
              <a:rPr lang="en-US" altLang="en-US" sz="1600" dirty="0" smtClean="0">
                <a:latin typeface="Times New Roman" panose="02020603050405020304" pitchFamily="18" charset="0"/>
                <a:cs typeface="Times New Roman" panose="02020603050405020304" pitchFamily="18" charset="0"/>
              </a:rPr>
              <a:t>coordination </a:t>
            </a:r>
            <a:r>
              <a:rPr lang="en-US" altLang="en-US" sz="1600" dirty="0">
                <a:latin typeface="Times New Roman" panose="02020603050405020304" pitchFamily="18" charset="0"/>
                <a:cs typeface="Times New Roman" panose="02020603050405020304" pitchFamily="18" charset="0"/>
              </a:rPr>
              <a:t>among agencies, and resource mobilization during crises. Their work provides a framework for improving hospital readiness.</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103"/>
            <a:ext cx="10515600" cy="1585585"/>
          </a:xfrm>
        </p:spPr>
        <p:txBody>
          <a:bodyPr/>
          <a:lstStyle/>
          <a:p>
            <a:r>
              <a:rPr lang="en-GB" b="1" dirty="0"/>
              <a:t>Research Gaps </a:t>
            </a:r>
            <a:r>
              <a:rPr lang="en-GB" b="1" dirty="0" smtClean="0"/>
              <a:t>Identified:</a:t>
            </a:r>
            <a:endParaRPr lang="en-GB" b="1" dirty="0"/>
          </a:p>
        </p:txBody>
      </p:sp>
      <p:sp>
        <p:nvSpPr>
          <p:cNvPr id="3" name="Content Placeholder 2"/>
          <p:cNvSpPr>
            <a:spLocks noGrp="1"/>
          </p:cNvSpPr>
          <p:nvPr>
            <p:ph idx="1"/>
          </p:nvPr>
        </p:nvSpPr>
        <p:spPr>
          <a:xfrm>
            <a:off x="220717" y="1418898"/>
            <a:ext cx="11792607" cy="4758066"/>
          </a:xfrm>
        </p:spPr>
        <p:txBody>
          <a:bodyPr>
            <a:noAutofit/>
          </a:bodyPr>
          <a:lstStyle/>
          <a:p>
            <a:r>
              <a:rPr lang="en-US" sz="2000" dirty="0">
                <a:latin typeface="Times New Roman" panose="02020603050405020304" pitchFamily="18" charset="0"/>
                <a:cs typeface="Times New Roman" panose="02020603050405020304" pitchFamily="18" charset="0"/>
              </a:rPr>
              <a:t>Identifying research gaps in healthcare management system app development using Java</a:t>
            </a:r>
          </a:p>
          <a:p>
            <a:pPr marL="0" indent="0">
              <a:buNone/>
            </a:pPr>
            <a:r>
              <a:rPr lang="en-US" sz="2000" dirty="0">
                <a:latin typeface="Times New Roman" panose="02020603050405020304" pitchFamily="18" charset="0"/>
                <a:cs typeface="Times New Roman" panose="02020603050405020304" pitchFamily="18" charset="0"/>
              </a:rPr>
              <a:t>     may involve several considerations. </a:t>
            </a:r>
          </a:p>
          <a:p>
            <a:r>
              <a:rPr lang="en-US" sz="2000" dirty="0">
                <a:latin typeface="Times New Roman" panose="02020603050405020304" pitchFamily="18" charset="0"/>
                <a:cs typeface="Times New Roman" panose="02020603050405020304" pitchFamily="18" charset="0"/>
              </a:rPr>
              <a:t>Interoperability and Integration : Explore ways to enhance interoperability with other</a:t>
            </a:r>
          </a:p>
          <a:p>
            <a:pPr marL="0" indent="0">
              <a:buNone/>
            </a:pPr>
            <a:r>
              <a:rPr lang="en-US" sz="2000" dirty="0">
                <a:latin typeface="Times New Roman" panose="02020603050405020304" pitchFamily="18" charset="0"/>
                <a:cs typeface="Times New Roman" panose="02020603050405020304" pitchFamily="18" charset="0"/>
              </a:rPr>
              <a:t>     healthcare systems and integrate seamlessly with diverse data sources.</a:t>
            </a:r>
          </a:p>
          <a:p>
            <a:r>
              <a:rPr lang="en-US" sz="2000" dirty="0">
                <a:latin typeface="Times New Roman" panose="02020603050405020304" pitchFamily="18" charset="0"/>
                <a:cs typeface="Times New Roman" panose="02020603050405020304" pitchFamily="18" charset="0"/>
              </a:rPr>
              <a:t>Security and Privacy : Investigate methods to strengthen security measures and ensure</a:t>
            </a:r>
          </a:p>
          <a:p>
            <a:pPr marL="0" indent="0">
              <a:buNone/>
            </a:pPr>
            <a:r>
              <a:rPr lang="en-US" sz="2000" dirty="0">
                <a:latin typeface="Times New Roman" panose="02020603050405020304" pitchFamily="18" charset="0"/>
                <a:cs typeface="Times New Roman" panose="02020603050405020304" pitchFamily="18" charset="0"/>
              </a:rPr>
              <a:t>     robust privacy protection, considering the sensitive nature of healthcare data.</a:t>
            </a:r>
          </a:p>
          <a:p>
            <a:r>
              <a:rPr lang="en-US" sz="2000" dirty="0">
                <a:latin typeface="Times New Roman" panose="02020603050405020304" pitchFamily="18" charset="0"/>
                <a:cs typeface="Times New Roman" panose="02020603050405020304" pitchFamily="18" charset="0"/>
              </a:rPr>
              <a:t>Usability and User Experience : Evaluate and improve the user interface and overall user</a:t>
            </a:r>
          </a:p>
          <a:p>
            <a:pPr marL="0" indent="0">
              <a:buNone/>
            </a:pPr>
            <a:r>
              <a:rPr lang="en-US" sz="2000" dirty="0">
                <a:latin typeface="Times New Roman" panose="02020603050405020304" pitchFamily="18" charset="0"/>
                <a:cs typeface="Times New Roman" panose="02020603050405020304" pitchFamily="18" charset="0"/>
              </a:rPr>
              <a:t>     experience to optimize the application for healthcare professionals and patients.</a:t>
            </a:r>
          </a:p>
          <a:p>
            <a:r>
              <a:rPr lang="en-US" sz="2000" dirty="0">
                <a:latin typeface="Times New Roman" panose="02020603050405020304" pitchFamily="18" charset="0"/>
                <a:cs typeface="Times New Roman" panose="02020603050405020304" pitchFamily="18" charset="0"/>
              </a:rPr>
              <a:t>Scalability and Performance : Research scalable architectures and methods to improve the</a:t>
            </a:r>
          </a:p>
          <a:p>
            <a:pPr marL="0" indent="0">
              <a:buNone/>
            </a:pPr>
            <a:r>
              <a:rPr lang="en-US" sz="2000" dirty="0">
                <a:latin typeface="Times New Roman" panose="02020603050405020304" pitchFamily="18" charset="0"/>
                <a:cs typeface="Times New Roman" panose="02020603050405020304" pitchFamily="18" charset="0"/>
              </a:rPr>
              <a:t>     app's performance, especially as data volumes and user numbers increase.</a:t>
            </a:r>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571"/>
            <a:ext cx="10515600" cy="1764260"/>
          </a:xfrm>
        </p:spPr>
        <p:txBody>
          <a:bodyPr/>
          <a:lstStyle/>
          <a:p>
            <a:r>
              <a:rPr lang="en-GB" b="1" dirty="0"/>
              <a:t>Proposed </a:t>
            </a:r>
            <a:r>
              <a:rPr lang="en-GB" b="1" dirty="0" smtClean="0"/>
              <a:t>Methodology:</a:t>
            </a:r>
            <a:endParaRPr lang="en-GB" b="1" dirty="0"/>
          </a:p>
        </p:txBody>
      </p:sp>
      <p:sp>
        <p:nvSpPr>
          <p:cNvPr id="3" name="Content Placeholder 2"/>
          <p:cNvSpPr>
            <a:spLocks noGrp="1"/>
          </p:cNvSpPr>
          <p:nvPr>
            <p:ph idx="1"/>
          </p:nvPr>
        </p:nvSpPr>
        <p:spPr>
          <a:xfrm>
            <a:off x="210207" y="1282262"/>
            <a:ext cx="11708524" cy="4894701"/>
          </a:xfrm>
        </p:spPr>
        <p:txBody>
          <a:bodyPr>
            <a:normAutofit/>
          </a:bodyPr>
          <a:lstStyle/>
          <a:p>
            <a:pPr marL="0" lvl="0" indent="0" eaLnBrk="0" fontAlgn="base" hangingPunct="0">
              <a:lnSpc>
                <a:spcPct val="100000"/>
              </a:lnSpc>
              <a:spcBef>
                <a:spcPct val="0"/>
              </a:spcBef>
              <a:spcAft>
                <a:spcPct val="0"/>
              </a:spcAft>
              <a:buFontTx/>
              <a:buAutoNum type="arabicPeriod"/>
            </a:pPr>
            <a:r>
              <a:rPr lang="en-US" altLang="en-US" sz="2400" b="1" dirty="0">
                <a:latin typeface="Times New Roman" panose="02020603050405020304" pitchFamily="18" charset="0"/>
                <a:cs typeface="Times New Roman" panose="02020603050405020304" pitchFamily="18" charset="0"/>
              </a:rPr>
              <a:t>Centralized Database</a:t>
            </a:r>
            <a:r>
              <a:rPr lang="en-US" altLang="en-US" sz="2400" dirty="0">
                <a:latin typeface="Times New Roman" panose="02020603050405020304" pitchFamily="18" charset="0"/>
                <a:cs typeface="Times New Roman" panose="02020603050405020304" pitchFamily="18" charset="0"/>
              </a:rPr>
              <a:t>: Manage hospital details (name, address, beds, specialties, etc.) </a:t>
            </a:r>
          </a:p>
          <a:p>
            <a:pPr marL="0" lvl="0" indent="0" eaLnBrk="0" fontAlgn="base" hangingPunct="0">
              <a:lnSpc>
                <a:spcPct val="10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with real-time synchronization. </a:t>
            </a:r>
          </a:p>
          <a:p>
            <a:pPr marL="0" lvl="0" indent="0" eaLnBrk="0" fontAlgn="base" hangingPunct="0">
              <a:lnSpc>
                <a:spcPct val="100000"/>
              </a:lnSpc>
              <a:spcBef>
                <a:spcPct val="0"/>
              </a:spcBef>
              <a:spcAft>
                <a:spcPct val="0"/>
              </a:spcAft>
              <a:buFontTx/>
              <a:buAutoNum type="arabicPeriod" startAt="2"/>
            </a:pPr>
            <a:r>
              <a:rPr lang="en-US" altLang="en-US" sz="2400" b="1" dirty="0">
                <a:latin typeface="Times New Roman" panose="02020603050405020304" pitchFamily="18" charset="0"/>
                <a:cs typeface="Times New Roman" panose="02020603050405020304" pitchFamily="18" charset="0"/>
              </a:rPr>
              <a:t>Search and Filters</a:t>
            </a:r>
            <a:r>
              <a:rPr lang="en-US" altLang="en-US" sz="2400" dirty="0">
                <a:latin typeface="Times New Roman" panose="02020603050405020304" pitchFamily="18" charset="0"/>
                <a:cs typeface="Times New Roman" panose="02020603050405020304" pitchFamily="18" charset="0"/>
              </a:rPr>
              <a:t>: Enable hospital search by name, location, or specialty and </a:t>
            </a:r>
          </a:p>
          <a:p>
            <a:pPr marL="0" lvl="0" indent="0" eaLnBrk="0" fontAlgn="base" hangingPunct="0">
              <a:lnSpc>
                <a:spcPct val="10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sort by proximity or ratings. </a:t>
            </a:r>
          </a:p>
          <a:p>
            <a:pPr marL="0" lvl="0" indent="0" eaLnBrk="0" fontAlgn="base" hangingPunct="0">
              <a:lnSpc>
                <a:spcPct val="100000"/>
              </a:lnSpc>
              <a:spcBef>
                <a:spcPct val="0"/>
              </a:spcBef>
              <a:spcAft>
                <a:spcPct val="0"/>
              </a:spcAft>
              <a:buFontTx/>
              <a:buAutoNum type="arabicPeriod" startAt="3"/>
            </a:pPr>
            <a:r>
              <a:rPr lang="en-US" altLang="en-US" sz="2400" b="1" dirty="0">
                <a:latin typeface="Times New Roman" panose="02020603050405020304" pitchFamily="18" charset="0"/>
                <a:cs typeface="Times New Roman" panose="02020603050405020304" pitchFamily="18" charset="0"/>
              </a:rPr>
              <a:t>Emergency Indicators</a:t>
            </a:r>
            <a:r>
              <a:rPr lang="en-US" altLang="en-US" sz="2400" dirty="0">
                <a:latin typeface="Times New Roman" panose="02020603050405020304" pitchFamily="18" charset="0"/>
                <a:cs typeface="Times New Roman" panose="02020603050405020304" pitchFamily="18" charset="0"/>
              </a:rPr>
              <a:t>: Highlight hospitals with active emergencies using visual </a:t>
            </a:r>
          </a:p>
          <a:p>
            <a:pPr marL="0" lvl="0" indent="0" eaLnBrk="0" fontAlgn="base" hangingPunct="0">
              <a:lnSpc>
                <a:spcPct val="10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badges or icons. </a:t>
            </a:r>
          </a:p>
          <a:p>
            <a:pPr marL="0" lvl="0" indent="0" eaLnBrk="0" fontAlgn="base" hangingPunct="0">
              <a:lnSpc>
                <a:spcPct val="100000"/>
              </a:lnSpc>
              <a:spcBef>
                <a:spcPct val="0"/>
              </a:spcBef>
              <a:spcAft>
                <a:spcPct val="0"/>
              </a:spcAft>
              <a:buFontTx/>
              <a:buAutoNum type="arabicPeriod" startAt="4"/>
            </a:pPr>
            <a:r>
              <a:rPr lang="en-US" altLang="en-US" sz="2400" b="1" dirty="0">
                <a:latin typeface="Times New Roman" panose="02020603050405020304" pitchFamily="18" charset="0"/>
                <a:cs typeface="Times New Roman" panose="02020603050405020304" pitchFamily="18" charset="0"/>
              </a:rPr>
              <a:t>Multilingual Support</a:t>
            </a:r>
            <a:r>
              <a:rPr lang="en-US" altLang="en-US" sz="2400" dirty="0">
                <a:latin typeface="Times New Roman" panose="02020603050405020304" pitchFamily="18" charset="0"/>
                <a:cs typeface="Times New Roman" panose="02020603050405020304" pitchFamily="18" charset="0"/>
              </a:rPr>
              <a:t>: Offer multiple language options to serve diverse user groups. </a:t>
            </a:r>
          </a:p>
          <a:p>
            <a:pPr marL="0" lvl="0" indent="0" eaLnBrk="0" fontAlgn="base" hangingPunct="0">
              <a:lnSpc>
                <a:spcPct val="100000"/>
              </a:lnSpc>
              <a:spcBef>
                <a:spcPct val="0"/>
              </a:spcBef>
              <a:spcAft>
                <a:spcPct val="0"/>
              </a:spcAft>
              <a:buFontTx/>
              <a:buAutoNum type="arabicPeriod" startAt="5"/>
            </a:pPr>
            <a:r>
              <a:rPr lang="en-US" altLang="en-US" sz="2400" b="1" dirty="0">
                <a:latin typeface="Times New Roman" panose="02020603050405020304" pitchFamily="18" charset="0"/>
                <a:cs typeface="Times New Roman" panose="02020603050405020304" pitchFamily="18" charset="0"/>
              </a:rPr>
              <a:t>Admin Dashboard</a:t>
            </a:r>
            <a:r>
              <a:rPr lang="en-US" altLang="en-US" sz="2400" dirty="0">
                <a:latin typeface="Times New Roman" panose="02020603050405020304" pitchFamily="18" charset="0"/>
                <a:cs typeface="Times New Roman" panose="02020603050405020304" pitchFamily="18" charset="0"/>
              </a:rPr>
              <a:t>: Allow hospital admins to add, edit, or remove records, </a:t>
            </a:r>
          </a:p>
          <a:p>
            <a:pPr marL="0" lvl="0" indent="0" eaLnBrk="0" fontAlgn="base" hangingPunct="0">
              <a:lnSpc>
                <a:spcPct val="10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update statuses, and validate data consistency. </a:t>
            </a:r>
          </a:p>
          <a:p>
            <a:pPr marL="0" lvl="0" indent="0" eaLnBrk="0" fontAlgn="base" hangingPunct="0">
              <a:lnSpc>
                <a:spcPct val="100000"/>
              </a:lnSpc>
              <a:spcBef>
                <a:spcPct val="0"/>
              </a:spcBef>
              <a:spcAft>
                <a:spcPct val="0"/>
              </a:spcAft>
              <a:buFontTx/>
              <a:buAutoNum type="arabicPeriod" startAt="6"/>
            </a:pPr>
            <a:r>
              <a:rPr lang="en-US" altLang="en-US" sz="2400" b="1" dirty="0">
                <a:latin typeface="Times New Roman" panose="02020603050405020304" pitchFamily="18" charset="0"/>
                <a:cs typeface="Times New Roman" panose="02020603050405020304" pitchFamily="18" charset="0"/>
              </a:rPr>
              <a:t>Real-Time Updates</a:t>
            </a:r>
            <a:r>
              <a:rPr lang="en-US" altLang="en-US" sz="2400" dirty="0">
                <a:latin typeface="Times New Roman" panose="02020603050405020304" pitchFamily="18" charset="0"/>
                <a:cs typeface="Times New Roman" panose="02020603050405020304" pitchFamily="18" charset="0"/>
              </a:rPr>
              <a:t>: Refresh data every 30 seconds using APIs for up-to-date information. </a:t>
            </a:r>
          </a:p>
          <a:p>
            <a:pPr marL="0" lvl="0" indent="0" eaLnBrk="0" fontAlgn="base" hangingPunct="0">
              <a:lnSpc>
                <a:spcPct val="100000"/>
              </a:lnSpc>
              <a:spcBef>
                <a:spcPct val="0"/>
              </a:spcBef>
              <a:spcAft>
                <a:spcPct val="0"/>
              </a:spcAft>
              <a:buFontTx/>
              <a:buAutoNum type="arabicPeriod" startAt="7"/>
            </a:pPr>
            <a:r>
              <a:rPr lang="en-US" altLang="en-US" sz="2400" b="1" dirty="0">
                <a:latin typeface="Times New Roman" panose="02020603050405020304" pitchFamily="18" charset="0"/>
                <a:cs typeface="Times New Roman" panose="02020603050405020304" pitchFamily="18" charset="0"/>
              </a:rPr>
              <a:t>Statistical Insights</a:t>
            </a:r>
            <a:r>
              <a:rPr lang="en-US" altLang="en-US" sz="2400" dirty="0">
                <a:latin typeface="Times New Roman" panose="02020603050405020304" pitchFamily="18" charset="0"/>
                <a:cs typeface="Times New Roman" panose="02020603050405020304" pitchFamily="18" charset="0"/>
              </a:rPr>
              <a:t>: Display metrics like total hospitals, bed availability, and</a:t>
            </a:r>
          </a:p>
          <a:p>
            <a:pPr marL="0" lvl="0" indent="0" eaLnBrk="0" fontAlgn="base" hangingPunct="0">
              <a:lnSpc>
                <a:spcPct val="10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 emergency cases using visual charts. </a:t>
            </a: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B734-AE05-0691-29C8-D89989D21AF5}"/>
              </a:ext>
            </a:extLst>
          </p:cNvPr>
          <p:cNvSpPr>
            <a:spLocks noGrp="1"/>
          </p:cNvSpPr>
          <p:nvPr>
            <p:ph type="title"/>
          </p:nvPr>
        </p:nvSpPr>
        <p:spPr/>
        <p:txBody>
          <a:bodyPr/>
          <a:lstStyle/>
          <a:p>
            <a:r>
              <a:rPr lang="en-GB" b="1" dirty="0"/>
              <a:t>Proposed Methodology</a:t>
            </a:r>
            <a:endParaRPr lang="en-US" dirty="0"/>
          </a:p>
        </p:txBody>
      </p:sp>
      <p:sp>
        <p:nvSpPr>
          <p:cNvPr id="4" name="Content Placeholder 3">
            <a:extLst>
              <a:ext uri="{FF2B5EF4-FFF2-40B4-BE49-F238E27FC236}">
                <a16:creationId xmlns:a16="http://schemas.microsoft.com/office/drawing/2014/main" id="{DC997E69-689C-7434-252C-4D17C175AC87}"/>
              </a:ext>
            </a:extLst>
          </p:cNvPr>
          <p:cNvSpPr>
            <a:spLocks noGrp="1"/>
          </p:cNvSpPr>
          <p:nvPr>
            <p:ph sz="half" idx="2"/>
          </p:nvPr>
        </p:nvSpPr>
        <p:spPr/>
        <p:txBody>
          <a:bodyPr/>
          <a:lstStyle/>
          <a:p>
            <a:r>
              <a:rPr lang="en-US" sz="1800" kern="100" dirty="0">
                <a:solidFill>
                  <a:srgbClr val="000000"/>
                </a:solidFill>
                <a:effectLst/>
                <a:latin typeface="Times New Roman" panose="02020603050405020304" pitchFamily="18" charset="0"/>
                <a:ea typeface="Times New Roman" panose="02020603050405020304" pitchFamily="18" charset="0"/>
              </a:rPr>
              <a:t>Agile is an iterative and incremental approach to software development that emphasizes flexibility, collaboration, and customer satisfaction.</a:t>
            </a:r>
          </a:p>
          <a:p>
            <a:r>
              <a:rPr lang="en-US" sz="1800" kern="100" dirty="0">
                <a:solidFill>
                  <a:srgbClr val="000000"/>
                </a:solidFill>
                <a:effectLst/>
                <a:latin typeface="Times New Roman" panose="02020603050405020304" pitchFamily="18" charset="0"/>
                <a:ea typeface="Times New Roman" panose="02020603050405020304" pitchFamily="18" charset="0"/>
              </a:rPr>
              <a:t> It's particularly well-suited for projects where requirements are expected to change or evolve over time. </a:t>
            </a:r>
          </a:p>
          <a:p>
            <a:r>
              <a:rPr lang="en-US" sz="1800" kern="100" dirty="0">
                <a:solidFill>
                  <a:srgbClr val="000000"/>
                </a:solidFill>
                <a:effectLst/>
                <a:latin typeface="Times New Roman" panose="02020603050405020304" pitchFamily="18" charset="0"/>
                <a:ea typeface="Times New Roman" panose="02020603050405020304" pitchFamily="18" charset="0"/>
              </a:rPr>
              <a:t>The Agile methodology is based on the principles outlined in the Agile Manifesto and is often implemented using various frameworks such as Scrum or Kanban.</a:t>
            </a:r>
          </a:p>
          <a:p>
            <a:pPr marL="0" indent="0">
              <a:buNone/>
            </a:pPr>
            <a:endParaRPr lang="en-US" dirty="0"/>
          </a:p>
        </p:txBody>
      </p:sp>
      <p:pic>
        <p:nvPicPr>
          <p:cNvPr id="1028" name="Picture 4" descr="What is Agile Methodology? A 10-Minute Guide | Motion"/>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01564" y="1906207"/>
            <a:ext cx="5463887" cy="3264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68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Objectives:</a:t>
            </a:r>
            <a:endParaRPr lang="en-GB" b="1" dirty="0"/>
          </a:p>
        </p:txBody>
      </p:sp>
      <p:sp>
        <p:nvSpPr>
          <p:cNvPr id="3" name="Content Placeholder 2"/>
          <p:cNvSpPr>
            <a:spLocks noGrp="1"/>
          </p:cNvSpPr>
          <p:nvPr>
            <p:ph idx="1"/>
          </p:nvPr>
        </p:nvSpPr>
        <p:spPr>
          <a:xfrm>
            <a:off x="231228" y="1690688"/>
            <a:ext cx="11603420" cy="4486275"/>
          </a:xfrm>
        </p:spPr>
        <p:txBody>
          <a:bodyPr>
            <a:normAutofit/>
          </a:bodyPr>
          <a:lstStyle/>
          <a:p>
            <a:pPr eaLnBrk="0" fontAlgn="base" hangingPunct="0">
              <a:spcBef>
                <a:spcPct val="0"/>
              </a:spcBef>
              <a:spcAft>
                <a:spcPct val="0"/>
              </a:spcAft>
            </a:pPr>
            <a:r>
              <a:rPr lang="en-US" altLang="en-US" sz="2200" b="1" dirty="0">
                <a:latin typeface="Times New Roman" panose="02020603050405020304" pitchFamily="18" charset="0"/>
                <a:cs typeface="Times New Roman" panose="02020603050405020304" pitchFamily="18" charset="0"/>
              </a:rPr>
              <a:t>Enhanced Healthcare Access</a:t>
            </a:r>
            <a:r>
              <a:rPr lang="en-US" altLang="en-US" sz="2200" dirty="0">
                <a:latin typeface="Times New Roman" panose="02020603050405020304" pitchFamily="18" charset="0"/>
                <a:cs typeface="Times New Roman" panose="02020603050405020304" pitchFamily="18" charset="0"/>
              </a:rPr>
              <a:t>: Simplified search and filter options provide users with </a:t>
            </a:r>
            <a:r>
              <a:rPr lang="en-US" altLang="en-US" sz="2200" dirty="0" smtClean="0">
                <a:latin typeface="Times New Roman" panose="02020603050405020304" pitchFamily="18" charset="0"/>
                <a:cs typeface="Times New Roman" panose="02020603050405020304" pitchFamily="18" charset="0"/>
              </a:rPr>
              <a:t>quick </a:t>
            </a:r>
            <a:r>
              <a:rPr lang="en-US" altLang="en-US" sz="2200" dirty="0">
                <a:latin typeface="Times New Roman" panose="02020603050405020304" pitchFamily="18" charset="0"/>
                <a:cs typeface="Times New Roman" panose="02020603050405020304" pitchFamily="18" charset="0"/>
              </a:rPr>
              <a:t>access to nearby hospitals based on their needs.</a:t>
            </a:r>
          </a:p>
          <a:p>
            <a:pPr eaLnBrk="0" fontAlgn="base" hangingPunct="0">
              <a:spcBef>
                <a:spcPct val="0"/>
              </a:spcBef>
              <a:spcAft>
                <a:spcPct val="0"/>
              </a:spcAft>
            </a:pPr>
            <a:r>
              <a:rPr lang="en-US" altLang="en-US" sz="2200" b="1" dirty="0">
                <a:latin typeface="Times New Roman" panose="02020603050405020304" pitchFamily="18" charset="0"/>
                <a:cs typeface="Times New Roman" panose="02020603050405020304" pitchFamily="18" charset="0"/>
              </a:rPr>
              <a:t>Real-Time Data Availability</a:t>
            </a:r>
            <a:r>
              <a:rPr lang="en-US" altLang="en-US" sz="2200" dirty="0">
                <a:latin typeface="Times New Roman" panose="02020603050405020304" pitchFamily="18" charset="0"/>
                <a:cs typeface="Times New Roman" panose="02020603050405020304" pitchFamily="18" charset="0"/>
              </a:rPr>
              <a:t>: Up-to-date information on hospital resources, bed </a:t>
            </a:r>
            <a:r>
              <a:rPr lang="en-US" altLang="en-US" sz="2200" dirty="0" err="1" smtClean="0">
                <a:latin typeface="Times New Roman" panose="02020603050405020304" pitchFamily="18" charset="0"/>
                <a:cs typeface="Times New Roman" panose="02020603050405020304" pitchFamily="18" charset="0"/>
              </a:rPr>
              <a:t>availability,and</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emergency status ensures timely decision-making.</a:t>
            </a:r>
          </a:p>
          <a:p>
            <a:pPr eaLnBrk="0" fontAlgn="base" hangingPunct="0">
              <a:spcBef>
                <a:spcPct val="0"/>
              </a:spcBef>
              <a:spcAft>
                <a:spcPct val="0"/>
              </a:spcAft>
            </a:pPr>
            <a:r>
              <a:rPr lang="en-US" altLang="en-US" sz="2200" b="1" dirty="0">
                <a:latin typeface="Times New Roman" panose="02020603050405020304" pitchFamily="18" charset="0"/>
                <a:cs typeface="Times New Roman" panose="02020603050405020304" pitchFamily="18" charset="0"/>
              </a:rPr>
              <a:t>Improved Resource Management</a:t>
            </a:r>
            <a:r>
              <a:rPr lang="en-US" altLang="en-US" sz="2200" dirty="0">
                <a:latin typeface="Times New Roman" panose="02020603050405020304" pitchFamily="18" charset="0"/>
                <a:cs typeface="Times New Roman" panose="02020603050405020304" pitchFamily="18" charset="0"/>
              </a:rPr>
              <a:t>: Hospitals can efficiently manage and update their </a:t>
            </a:r>
            <a:r>
              <a:rPr lang="en-US" altLang="en-US" sz="2200" dirty="0" smtClean="0">
                <a:latin typeface="Times New Roman" panose="02020603050405020304" pitchFamily="18" charset="0"/>
                <a:cs typeface="Times New Roman" panose="02020603050405020304" pitchFamily="18" charset="0"/>
              </a:rPr>
              <a:t>data ensuring </a:t>
            </a:r>
            <a:r>
              <a:rPr lang="en-US" altLang="en-US" sz="2200" dirty="0">
                <a:latin typeface="Times New Roman" panose="02020603050405020304" pitchFamily="18" charset="0"/>
                <a:cs typeface="Times New Roman" panose="02020603050405020304" pitchFamily="18" charset="0"/>
              </a:rPr>
              <a:t>operational transparency and accountability.</a:t>
            </a:r>
          </a:p>
          <a:p>
            <a:pPr eaLnBrk="0" fontAlgn="base" hangingPunct="0">
              <a:spcBef>
                <a:spcPct val="0"/>
              </a:spcBef>
              <a:spcAft>
                <a:spcPct val="0"/>
              </a:spcAft>
            </a:pPr>
            <a:r>
              <a:rPr lang="en-US" altLang="en-US" sz="2200" b="1" dirty="0">
                <a:latin typeface="Times New Roman" panose="02020603050405020304" pitchFamily="18" charset="0"/>
                <a:cs typeface="Times New Roman" panose="02020603050405020304" pitchFamily="18" charset="0"/>
              </a:rPr>
              <a:t>Multilingual Accessibility</a:t>
            </a:r>
            <a:r>
              <a:rPr lang="en-US" altLang="en-US" sz="2200" dirty="0">
                <a:latin typeface="Times New Roman" panose="02020603050405020304" pitchFamily="18" charset="0"/>
                <a:cs typeface="Times New Roman" panose="02020603050405020304" pitchFamily="18" charset="0"/>
              </a:rPr>
              <a:t>: Increased inclusivity for diverse populations through language support.</a:t>
            </a:r>
          </a:p>
          <a:p>
            <a:pPr eaLnBrk="0" fontAlgn="base" hangingPunct="0">
              <a:spcBef>
                <a:spcPct val="0"/>
              </a:spcBef>
              <a:spcAft>
                <a:spcPct val="0"/>
              </a:spcAft>
            </a:pPr>
            <a:r>
              <a:rPr lang="en-US" altLang="en-US" sz="2200" b="1" dirty="0">
                <a:latin typeface="Times New Roman" panose="02020603050405020304" pitchFamily="18" charset="0"/>
                <a:cs typeface="Times New Roman" panose="02020603050405020304" pitchFamily="18" charset="0"/>
              </a:rPr>
              <a:t>Emergency Preparedness</a:t>
            </a:r>
            <a:r>
              <a:rPr lang="en-US" altLang="en-US" sz="2200" dirty="0">
                <a:latin typeface="Times New Roman" panose="02020603050405020304" pitchFamily="18" charset="0"/>
                <a:cs typeface="Times New Roman" panose="02020603050405020304" pitchFamily="18" charset="0"/>
              </a:rPr>
              <a:t>: Highlighted emergency indicators improve response </a:t>
            </a:r>
            <a:r>
              <a:rPr lang="en-US" altLang="en-US" sz="2200" dirty="0" smtClean="0">
                <a:latin typeface="Times New Roman" panose="02020603050405020304" pitchFamily="18" charset="0"/>
                <a:cs typeface="Times New Roman" panose="02020603050405020304" pitchFamily="18" charset="0"/>
              </a:rPr>
              <a:t>time for </a:t>
            </a:r>
            <a:r>
              <a:rPr lang="en-US" altLang="en-US" sz="2200" dirty="0">
                <a:latin typeface="Times New Roman" panose="02020603050405020304" pitchFamily="18" charset="0"/>
                <a:cs typeface="Times New Roman" panose="02020603050405020304" pitchFamily="18" charset="0"/>
              </a:rPr>
              <a:t>critical situations.</a:t>
            </a:r>
          </a:p>
          <a:p>
            <a:pPr eaLnBrk="0" fontAlgn="base" hangingPunct="0">
              <a:spcBef>
                <a:spcPct val="0"/>
              </a:spcBef>
              <a:spcAft>
                <a:spcPct val="0"/>
              </a:spcAft>
            </a:pPr>
            <a:r>
              <a:rPr lang="en-US" altLang="en-US" sz="2200" b="1" dirty="0">
                <a:latin typeface="Times New Roman" panose="02020603050405020304" pitchFamily="18" charset="0"/>
                <a:cs typeface="Times New Roman" panose="02020603050405020304" pitchFamily="18" charset="0"/>
              </a:rPr>
              <a:t>User-Friendly Interface</a:t>
            </a:r>
            <a:r>
              <a:rPr lang="en-US" altLang="en-US" sz="2200" dirty="0">
                <a:latin typeface="Times New Roman" panose="02020603050405020304" pitchFamily="18" charset="0"/>
                <a:cs typeface="Times New Roman" panose="02020603050405020304" pitchFamily="18" charset="0"/>
              </a:rPr>
              <a:t>: Intuitive design enhances usability for both patients and administrators.</a:t>
            </a:r>
          </a:p>
          <a:p>
            <a:pPr eaLnBrk="0" fontAlgn="base" hangingPunct="0">
              <a:spcBef>
                <a:spcPct val="0"/>
              </a:spcBef>
              <a:spcAft>
                <a:spcPct val="0"/>
              </a:spcAft>
            </a:pPr>
            <a:r>
              <a:rPr lang="en-US" altLang="en-US" sz="2200" b="1" dirty="0">
                <a:latin typeface="Times New Roman" panose="02020603050405020304" pitchFamily="18" charset="0"/>
                <a:cs typeface="Times New Roman" panose="02020603050405020304" pitchFamily="18" charset="0"/>
              </a:rPr>
              <a:t>Informed Decision-Making</a:t>
            </a:r>
            <a:r>
              <a:rPr lang="en-US" altLang="en-US" sz="2200" dirty="0">
                <a:latin typeface="Times New Roman" panose="02020603050405020304" pitchFamily="18" charset="0"/>
                <a:cs typeface="Times New Roman" panose="02020603050405020304" pitchFamily="18" charset="0"/>
              </a:rPr>
              <a:t>: Real-time stats and insights empower users to make </a:t>
            </a:r>
            <a:r>
              <a:rPr lang="en-US" altLang="en-US" sz="2200" dirty="0" smtClean="0">
                <a:latin typeface="Times New Roman" panose="02020603050405020304" pitchFamily="18" charset="0"/>
                <a:cs typeface="Times New Roman" panose="02020603050405020304" pitchFamily="18" charset="0"/>
              </a:rPr>
              <a:t>better healthcare </a:t>
            </a:r>
            <a:r>
              <a:rPr lang="en-US" altLang="en-US" sz="2200" dirty="0">
                <a:latin typeface="Times New Roman" panose="02020603050405020304" pitchFamily="18" charset="0"/>
                <a:cs typeface="Times New Roman" panose="02020603050405020304" pitchFamily="18" charset="0"/>
              </a:rPr>
              <a:t>choices. </a:t>
            </a:r>
            <a:endParaRPr lang="en-US" altLang="en-US" sz="2200" dirty="0" smtClean="0">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None/>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a:t>
            </a:r>
            <a:r>
              <a:rPr lang="en-GB" b="1" dirty="0" smtClean="0"/>
              <a:t>Project:</a:t>
            </a:r>
            <a:endParaRPr lang="en-GB" b="1" dirty="0"/>
          </a:p>
        </p:txBody>
      </p:sp>
      <p:pic>
        <p:nvPicPr>
          <p:cNvPr id="5" name="Content Placeholder 4"/>
          <p:cNvPicPr>
            <a:picLocks noGrp="1"/>
          </p:cNvPicPr>
          <p:nvPr>
            <p:ph idx="1"/>
          </p:nvPr>
        </p:nvPicPr>
        <p:blipFill>
          <a:blip r:embed="rId2"/>
          <a:stretch>
            <a:fillRect/>
          </a:stretch>
        </p:blipFill>
        <p:spPr>
          <a:xfrm>
            <a:off x="399394" y="1397876"/>
            <a:ext cx="11140965" cy="4453267"/>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Conclusion:</a:t>
            </a:r>
            <a:endParaRPr lang="en-GB" b="1" dirty="0"/>
          </a:p>
        </p:txBody>
      </p:sp>
      <p:sp>
        <p:nvSpPr>
          <p:cNvPr id="3" name="Content Placeholder 2"/>
          <p:cNvSpPr>
            <a:spLocks noGrp="1"/>
          </p:cNvSpPr>
          <p:nvPr>
            <p:ph idx="1"/>
          </p:nvPr>
        </p:nvSpPr>
        <p:spPr>
          <a:xfrm>
            <a:off x="315309" y="1418897"/>
            <a:ext cx="11529849" cy="475806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proposed </a:t>
            </a:r>
            <a:r>
              <a:rPr lang="en-US" sz="2000" dirty="0" err="1">
                <a:latin typeface="Times New Roman" panose="02020603050405020304" pitchFamily="18" charset="0"/>
                <a:cs typeface="Times New Roman" panose="02020603050405020304" pitchFamily="18" charset="0"/>
              </a:rPr>
              <a:t>EmergencyCare</a:t>
            </a:r>
            <a:r>
              <a:rPr lang="en-US" sz="2000" dirty="0">
                <a:latin typeface="Times New Roman" panose="02020603050405020304" pitchFamily="18" charset="0"/>
                <a:cs typeface="Times New Roman" panose="02020603050405020304" pitchFamily="18" charset="0"/>
              </a:rPr>
              <a:t> System-Hospital Finder Application addresses critical challenges in hospital resource management and emergency healthcare delivery. By leveraging real-time data synchronization, intuitive search and filter options, and multilingual support, the platform ensures seamless access to hospital information for users and healthcare providers alike. The inclusion of features such as emergency indicators, statistical insights, and a user-friendly admin dashboard empowers stakeholders to make informed decisions and respond effectively to critical scenarios. This system bridges the gap between patients and healthcare facilities, ensuring transparency, accountability, and inclusivity.</a:t>
            </a:r>
          </a:p>
          <a:p>
            <a:pPr marL="0" indent="0">
              <a:buNone/>
            </a:pPr>
            <a:r>
              <a:rPr lang="en-US" sz="2000" dirty="0">
                <a:latin typeface="Times New Roman" panose="02020603050405020304" pitchFamily="18" charset="0"/>
                <a:cs typeface="Times New Roman" panose="02020603050405020304" pitchFamily="18" charset="0"/>
              </a:rPr>
              <a:t>Furthermore, the platform’s real-time updates and automated processes streamline hospital operations and optimize resource utilization. By catering to diverse populations and improving accessibility through technology, the </a:t>
            </a:r>
            <a:r>
              <a:rPr lang="en-US" sz="2000" dirty="0" err="1">
                <a:latin typeface="Times New Roman" panose="02020603050405020304" pitchFamily="18" charset="0"/>
                <a:cs typeface="Times New Roman" panose="02020603050405020304" pitchFamily="18" charset="0"/>
              </a:rPr>
              <a:t>EmergencyCare</a:t>
            </a:r>
            <a:r>
              <a:rPr lang="en-US" sz="2000" dirty="0">
                <a:latin typeface="Times New Roman" panose="02020603050405020304" pitchFamily="18" charset="0"/>
                <a:cs typeface="Times New Roman" panose="02020603050405020304" pitchFamily="18" charset="0"/>
              </a:rPr>
              <a:t> System aligns with global efforts toward universal health coverage and emergency preparedness. It provides a scalable, reliable, and comprehensive solution to modern healthcare challenges, contributing to better patient outcomes and enhanced efficiency in healthcare services.</a:t>
            </a:r>
          </a:p>
          <a:p>
            <a:pPr marL="0" indent="0">
              <a:buNone/>
            </a:pPr>
            <a:endParaRPr lang="en-US" sz="2000" dirty="0"/>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1135</TotalTime>
  <Words>1302</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Verdana</vt:lpstr>
      <vt:lpstr>Presidency University 45 Yrs</vt:lpstr>
      <vt:lpstr>HOSPITAL FINDER- WEB APPLICATION</vt:lpstr>
      <vt:lpstr>Introduction:</vt:lpstr>
      <vt:lpstr>Literature Review:</vt:lpstr>
      <vt:lpstr>Research Gaps Identified:</vt:lpstr>
      <vt:lpstr>Proposed Methodology:</vt:lpstr>
      <vt:lpstr>Proposed Methodology</vt:lpstr>
      <vt:lpstr>Objectives:</vt:lpstr>
      <vt:lpstr>Timeline of Project:</vt:lpstr>
      <vt:lpstr>Conclusion:</vt:lpstr>
      <vt:lpstr>References:</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Nakshatra</cp:lastModifiedBy>
  <cp:revision>37</cp:revision>
  <dcterms:created xsi:type="dcterms:W3CDTF">2023-03-16T03:26:27Z</dcterms:created>
  <dcterms:modified xsi:type="dcterms:W3CDTF">2025-01-14T06:16:31Z</dcterms:modified>
</cp:coreProperties>
</file>